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059CACE-91D5-441D-866B-49C709943589}" type="datetimeFigureOut">
              <a:rPr lang="en-US" smtClean="0"/>
              <a:pPr/>
              <a:t>12/5/2020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6C61D8-4F74-447B-993F-4C15240A81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059CACE-91D5-441D-866B-49C709943589}" type="datetimeFigureOut">
              <a:rPr lang="en-US" smtClean="0"/>
              <a:pPr/>
              <a:t>12/5/2020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059CACE-91D5-441D-866B-49C709943589}"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059CACE-91D5-441D-866B-49C709943589}" type="datetimeFigureOut">
              <a:rPr lang="en-US" smtClean="0"/>
              <a:pPr/>
              <a:t>12/5/2020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6C61D8-4F74-447B-993F-4C15240A81C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59CACE-91D5-441D-866B-49C709943589}" type="datetimeFigureOut">
              <a:rPr lang="en-US" smtClean="0"/>
              <a:pPr/>
              <a:t>12/5/2020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6C61D8-4F74-447B-993F-4C15240A81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LAWS</a:t>
            </a:r>
            <a:br>
              <a:rPr lang="en-US" dirty="0" smtClean="0"/>
            </a:br>
            <a:r>
              <a:rPr lang="en-US" dirty="0" smtClean="0"/>
              <a:t>UNIT-2</a:t>
            </a:r>
            <a:endParaRPr lang="en-US" dirty="0"/>
          </a:p>
        </p:txBody>
      </p:sp>
      <p:sp>
        <p:nvSpPr>
          <p:cNvPr id="3" name="Subtitle 2"/>
          <p:cNvSpPr>
            <a:spLocks noGrp="1"/>
          </p:cNvSpPr>
          <p:nvPr>
            <p:ph type="subTitle" idx="1"/>
          </p:nvPr>
        </p:nvSpPr>
        <p:spPr/>
        <p:txBody>
          <a:bodyPr>
            <a:normAutofit fontScale="25000" lnSpcReduction="20000"/>
          </a:bodyPr>
          <a:lstStyle/>
          <a:p>
            <a:r>
              <a:rPr lang="en-US" sz="8000" dirty="0" err="1" smtClean="0">
                <a:solidFill>
                  <a:srgbClr val="FF0000"/>
                </a:solidFill>
              </a:rPr>
              <a:t>Dr.M.Maheswari</a:t>
            </a:r>
            <a:endParaRPr lang="en-US" sz="8000" dirty="0" smtClean="0">
              <a:solidFill>
                <a:srgbClr val="FF0000"/>
              </a:solidFill>
            </a:endParaRPr>
          </a:p>
          <a:p>
            <a:r>
              <a:rPr lang="en-US" sz="8000" dirty="0" smtClean="0">
                <a:solidFill>
                  <a:srgbClr val="FF0000"/>
                </a:solidFill>
              </a:rPr>
              <a:t>Assistant  professor</a:t>
            </a:r>
          </a:p>
          <a:p>
            <a:r>
              <a:rPr lang="en-US" sz="8000" dirty="0" smtClean="0">
                <a:solidFill>
                  <a:srgbClr val="FF0000"/>
                </a:solidFill>
              </a:rPr>
              <a:t>Department of commerce</a:t>
            </a:r>
          </a:p>
          <a:p>
            <a:r>
              <a:rPr lang="en-US" sz="8000" dirty="0" smtClean="0">
                <a:solidFill>
                  <a:srgbClr val="FF0000"/>
                </a:solidFill>
              </a:rPr>
              <a:t>Government college for women(A)</a:t>
            </a:r>
          </a:p>
          <a:p>
            <a:r>
              <a:rPr lang="en-US" sz="8000" dirty="0" err="1" smtClean="0">
                <a:solidFill>
                  <a:srgbClr val="FF0000"/>
                </a:solidFill>
              </a:rPr>
              <a:t>Kumbakonam</a:t>
            </a:r>
            <a:endParaRPr lang="en-US" sz="8000" dirty="0" smtClean="0">
              <a:solidFill>
                <a:srgbClr val="FF0000"/>
              </a:solidFill>
            </a:endParaRPr>
          </a:p>
          <a:p>
            <a:endParaRPr lang="en-US" sz="8000" dirty="0" smtClean="0">
              <a:solidFill>
                <a:srgbClr val="FF0000"/>
              </a:solidFill>
            </a:endParaRPr>
          </a:p>
          <a:p>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b="1" dirty="0" smtClean="0"/>
              <a:t>By performance</a:t>
            </a:r>
            <a:endParaRPr lang="en-US" b="1" dirty="0" smtClean="0"/>
          </a:p>
          <a:p>
            <a:pPr>
              <a:buNone/>
            </a:pPr>
            <a:r>
              <a:rPr lang="en-US" dirty="0" smtClean="0"/>
              <a:t>            1.Actual </a:t>
            </a:r>
          </a:p>
          <a:p>
            <a:pPr>
              <a:buNone/>
            </a:pPr>
            <a:r>
              <a:rPr lang="en-US" dirty="0" smtClean="0"/>
              <a:t> </a:t>
            </a:r>
            <a:r>
              <a:rPr lang="en-US" dirty="0" smtClean="0"/>
              <a:t>           2.Attempted</a:t>
            </a:r>
            <a:endParaRPr lang="en-US" dirty="0" smtClean="0"/>
          </a:p>
          <a:p>
            <a:r>
              <a:rPr lang="en-US" b="1" dirty="0" smtClean="0"/>
              <a:t>By agreement or contract</a:t>
            </a:r>
          </a:p>
          <a:p>
            <a:pPr>
              <a:buNone/>
            </a:pPr>
            <a:r>
              <a:rPr lang="en-US" dirty="0" smtClean="0"/>
              <a:t> </a:t>
            </a:r>
            <a:r>
              <a:rPr lang="en-US" dirty="0" smtClean="0"/>
              <a:t>           1.By express constant</a:t>
            </a:r>
          </a:p>
          <a:p>
            <a:pPr>
              <a:buNone/>
            </a:pPr>
            <a:r>
              <a:rPr lang="en-US" dirty="0" smtClean="0"/>
              <a:t> </a:t>
            </a:r>
            <a:r>
              <a:rPr lang="en-US" dirty="0" smtClean="0"/>
              <a:t>           2.By implied constant</a:t>
            </a:r>
          </a:p>
          <a:p>
            <a:pPr>
              <a:buNone/>
            </a:pPr>
            <a:r>
              <a:rPr lang="en-US" dirty="0" smtClean="0"/>
              <a:t> </a:t>
            </a:r>
            <a:r>
              <a:rPr lang="en-US" dirty="0" smtClean="0"/>
              <a:t>                         a) </a:t>
            </a:r>
            <a:r>
              <a:rPr lang="en-US" dirty="0" err="1" smtClean="0"/>
              <a:t>Novation</a:t>
            </a:r>
            <a:endParaRPr lang="en-US" dirty="0" smtClean="0"/>
          </a:p>
          <a:p>
            <a:pPr>
              <a:buNone/>
            </a:pPr>
            <a:r>
              <a:rPr lang="en-US" dirty="0" smtClean="0"/>
              <a:t>  </a:t>
            </a:r>
            <a:r>
              <a:rPr lang="en-US" dirty="0" smtClean="0"/>
              <a:t>                        b) Rescission</a:t>
            </a:r>
          </a:p>
          <a:p>
            <a:pPr>
              <a:buNone/>
            </a:pPr>
            <a:r>
              <a:rPr lang="en-US" dirty="0" smtClean="0"/>
              <a:t> </a:t>
            </a:r>
            <a:r>
              <a:rPr lang="en-US" dirty="0" smtClean="0"/>
              <a:t>                         c) Alteration</a:t>
            </a:r>
          </a:p>
          <a:p>
            <a:pPr>
              <a:buNone/>
            </a:pPr>
            <a:r>
              <a:rPr lang="en-US" dirty="0" smtClean="0"/>
              <a:t>                          d) Remission</a:t>
            </a:r>
          </a:p>
          <a:p>
            <a:pPr>
              <a:buNone/>
            </a:pPr>
            <a:r>
              <a:rPr lang="en-US" dirty="0" smtClean="0"/>
              <a:t> </a:t>
            </a:r>
            <a:r>
              <a:rPr lang="en-US" dirty="0" smtClean="0"/>
              <a:t>                         e) Waiver</a:t>
            </a:r>
          </a:p>
          <a:p>
            <a:pPr>
              <a:buNone/>
            </a:pPr>
            <a:r>
              <a:rPr lang="en-US" dirty="0" smtClean="0"/>
              <a:t> </a:t>
            </a:r>
            <a:r>
              <a:rPr lang="en-US" dirty="0" smtClean="0"/>
              <a:t>            	             f) Merger</a:t>
            </a:r>
          </a:p>
          <a:p>
            <a:r>
              <a:rPr lang="en-US" b="1" dirty="0" smtClean="0"/>
              <a:t>By impossibility of performance</a:t>
            </a:r>
          </a:p>
          <a:p>
            <a:pPr>
              <a:buNone/>
            </a:pPr>
            <a:r>
              <a:rPr lang="en-US" dirty="0" smtClean="0"/>
              <a:t>                     </a:t>
            </a:r>
            <a:r>
              <a:rPr lang="en-US" dirty="0" smtClean="0"/>
              <a:t> </a:t>
            </a:r>
            <a:r>
              <a:rPr lang="en-US" dirty="0" smtClean="0"/>
              <a:t> 1.Known to the parties</a:t>
            </a:r>
          </a:p>
          <a:p>
            <a:pPr>
              <a:buNone/>
            </a:pPr>
            <a:r>
              <a:rPr lang="en-US" dirty="0" smtClean="0"/>
              <a:t> </a:t>
            </a:r>
            <a:r>
              <a:rPr lang="en-US" dirty="0" smtClean="0"/>
              <a:t>                      2.Unknown to the parties</a:t>
            </a:r>
          </a:p>
          <a:p>
            <a:pPr>
              <a:buNone/>
            </a:pPr>
            <a:r>
              <a:rPr lang="en-US" dirty="0" smtClean="0"/>
              <a:t> </a:t>
            </a:r>
            <a:r>
              <a:rPr lang="en-US" dirty="0" smtClean="0"/>
              <a:t>                      3.Supervening impossibility</a:t>
            </a:r>
          </a:p>
          <a:p>
            <a:pPr>
              <a:buNone/>
            </a:pPr>
            <a:r>
              <a:rPr lang="en-US" dirty="0" smtClean="0"/>
              <a:t> </a:t>
            </a:r>
            <a:r>
              <a:rPr lang="en-US" dirty="0" smtClean="0"/>
              <a:t>                                a)An </a:t>
            </a:r>
            <a:r>
              <a:rPr lang="en-US" dirty="0" err="1" smtClean="0"/>
              <a:t>execuse</a:t>
            </a:r>
            <a:endParaRPr lang="en-US" dirty="0" smtClean="0"/>
          </a:p>
          <a:p>
            <a:pPr>
              <a:buNone/>
            </a:pPr>
            <a:r>
              <a:rPr lang="en-US" dirty="0" smtClean="0"/>
              <a:t> </a:t>
            </a:r>
            <a:r>
              <a:rPr lang="en-US" dirty="0" smtClean="0"/>
              <a:t>                                b)Not on </a:t>
            </a:r>
            <a:r>
              <a:rPr lang="en-US" dirty="0" err="1" smtClean="0"/>
              <a:t>execuse</a:t>
            </a:r>
            <a:endParaRPr lang="en-US" dirty="0" smtClean="0"/>
          </a:p>
          <a:p>
            <a:pPr>
              <a:buNone/>
            </a:pPr>
            <a:r>
              <a:rPr lang="en-US" dirty="0" smtClean="0"/>
              <a:t> </a:t>
            </a:r>
            <a:r>
              <a:rPr lang="en-US" dirty="0" smtClean="0"/>
              <a:t>                                </a:t>
            </a:r>
          </a:p>
        </p:txBody>
      </p:sp>
      <p:sp>
        <p:nvSpPr>
          <p:cNvPr id="3" name="Title 2"/>
          <p:cNvSpPr>
            <a:spLocks noGrp="1"/>
          </p:cNvSpPr>
          <p:nvPr>
            <p:ph type="title"/>
          </p:nvPr>
        </p:nvSpPr>
        <p:spPr/>
        <p:txBody>
          <a:bodyPr/>
          <a:lstStyle/>
          <a:p>
            <a:r>
              <a:rPr lang="en-US" dirty="0" smtClean="0"/>
              <a:t>DISCHARGE OF CONTRACT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By lapse of time</a:t>
            </a:r>
          </a:p>
          <a:p>
            <a:r>
              <a:rPr lang="en-US" b="1" dirty="0" smtClean="0"/>
              <a:t>By operation of law</a:t>
            </a:r>
          </a:p>
          <a:p>
            <a:pPr>
              <a:buNone/>
            </a:pPr>
            <a:r>
              <a:rPr lang="en-US" dirty="0" smtClean="0"/>
              <a:t> </a:t>
            </a:r>
            <a:r>
              <a:rPr lang="en-US" dirty="0" smtClean="0"/>
              <a:t>           1.Death</a:t>
            </a:r>
          </a:p>
          <a:p>
            <a:pPr>
              <a:buNone/>
            </a:pPr>
            <a:r>
              <a:rPr lang="en-US" dirty="0" smtClean="0"/>
              <a:t> </a:t>
            </a:r>
            <a:r>
              <a:rPr lang="en-US" dirty="0" smtClean="0"/>
              <a:t>           2.Merger</a:t>
            </a:r>
          </a:p>
          <a:p>
            <a:pPr>
              <a:buNone/>
            </a:pPr>
            <a:r>
              <a:rPr lang="en-US" dirty="0" smtClean="0"/>
              <a:t> </a:t>
            </a:r>
            <a:r>
              <a:rPr lang="en-US" dirty="0" smtClean="0"/>
              <a:t>           3.Insolvency</a:t>
            </a:r>
          </a:p>
          <a:p>
            <a:pPr>
              <a:buNone/>
            </a:pPr>
            <a:r>
              <a:rPr lang="en-US" dirty="0" smtClean="0"/>
              <a:t> </a:t>
            </a:r>
            <a:r>
              <a:rPr lang="en-US" dirty="0" smtClean="0"/>
              <a:t>           4.Unauthorised alteration of terms of contract</a:t>
            </a:r>
          </a:p>
          <a:p>
            <a:pPr>
              <a:buNone/>
            </a:pPr>
            <a:r>
              <a:rPr lang="en-US" dirty="0" smtClean="0"/>
              <a:t> </a:t>
            </a:r>
            <a:r>
              <a:rPr lang="en-US" dirty="0" smtClean="0"/>
              <a:t>           5.Rights and liabilities vesting in the same person</a:t>
            </a:r>
          </a:p>
          <a:p>
            <a:r>
              <a:rPr lang="en-US" b="1" dirty="0" smtClean="0"/>
              <a:t>By breach of contract</a:t>
            </a:r>
          </a:p>
          <a:p>
            <a:pPr>
              <a:buNone/>
            </a:pPr>
            <a:r>
              <a:rPr lang="en-US" dirty="0" smtClean="0"/>
              <a:t>            1.Actual </a:t>
            </a:r>
          </a:p>
          <a:p>
            <a:pPr>
              <a:buNone/>
            </a:pPr>
            <a:r>
              <a:rPr lang="en-US" dirty="0" smtClean="0"/>
              <a:t> </a:t>
            </a:r>
            <a:r>
              <a:rPr lang="en-US" dirty="0" smtClean="0"/>
              <a:t>           2.Anticipatory</a:t>
            </a:r>
            <a:endParaRPr lang="en-US" dirty="0"/>
          </a:p>
        </p:txBody>
      </p:sp>
      <p:sp>
        <p:nvSpPr>
          <p:cNvPr id="3" name="Title 2"/>
          <p:cNvSpPr>
            <a:spLocks noGrp="1"/>
          </p:cNvSpPr>
          <p:nvPr>
            <p:ph type="title"/>
          </p:nvPr>
        </p:nvSpPr>
        <p:spPr/>
        <p:txBody>
          <a:bodyPr/>
          <a:lstStyle/>
          <a:p>
            <a:r>
              <a:rPr lang="en-US" dirty="0" smtClean="0"/>
              <a:t>DISCHARGE OF CONTRACT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 contract gives rise to correlative rights and obligations. A right accruing to a party under a contract would be of no value if there were no remedy to enforce that right in a law court in the event of its infringement or breach of contract. A remedy is the means given by law for the enforcement of a right.</a:t>
            </a:r>
            <a:endParaRPr lang="en-US" dirty="0"/>
          </a:p>
        </p:txBody>
      </p:sp>
      <p:sp>
        <p:nvSpPr>
          <p:cNvPr id="3" name="Title 2"/>
          <p:cNvSpPr>
            <a:spLocks noGrp="1"/>
          </p:cNvSpPr>
          <p:nvPr>
            <p:ph type="title"/>
          </p:nvPr>
        </p:nvSpPr>
        <p:spPr/>
        <p:txBody>
          <a:bodyPr>
            <a:normAutofit/>
          </a:bodyPr>
          <a:lstStyle/>
          <a:p>
            <a:r>
              <a:rPr lang="en-US" sz="3200" dirty="0" smtClean="0">
                <a:solidFill>
                  <a:srgbClr val="002060"/>
                </a:solidFill>
              </a:rPr>
              <a:t>REMEDIES FOR BREACH OF CONRACT</a:t>
            </a:r>
            <a:endParaRPr lang="en-US" sz="32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a contract is broken , the injured party (i.e., the party who is not in breach) has one or more of the following remedies:</a:t>
            </a:r>
          </a:p>
          <a:p>
            <a:pPr>
              <a:buNone/>
            </a:pPr>
            <a:r>
              <a:rPr lang="en-US" dirty="0" smtClean="0"/>
              <a:t>             1) rescission of the contract.</a:t>
            </a:r>
          </a:p>
          <a:p>
            <a:pPr>
              <a:buNone/>
            </a:pPr>
            <a:r>
              <a:rPr lang="en-US" dirty="0" smtClean="0"/>
              <a:t> </a:t>
            </a:r>
            <a:r>
              <a:rPr lang="en-US" dirty="0" smtClean="0"/>
              <a:t>            2) suit for damages.</a:t>
            </a:r>
          </a:p>
          <a:p>
            <a:pPr>
              <a:buNone/>
            </a:pPr>
            <a:r>
              <a:rPr lang="en-US" dirty="0" smtClean="0"/>
              <a:t> </a:t>
            </a:r>
            <a:r>
              <a:rPr lang="en-US" dirty="0" smtClean="0"/>
              <a:t>            3) suit upon quantum merit.</a:t>
            </a:r>
          </a:p>
          <a:p>
            <a:pPr>
              <a:buNone/>
            </a:pPr>
            <a:r>
              <a:rPr lang="en-US" dirty="0" smtClean="0"/>
              <a:t>             4) suit for specific performance of the contract.</a:t>
            </a:r>
          </a:p>
          <a:p>
            <a:pPr>
              <a:buNone/>
            </a:pPr>
            <a:r>
              <a:rPr lang="en-US" dirty="0" smtClean="0"/>
              <a:t>             5) suit for injunction.</a:t>
            </a:r>
            <a:endParaRPr lang="en-US" dirty="0"/>
          </a:p>
        </p:txBody>
      </p:sp>
      <p:sp>
        <p:nvSpPr>
          <p:cNvPr id="3" name="Title 2"/>
          <p:cNvSpPr>
            <a:spLocks noGrp="1"/>
          </p:cNvSpPr>
          <p:nvPr>
            <p:ph type="title"/>
          </p:nvPr>
        </p:nvSpPr>
        <p:spPr/>
        <p:txBody>
          <a:bodyPr>
            <a:normAutofit/>
          </a:bodyPr>
          <a:lstStyle/>
          <a:p>
            <a:r>
              <a:rPr lang="en-US" sz="3200" dirty="0" smtClean="0">
                <a:solidFill>
                  <a:srgbClr val="FF0000"/>
                </a:solidFill>
              </a:rPr>
              <a:t>REMEDIES FOR BREACH OF CONTRACT</a:t>
            </a:r>
            <a:endParaRPr lang="en-US" sz="32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Damages arising naturally-ordinary damages</a:t>
            </a:r>
          </a:p>
          <a:p>
            <a:r>
              <a:rPr lang="en-US" dirty="0" smtClean="0"/>
              <a:t>Damages in contemplation of the parties-special damages</a:t>
            </a:r>
          </a:p>
          <a:p>
            <a:r>
              <a:rPr lang="en-US" dirty="0" smtClean="0"/>
              <a:t>Vindictive or exemplary damages</a:t>
            </a:r>
          </a:p>
          <a:p>
            <a:r>
              <a:rPr lang="en-US" dirty="0" smtClean="0"/>
              <a:t>Nominal damages</a:t>
            </a:r>
          </a:p>
          <a:p>
            <a:r>
              <a:rPr lang="en-US" dirty="0" smtClean="0"/>
              <a:t>Damages for loss of reputation</a:t>
            </a:r>
          </a:p>
          <a:p>
            <a:r>
              <a:rPr lang="en-US" dirty="0" smtClean="0"/>
              <a:t>Damages for inconvenience and discomfort</a:t>
            </a:r>
            <a:endParaRPr lang="en-US" dirty="0"/>
          </a:p>
        </p:txBody>
      </p:sp>
      <p:sp>
        <p:nvSpPr>
          <p:cNvPr id="3" name="Title 2"/>
          <p:cNvSpPr>
            <a:spLocks noGrp="1"/>
          </p:cNvSpPr>
          <p:nvPr>
            <p:ph type="title"/>
          </p:nvPr>
        </p:nvSpPr>
        <p:spPr/>
        <p:txBody>
          <a:bodyPr>
            <a:normAutofit fontScale="90000"/>
          </a:bodyPr>
          <a:lstStyle/>
          <a:p>
            <a:r>
              <a:rPr lang="en-US" dirty="0" smtClean="0"/>
              <a:t>THE RULES RELATING TO DAMAGES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Under certain circumstances, a person may receive a benefit to which the law records another person as better entitled, or for which the law regards another person as better entitled, or for which the law considers he should pay to the other person, even though there is no contract between the parties.</a:t>
            </a:r>
            <a:endParaRPr lang="en-US" dirty="0"/>
          </a:p>
        </p:txBody>
      </p:sp>
      <p:sp>
        <p:nvSpPr>
          <p:cNvPr id="3" name="Title 2"/>
          <p:cNvSpPr>
            <a:spLocks noGrp="1"/>
          </p:cNvSpPr>
          <p:nvPr>
            <p:ph type="title"/>
          </p:nvPr>
        </p:nvSpPr>
        <p:spPr/>
        <p:txBody>
          <a:bodyPr/>
          <a:lstStyle/>
          <a:p>
            <a:r>
              <a:rPr lang="en-US" dirty="0" smtClean="0">
                <a:solidFill>
                  <a:srgbClr val="FF0000"/>
                </a:solidFill>
              </a:rPr>
              <a:t>QUASI-CONRACTS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Supply of necessaries(sec 68)</a:t>
            </a:r>
          </a:p>
          <a:p>
            <a:r>
              <a:rPr lang="en-US" dirty="0" smtClean="0"/>
              <a:t>Payment by an interested person(sec 69)</a:t>
            </a:r>
          </a:p>
          <a:p>
            <a:r>
              <a:rPr lang="en-US" dirty="0" smtClean="0"/>
              <a:t>Obligation to pay for non-gratuitous acts(sec 70)</a:t>
            </a:r>
          </a:p>
          <a:p>
            <a:r>
              <a:rPr lang="en-US" dirty="0" smtClean="0"/>
              <a:t>Responsibility of finder of goods(sec 71)</a:t>
            </a:r>
          </a:p>
          <a:p>
            <a:r>
              <a:rPr lang="en-US" dirty="0" smtClean="0"/>
              <a:t>Mistake or coercion(sec 72)</a:t>
            </a:r>
            <a:endParaRPr lang="en-US" dirty="0"/>
          </a:p>
        </p:txBody>
      </p:sp>
      <p:sp>
        <p:nvSpPr>
          <p:cNvPr id="3" name="Title 2"/>
          <p:cNvSpPr>
            <a:spLocks noGrp="1"/>
          </p:cNvSpPr>
          <p:nvPr>
            <p:ph type="title"/>
          </p:nvPr>
        </p:nvSpPr>
        <p:spPr/>
        <p:txBody>
          <a:bodyPr/>
          <a:lstStyle/>
          <a:p>
            <a:r>
              <a:rPr lang="en-US" dirty="0" smtClean="0">
                <a:solidFill>
                  <a:srgbClr val="002060"/>
                </a:solidFill>
              </a:rPr>
              <a:t>KINDS OF QUASI-CONTRACTS</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r>
              <a:rPr lang="en-US" sz="9600" dirty="0" smtClean="0"/>
              <a:t>THANK YOU</a:t>
            </a:r>
            <a:endParaRPr lang="en-US"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OFFER TO PERFORM(sec 38)</a:t>
            </a:r>
          </a:p>
          <a:p>
            <a:pPr>
              <a:buNone/>
            </a:pPr>
            <a:r>
              <a:rPr lang="en-US" dirty="0" smtClean="0"/>
              <a:t>           Sometimes it so happens that the </a:t>
            </a:r>
            <a:r>
              <a:rPr lang="en-US" dirty="0" err="1" smtClean="0"/>
              <a:t>promisor</a:t>
            </a:r>
            <a:r>
              <a:rPr lang="en-US" dirty="0" smtClean="0"/>
              <a:t> offers to perform his obligation under the contract at the proper time and place but the </a:t>
            </a:r>
            <a:r>
              <a:rPr lang="en-US" dirty="0" err="1" smtClean="0"/>
              <a:t>promisee</a:t>
            </a:r>
            <a:r>
              <a:rPr lang="en-US" dirty="0" smtClean="0"/>
              <a:t> does not accept the performance . This is known as ‘ATTEMPTEA PERFORMANCE’.</a:t>
            </a:r>
            <a:endParaRPr lang="en-US" dirty="0"/>
          </a:p>
        </p:txBody>
      </p:sp>
      <p:sp>
        <p:nvSpPr>
          <p:cNvPr id="3" name="Title 2"/>
          <p:cNvSpPr>
            <a:spLocks noGrp="1"/>
          </p:cNvSpPr>
          <p:nvPr>
            <p:ph type="title"/>
          </p:nvPr>
        </p:nvSpPr>
        <p:spPr/>
        <p:txBody>
          <a:bodyPr>
            <a:normAutofit/>
          </a:bodyPr>
          <a:lstStyle/>
          <a:p>
            <a:r>
              <a:rPr lang="en-US" sz="4400" dirty="0" smtClean="0"/>
              <a:t>Performance of contract</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624078" indent="-514350">
              <a:buFont typeface="+mj-lt"/>
              <a:buAutoNum type="arabicPeriod"/>
            </a:pPr>
            <a:r>
              <a:rPr lang="en-US" dirty="0" smtClean="0"/>
              <a:t>When its performance becomes impossible(sec 56)</a:t>
            </a:r>
          </a:p>
          <a:p>
            <a:pPr marL="624078" indent="-514350">
              <a:buFont typeface="+mj-lt"/>
              <a:buAutoNum type="arabicPeriod"/>
            </a:pPr>
            <a:r>
              <a:rPr lang="en-US" dirty="0" smtClean="0"/>
              <a:t>When the parties to it agree to substitute a  new contract for it or to rescind or alter it(sec 62)</a:t>
            </a:r>
          </a:p>
          <a:p>
            <a:pPr marL="624078" indent="-514350">
              <a:buFont typeface="+mj-lt"/>
              <a:buAutoNum type="arabicPeriod"/>
            </a:pPr>
            <a:r>
              <a:rPr lang="en-US" dirty="0" smtClean="0"/>
              <a:t>When the </a:t>
            </a:r>
            <a:r>
              <a:rPr lang="en-US" dirty="0" err="1" smtClean="0"/>
              <a:t>promisee</a:t>
            </a:r>
            <a:r>
              <a:rPr lang="en-US" dirty="0" smtClean="0"/>
              <a:t> dispenses with or remits , wholly or in part.(sec 63)</a:t>
            </a:r>
          </a:p>
          <a:p>
            <a:pPr marL="624078" indent="-514350">
              <a:buFont typeface="+mj-lt"/>
              <a:buAutoNum type="arabicPeriod"/>
            </a:pPr>
            <a:r>
              <a:rPr lang="en-US" dirty="0" smtClean="0"/>
              <a:t>When the person at whose option it is voidable , rescinds it(sec 64)</a:t>
            </a:r>
          </a:p>
          <a:p>
            <a:pPr marL="624078" indent="-514350">
              <a:buFont typeface="+mj-lt"/>
              <a:buAutoNum type="arabicPeriod"/>
            </a:pPr>
            <a:r>
              <a:rPr lang="en-US" dirty="0" smtClean="0"/>
              <a:t>When the </a:t>
            </a:r>
            <a:r>
              <a:rPr lang="en-US" dirty="0" err="1" smtClean="0"/>
              <a:t>promisee</a:t>
            </a:r>
            <a:r>
              <a:rPr lang="en-US" dirty="0" smtClean="0"/>
              <a:t> neglects or refuses to afford the </a:t>
            </a:r>
            <a:r>
              <a:rPr lang="en-US" dirty="0" err="1" smtClean="0"/>
              <a:t>promisor</a:t>
            </a:r>
            <a:r>
              <a:rPr lang="en-US" dirty="0" smtClean="0"/>
              <a:t> reasonable facilities for the performance of his promise(sec 67)</a:t>
            </a:r>
          </a:p>
          <a:p>
            <a:pPr marL="624078" indent="-514350">
              <a:buFont typeface="+mj-lt"/>
              <a:buAutoNum type="arabicPeriod"/>
            </a:pPr>
            <a:r>
              <a:rPr lang="en-US" dirty="0" smtClean="0"/>
              <a:t>When it is illegal</a:t>
            </a:r>
          </a:p>
        </p:txBody>
      </p:sp>
      <p:sp>
        <p:nvSpPr>
          <p:cNvPr id="3" name="Title 2"/>
          <p:cNvSpPr>
            <a:spLocks noGrp="1"/>
          </p:cNvSpPr>
          <p:nvPr>
            <p:ph type="title"/>
          </p:nvPr>
        </p:nvSpPr>
        <p:spPr/>
        <p:txBody>
          <a:bodyPr>
            <a:normAutofit/>
          </a:bodyPr>
          <a:lstStyle/>
          <a:p>
            <a:r>
              <a:rPr lang="en-US" sz="3200" dirty="0" smtClean="0"/>
              <a:t>Contracts which need not be performed</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Courier New" pitchFamily="49" charset="0"/>
              <a:buChar char="o"/>
            </a:pPr>
            <a:r>
              <a:rPr lang="en-US" dirty="0" err="1" smtClean="0"/>
              <a:t>Promisor</a:t>
            </a:r>
            <a:r>
              <a:rPr lang="en-US" dirty="0" smtClean="0"/>
              <a:t> himself</a:t>
            </a:r>
          </a:p>
          <a:p>
            <a:pPr>
              <a:buFont typeface="Courier New" pitchFamily="49" charset="0"/>
              <a:buChar char="o"/>
            </a:pPr>
            <a:r>
              <a:rPr lang="en-US" dirty="0" smtClean="0"/>
              <a:t>Legal representatives</a:t>
            </a:r>
          </a:p>
          <a:p>
            <a:pPr>
              <a:buFont typeface="Courier New" pitchFamily="49" charset="0"/>
              <a:buChar char="o"/>
            </a:pPr>
            <a:r>
              <a:rPr lang="en-US" dirty="0" smtClean="0"/>
              <a:t>Third person</a:t>
            </a:r>
          </a:p>
          <a:p>
            <a:pPr>
              <a:buFont typeface="Courier New" pitchFamily="49" charset="0"/>
              <a:buChar char="o"/>
            </a:pPr>
            <a:r>
              <a:rPr lang="en-US" dirty="0" smtClean="0"/>
              <a:t>Joint </a:t>
            </a:r>
            <a:r>
              <a:rPr lang="en-US" dirty="0" err="1" smtClean="0"/>
              <a:t>promisor</a:t>
            </a:r>
            <a:endParaRPr lang="en-US" dirty="0" smtClean="0"/>
          </a:p>
        </p:txBody>
      </p:sp>
      <p:sp>
        <p:nvSpPr>
          <p:cNvPr id="3" name="Title 2"/>
          <p:cNvSpPr>
            <a:spLocks noGrp="1"/>
          </p:cNvSpPr>
          <p:nvPr>
            <p:ph type="title"/>
          </p:nvPr>
        </p:nvSpPr>
        <p:spPr/>
        <p:txBody>
          <a:bodyPr>
            <a:normAutofit/>
          </a:bodyPr>
          <a:lstStyle/>
          <a:p>
            <a:r>
              <a:rPr lang="en-US" sz="3200" dirty="0" smtClean="0"/>
              <a:t>By whom must contracts be performed?</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400" dirty="0" smtClean="0"/>
              <a:t>         “Devolution” means passing over from one person to another.</a:t>
            </a:r>
          </a:p>
          <a:p>
            <a:pPr>
              <a:buNone/>
            </a:pPr>
            <a:r>
              <a:rPr lang="en-US" b="1" dirty="0" smtClean="0"/>
              <a:t>Devolution of joint liabilities (secs.42 to 44)</a:t>
            </a:r>
          </a:p>
          <a:p>
            <a:pPr>
              <a:buNone/>
            </a:pPr>
            <a:r>
              <a:rPr lang="en-US" sz="2400" b="1" dirty="0" smtClean="0"/>
              <a:t>         </a:t>
            </a:r>
            <a:r>
              <a:rPr lang="en-US" sz="2400" dirty="0" smtClean="0"/>
              <a:t>1.Any one of the joint </a:t>
            </a:r>
            <a:r>
              <a:rPr lang="en-US" sz="2400" dirty="0" err="1" smtClean="0"/>
              <a:t>promisors</a:t>
            </a:r>
            <a:r>
              <a:rPr lang="en-US" sz="2400" dirty="0" smtClean="0"/>
              <a:t> may be compelled to perform(sec 43,para 1)</a:t>
            </a:r>
          </a:p>
          <a:p>
            <a:pPr>
              <a:buNone/>
            </a:pPr>
            <a:r>
              <a:rPr lang="en-US" sz="2400" b="1" dirty="0" smtClean="0"/>
              <a:t>         </a:t>
            </a:r>
            <a:r>
              <a:rPr lang="en-US" sz="2400" dirty="0" smtClean="0"/>
              <a:t>2.A joint </a:t>
            </a:r>
            <a:r>
              <a:rPr lang="en-US" sz="2400" dirty="0" err="1" smtClean="0"/>
              <a:t>promisor</a:t>
            </a:r>
            <a:r>
              <a:rPr lang="en-US" sz="2400" dirty="0" smtClean="0"/>
              <a:t> compelled to perform may claim contribution(sec 43,para 2)</a:t>
            </a:r>
          </a:p>
          <a:p>
            <a:pPr>
              <a:buNone/>
            </a:pPr>
            <a:r>
              <a:rPr lang="en-US" sz="2400" b="1" dirty="0" smtClean="0"/>
              <a:t>         </a:t>
            </a:r>
            <a:r>
              <a:rPr lang="en-US" sz="2400" dirty="0" smtClean="0"/>
              <a:t>3.sharing of loss arising from default(sec 43,para 3)</a:t>
            </a:r>
          </a:p>
          <a:p>
            <a:pPr>
              <a:buNone/>
            </a:pPr>
            <a:r>
              <a:rPr lang="en-US" b="1" dirty="0" smtClean="0"/>
              <a:t>Devolution of join rights(sec 45)  </a:t>
            </a:r>
            <a:endParaRPr lang="en-US" b="1" dirty="0"/>
          </a:p>
        </p:txBody>
      </p:sp>
      <p:sp>
        <p:nvSpPr>
          <p:cNvPr id="3" name="Title 2"/>
          <p:cNvSpPr>
            <a:spLocks noGrp="1"/>
          </p:cNvSpPr>
          <p:nvPr>
            <p:ph type="title"/>
          </p:nvPr>
        </p:nvSpPr>
        <p:spPr/>
        <p:txBody>
          <a:bodyPr>
            <a:normAutofit/>
          </a:bodyPr>
          <a:lstStyle/>
          <a:p>
            <a:r>
              <a:rPr lang="en-US" sz="3200" dirty="0" smtClean="0"/>
              <a:t>Devolution of joint liabilities and rights</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
            </a:pPr>
            <a:r>
              <a:rPr lang="en-US" dirty="0" smtClean="0"/>
              <a:t>Where no application is to be made and no time is specified</a:t>
            </a:r>
          </a:p>
          <a:p>
            <a:pPr>
              <a:buFont typeface="Wingdings" pitchFamily="2" charset="2"/>
              <a:buChar char="§"/>
            </a:pPr>
            <a:r>
              <a:rPr lang="en-US" dirty="0" smtClean="0"/>
              <a:t>Where time is specified and no application is to be made</a:t>
            </a:r>
          </a:p>
          <a:p>
            <a:pPr>
              <a:buFont typeface="Wingdings" pitchFamily="2" charset="2"/>
              <a:buChar char="§"/>
            </a:pPr>
            <a:r>
              <a:rPr lang="en-US" dirty="0" smtClean="0"/>
              <a:t>Application for performance on a certain day and place</a:t>
            </a:r>
          </a:p>
          <a:p>
            <a:pPr>
              <a:buFont typeface="Wingdings" pitchFamily="2" charset="2"/>
              <a:buChar char="§"/>
            </a:pPr>
            <a:r>
              <a:rPr lang="en-US" dirty="0" smtClean="0"/>
              <a:t>Application by the </a:t>
            </a:r>
            <a:r>
              <a:rPr lang="en-US" dirty="0" err="1" smtClean="0"/>
              <a:t>promisor</a:t>
            </a:r>
            <a:r>
              <a:rPr lang="en-US" dirty="0" smtClean="0"/>
              <a:t> to the </a:t>
            </a:r>
            <a:r>
              <a:rPr lang="en-US" dirty="0" err="1" smtClean="0"/>
              <a:t>promisee</a:t>
            </a:r>
            <a:r>
              <a:rPr lang="en-US" dirty="0" smtClean="0"/>
              <a:t> to appoint place</a:t>
            </a:r>
          </a:p>
          <a:p>
            <a:pPr>
              <a:buFont typeface="Wingdings" pitchFamily="2" charset="2"/>
              <a:buChar char="§"/>
            </a:pPr>
            <a:r>
              <a:rPr lang="en-US" dirty="0" smtClean="0"/>
              <a:t>Performance in manner or at time prescribed or sanctioned by the </a:t>
            </a:r>
            <a:r>
              <a:rPr lang="en-US" dirty="0" err="1" smtClean="0"/>
              <a:t>promisee</a:t>
            </a:r>
            <a:endParaRPr lang="en-US" dirty="0"/>
          </a:p>
        </p:txBody>
      </p:sp>
      <p:sp>
        <p:nvSpPr>
          <p:cNvPr id="3" name="Title 2"/>
          <p:cNvSpPr>
            <a:spLocks noGrp="1"/>
          </p:cNvSpPr>
          <p:nvPr>
            <p:ph type="title"/>
          </p:nvPr>
        </p:nvSpPr>
        <p:spPr/>
        <p:txBody>
          <a:bodyPr/>
          <a:lstStyle/>
          <a:p>
            <a:r>
              <a:rPr lang="en-US" dirty="0" smtClean="0"/>
              <a:t>Time and place of performance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Promises which form the consideration or par of the consideration for each other are called “RECIPROCAL PROMISES”</a:t>
            </a:r>
          </a:p>
          <a:p>
            <a:pPr>
              <a:buNone/>
            </a:pPr>
            <a:r>
              <a:rPr lang="en-US" dirty="0" smtClean="0"/>
              <a:t>               1.Mutual and independent</a:t>
            </a:r>
          </a:p>
          <a:p>
            <a:pPr>
              <a:buNone/>
            </a:pPr>
            <a:r>
              <a:rPr lang="en-US" dirty="0" smtClean="0"/>
              <a:t>               2.Conditional and dependent</a:t>
            </a:r>
          </a:p>
          <a:p>
            <a:pPr>
              <a:buNone/>
            </a:pPr>
            <a:r>
              <a:rPr lang="en-US" dirty="0" smtClean="0"/>
              <a:t>               3.Mutual and concurrent</a:t>
            </a:r>
          </a:p>
          <a:p>
            <a:pPr>
              <a:buNone/>
            </a:pPr>
            <a:endParaRPr lang="en-US" dirty="0"/>
          </a:p>
        </p:txBody>
      </p:sp>
      <p:sp>
        <p:nvSpPr>
          <p:cNvPr id="3" name="Title 2"/>
          <p:cNvSpPr>
            <a:spLocks noGrp="1"/>
          </p:cNvSpPr>
          <p:nvPr>
            <p:ph type="title"/>
          </p:nvPr>
        </p:nvSpPr>
        <p:spPr/>
        <p:txBody>
          <a:bodyPr/>
          <a:lstStyle/>
          <a:p>
            <a:r>
              <a:rPr lang="en-US" dirty="0" smtClean="0"/>
              <a:t>RECIPROCAL PROMISES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Simulatenous</a:t>
            </a:r>
            <a:r>
              <a:rPr lang="en-US" dirty="0" smtClean="0"/>
              <a:t> performance of reciprocal promises(sec 51)</a:t>
            </a:r>
          </a:p>
          <a:p>
            <a:r>
              <a:rPr lang="en-US" dirty="0" smtClean="0"/>
              <a:t>Order of performance of reciprocal promises(sec 52)</a:t>
            </a:r>
          </a:p>
          <a:p>
            <a:r>
              <a:rPr lang="en-US" dirty="0" smtClean="0"/>
              <a:t>Effect of one party preventing another from performing promise(sec 53)</a:t>
            </a:r>
          </a:p>
          <a:p>
            <a:r>
              <a:rPr lang="en-US" dirty="0" smtClean="0"/>
              <a:t>Effect of default as to promise to be performed first(sec 54)</a:t>
            </a:r>
          </a:p>
          <a:p>
            <a:r>
              <a:rPr lang="en-US" dirty="0" smtClean="0"/>
              <a:t>Reciprocal promise to do things legal</a:t>
            </a:r>
          </a:p>
          <a:p>
            <a:pPr>
              <a:buNone/>
            </a:pPr>
            <a:r>
              <a:rPr lang="en-US" dirty="0" smtClean="0"/>
              <a:t>  And also other things illegal(sec 57)  </a:t>
            </a:r>
            <a:endParaRPr lang="en-US" dirty="0"/>
          </a:p>
        </p:txBody>
      </p:sp>
      <p:sp>
        <p:nvSpPr>
          <p:cNvPr id="3" name="Title 2"/>
          <p:cNvSpPr>
            <a:spLocks noGrp="1"/>
          </p:cNvSpPr>
          <p:nvPr>
            <p:ph type="title"/>
          </p:nvPr>
        </p:nvSpPr>
        <p:spPr/>
        <p:txBody>
          <a:bodyPr>
            <a:normAutofit/>
          </a:bodyPr>
          <a:lstStyle/>
          <a:p>
            <a:r>
              <a:rPr lang="en-US" sz="2400" dirty="0" smtClean="0">
                <a:solidFill>
                  <a:srgbClr val="FF0000"/>
                </a:solidFill>
              </a:rPr>
              <a:t>Rules regarding performance of reciprocal promises</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Discharge of a contract implies termination of contractual obligations. This is because when the parties originally entered into contract , the rights and duties in terms of contractual obligations where setup. Consequently when those rights and duties are put out then the contract is said to have been discharged.</a:t>
            </a:r>
            <a:endParaRPr lang="en-US" dirty="0"/>
          </a:p>
        </p:txBody>
      </p:sp>
      <p:sp>
        <p:nvSpPr>
          <p:cNvPr id="3" name="Title 2"/>
          <p:cNvSpPr>
            <a:spLocks noGrp="1"/>
          </p:cNvSpPr>
          <p:nvPr>
            <p:ph type="title"/>
          </p:nvPr>
        </p:nvSpPr>
        <p:spPr/>
        <p:txBody>
          <a:bodyPr/>
          <a:lstStyle/>
          <a:p>
            <a:r>
              <a:rPr lang="en-US" dirty="0" smtClean="0">
                <a:solidFill>
                  <a:srgbClr val="002060"/>
                </a:solidFill>
              </a:rPr>
              <a:t>DISCHARGE OF CONTRACT</a:t>
            </a:r>
            <a:endParaRPr lang="en-US"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137</TotalTime>
  <Words>797</Words>
  <Application>Microsoft Office PowerPoint</Application>
  <PresentationFormat>On-screen Show (4:3)</PresentationFormat>
  <Paragraphs>106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BUSINESS LAWS UNIT-2</vt:lpstr>
      <vt:lpstr>Performance of contract</vt:lpstr>
      <vt:lpstr>Contracts which need not be performed</vt:lpstr>
      <vt:lpstr>By whom must contracts be performed?</vt:lpstr>
      <vt:lpstr>Devolution of joint liabilities and rights</vt:lpstr>
      <vt:lpstr>Time and place of performance</vt:lpstr>
      <vt:lpstr>RECIPROCAL PROMISES</vt:lpstr>
      <vt:lpstr>Rules regarding performance of reciprocal promises</vt:lpstr>
      <vt:lpstr>DISCHARGE OF CONTRACT</vt:lpstr>
      <vt:lpstr>DISCHARGE OF CONTRACT </vt:lpstr>
      <vt:lpstr>DISCHARGE OF CONTRACT</vt:lpstr>
      <vt:lpstr>REMEDIES FOR BREACH OF CONRACT</vt:lpstr>
      <vt:lpstr>REMEDIES FOR BREACH OF CONTRACT</vt:lpstr>
      <vt:lpstr>THE RULES RELATING TO DAMAGES</vt:lpstr>
      <vt:lpstr>QUASI-CONRACTS</vt:lpstr>
      <vt:lpstr>KINDS OF QUASI-CONTRACTS</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LAWS UNIT-2</dc:title>
  <dc:creator>Suresh</dc:creator>
  <cp:lastModifiedBy>Suresh</cp:lastModifiedBy>
  <cp:revision>15</cp:revision>
  <dcterms:created xsi:type="dcterms:W3CDTF">2020-12-05T09:57:53Z</dcterms:created>
  <dcterms:modified xsi:type="dcterms:W3CDTF">2020-12-05T12:40:45Z</dcterms:modified>
</cp:coreProperties>
</file>