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2B1EDA2-CE2F-4F92-8AEE-6A0FEFB49068}" type="datetimeFigureOut">
              <a:rPr lang="en-US" smtClean="0"/>
              <a:pPr/>
              <a:t>12/5/2020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DBC8E11-409A-412C-B732-9596B8D7BA9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B1EDA2-CE2F-4F92-8AEE-6A0FEFB49068}"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DBC8E11-409A-412C-B732-9596B8D7BA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B1EDA2-CE2F-4F92-8AEE-6A0FEFB49068}"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DBC8E11-409A-412C-B732-9596B8D7BA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B1EDA2-CE2F-4F92-8AEE-6A0FEFB49068}"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DBC8E11-409A-412C-B732-9596B8D7BA9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2B1EDA2-CE2F-4F92-8AEE-6A0FEFB49068}"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DBC8E11-409A-412C-B732-9596B8D7BA9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B1EDA2-CE2F-4F92-8AEE-6A0FEFB49068}" type="datetimeFigureOut">
              <a:rPr lang="en-US" smtClean="0"/>
              <a:pPr/>
              <a:t>12/5/2020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DBC8E11-409A-412C-B732-9596B8D7BA9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2B1EDA2-CE2F-4F92-8AEE-6A0FEFB49068}" type="datetimeFigureOut">
              <a:rPr lang="en-US" smtClean="0"/>
              <a:pPr/>
              <a:t>12/5/2020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DBC8E11-409A-412C-B732-9596B8D7BA9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2B1EDA2-CE2F-4F92-8AEE-6A0FEFB49068}" type="datetimeFigureOut">
              <a:rPr lang="en-US" smtClean="0"/>
              <a:pPr/>
              <a:t>12/5/2020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DBC8E11-409A-412C-B732-9596B8D7BA9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2B1EDA2-CE2F-4F92-8AEE-6A0FEFB49068}" type="datetimeFigureOut">
              <a:rPr lang="en-US" smtClean="0"/>
              <a:pPr/>
              <a:t>12/5/2020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DBC8E11-409A-412C-B732-9596B8D7BA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2B1EDA2-CE2F-4F92-8AEE-6A0FEFB49068}" type="datetimeFigureOut">
              <a:rPr lang="en-US" smtClean="0"/>
              <a:pPr/>
              <a:t>12/5/2020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DBC8E11-409A-412C-B732-9596B8D7BA9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2B1EDA2-CE2F-4F92-8AEE-6A0FEFB49068}" type="datetimeFigureOut">
              <a:rPr lang="en-US" smtClean="0"/>
              <a:pPr/>
              <a:t>12/5/2020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DBC8E11-409A-412C-B732-9596B8D7BA9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2B1EDA2-CE2F-4F92-8AEE-6A0FEFB49068}" type="datetimeFigureOut">
              <a:rPr lang="en-US" smtClean="0"/>
              <a:pPr/>
              <a:t>12/5/2020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DBC8E11-409A-412C-B732-9596B8D7BA9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591762"/>
          </a:xfrm>
        </p:spPr>
        <p:txBody>
          <a:bodyPr>
            <a:normAutofit fontScale="90000"/>
          </a:bodyPr>
          <a:lstStyle/>
          <a:p>
            <a:r>
              <a:rPr lang="en-US" dirty="0" smtClean="0">
                <a:solidFill>
                  <a:srgbClr val="002060"/>
                </a:solidFill>
              </a:rPr>
              <a:t>RESEARCH  METHODOLOGY  UNIT-3                          METHODS OF DATA COLLECTION</a:t>
            </a:r>
            <a:endParaRPr lang="en-US" dirty="0">
              <a:solidFill>
                <a:srgbClr val="002060"/>
              </a:solidFill>
            </a:endParaRPr>
          </a:p>
        </p:txBody>
      </p:sp>
      <p:sp>
        <p:nvSpPr>
          <p:cNvPr id="3" name="Subtitle 2"/>
          <p:cNvSpPr>
            <a:spLocks noGrp="1"/>
          </p:cNvSpPr>
          <p:nvPr>
            <p:ph type="subTitle" idx="1"/>
          </p:nvPr>
        </p:nvSpPr>
        <p:spPr/>
        <p:txBody>
          <a:bodyPr>
            <a:noAutofit/>
          </a:bodyPr>
          <a:lstStyle/>
          <a:p>
            <a:r>
              <a:rPr lang="en-US" sz="1000" dirty="0" smtClean="0">
                <a:solidFill>
                  <a:srgbClr val="FF0000"/>
                </a:solidFill>
              </a:rPr>
              <a:t>Presented by</a:t>
            </a:r>
          </a:p>
          <a:p>
            <a:r>
              <a:rPr lang="en-US" sz="1000" dirty="0" smtClean="0">
                <a:solidFill>
                  <a:srgbClr val="FF0000"/>
                </a:solidFill>
              </a:rPr>
              <a:t>MAHALAKSHMI</a:t>
            </a:r>
          </a:p>
          <a:p>
            <a:r>
              <a:rPr lang="en-US" sz="1000" dirty="0" smtClean="0">
                <a:solidFill>
                  <a:srgbClr val="FF0000"/>
                </a:solidFill>
              </a:rPr>
              <a:t>NISHA</a:t>
            </a:r>
          </a:p>
          <a:p>
            <a:r>
              <a:rPr lang="en-US" sz="1000" dirty="0" smtClean="0">
                <a:solidFill>
                  <a:srgbClr val="FF0000"/>
                </a:solidFill>
              </a:rPr>
              <a:t>PADMASRI</a:t>
            </a:r>
          </a:p>
          <a:p>
            <a:r>
              <a:rPr lang="en-US" sz="1000" dirty="0" smtClean="0">
                <a:solidFill>
                  <a:srgbClr val="FF0000"/>
                </a:solidFill>
              </a:rPr>
              <a:t>RANJANI</a:t>
            </a:r>
          </a:p>
          <a:p>
            <a:r>
              <a:rPr lang="en-US" sz="1000" dirty="0" smtClean="0">
                <a:solidFill>
                  <a:srgbClr val="FF0000"/>
                </a:solidFill>
              </a:rPr>
              <a:t>AISHWARYA</a:t>
            </a:r>
          </a:p>
          <a:p>
            <a:r>
              <a:rPr lang="en-US" sz="1000" dirty="0" smtClean="0">
                <a:solidFill>
                  <a:srgbClr val="FF0000"/>
                </a:solidFill>
              </a:rPr>
              <a:t>PAVITHRA</a:t>
            </a:r>
          </a:p>
          <a:p>
            <a:r>
              <a:rPr lang="en-US" sz="1000" dirty="0" smtClean="0">
                <a:solidFill>
                  <a:srgbClr val="FF0000"/>
                </a:solidFill>
              </a:rPr>
              <a:t>GAYATHRI</a:t>
            </a:r>
            <a:endParaRPr lang="en-US" sz="1000" dirty="0" smtClean="0">
              <a:solidFill>
                <a:srgbClr val="FF0000"/>
              </a:solidFill>
            </a:endParaRPr>
          </a:p>
          <a:p>
            <a:endParaRPr lang="en-US" sz="1000" dirty="0" smtClean="0">
              <a:solidFill>
                <a:srgbClr val="FF0000"/>
              </a:solidFill>
            </a:endParaRPr>
          </a:p>
          <a:p>
            <a:endParaRPr lang="en-US" sz="10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This method of data collection is very much like the collection of data through questionnaire, with little difference while lies in the fact the schedules ( </a:t>
            </a:r>
            <a:r>
              <a:rPr lang="en-US" dirty="0" err="1" smtClean="0"/>
              <a:t>porforma</a:t>
            </a:r>
            <a:r>
              <a:rPr lang="en-US" dirty="0" smtClean="0"/>
              <a:t>  containing  a set of questions) are being filled in by the enumerators who are specially appointed for the purpose. </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solidFill>
                  <a:srgbClr val="002060"/>
                </a:solidFill>
              </a:rPr>
              <a:t>SCHEDULE METHOD</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Secondary data means data that are already available i.e., they refer to the data which have already been collected and analyzed by someone else . </a:t>
            </a:r>
            <a:endParaRPr lang="en-US" dirty="0"/>
          </a:p>
        </p:txBody>
      </p:sp>
      <p:sp>
        <p:nvSpPr>
          <p:cNvPr id="3" name="Title 2"/>
          <p:cNvSpPr>
            <a:spLocks noGrp="1"/>
          </p:cNvSpPr>
          <p:nvPr>
            <p:ph type="title"/>
          </p:nvPr>
        </p:nvSpPr>
        <p:spPr/>
        <p:txBody>
          <a:bodyPr/>
          <a:lstStyle/>
          <a:p>
            <a:r>
              <a:rPr lang="en-US" dirty="0" smtClean="0"/>
              <a:t>SECONDARY DATA</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Autofit/>
          </a:bodyPr>
          <a:lstStyle/>
          <a:p>
            <a:r>
              <a:rPr lang="en-US" dirty="0" smtClean="0"/>
              <a:t>Published data</a:t>
            </a:r>
          </a:p>
          <a:p>
            <a:pPr>
              <a:buNone/>
            </a:pPr>
            <a:r>
              <a:rPr lang="en-US" sz="2200" dirty="0" smtClean="0"/>
              <a:t>      a) various publication of the central , state and local government</a:t>
            </a:r>
          </a:p>
          <a:p>
            <a:pPr>
              <a:buNone/>
            </a:pPr>
            <a:r>
              <a:rPr lang="en-US" sz="2200" dirty="0" smtClean="0"/>
              <a:t>      b)Technical and trade journals</a:t>
            </a:r>
          </a:p>
          <a:p>
            <a:pPr>
              <a:buNone/>
            </a:pPr>
            <a:r>
              <a:rPr lang="en-US" sz="2200" dirty="0" smtClean="0"/>
              <a:t>      c)books,         magazines and newspapers.</a:t>
            </a:r>
          </a:p>
          <a:p>
            <a:pPr>
              <a:buNone/>
            </a:pPr>
            <a:r>
              <a:rPr lang="en-US" sz="2200" dirty="0" smtClean="0"/>
              <a:t>      d)reports and publication</a:t>
            </a:r>
          </a:p>
          <a:p>
            <a:pPr>
              <a:buNone/>
            </a:pPr>
            <a:r>
              <a:rPr lang="en-US" sz="2200" dirty="0" smtClean="0"/>
              <a:t>       e)Historical  documents</a:t>
            </a:r>
          </a:p>
          <a:p>
            <a:pPr>
              <a:buNone/>
            </a:pPr>
            <a:r>
              <a:rPr lang="en-US" sz="2300" dirty="0" smtClean="0"/>
              <a:t>     </a:t>
            </a:r>
          </a:p>
          <a:p>
            <a:endParaRPr lang="en-US" sz="2300" dirty="0" smtClean="0"/>
          </a:p>
          <a:p>
            <a:endParaRPr lang="en-US" sz="2300" dirty="0" smtClean="0"/>
          </a:p>
          <a:p>
            <a:endParaRPr lang="en-US" sz="2300" dirty="0"/>
          </a:p>
        </p:txBody>
      </p:sp>
      <p:sp>
        <p:nvSpPr>
          <p:cNvPr id="3" name="Content Placeholder 2"/>
          <p:cNvSpPr>
            <a:spLocks noGrp="1"/>
          </p:cNvSpPr>
          <p:nvPr>
            <p:ph sz="half" idx="2"/>
          </p:nvPr>
        </p:nvSpPr>
        <p:spPr/>
        <p:txBody>
          <a:bodyPr>
            <a:normAutofit/>
          </a:bodyPr>
          <a:lstStyle/>
          <a:p>
            <a:r>
              <a:rPr lang="en-US" dirty="0" smtClean="0"/>
              <a:t>Unpublished data    </a:t>
            </a:r>
          </a:p>
          <a:p>
            <a:pPr>
              <a:buNone/>
            </a:pPr>
            <a:r>
              <a:rPr lang="en-US" dirty="0" smtClean="0"/>
              <a:t>            Diaries, letters, unpublished biographies and auto biographies.</a:t>
            </a:r>
          </a:p>
        </p:txBody>
      </p:sp>
      <p:sp>
        <p:nvSpPr>
          <p:cNvPr id="4" name="Title 3"/>
          <p:cNvSpPr>
            <a:spLocks noGrp="1"/>
          </p:cNvSpPr>
          <p:nvPr>
            <p:ph type="title"/>
          </p:nvPr>
        </p:nvSpPr>
        <p:spPr/>
        <p:txBody>
          <a:bodyPr/>
          <a:lstStyle/>
          <a:p>
            <a:r>
              <a:rPr lang="en-US" dirty="0" smtClean="0">
                <a:solidFill>
                  <a:srgbClr val="FFFF00"/>
                </a:solidFill>
              </a:rPr>
              <a:t>SECONDARY DATA</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Nominal scale</a:t>
            </a:r>
          </a:p>
          <a:p>
            <a:r>
              <a:rPr lang="en-US" dirty="0" smtClean="0"/>
              <a:t>Ordinal scale</a:t>
            </a:r>
          </a:p>
          <a:p>
            <a:r>
              <a:rPr lang="en-US" dirty="0" smtClean="0"/>
              <a:t>Interval scale</a:t>
            </a:r>
          </a:p>
          <a:p>
            <a:r>
              <a:rPr lang="en-US" dirty="0" smtClean="0"/>
              <a:t>Ratio scale</a:t>
            </a:r>
            <a:endParaRPr lang="en-US" dirty="0"/>
          </a:p>
        </p:txBody>
      </p:sp>
      <p:sp>
        <p:nvSpPr>
          <p:cNvPr id="3" name="Title 2"/>
          <p:cNvSpPr>
            <a:spLocks noGrp="1"/>
          </p:cNvSpPr>
          <p:nvPr>
            <p:ph type="title"/>
          </p:nvPr>
        </p:nvSpPr>
        <p:spPr>
          <a:xfrm>
            <a:off x="457200" y="304800"/>
            <a:ext cx="8229600" cy="1143000"/>
          </a:xfrm>
        </p:spPr>
        <p:txBody>
          <a:bodyPr/>
          <a:lstStyle/>
          <a:p>
            <a:r>
              <a:rPr lang="en-US" dirty="0" smtClean="0">
                <a:solidFill>
                  <a:srgbClr val="FF0000"/>
                </a:solidFill>
              </a:rPr>
              <a:t>MEASUREMENT  SCALES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sample refers to a smaller , manageable version of a large group .It is a subset containing the characteristic of a larger population.</a:t>
            </a:r>
          </a:p>
          <a:p>
            <a:pPr>
              <a:buNone/>
            </a:pPr>
            <a:r>
              <a:rPr lang="en-US" sz="4000" b="1" dirty="0" smtClean="0">
                <a:solidFill>
                  <a:srgbClr val="002060"/>
                </a:solidFill>
              </a:rPr>
              <a:t>SAMPLING DESIGN</a:t>
            </a:r>
          </a:p>
          <a:p>
            <a:pPr>
              <a:buNone/>
            </a:pPr>
            <a:r>
              <a:rPr lang="en-US" sz="4000" b="1" dirty="0" smtClean="0">
                <a:solidFill>
                  <a:srgbClr val="002060"/>
                </a:solidFill>
              </a:rPr>
              <a:t>       </a:t>
            </a:r>
            <a:r>
              <a:rPr lang="en-US" sz="2400" b="1" dirty="0" smtClean="0"/>
              <a:t>Sampling design is a mathematical  function that gives you the probability of any given sample being drawn.</a:t>
            </a:r>
            <a:endParaRPr lang="en-US" sz="2400" b="1" dirty="0"/>
          </a:p>
        </p:txBody>
      </p:sp>
      <p:sp>
        <p:nvSpPr>
          <p:cNvPr id="3" name="Title 2"/>
          <p:cNvSpPr>
            <a:spLocks noGrp="1"/>
          </p:cNvSpPr>
          <p:nvPr>
            <p:ph type="title"/>
          </p:nvPr>
        </p:nvSpPr>
        <p:spPr/>
        <p:txBody>
          <a:bodyPr/>
          <a:lstStyle/>
          <a:p>
            <a:r>
              <a:rPr lang="en-US" dirty="0" smtClean="0">
                <a:solidFill>
                  <a:srgbClr val="002060"/>
                </a:solidFill>
              </a:rPr>
              <a:t>SAMPLE</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endParaRPr lang="en-US" dirty="0" smtClean="0"/>
          </a:p>
          <a:p>
            <a:pPr algn="ctr"/>
            <a:endParaRPr lang="en-US" dirty="0" smtClean="0"/>
          </a:p>
          <a:p>
            <a:pPr algn="ctr"/>
            <a:endParaRPr lang="en-US" dirty="0" smtClean="0"/>
          </a:p>
          <a:p>
            <a:pPr algn="ctr"/>
            <a:endParaRPr lang="en-US" dirty="0" smtClean="0"/>
          </a:p>
          <a:p>
            <a:pPr algn="ctr"/>
            <a:r>
              <a:rPr lang="en-US" dirty="0" smtClean="0"/>
              <a:t>Random sampling or probability sampling</a:t>
            </a:r>
          </a:p>
          <a:p>
            <a:pPr algn="ctr"/>
            <a:r>
              <a:rPr lang="en-US" dirty="0" smtClean="0"/>
              <a:t>Non random sampling or non </a:t>
            </a:r>
            <a:r>
              <a:rPr lang="en-US" dirty="0" err="1" smtClean="0"/>
              <a:t>probabiliy</a:t>
            </a:r>
            <a:r>
              <a:rPr lang="en-US" dirty="0" smtClean="0"/>
              <a:t> sampling</a:t>
            </a:r>
            <a:endParaRPr lang="en-US" dirty="0"/>
          </a:p>
        </p:txBody>
      </p:sp>
      <p:sp>
        <p:nvSpPr>
          <p:cNvPr id="3" name="Title 2"/>
          <p:cNvSpPr>
            <a:spLocks noGrp="1"/>
          </p:cNvSpPr>
          <p:nvPr>
            <p:ph type="title"/>
          </p:nvPr>
        </p:nvSpPr>
        <p:spPr/>
        <p:txBody>
          <a:bodyPr/>
          <a:lstStyle/>
          <a:p>
            <a:r>
              <a:rPr lang="en-US" dirty="0" smtClean="0"/>
              <a:t>Types of sampling</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Unrestricted random sampling or simple random sampling</a:t>
            </a:r>
          </a:p>
          <a:p>
            <a:pPr marL="624078" indent="-514350">
              <a:buNone/>
            </a:pPr>
            <a:r>
              <a:rPr lang="en-US" dirty="0" smtClean="0"/>
              <a:t>             Lottery method</a:t>
            </a:r>
          </a:p>
          <a:p>
            <a:pPr marL="624078" indent="-514350">
              <a:buNone/>
            </a:pPr>
            <a:r>
              <a:rPr lang="en-US" dirty="0" smtClean="0"/>
              <a:t>             Random number method</a:t>
            </a:r>
          </a:p>
          <a:p>
            <a:r>
              <a:rPr lang="en-US" dirty="0" smtClean="0"/>
              <a:t>Restricted random sampling</a:t>
            </a:r>
          </a:p>
          <a:p>
            <a:pPr>
              <a:buNone/>
            </a:pPr>
            <a:r>
              <a:rPr lang="en-US" dirty="0" smtClean="0"/>
              <a:t>             Stratified sampling</a:t>
            </a:r>
          </a:p>
          <a:p>
            <a:pPr>
              <a:buNone/>
            </a:pPr>
            <a:r>
              <a:rPr lang="en-US" dirty="0" smtClean="0"/>
              <a:t>             Cluster sampling</a:t>
            </a:r>
          </a:p>
          <a:p>
            <a:pPr>
              <a:buNone/>
            </a:pPr>
            <a:r>
              <a:rPr lang="en-US" dirty="0" smtClean="0"/>
              <a:t>             Area sampling</a:t>
            </a:r>
          </a:p>
          <a:p>
            <a:pPr>
              <a:buNone/>
            </a:pPr>
            <a:r>
              <a:rPr lang="en-US" dirty="0" smtClean="0"/>
              <a:t>             Systematic sampling</a:t>
            </a:r>
          </a:p>
          <a:p>
            <a:pPr>
              <a:buNone/>
            </a:pPr>
            <a:r>
              <a:rPr lang="en-US" dirty="0" smtClean="0"/>
              <a:t>             Multi stage sampling</a:t>
            </a:r>
          </a:p>
          <a:p>
            <a:pPr>
              <a:buNone/>
            </a:pPr>
            <a:r>
              <a:rPr lang="en-US" dirty="0" smtClean="0"/>
              <a:t>             Sequential sampling</a:t>
            </a:r>
          </a:p>
          <a:p>
            <a:pPr>
              <a:buNone/>
            </a:pPr>
            <a:r>
              <a:rPr lang="en-US" dirty="0" smtClean="0"/>
              <a:t>             Size of sampling method</a:t>
            </a:r>
          </a:p>
          <a:p>
            <a:pPr>
              <a:buNone/>
            </a:pPr>
            <a:r>
              <a:rPr lang="en-US" dirty="0" smtClean="0"/>
              <a:t>             Multi stage sampling</a:t>
            </a:r>
          </a:p>
          <a:p>
            <a:pPr>
              <a:buNone/>
            </a:pPr>
            <a:r>
              <a:rPr lang="en-US" dirty="0" smtClean="0"/>
              <a:t>             Interpreting sampling</a:t>
            </a:r>
            <a:endParaRPr lang="en-US" dirty="0"/>
          </a:p>
        </p:txBody>
      </p:sp>
      <p:sp>
        <p:nvSpPr>
          <p:cNvPr id="3" name="Title 2"/>
          <p:cNvSpPr>
            <a:spLocks noGrp="1"/>
          </p:cNvSpPr>
          <p:nvPr>
            <p:ph type="title"/>
          </p:nvPr>
        </p:nvSpPr>
        <p:spPr/>
        <p:txBody>
          <a:bodyPr/>
          <a:lstStyle/>
          <a:p>
            <a:r>
              <a:rPr lang="en-US" dirty="0" smtClean="0"/>
              <a:t>Random sampling</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Convenience sampling</a:t>
            </a:r>
          </a:p>
          <a:p>
            <a:r>
              <a:rPr lang="en-US" dirty="0" smtClean="0"/>
              <a:t>Purposive sampling</a:t>
            </a:r>
          </a:p>
          <a:p>
            <a:r>
              <a:rPr lang="en-US" dirty="0" smtClean="0"/>
              <a:t>Quota sampling</a:t>
            </a:r>
          </a:p>
          <a:p>
            <a:r>
              <a:rPr lang="en-US" dirty="0" smtClean="0"/>
              <a:t>Snowball sampling</a:t>
            </a:r>
            <a:endParaRPr lang="en-US" dirty="0"/>
          </a:p>
        </p:txBody>
      </p:sp>
      <p:sp>
        <p:nvSpPr>
          <p:cNvPr id="3" name="Title 2"/>
          <p:cNvSpPr>
            <a:spLocks noGrp="1"/>
          </p:cNvSpPr>
          <p:nvPr>
            <p:ph type="title"/>
          </p:nvPr>
        </p:nvSpPr>
        <p:spPr/>
        <p:txBody>
          <a:bodyPr/>
          <a:lstStyle/>
          <a:p>
            <a:r>
              <a:rPr lang="en-US" dirty="0" smtClean="0">
                <a:solidFill>
                  <a:srgbClr val="FF0000"/>
                </a:solidFill>
              </a:rPr>
              <a:t>NON RANDOM SAMPLING</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4068762"/>
          </a:xfrm>
        </p:spPr>
        <p:txBody>
          <a:bodyPr>
            <a:normAutofit/>
          </a:bodyPr>
          <a:lstStyle/>
          <a:p>
            <a:r>
              <a:rPr lang="en-US" sz="9600" dirty="0" smtClean="0"/>
              <a:t>THANK YOU</a:t>
            </a:r>
            <a:endParaRPr lang="en-US" sz="9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Data collection is the process of gathering and measuring information on variables of interest, in an established systematic fashion that enables one to answer stated research questions, test hypotheses, and evaluate outcomes</a:t>
            </a:r>
            <a:endParaRPr lang="en-US" dirty="0"/>
          </a:p>
        </p:txBody>
      </p:sp>
      <p:sp>
        <p:nvSpPr>
          <p:cNvPr id="3" name="Title 2"/>
          <p:cNvSpPr>
            <a:spLocks noGrp="1"/>
          </p:cNvSpPr>
          <p:nvPr>
            <p:ph type="title"/>
          </p:nvPr>
        </p:nvSpPr>
        <p:spPr/>
        <p:txBody>
          <a:bodyPr/>
          <a:lstStyle/>
          <a:p>
            <a:r>
              <a:rPr lang="en-US" dirty="0" smtClean="0">
                <a:solidFill>
                  <a:srgbClr val="FF0000"/>
                </a:solidFill>
              </a:rPr>
              <a:t>DATA COLLECTION</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Collection of Primary data</a:t>
            </a:r>
          </a:p>
          <a:p>
            <a:pPr>
              <a:buNone/>
            </a:pPr>
            <a:r>
              <a:rPr lang="en-US" dirty="0" smtClean="0"/>
              <a:t>   </a:t>
            </a:r>
            <a:r>
              <a:rPr lang="en-US" sz="2000" dirty="0" smtClean="0">
                <a:solidFill>
                  <a:srgbClr val="FFFF00"/>
                </a:solidFill>
              </a:rPr>
              <a:t>Observation method</a:t>
            </a:r>
          </a:p>
          <a:p>
            <a:pPr>
              <a:buNone/>
            </a:pPr>
            <a:r>
              <a:rPr lang="en-US" sz="2000" dirty="0" smtClean="0">
                <a:solidFill>
                  <a:srgbClr val="FFFF00"/>
                </a:solidFill>
              </a:rPr>
              <a:t>     Interview method</a:t>
            </a:r>
          </a:p>
          <a:p>
            <a:pPr>
              <a:buNone/>
            </a:pPr>
            <a:r>
              <a:rPr lang="en-US" sz="2000" dirty="0" smtClean="0">
                <a:solidFill>
                  <a:srgbClr val="FFFF00"/>
                </a:solidFill>
              </a:rPr>
              <a:t>     Questionnaire method</a:t>
            </a:r>
          </a:p>
          <a:p>
            <a:pPr>
              <a:buNone/>
            </a:pPr>
            <a:r>
              <a:rPr lang="en-US" sz="2000" dirty="0" smtClean="0">
                <a:solidFill>
                  <a:srgbClr val="FFFF00"/>
                </a:solidFill>
              </a:rPr>
              <a:t>     Schedule method</a:t>
            </a:r>
            <a:endParaRPr lang="en-US" sz="2000" dirty="0">
              <a:solidFill>
                <a:srgbClr val="FFFF00"/>
              </a:solidFill>
            </a:endParaRPr>
          </a:p>
        </p:txBody>
      </p:sp>
      <p:sp>
        <p:nvSpPr>
          <p:cNvPr id="3" name="Content Placeholder 2"/>
          <p:cNvSpPr>
            <a:spLocks noGrp="1"/>
          </p:cNvSpPr>
          <p:nvPr>
            <p:ph sz="half" idx="2"/>
          </p:nvPr>
        </p:nvSpPr>
        <p:spPr/>
        <p:txBody>
          <a:bodyPr/>
          <a:lstStyle/>
          <a:p>
            <a:r>
              <a:rPr lang="en-US" dirty="0" smtClean="0"/>
              <a:t>Collection of secondary data</a:t>
            </a:r>
          </a:p>
          <a:p>
            <a:pPr>
              <a:buNone/>
            </a:pPr>
            <a:r>
              <a:rPr lang="en-US" sz="2000" dirty="0" smtClean="0">
                <a:solidFill>
                  <a:srgbClr val="FFFF00"/>
                </a:solidFill>
              </a:rPr>
              <a:t>       Published data</a:t>
            </a:r>
          </a:p>
          <a:p>
            <a:pPr>
              <a:buNone/>
            </a:pPr>
            <a:r>
              <a:rPr lang="en-US" sz="2000" dirty="0" smtClean="0">
                <a:solidFill>
                  <a:srgbClr val="FFFF00"/>
                </a:solidFill>
              </a:rPr>
              <a:t>       Unpublished data</a:t>
            </a:r>
            <a:endParaRPr lang="en-US" sz="2000" dirty="0">
              <a:solidFill>
                <a:srgbClr val="FFFF00"/>
              </a:solidFill>
            </a:endParaRPr>
          </a:p>
        </p:txBody>
      </p:sp>
      <p:sp>
        <p:nvSpPr>
          <p:cNvPr id="4" name="Title 3"/>
          <p:cNvSpPr>
            <a:spLocks noGrp="1"/>
          </p:cNvSpPr>
          <p:nvPr>
            <p:ph type="title"/>
          </p:nvPr>
        </p:nvSpPr>
        <p:spPr/>
        <p:txBody>
          <a:bodyPr/>
          <a:lstStyle/>
          <a:p>
            <a:r>
              <a:rPr lang="en-US" dirty="0" smtClean="0"/>
              <a:t>Methods of data collection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primary data are those which are collected a fresh and for the first time, and thus happen to be original in character.</a:t>
            </a:r>
            <a:endParaRPr lang="en-US" dirty="0"/>
          </a:p>
        </p:txBody>
      </p:sp>
      <p:sp>
        <p:nvSpPr>
          <p:cNvPr id="3" name="Title 2"/>
          <p:cNvSpPr>
            <a:spLocks noGrp="1"/>
          </p:cNvSpPr>
          <p:nvPr>
            <p:ph type="title"/>
          </p:nvPr>
        </p:nvSpPr>
        <p:spPr/>
        <p:txBody>
          <a:bodyPr/>
          <a:lstStyle/>
          <a:p>
            <a:r>
              <a:rPr lang="en-US" dirty="0" smtClean="0">
                <a:solidFill>
                  <a:srgbClr val="002060"/>
                </a:solidFill>
              </a:rPr>
              <a:t>PRIMARY DATA</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observation method involves human or mechanical observation of what people actually do or  what events take place during a buying or consumption situation.”Information is collected by observing process at work.</a:t>
            </a:r>
            <a:endParaRPr lang="en-US" dirty="0"/>
          </a:p>
        </p:txBody>
      </p:sp>
      <p:sp>
        <p:nvSpPr>
          <p:cNvPr id="3" name="Title 2"/>
          <p:cNvSpPr>
            <a:spLocks noGrp="1"/>
          </p:cNvSpPr>
          <p:nvPr>
            <p:ph type="title"/>
          </p:nvPr>
        </p:nvSpPr>
        <p:spPr/>
        <p:txBody>
          <a:bodyPr/>
          <a:lstStyle/>
          <a:p>
            <a:r>
              <a:rPr lang="en-US" dirty="0" smtClean="0">
                <a:solidFill>
                  <a:schemeClr val="tx1"/>
                </a:solidFill>
              </a:rPr>
              <a:t>OBSERVATION METHOD</a:t>
            </a:r>
            <a:endParaRPr 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Participant Observation</a:t>
            </a:r>
          </a:p>
          <a:p>
            <a:r>
              <a:rPr lang="en-US" dirty="0" smtClean="0"/>
              <a:t>Non participant Observation</a:t>
            </a:r>
          </a:p>
          <a:p>
            <a:r>
              <a:rPr lang="en-US" dirty="0" smtClean="0"/>
              <a:t>Direct Observation</a:t>
            </a:r>
          </a:p>
          <a:p>
            <a:r>
              <a:rPr lang="en-US" dirty="0" smtClean="0"/>
              <a:t>Indirect Observation</a:t>
            </a:r>
          </a:p>
          <a:p>
            <a:r>
              <a:rPr lang="en-US" dirty="0" smtClean="0"/>
              <a:t>Control Observation</a:t>
            </a:r>
          </a:p>
          <a:p>
            <a:r>
              <a:rPr lang="en-US" dirty="0" smtClean="0"/>
              <a:t>Un control Observation</a:t>
            </a:r>
          </a:p>
          <a:p>
            <a:r>
              <a:rPr lang="en-US" dirty="0" smtClean="0"/>
              <a:t>Non behavioral Observation</a:t>
            </a:r>
          </a:p>
          <a:p>
            <a:r>
              <a:rPr lang="en-US" dirty="0" smtClean="0"/>
              <a:t>Behavioral Observation</a:t>
            </a:r>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TYPES OF OBSEVATION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interview is generally a qualitative research technique which involves asking open ended questions to converse with respondents and collect elicit data about a subject.</a:t>
            </a:r>
            <a:endParaRPr lang="en-US" dirty="0"/>
          </a:p>
        </p:txBody>
      </p:sp>
      <p:sp>
        <p:nvSpPr>
          <p:cNvPr id="3" name="Title 2"/>
          <p:cNvSpPr>
            <a:spLocks noGrp="1"/>
          </p:cNvSpPr>
          <p:nvPr>
            <p:ph type="title"/>
          </p:nvPr>
        </p:nvSpPr>
        <p:spPr/>
        <p:txBody>
          <a:bodyPr/>
          <a:lstStyle/>
          <a:p>
            <a:r>
              <a:rPr lang="en-US" dirty="0" smtClean="0"/>
              <a:t>INTERVIEW METHOD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a:buFont typeface="Wingdings" pitchFamily="2" charset="2"/>
              <a:buChar char="Ø"/>
            </a:pPr>
            <a:r>
              <a:rPr lang="en-US" dirty="0" smtClean="0"/>
              <a:t>Classification according to formality</a:t>
            </a:r>
          </a:p>
          <a:p>
            <a:pPr>
              <a:buNone/>
            </a:pPr>
            <a:r>
              <a:rPr lang="en-US" dirty="0" smtClean="0"/>
              <a:t>                     Formal interview</a:t>
            </a:r>
          </a:p>
          <a:p>
            <a:pPr>
              <a:buNone/>
            </a:pPr>
            <a:r>
              <a:rPr lang="en-US" dirty="0" smtClean="0"/>
              <a:t>                     Informal interview</a:t>
            </a:r>
          </a:p>
          <a:p>
            <a:pPr>
              <a:buFont typeface="Wingdings" pitchFamily="2" charset="2"/>
              <a:buChar char="Ø"/>
            </a:pPr>
            <a:r>
              <a:rPr lang="en-US" dirty="0" smtClean="0"/>
              <a:t>Classification according to number</a:t>
            </a:r>
          </a:p>
          <a:p>
            <a:pPr>
              <a:buNone/>
            </a:pPr>
            <a:r>
              <a:rPr lang="en-US" dirty="0" smtClean="0"/>
              <a:t>                     personal interview</a:t>
            </a:r>
          </a:p>
          <a:p>
            <a:pPr>
              <a:buNone/>
            </a:pPr>
            <a:r>
              <a:rPr lang="en-US" dirty="0" smtClean="0"/>
              <a:t>                     Group interview</a:t>
            </a:r>
          </a:p>
          <a:p>
            <a:pPr>
              <a:buFont typeface="Wingdings" pitchFamily="2" charset="2"/>
              <a:buChar char="Ø"/>
            </a:pPr>
            <a:r>
              <a:rPr lang="en-US" dirty="0" smtClean="0"/>
              <a:t>Classification according to purpose</a:t>
            </a:r>
          </a:p>
          <a:p>
            <a:pPr>
              <a:buNone/>
            </a:pPr>
            <a:r>
              <a:rPr lang="en-US" dirty="0" smtClean="0"/>
              <a:t>                     Diagnostic interview</a:t>
            </a:r>
          </a:p>
          <a:p>
            <a:pPr>
              <a:buNone/>
            </a:pPr>
            <a:r>
              <a:rPr lang="en-US" dirty="0" smtClean="0"/>
              <a:t>                     Treatment interview</a:t>
            </a:r>
          </a:p>
          <a:p>
            <a:pPr>
              <a:buNone/>
            </a:pPr>
            <a:r>
              <a:rPr lang="en-US" dirty="0" smtClean="0"/>
              <a:t>                     Research interview</a:t>
            </a:r>
          </a:p>
          <a:p>
            <a:pPr>
              <a:buNone/>
            </a:pPr>
            <a:r>
              <a:rPr lang="en-US" dirty="0" smtClean="0"/>
              <a:t>                     Interview to fulfill curiosity</a:t>
            </a:r>
          </a:p>
          <a:p>
            <a:pPr>
              <a:buFont typeface="Wingdings" pitchFamily="2" charset="2"/>
              <a:buChar char="Ø"/>
            </a:pPr>
            <a:r>
              <a:rPr lang="en-US" dirty="0" smtClean="0"/>
              <a:t>Classification according to period of contract</a:t>
            </a:r>
          </a:p>
          <a:p>
            <a:pPr>
              <a:buNone/>
            </a:pPr>
            <a:r>
              <a:rPr lang="en-US" dirty="0" smtClean="0"/>
              <a:t>                     Short contract interview</a:t>
            </a:r>
          </a:p>
          <a:p>
            <a:pPr>
              <a:buNone/>
            </a:pPr>
            <a:r>
              <a:rPr lang="en-US" dirty="0" smtClean="0"/>
              <a:t>                     Pro longed contract interview</a:t>
            </a:r>
          </a:p>
          <a:p>
            <a:pPr>
              <a:buFont typeface="Wingdings" pitchFamily="2" charset="2"/>
              <a:buChar char="Ø"/>
            </a:pPr>
            <a:r>
              <a:rPr lang="en-US" dirty="0" smtClean="0"/>
              <a:t>Classification according to  Subject matter</a:t>
            </a:r>
          </a:p>
          <a:p>
            <a:pPr>
              <a:buNone/>
            </a:pPr>
            <a:r>
              <a:rPr lang="en-US" dirty="0" smtClean="0"/>
              <a:t>                      Qualitative interview</a:t>
            </a:r>
          </a:p>
          <a:p>
            <a:pPr>
              <a:buNone/>
            </a:pPr>
            <a:r>
              <a:rPr lang="en-US" dirty="0" smtClean="0"/>
              <a:t>                      Quantitative interview</a:t>
            </a:r>
          </a:p>
          <a:p>
            <a:pPr>
              <a:buNone/>
            </a:pPr>
            <a:r>
              <a:rPr lang="en-US" dirty="0" smtClean="0"/>
              <a:t>                      Mixed interview</a:t>
            </a:r>
          </a:p>
          <a:p>
            <a:pPr>
              <a:buNone/>
            </a:pPr>
            <a:r>
              <a:rPr lang="en-US" dirty="0" smtClean="0"/>
              <a:t>                      Focused interview</a:t>
            </a:r>
          </a:p>
          <a:p>
            <a:pPr>
              <a:buNone/>
            </a:pPr>
            <a:r>
              <a:rPr lang="en-US" dirty="0" smtClean="0"/>
              <a:t>                      Repeated interview</a:t>
            </a:r>
          </a:p>
          <a:p>
            <a:pPr>
              <a:buNone/>
            </a:pP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smtClean="0"/>
              <a:t>CLASSIFICATION  OF INTERVIEW METHOD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method of data collection is quite popular , particularly in case of big enquiries. It is being adopted by private individuals , research workers, private and public organization and even by government  </a:t>
            </a:r>
            <a:endParaRPr lang="en-US" dirty="0"/>
          </a:p>
        </p:txBody>
      </p:sp>
      <p:sp>
        <p:nvSpPr>
          <p:cNvPr id="3" name="Title 2"/>
          <p:cNvSpPr>
            <a:spLocks noGrp="1"/>
          </p:cNvSpPr>
          <p:nvPr>
            <p:ph type="title"/>
          </p:nvPr>
        </p:nvSpPr>
        <p:spPr/>
        <p:txBody>
          <a:bodyPr/>
          <a:lstStyle/>
          <a:p>
            <a:r>
              <a:rPr lang="en-US" dirty="0" smtClean="0">
                <a:solidFill>
                  <a:srgbClr val="FF0000"/>
                </a:solidFill>
              </a:rPr>
              <a:t>QUESTIONNAIRE METHOD</a:t>
            </a:r>
            <a:endParaRPr lang="en-US"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219</TotalTime>
  <Words>577</Words>
  <Application>Microsoft Office PowerPoint</Application>
  <PresentationFormat>On-screen Show (4:3)</PresentationFormat>
  <Paragraphs>135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RESEARCH  METHODOLOGY  UNIT-3                          METHODS OF DATA COLLECTION</vt:lpstr>
      <vt:lpstr>DATA COLLECTION</vt:lpstr>
      <vt:lpstr>Methods of data collection</vt:lpstr>
      <vt:lpstr>PRIMARY DATA</vt:lpstr>
      <vt:lpstr>OBSERVATION METHOD</vt:lpstr>
      <vt:lpstr>TYPES OF OBSEVATION</vt:lpstr>
      <vt:lpstr>INTERVIEW METHOD</vt:lpstr>
      <vt:lpstr>CLASSIFICATION  OF INTERVIEW METHOD</vt:lpstr>
      <vt:lpstr>QUESTIONNAIRE METHOD</vt:lpstr>
      <vt:lpstr>SCHEDULE METHOD</vt:lpstr>
      <vt:lpstr>SECONDARY DATA</vt:lpstr>
      <vt:lpstr>SECONDARY DATA</vt:lpstr>
      <vt:lpstr>MEASUREMENT  SCALES</vt:lpstr>
      <vt:lpstr>SAMPLE</vt:lpstr>
      <vt:lpstr>Types of sampling</vt:lpstr>
      <vt:lpstr>Random sampling</vt:lpstr>
      <vt:lpstr>NON RANDOM SAMPLING</vt:lpstr>
      <vt:lpstr>THANK YOU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UNIT-3                          METHODS OF DATA COLLECTION</dc:title>
  <dc:creator>Suresh</dc:creator>
  <cp:lastModifiedBy>Suresh</cp:lastModifiedBy>
  <cp:revision>25</cp:revision>
  <dcterms:created xsi:type="dcterms:W3CDTF">2020-12-04T13:39:27Z</dcterms:created>
  <dcterms:modified xsi:type="dcterms:W3CDTF">2020-12-05T05:52:52Z</dcterms:modified>
</cp:coreProperties>
</file>