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GB"/>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GB"/>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GB"/>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GB"/>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GB"/>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GB"/>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12/17/2020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GB"/>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12/17/2020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112071-2C65-CD45-8CAD-F778DF6BCE22}"/>
              </a:ext>
            </a:extLst>
          </p:cNvPr>
          <p:cNvSpPr>
            <a:spLocks noGrp="1"/>
          </p:cNvSpPr>
          <p:nvPr>
            <p:ph type="ctrTitle"/>
          </p:nvPr>
        </p:nvSpPr>
        <p:spPr>
          <a:xfrm>
            <a:off x="1429543" y="464343"/>
            <a:ext cx="8689976" cy="5667373"/>
          </a:xfrm>
        </p:spPr>
        <p:txBody>
          <a:bodyPr>
            <a:normAutofit fontScale="90000"/>
          </a:bodyPr>
          <a:lstStyle/>
          <a:p>
            <a:r>
              <a:rPr lang="en-GB"/>
              <a:t>Securitization</a:t>
            </a:r>
            <a:br>
              <a:rPr lang="en-GB"/>
            </a:br>
            <a:r>
              <a:rPr lang="en-GB"/>
              <a:t>Unit-v
Presented by,</a:t>
            </a:r>
            <a:br>
              <a:rPr lang="en-GB"/>
            </a:br>
            <a:r>
              <a:rPr lang="en-GB"/>
              <a:t>Dr. T. Tamilmathi,</a:t>
            </a:r>
            <a:br>
              <a:rPr lang="en-GB"/>
            </a:br>
            <a:r>
              <a:rPr lang="en-GB"/>
              <a:t>Pg research department of commerce</a:t>
            </a:r>
            <a:br>
              <a:rPr lang="en-GB"/>
            </a:br>
            <a:r>
              <a:rPr lang="en-GB"/>
              <a:t>Government college for women(a)</a:t>
            </a:r>
            <a:br>
              <a:rPr lang="en-GB"/>
            </a:br>
            <a:r>
              <a:rPr lang="en-GB"/>
              <a:t>Kumbakonam</a:t>
            </a:r>
            <a:endParaRPr lang="en-US"/>
          </a:p>
        </p:txBody>
      </p:sp>
    </p:spTree>
    <p:extLst>
      <p:ext uri="{BB962C8B-B14F-4D97-AF65-F5344CB8AC3E}">
        <p14:creationId xmlns:p14="http://schemas.microsoft.com/office/powerpoint/2010/main" val="2735225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4BAD1-1012-7B4B-80C0-411E68992A58}"/>
              </a:ext>
            </a:extLst>
          </p:cNvPr>
          <p:cNvSpPr>
            <a:spLocks noGrp="1"/>
          </p:cNvSpPr>
          <p:nvPr>
            <p:ph type="title"/>
          </p:nvPr>
        </p:nvSpPr>
        <p:spPr>
          <a:xfrm>
            <a:off x="913775" y="303610"/>
            <a:ext cx="10364451" cy="1911084"/>
          </a:xfrm>
        </p:spPr>
        <p:txBody>
          <a:bodyPr/>
          <a:lstStyle/>
          <a:p>
            <a:r>
              <a:rPr lang="en-GB" b="1">
                <a:solidFill>
                  <a:schemeClr val="accent1"/>
                </a:solidFill>
              </a:rPr>
              <a:t>What is securitization?</a:t>
            </a:r>
            <a:br>
              <a:rPr lang="en-GB" b="1">
                <a:solidFill>
                  <a:schemeClr val="accent1"/>
                </a:solidFill>
              </a:rPr>
            </a:br>
            <a:endParaRPr lang="en-US" b="1">
              <a:solidFill>
                <a:schemeClr val="accent1"/>
              </a:solidFill>
            </a:endParaRPr>
          </a:p>
        </p:txBody>
      </p:sp>
      <p:sp>
        <p:nvSpPr>
          <p:cNvPr id="3" name="Content Placeholder 2">
            <a:extLst>
              <a:ext uri="{FF2B5EF4-FFF2-40B4-BE49-F238E27FC236}">
                <a16:creationId xmlns:a16="http://schemas.microsoft.com/office/drawing/2014/main" id="{FC2A7F62-56F9-F14A-AB96-C9AE622A9ECD}"/>
              </a:ext>
            </a:extLst>
          </p:cNvPr>
          <p:cNvSpPr>
            <a:spLocks noGrp="1"/>
          </p:cNvSpPr>
          <p:nvPr>
            <p:ph sz="quarter" idx="13"/>
          </p:nvPr>
        </p:nvSpPr>
        <p:spPr/>
        <p:txBody>
          <a:bodyPr/>
          <a:lstStyle/>
          <a:p>
            <a:pPr marL="0" indent="0">
              <a:buNone/>
            </a:pPr>
            <a:r>
              <a:rPr lang="en-GB" b="1">
                <a:solidFill>
                  <a:schemeClr val="accent3"/>
                </a:solidFill>
              </a:rPr>
              <a:t>Securitization of debt or asset refers to the process of liquidating the liquid and large term asset like loans and receivables of financial institutions like banks issuing marketable securities against them.</a:t>
            </a:r>
          </a:p>
          <a:p>
            <a:pPr marL="0" indent="0">
              <a:buNone/>
            </a:pPr>
            <a:r>
              <a:rPr lang="en-GB" b="1">
                <a:solidFill>
                  <a:schemeClr val="accent3"/>
                </a:solidFill>
              </a:rPr>
              <a:t>In other words it is a technique by which a long term non negotiable and high valued financial assets like hire purchase is converted into securities of small value ,which can Be tradabLe in the market just like shares.
</a:t>
            </a:r>
            <a:endParaRPr lang="en-US" b="1">
              <a:solidFill>
                <a:schemeClr val="accent3"/>
              </a:solidFill>
            </a:endParaRPr>
          </a:p>
        </p:txBody>
      </p:sp>
    </p:spTree>
    <p:extLst>
      <p:ext uri="{BB962C8B-B14F-4D97-AF65-F5344CB8AC3E}">
        <p14:creationId xmlns:p14="http://schemas.microsoft.com/office/powerpoint/2010/main" val="2374175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27537-AE26-2947-853E-60260DB7D85D}"/>
              </a:ext>
            </a:extLst>
          </p:cNvPr>
          <p:cNvSpPr>
            <a:spLocks noGrp="1"/>
          </p:cNvSpPr>
          <p:nvPr>
            <p:ph type="title"/>
          </p:nvPr>
        </p:nvSpPr>
        <p:spPr/>
        <p:txBody>
          <a:bodyPr/>
          <a:lstStyle/>
          <a:p>
            <a:r>
              <a:rPr lang="en-GB" b="1">
                <a:solidFill>
                  <a:srgbClr val="00B050"/>
                </a:solidFill>
              </a:rPr>
              <a:t>Securitization Vs factoring</a:t>
            </a:r>
            <a:endParaRPr lang="en-US" b="1">
              <a:solidFill>
                <a:srgbClr val="00B050"/>
              </a:solidFill>
            </a:endParaRPr>
          </a:p>
        </p:txBody>
      </p:sp>
      <p:sp>
        <p:nvSpPr>
          <p:cNvPr id="3" name="Content Placeholder 2">
            <a:extLst>
              <a:ext uri="{FF2B5EF4-FFF2-40B4-BE49-F238E27FC236}">
                <a16:creationId xmlns:a16="http://schemas.microsoft.com/office/drawing/2014/main" id="{2D7EF235-45F0-7B46-A2FE-66D474992F33}"/>
              </a:ext>
            </a:extLst>
          </p:cNvPr>
          <p:cNvSpPr>
            <a:spLocks noGrp="1"/>
          </p:cNvSpPr>
          <p:nvPr>
            <p:ph sz="quarter" idx="13"/>
          </p:nvPr>
        </p:nvSpPr>
        <p:spPr/>
        <p:txBody>
          <a:bodyPr>
            <a:normAutofit fontScale="92500"/>
          </a:bodyPr>
          <a:lstStyle/>
          <a:p>
            <a:pPr marL="0" indent="0">
              <a:buNone/>
            </a:pPr>
            <a:r>
              <a:rPr lang="en-GB" b="1">
                <a:solidFill>
                  <a:srgbClr val="FF0000"/>
                </a:solidFill>
              </a:rPr>
              <a:t>Factoring is mainly Associated with the asset of manufacturing and trading companies Where as Securitization is mainly Associated with the asset of financial companies.</a:t>
            </a:r>
          </a:p>
          <a:p>
            <a:pPr marL="0" indent="0">
              <a:buNone/>
            </a:pPr>
            <a:r>
              <a:rPr lang="en-GB" b="1">
                <a:solidFill>
                  <a:srgbClr val="FF0000"/>
                </a:solidFill>
              </a:rPr>
              <a:t>Factoring mainly deals with trade debts and trade receivable of clIents.</a:t>
            </a:r>
          </a:p>
          <a:p>
            <a:pPr marL="0" indent="0">
              <a:buNone/>
            </a:pPr>
            <a:r>
              <a:rPr lang="en-GB" b="1">
                <a:solidFill>
                  <a:srgbClr val="FF0000"/>
                </a:solidFill>
              </a:rPr>
              <a:t>In the case of factoring The trade debts and Receivables in questions or short term in nature where as they medium term or long term in nature in the case of Securitization.</a:t>
            </a:r>
          </a:p>
          <a:p>
            <a:pPr marL="0" indent="0">
              <a:buNone/>
            </a:pPr>
            <a:r>
              <a:rPr lang="en-GB" b="1">
                <a:solidFill>
                  <a:srgbClr val="FF0000"/>
                </a:solidFill>
              </a:rPr>
              <a:t>The question of issuing securities against book debt does not arraise at all in the case of factoring where as it forms the basis securitization.</a:t>
            </a:r>
            <a:endParaRPr lang="en-US" b="1">
              <a:solidFill>
                <a:srgbClr val="FF0000"/>
              </a:solidFill>
            </a:endParaRPr>
          </a:p>
        </p:txBody>
      </p:sp>
    </p:spTree>
    <p:extLst>
      <p:ext uri="{BB962C8B-B14F-4D97-AF65-F5344CB8AC3E}">
        <p14:creationId xmlns:p14="http://schemas.microsoft.com/office/powerpoint/2010/main" val="1002251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B1523-ED13-3E47-904D-300018B03771}"/>
              </a:ext>
            </a:extLst>
          </p:cNvPr>
          <p:cNvSpPr>
            <a:spLocks noGrp="1"/>
          </p:cNvSpPr>
          <p:nvPr>
            <p:ph type="title"/>
          </p:nvPr>
        </p:nvSpPr>
        <p:spPr/>
        <p:txBody>
          <a:bodyPr/>
          <a:lstStyle/>
          <a:p>
            <a:r>
              <a:rPr lang="en-GB" b="1">
                <a:solidFill>
                  <a:srgbClr val="002060"/>
                </a:solidFill>
              </a:rPr>
              <a:t>Securitisable assets
</a:t>
            </a:r>
            <a:endParaRPr lang="en-US" b="1">
              <a:solidFill>
                <a:srgbClr val="002060"/>
              </a:solidFill>
            </a:endParaRPr>
          </a:p>
        </p:txBody>
      </p:sp>
      <p:sp>
        <p:nvSpPr>
          <p:cNvPr id="3" name="Content Placeholder 2">
            <a:extLst>
              <a:ext uri="{FF2B5EF4-FFF2-40B4-BE49-F238E27FC236}">
                <a16:creationId xmlns:a16="http://schemas.microsoft.com/office/drawing/2014/main" id="{3824F397-7BC5-AC40-A81F-C9B2DD35F717}"/>
              </a:ext>
            </a:extLst>
          </p:cNvPr>
          <p:cNvSpPr>
            <a:spLocks noGrp="1"/>
          </p:cNvSpPr>
          <p:nvPr>
            <p:ph sz="quarter" idx="13"/>
          </p:nvPr>
        </p:nvSpPr>
        <p:spPr/>
        <p:txBody>
          <a:bodyPr/>
          <a:lstStyle/>
          <a:p>
            <a:pPr marL="0" indent="0">
              <a:buNone/>
            </a:pPr>
            <a:r>
              <a:rPr lang="en-GB" b="1">
                <a:solidFill>
                  <a:srgbClr val="7030A0"/>
                </a:solidFill>
              </a:rPr>
              <a:t>Term loans to financially reputed companies</a:t>
            </a:r>
          </a:p>
          <a:p>
            <a:pPr marL="0" indent="0">
              <a:buNone/>
            </a:pPr>
            <a:r>
              <a:rPr lang="en-GB" b="1">
                <a:solidFill>
                  <a:srgbClr val="7030A0"/>
                </a:solidFill>
              </a:rPr>
              <a:t>Receivable from government departments and companies</a:t>
            </a:r>
          </a:p>
          <a:p>
            <a:pPr marL="0" indent="0">
              <a:buNone/>
            </a:pPr>
            <a:r>
              <a:rPr lang="en-GB" b="1">
                <a:solidFill>
                  <a:srgbClr val="7030A0"/>
                </a:solidFill>
              </a:rPr>
              <a:t>Credit and receivables</a:t>
            </a:r>
          </a:p>
          <a:p>
            <a:pPr marL="0" indent="0">
              <a:buNone/>
            </a:pPr>
            <a:r>
              <a:rPr lang="en-GB" b="1">
                <a:solidFill>
                  <a:srgbClr val="7030A0"/>
                </a:solidFill>
              </a:rPr>
              <a:t>Hire purchase loans like vehicle loans
Lease finance</a:t>
            </a:r>
          </a:p>
          <a:p>
            <a:pPr marL="0" indent="0">
              <a:buNone/>
            </a:pPr>
            <a:r>
              <a:rPr lang="en-GB" b="1">
                <a:solidFill>
                  <a:srgbClr val="7030A0"/>
                </a:solidFill>
              </a:rPr>
              <a:t>Mortgage loans, etc.</a:t>
            </a:r>
            <a:endParaRPr lang="en-US" b="1">
              <a:solidFill>
                <a:srgbClr val="7030A0"/>
              </a:solidFill>
            </a:endParaRPr>
          </a:p>
        </p:txBody>
      </p:sp>
    </p:spTree>
    <p:extLst>
      <p:ext uri="{BB962C8B-B14F-4D97-AF65-F5344CB8AC3E}">
        <p14:creationId xmlns:p14="http://schemas.microsoft.com/office/powerpoint/2010/main" val="649156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942F9-BC6F-9642-A149-DA1E00AEC791}"/>
              </a:ext>
            </a:extLst>
          </p:cNvPr>
          <p:cNvSpPr>
            <a:spLocks noGrp="1"/>
          </p:cNvSpPr>
          <p:nvPr>
            <p:ph type="title"/>
          </p:nvPr>
        </p:nvSpPr>
        <p:spPr/>
        <p:txBody>
          <a:bodyPr/>
          <a:lstStyle/>
          <a:p>
            <a:r>
              <a:rPr lang="en-GB" b="1">
                <a:solidFill>
                  <a:srgbClr val="FF0000"/>
                </a:solidFill>
              </a:rPr>
              <a:t>Benifits of Securitization</a:t>
            </a:r>
            <a:endParaRPr lang="en-US" b="1">
              <a:solidFill>
                <a:srgbClr val="FF0000"/>
              </a:solidFill>
            </a:endParaRPr>
          </a:p>
        </p:txBody>
      </p:sp>
      <p:sp>
        <p:nvSpPr>
          <p:cNvPr id="3" name="Content Placeholder 2">
            <a:extLst>
              <a:ext uri="{FF2B5EF4-FFF2-40B4-BE49-F238E27FC236}">
                <a16:creationId xmlns:a16="http://schemas.microsoft.com/office/drawing/2014/main" id="{B90A5D3C-E1F0-B043-A894-DC98E6823DC1}"/>
              </a:ext>
            </a:extLst>
          </p:cNvPr>
          <p:cNvSpPr>
            <a:spLocks noGrp="1"/>
          </p:cNvSpPr>
          <p:nvPr>
            <p:ph sz="quarter" idx="13"/>
          </p:nvPr>
        </p:nvSpPr>
        <p:spPr/>
        <p:txBody>
          <a:bodyPr/>
          <a:lstStyle/>
          <a:p>
            <a:r>
              <a:rPr lang="en-GB" b="1">
                <a:solidFill>
                  <a:schemeClr val="accent6">
                    <a:lumMod val="75000"/>
                  </a:schemeClr>
                </a:solidFill>
              </a:rPr>
              <a:t>Additional source of fund
Greater profitability</a:t>
            </a:r>
          </a:p>
          <a:p>
            <a:r>
              <a:rPr lang="en-GB" b="1">
                <a:solidFill>
                  <a:schemeClr val="accent6">
                    <a:lumMod val="75000"/>
                  </a:schemeClr>
                </a:solidFill>
              </a:rPr>
              <a:t>Enhancement of capital adequacy ratio
Spreading of Credit risk
Lower cost of funding</a:t>
            </a:r>
          </a:p>
          <a:p>
            <a:r>
              <a:rPr lang="en-GB" b="1">
                <a:solidFill>
                  <a:schemeClr val="accent6">
                    <a:lumMod val="75000"/>
                  </a:schemeClr>
                </a:solidFill>
              </a:rPr>
              <a:t>Provision of multiple instruments</a:t>
            </a:r>
          </a:p>
          <a:p>
            <a:r>
              <a:rPr lang="en-GB" b="1">
                <a:solidFill>
                  <a:schemeClr val="accent6">
                    <a:lumMod val="75000"/>
                  </a:schemeClr>
                </a:solidFill>
              </a:rPr>
              <a:t>Higher rate of return</a:t>
            </a:r>
            <a:endParaRPr lang="en-US" b="1">
              <a:solidFill>
                <a:schemeClr val="accent6">
                  <a:lumMod val="75000"/>
                </a:schemeClr>
              </a:solidFill>
            </a:endParaRPr>
          </a:p>
        </p:txBody>
      </p:sp>
    </p:spTree>
    <p:extLst>
      <p:ext uri="{BB962C8B-B14F-4D97-AF65-F5344CB8AC3E}">
        <p14:creationId xmlns:p14="http://schemas.microsoft.com/office/powerpoint/2010/main" val="2565573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26170-D71B-0645-ADBC-5A7E0B1B4101}"/>
              </a:ext>
            </a:extLst>
          </p:cNvPr>
          <p:cNvSpPr>
            <a:spLocks noGrp="1"/>
          </p:cNvSpPr>
          <p:nvPr>
            <p:ph type="title"/>
          </p:nvPr>
        </p:nvSpPr>
        <p:spPr/>
        <p:txBody>
          <a:bodyPr/>
          <a:lstStyle/>
          <a:p>
            <a:r>
              <a:rPr lang="en-GB" b="1">
                <a:solidFill>
                  <a:schemeClr val="accent6">
                    <a:lumMod val="75000"/>
                  </a:schemeClr>
                </a:solidFill>
              </a:rPr>
              <a:t>Securitization in Indian context</a:t>
            </a:r>
            <a:endParaRPr lang="en-US" b="1">
              <a:solidFill>
                <a:schemeClr val="accent6">
                  <a:lumMod val="75000"/>
                </a:schemeClr>
              </a:solidFill>
            </a:endParaRPr>
          </a:p>
        </p:txBody>
      </p:sp>
      <p:sp>
        <p:nvSpPr>
          <p:cNvPr id="3" name="Content Placeholder 2">
            <a:extLst>
              <a:ext uri="{FF2B5EF4-FFF2-40B4-BE49-F238E27FC236}">
                <a16:creationId xmlns:a16="http://schemas.microsoft.com/office/drawing/2014/main" id="{BD100353-3BE7-C844-86C8-39A99C777BAF}"/>
              </a:ext>
            </a:extLst>
          </p:cNvPr>
          <p:cNvSpPr>
            <a:spLocks noGrp="1"/>
          </p:cNvSpPr>
          <p:nvPr>
            <p:ph sz="quarter" idx="13"/>
          </p:nvPr>
        </p:nvSpPr>
        <p:spPr/>
        <p:txBody>
          <a:bodyPr/>
          <a:lstStyle/>
          <a:p>
            <a:pPr marL="0" indent="0">
              <a:buNone/>
            </a:pPr>
            <a:r>
              <a:rPr lang="en-GB" b="1"/>
              <a:t>Generally securitization of auto loans has been popular in India ,now the securitization market has spread into several asset Classes, Viz.., housing loans, commerci receivable, project receivables, toll revenues,gold loan, and Recently microfinance loans too. </a:t>
            </a:r>
            <a:endParaRPr lang="en-US" b="1"/>
          </a:p>
        </p:txBody>
      </p:sp>
    </p:spTree>
    <p:extLst>
      <p:ext uri="{BB962C8B-B14F-4D97-AF65-F5344CB8AC3E}">
        <p14:creationId xmlns:p14="http://schemas.microsoft.com/office/powerpoint/2010/main" val="1465271026"/>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Droplet</vt:lpstr>
      <vt:lpstr>Securitization Unit-v
Presented by, Dr. T. Tamilmathi, Pg research department of commerce Government college for women(a) Kumbakonam</vt:lpstr>
      <vt:lpstr>What is securitization? </vt:lpstr>
      <vt:lpstr>Securitization Vs factoring</vt:lpstr>
      <vt:lpstr>Securitisable assets
</vt:lpstr>
      <vt:lpstr>Benifits of Securitization</vt:lpstr>
      <vt:lpstr>Securitization in Indian context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Securitization Unit-v
Presented by, Dr. T. Tamilmathi, Pg research department of commerce Government college for women(a) Kumbakonam</dc:title>
  <dc:creator>sofiammu99@gmail.com</dc:creator>
  <cp:lastModifiedBy>sofiammu99@gmail.com</cp:lastModifiedBy>
  <cp:revision>1</cp:revision>
  <dcterms:created xsi:type="dcterms:W3CDTF">2020-12-17T02:01:40Z</dcterms:created>
  <dcterms:modified xsi:type="dcterms:W3CDTF">2020-12-17T05:06:54Z</dcterms:modified>
</cp:coreProperties>
</file>