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75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2D9E7-32E9-47A5-A8F2-3B4DEA970588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E468A-E6A5-4B8A-A46E-52230835D3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2D9E7-32E9-47A5-A8F2-3B4DEA970588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E468A-E6A5-4B8A-A46E-52230835D3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2D9E7-32E9-47A5-A8F2-3B4DEA970588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E468A-E6A5-4B8A-A46E-52230835D3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2D9E7-32E9-47A5-A8F2-3B4DEA970588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E468A-E6A5-4B8A-A46E-52230835D3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2D9E7-32E9-47A5-A8F2-3B4DEA970588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E468A-E6A5-4B8A-A46E-52230835D3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2D9E7-32E9-47A5-A8F2-3B4DEA970588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E468A-E6A5-4B8A-A46E-52230835D3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2D9E7-32E9-47A5-A8F2-3B4DEA970588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E468A-E6A5-4B8A-A46E-52230835D3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2D9E7-32E9-47A5-A8F2-3B4DEA970588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E468A-E6A5-4B8A-A46E-52230835D3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2D9E7-32E9-47A5-A8F2-3B4DEA970588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E468A-E6A5-4B8A-A46E-52230835D3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2D9E7-32E9-47A5-A8F2-3B4DEA970588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E468A-E6A5-4B8A-A46E-52230835D3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2D9E7-32E9-47A5-A8F2-3B4DEA970588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E468A-E6A5-4B8A-A46E-52230835D3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2D9E7-32E9-47A5-A8F2-3B4DEA970588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E468A-E6A5-4B8A-A46E-52230835D3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OPERATING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Basics and Terminology</a:t>
            </a:r>
          </a:p>
          <a:p>
            <a:r>
              <a:rPr lang="en-IN" dirty="0" smtClean="0"/>
              <a:t>Reference : Operating Systems by </a:t>
            </a:r>
            <a:r>
              <a:rPr lang="en-IN" dirty="0" err="1" smtClean="0"/>
              <a:t>E.Madnick</a:t>
            </a:r>
            <a:r>
              <a:rPr lang="en-IN" dirty="0" smtClean="0"/>
              <a:t> and </a:t>
            </a:r>
            <a:r>
              <a:rPr lang="en-IN" dirty="0" err="1" smtClean="0"/>
              <a:t>J.Donovan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4000" dirty="0" smtClean="0"/>
              <a:t>Computer Hardware Structure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dirty="0" smtClean="0"/>
              <a:t>Core Memory/ Main Memory: Instructions and data are stored in the main storage.</a:t>
            </a:r>
          </a:p>
          <a:p>
            <a:pPr algn="just"/>
            <a:r>
              <a:rPr lang="en-IN" dirty="0" smtClean="0"/>
              <a:t>Processor : hardware device capable of interpreting instructions and performed the indicated operation.</a:t>
            </a:r>
          </a:p>
          <a:p>
            <a:pPr algn="just"/>
            <a:r>
              <a:rPr lang="en-IN" dirty="0" smtClean="0"/>
              <a:t>CPU : processor that manipulates and performs arithmetic operations upon data in the memory. It also executes instructions that control the other processors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Programming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Software : the collection of programs or data that are used to perform certain tasks.</a:t>
            </a:r>
          </a:p>
          <a:p>
            <a:r>
              <a:rPr lang="en-IN" dirty="0" smtClean="0"/>
              <a:t>Program : </a:t>
            </a:r>
            <a:r>
              <a:rPr lang="en-US" dirty="0" smtClean="0"/>
              <a:t>is a collection of instructions that can be executed by a </a:t>
            </a:r>
            <a:r>
              <a:rPr lang="en-US" b="1" dirty="0" smtClean="0"/>
              <a:t>computer</a:t>
            </a:r>
            <a:r>
              <a:rPr lang="en-US" dirty="0" smtClean="0"/>
              <a:t> to perform a specific task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Operating System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7356" y="1600200"/>
            <a:ext cx="6829444" cy="4525963"/>
          </a:xfrm>
        </p:spPr>
        <p:txBody>
          <a:bodyPr>
            <a:normAutofit fontScale="92500" lnSpcReduction="20000"/>
          </a:bodyPr>
          <a:lstStyle/>
          <a:p>
            <a:r>
              <a:rPr lang="en-IN" dirty="0" smtClean="0"/>
              <a:t>User : anybody that desires work to be done by a computer.</a:t>
            </a:r>
          </a:p>
          <a:p>
            <a:r>
              <a:rPr lang="en-IN" dirty="0" smtClean="0"/>
              <a:t>Job : Collection of activities needed to do the work required. Jobs are divided into number of job steps. </a:t>
            </a:r>
          </a:p>
          <a:p>
            <a:r>
              <a:rPr lang="en-IN" dirty="0" smtClean="0"/>
              <a:t>Job steps: Units of work that must be done sequentially – 3 steps:  Compile, load, execute</a:t>
            </a:r>
          </a:p>
          <a:p>
            <a:r>
              <a:rPr lang="en-IN" dirty="0" smtClean="0"/>
              <a:t>Process/task : Computation that may be done concurrently with other computations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Operating System Terminology…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0232" y="1600200"/>
            <a:ext cx="6686568" cy="4525963"/>
          </a:xfrm>
        </p:spPr>
        <p:txBody>
          <a:bodyPr>
            <a:normAutofit lnSpcReduction="10000"/>
          </a:bodyPr>
          <a:lstStyle/>
          <a:p>
            <a:r>
              <a:rPr lang="en-IN" dirty="0" smtClean="0"/>
              <a:t>Address space :  the collection of programs and data are accessed in a process forms</a:t>
            </a:r>
          </a:p>
          <a:p>
            <a:pPr>
              <a:buNone/>
            </a:pPr>
            <a:r>
              <a:rPr lang="en-IN" dirty="0" smtClean="0"/>
              <a:t>   Two sample address spaces –  an I/O process , CPU process</a:t>
            </a:r>
            <a:r>
              <a:rPr lang="en-US" dirty="0" smtClean="0"/>
              <a:t>.</a:t>
            </a:r>
          </a:p>
          <a:p>
            <a:r>
              <a:rPr lang="en-IN" dirty="0" smtClean="0"/>
              <a:t>Pure Code : code does not modify itself</a:t>
            </a:r>
          </a:p>
          <a:p>
            <a:r>
              <a:rPr lang="en-IN" dirty="0" smtClean="0"/>
              <a:t>Multiprogramming :  Several processes in “states of execution”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Operating System Terminology…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0232" y="1600200"/>
            <a:ext cx="6686568" cy="4525963"/>
          </a:xfrm>
        </p:spPr>
        <p:txBody>
          <a:bodyPr>
            <a:normAutofit fontScale="92500" lnSpcReduction="20000"/>
          </a:bodyPr>
          <a:lstStyle/>
          <a:p>
            <a:r>
              <a:rPr lang="en-IN" dirty="0" smtClean="0"/>
              <a:t>Problem State (user state/ slave state)</a:t>
            </a:r>
          </a:p>
          <a:p>
            <a:r>
              <a:rPr lang="en-IN" dirty="0" smtClean="0"/>
              <a:t>Supervisor State (Master state)</a:t>
            </a:r>
          </a:p>
          <a:p>
            <a:r>
              <a:rPr lang="en-IN" dirty="0" smtClean="0"/>
              <a:t>Privileged Instruction</a:t>
            </a:r>
          </a:p>
          <a:p>
            <a:r>
              <a:rPr lang="en-IN" dirty="0" smtClean="0"/>
              <a:t>Protection hardware : to control access to parts of memory</a:t>
            </a:r>
          </a:p>
          <a:p>
            <a:r>
              <a:rPr lang="en-IN" dirty="0" smtClean="0"/>
              <a:t>Interrupt hardware : to coordinate operations going on simultaneously</a:t>
            </a:r>
          </a:p>
          <a:p>
            <a:r>
              <a:rPr lang="en-IN" dirty="0" smtClean="0"/>
              <a:t>Interrupt : mechanism by which a processor is forced to take note of an event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An operating system (OS) is a set of programs that control the execution of application programs and act as an intermediary between a user of a computer and the computer hardware. </a:t>
            </a:r>
          </a:p>
          <a:p>
            <a:pPr algn="just"/>
            <a:r>
              <a:rPr lang="en-US" dirty="0" smtClean="0"/>
              <a:t>OS is a software that manages the computer hardware as well as providing an environment for application programs to run. Examples of OS are: Windows, Windows/NT, OS/2 and </a:t>
            </a:r>
            <a:r>
              <a:rPr lang="en-US" dirty="0" err="1" smtClean="0"/>
              <a:t>MacOS</a:t>
            </a:r>
            <a:r>
              <a:rPr lang="en-US" dirty="0" smtClean="0"/>
              <a:t>, UNIX.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Introduction…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objectives of OS are:</a:t>
            </a:r>
          </a:p>
          <a:p>
            <a:pPr lvl="1">
              <a:buNone/>
            </a:pPr>
            <a:r>
              <a:rPr lang="en-US" dirty="0" smtClean="0"/>
              <a:t> (1)To make the computer system convenient and easy to use for the user. </a:t>
            </a:r>
          </a:p>
          <a:p>
            <a:pPr lvl="1">
              <a:buNone/>
            </a:pPr>
            <a:r>
              <a:rPr lang="en-US" dirty="0" smtClean="0"/>
              <a:t>(2)To use the computer hardware in an efficient way. </a:t>
            </a:r>
          </a:p>
          <a:p>
            <a:pPr lvl="1">
              <a:buNone/>
            </a:pPr>
            <a:r>
              <a:rPr lang="en-US" dirty="0" smtClean="0"/>
              <a:t>(3)To execute user programs and make solving user problems easier</a:t>
            </a:r>
          </a:p>
          <a:p>
            <a:endParaRPr lang="en-IN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Introduction…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computer system can be divided into four components: </a:t>
            </a:r>
          </a:p>
          <a:p>
            <a:pPr lvl="1"/>
            <a:r>
              <a:rPr lang="en-US" dirty="0" smtClean="0"/>
              <a:t>the hardware, </a:t>
            </a:r>
          </a:p>
          <a:p>
            <a:pPr lvl="1"/>
            <a:r>
              <a:rPr lang="en-US" dirty="0" smtClean="0"/>
              <a:t>the operating system, </a:t>
            </a:r>
          </a:p>
          <a:p>
            <a:pPr lvl="1"/>
            <a:r>
              <a:rPr lang="en-US" dirty="0" smtClean="0"/>
              <a:t>the System software &amp; application programs and </a:t>
            </a:r>
          </a:p>
          <a:p>
            <a:pPr lvl="1"/>
            <a:r>
              <a:rPr lang="en-US" dirty="0" smtClean="0"/>
              <a:t>the users.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Introduction…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abstract view of system components is shown in figure 1</a:t>
            </a:r>
            <a:endParaRPr lang="en-US" dirty="0"/>
          </a:p>
        </p:txBody>
      </p:sp>
      <p:pic>
        <p:nvPicPr>
          <p:cNvPr id="4" name="Picture 3" descr="system-component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18" y="2786058"/>
            <a:ext cx="3357586" cy="25003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Introduction…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Hardware: </a:t>
            </a:r>
          </a:p>
          <a:p>
            <a:pPr lvl="1"/>
            <a:r>
              <a:rPr lang="en-US" dirty="0" smtClean="0"/>
              <a:t> CPU, </a:t>
            </a:r>
          </a:p>
          <a:p>
            <a:pPr lvl="1"/>
            <a:r>
              <a:rPr lang="en-US" dirty="0" smtClean="0"/>
              <a:t>memory and </a:t>
            </a:r>
          </a:p>
          <a:p>
            <a:pPr lvl="1"/>
            <a:r>
              <a:rPr lang="en-US" dirty="0" smtClean="0"/>
              <a:t>I/O devices.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428728" y="2357430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 smtClean="0">
              <a:solidFill>
                <a:srgbClr val="C00000"/>
              </a:solidFill>
            </a:endParaRPr>
          </a:p>
          <a:p>
            <a:pPr algn="ctr"/>
            <a:endParaRPr lang="en-IN" dirty="0" smtClean="0">
              <a:solidFill>
                <a:srgbClr val="C00000"/>
              </a:solidFill>
            </a:endParaRPr>
          </a:p>
          <a:p>
            <a:pPr algn="ctr"/>
            <a:endParaRPr lang="en-IN" dirty="0" smtClean="0">
              <a:solidFill>
                <a:srgbClr val="C00000"/>
              </a:solidFill>
            </a:endParaRPr>
          </a:p>
          <a:p>
            <a:pPr algn="ctr"/>
            <a:endParaRPr lang="en-IN" dirty="0" smtClean="0">
              <a:solidFill>
                <a:srgbClr val="C00000"/>
              </a:solidFill>
            </a:endParaRPr>
          </a:p>
          <a:p>
            <a:pPr algn="ctr"/>
            <a:endParaRPr lang="en-IN" dirty="0" smtClean="0">
              <a:solidFill>
                <a:srgbClr val="C00000"/>
              </a:solidFill>
            </a:endParaRPr>
          </a:p>
          <a:p>
            <a:pPr algn="ctr"/>
            <a:endParaRPr lang="en-IN" dirty="0" smtClean="0">
              <a:solidFill>
                <a:srgbClr val="C00000"/>
              </a:solidFill>
            </a:endParaRPr>
          </a:p>
          <a:p>
            <a:pPr algn="ctr"/>
            <a:endParaRPr lang="en-IN" dirty="0" smtClean="0">
              <a:solidFill>
                <a:srgbClr val="C00000"/>
              </a:solidFill>
            </a:endParaRPr>
          </a:p>
          <a:p>
            <a:pPr algn="ctr"/>
            <a:r>
              <a:rPr lang="en-IN" dirty="0" smtClean="0">
                <a:solidFill>
                  <a:srgbClr val="C00000"/>
                </a:solidFill>
              </a:rPr>
              <a:t>u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Introduction…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2. Operating system: </a:t>
            </a:r>
          </a:p>
          <a:p>
            <a:pPr lvl="1" algn="just"/>
            <a:r>
              <a:rPr lang="en-US" dirty="0" smtClean="0"/>
              <a:t>provides the means of proper use of the hardware in the operations of the computer system, it is similar to government.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Introduction…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3. Application programs: solve the computing problems of the user, such as : compilers, database systems and web browsers.</a:t>
            </a:r>
          </a:p>
          <a:p>
            <a:endParaRPr lang="en-US" dirty="0" smtClean="0"/>
          </a:p>
          <a:p>
            <a:r>
              <a:rPr lang="en-US" dirty="0" smtClean="0"/>
              <a:t>4. Users: peoples, machine, or other computer.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Basic Concepts and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Computer Hardware Structure Terminology</a:t>
            </a:r>
          </a:p>
          <a:p>
            <a:r>
              <a:rPr lang="en-IN" dirty="0" smtClean="0"/>
              <a:t>Programming Terminology</a:t>
            </a:r>
          </a:p>
          <a:p>
            <a:r>
              <a:rPr lang="en-IN" dirty="0" smtClean="0"/>
              <a:t>Operating System Terminology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</TotalTime>
  <Words>530</Words>
  <Application>Microsoft Office PowerPoint</Application>
  <PresentationFormat>On-screen Show (4:3)</PresentationFormat>
  <Paragraphs>67</Paragraphs>
  <Slides>14</Slides>
  <Notes>0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OPERATING SYSTEMS</vt:lpstr>
      <vt:lpstr>Introduction</vt:lpstr>
      <vt:lpstr>Introduction…</vt:lpstr>
      <vt:lpstr>Introduction…</vt:lpstr>
      <vt:lpstr>Introduction…</vt:lpstr>
      <vt:lpstr>Introduction…</vt:lpstr>
      <vt:lpstr>Introduction…</vt:lpstr>
      <vt:lpstr>Introduction…</vt:lpstr>
      <vt:lpstr>Basic Concepts and Terminology</vt:lpstr>
      <vt:lpstr>Computer Hardware Structure Terminology</vt:lpstr>
      <vt:lpstr>Programming Terminology</vt:lpstr>
      <vt:lpstr>Operating System Terminology</vt:lpstr>
      <vt:lpstr>Operating System Terminology…</vt:lpstr>
      <vt:lpstr>Operating System Terminology…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</dc:title>
  <dc:creator>ELCOT</dc:creator>
  <cp:lastModifiedBy>ELCOT</cp:lastModifiedBy>
  <cp:revision>61</cp:revision>
  <dcterms:created xsi:type="dcterms:W3CDTF">2020-08-02T07:11:33Z</dcterms:created>
  <dcterms:modified xsi:type="dcterms:W3CDTF">2020-10-26T16:48:20Z</dcterms:modified>
</cp:coreProperties>
</file>