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1"/>
  </p:notesMasterIdLst>
  <p:sldIdLst>
    <p:sldId id="256" r:id="rId2"/>
    <p:sldId id="258" r:id="rId3"/>
    <p:sldId id="283" r:id="rId4"/>
    <p:sldId id="284" r:id="rId5"/>
    <p:sldId id="285" r:id="rId6"/>
    <p:sldId id="286" r:id="rId7"/>
    <p:sldId id="287" r:id="rId8"/>
    <p:sldId id="288" r:id="rId9"/>
    <p:sldId id="259" r:id="rId10"/>
    <p:sldId id="260" r:id="rId11"/>
    <p:sldId id="274" r:id="rId12"/>
    <p:sldId id="275" r:id="rId13"/>
    <p:sldId id="261" r:id="rId14"/>
    <p:sldId id="276" r:id="rId15"/>
    <p:sldId id="262" r:id="rId16"/>
    <p:sldId id="279" r:id="rId17"/>
    <p:sldId id="278" r:id="rId18"/>
    <p:sldId id="277" r:id="rId19"/>
    <p:sldId id="263" r:id="rId20"/>
    <p:sldId id="264" r:id="rId21"/>
    <p:sldId id="280" r:id="rId22"/>
    <p:sldId id="265" r:id="rId23"/>
    <p:sldId id="282" r:id="rId24"/>
    <p:sldId id="267" r:id="rId25"/>
    <p:sldId id="268" r:id="rId26"/>
    <p:sldId id="269" r:id="rId27"/>
    <p:sldId id="270" r:id="rId28"/>
    <p:sldId id="271" r:id="rId29"/>
    <p:sldId id="272" r:id="rId30"/>
    <p:sldId id="273"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31" r:id="rId70"/>
    <p:sldId id="332" r:id="rId71"/>
    <p:sldId id="333" r:id="rId72"/>
    <p:sldId id="334" r:id="rId73"/>
    <p:sldId id="335" r:id="rId74"/>
    <p:sldId id="336" r:id="rId75"/>
    <p:sldId id="337" r:id="rId76"/>
    <p:sldId id="338" r:id="rId77"/>
    <p:sldId id="339" r:id="rId78"/>
    <p:sldId id="340" r:id="rId79"/>
    <p:sldId id="341" r:id="rId80"/>
    <p:sldId id="342" r:id="rId81"/>
    <p:sldId id="343" r:id="rId82"/>
    <p:sldId id="344" r:id="rId83"/>
    <p:sldId id="345" r:id="rId84"/>
    <p:sldId id="346" r:id="rId85"/>
    <p:sldId id="347" r:id="rId86"/>
    <p:sldId id="348" r:id="rId87"/>
    <p:sldId id="349" r:id="rId88"/>
    <p:sldId id="350" r:id="rId89"/>
    <p:sldId id="351"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368" autoAdjust="0"/>
    <p:restoredTop sz="94660"/>
  </p:normalViewPr>
  <p:slideViewPr>
    <p:cSldViewPr>
      <p:cViewPr varScale="1">
        <p:scale>
          <a:sx n="70" d="100"/>
          <a:sy n="70" d="100"/>
        </p:scale>
        <p:origin x="-60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321378-CDEF-4668-8ABE-2CE1D9F042E9}" type="datetimeFigureOut">
              <a:rPr lang="en-US" smtClean="0"/>
              <a:pPr/>
              <a:t>10/26/2020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93A5E8-0F1B-4C5F-963E-3CA7A32035F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06AE795-69FF-4BEB-A544-BBA229F08EFF}" type="slidenum">
              <a:rPr lang="en-US" smtClean="0"/>
              <a:pPr/>
              <a:t>46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42D03D2-2887-475D-A59C-E3882C9FD545}" type="datetime1">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799190-B9A3-4C41-A62F-471A27E1422C}" type="datetime1">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20930BE-19DD-4A7C-8CA3-E6DAF7BD0DE9}" type="datetime1">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10D6EF-BB5E-4FBE-A62E-4A7BC09EDDE5}" type="datetime1">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6BFC02-80C6-48B7-9351-7EAF1F67921A}" type="datetime1">
              <a:rPr lang="en-US" smtClean="0"/>
              <a:pPr/>
              <a:t>10/26/2020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7B3440C-A8C5-4EFC-B467-A514A7EBF017}" type="datetime1">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783A26-EFA4-4C93-87DD-B3E7B60462AE}" type="datetime1">
              <a:rPr lang="en-US" smtClean="0"/>
              <a:pPr/>
              <a:t>10/26/2020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CDE832-1BBF-4A33-8469-2E26BE18E075}" type="datetime1">
              <a:rPr lang="en-US" smtClean="0"/>
              <a:pPr/>
              <a:t>10/26/2020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E118A-E511-488D-ADAF-D6BCA5C15FB7}" type="datetime1">
              <a:rPr lang="en-US" smtClean="0"/>
              <a:pPr/>
              <a:t>10/26/2020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3969FC-5034-4D08-BC48-A78B6F3A86DD}" type="datetime1">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D2F1C1-C8C7-4DA0-8ECE-CAE303726DC3}" type="datetime1">
              <a:rPr lang="en-US" smtClean="0"/>
              <a:pPr/>
              <a:t>10/26/2020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5E7D7-4D24-4CC0-A08A-32DD0D0F5F5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5DA7BA-6221-48C3-A6DD-B61486083A67}" type="datetime1">
              <a:rPr lang="en-US" smtClean="0"/>
              <a:pPr/>
              <a:t>10/26/2020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45E7D7-4D24-4CC0-A08A-32DD0D0F5F5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b="1" dirty="0" smtClean="0"/>
              <a:t>OPERATING SYSTEM-2</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Types of Operating System</a:t>
            </a:r>
            <a:endParaRPr lang="en-US" b="1" dirty="0"/>
          </a:p>
        </p:txBody>
      </p:sp>
      <p:sp>
        <p:nvSpPr>
          <p:cNvPr id="3" name="Content Placeholder 2"/>
          <p:cNvSpPr>
            <a:spLocks noGrp="1"/>
          </p:cNvSpPr>
          <p:nvPr>
            <p:ph idx="1"/>
          </p:nvPr>
        </p:nvSpPr>
        <p:spPr/>
        <p:txBody>
          <a:bodyPr/>
          <a:lstStyle/>
          <a:p>
            <a:r>
              <a:rPr lang="en-US" dirty="0" smtClean="0"/>
              <a:t>Batch </a:t>
            </a:r>
            <a:r>
              <a:rPr lang="en-US" b="1" dirty="0" smtClean="0"/>
              <a:t>Operating System</a:t>
            </a:r>
            <a:r>
              <a:rPr lang="en-US" dirty="0" smtClean="0"/>
              <a:t>.</a:t>
            </a:r>
          </a:p>
          <a:p>
            <a:r>
              <a:rPr lang="en-US" dirty="0" smtClean="0"/>
              <a:t>Multitasking/Time Sharing </a:t>
            </a:r>
            <a:r>
              <a:rPr lang="en-US" b="1" dirty="0" smtClean="0"/>
              <a:t>OS</a:t>
            </a:r>
            <a:r>
              <a:rPr lang="en-US" dirty="0" smtClean="0"/>
              <a:t>.</a:t>
            </a:r>
          </a:p>
          <a:p>
            <a:r>
              <a:rPr lang="en-US" dirty="0" smtClean="0"/>
              <a:t>Multiprocessing </a:t>
            </a:r>
            <a:r>
              <a:rPr lang="en-US" b="1" dirty="0" smtClean="0"/>
              <a:t>OS</a:t>
            </a:r>
            <a:r>
              <a:rPr lang="en-US" dirty="0" smtClean="0"/>
              <a:t>.</a:t>
            </a:r>
          </a:p>
          <a:p>
            <a:r>
              <a:rPr lang="en-US" dirty="0" smtClean="0"/>
              <a:t>Real Time </a:t>
            </a:r>
            <a:r>
              <a:rPr lang="en-US" b="1" dirty="0" smtClean="0"/>
              <a:t>OS</a:t>
            </a:r>
            <a:r>
              <a:rPr lang="en-US" dirty="0" smtClean="0"/>
              <a:t>.</a:t>
            </a:r>
          </a:p>
          <a:p>
            <a:r>
              <a:rPr lang="en-US" dirty="0" smtClean="0"/>
              <a:t>Distributed </a:t>
            </a:r>
            <a:r>
              <a:rPr lang="en-US" b="1" dirty="0" smtClean="0"/>
              <a:t>OS</a:t>
            </a:r>
            <a:r>
              <a:rPr lang="en-US" dirty="0" smtClean="0"/>
              <a:t>.</a:t>
            </a:r>
          </a:p>
          <a:p>
            <a:r>
              <a:rPr lang="en-US" dirty="0" smtClean="0"/>
              <a:t>Network </a:t>
            </a:r>
            <a:r>
              <a:rPr lang="en-US" b="1" dirty="0" smtClean="0"/>
              <a:t>OS</a:t>
            </a:r>
            <a:r>
              <a:rPr lang="en-US" dirty="0" smtClean="0"/>
              <a:t>.</a:t>
            </a:r>
          </a:p>
          <a:p>
            <a:r>
              <a:rPr lang="en-US" dirty="0" smtClean="0"/>
              <a:t>Mobile </a:t>
            </a:r>
            <a:r>
              <a:rPr lang="en-US" b="1" dirty="0" smtClean="0"/>
              <a:t>OS</a:t>
            </a:r>
            <a:r>
              <a:rPr lang="en-US" dirty="0" smtClean="0"/>
              <a:t>.</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Batch Operating System</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Some </a:t>
            </a:r>
            <a:r>
              <a:rPr lang="en-US" dirty="0"/>
              <a:t>computer processes are very lengthy and time-consuming. To speed the same process, a job with a similar type of needs are batched together and run as a group.</a:t>
            </a:r>
          </a:p>
          <a:p>
            <a:pPr algn="just"/>
            <a:r>
              <a:rPr lang="en-US" dirty="0"/>
              <a:t>The user of a batch operating system never directly interacts with the computer. In this type of OS, every user prepares his or her job on an offline device like a punch card and submit it to the computer operator.</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Batch Operating System…</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To </a:t>
            </a:r>
            <a:r>
              <a:rPr lang="en-US" dirty="0"/>
              <a:t>speed up processing, jobs with similar needs are batched together and run as a group. The programmers leave their programs with the operator and the operator then sorts the programs with similar requirements into batches.</a:t>
            </a:r>
          </a:p>
          <a:p>
            <a:r>
              <a:rPr lang="en-US" dirty="0"/>
              <a:t>The problems with Batch Systems are as follows −</a:t>
            </a:r>
          </a:p>
          <a:p>
            <a:r>
              <a:rPr lang="en-US" dirty="0"/>
              <a:t>Lack of interaction between the user and the job.</a:t>
            </a:r>
          </a:p>
          <a:p>
            <a:r>
              <a:rPr lang="en-US" dirty="0"/>
              <a:t>CPU is often idle, because the speed of the mechanical I/O devices is slower than the CPU.</a:t>
            </a:r>
          </a:p>
          <a:p>
            <a:r>
              <a:rPr lang="en-US" dirty="0"/>
              <a:t>Difficult to provide the desired priority.</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Multi-Tasking/Time-sharing OS</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Time-sharing </a:t>
            </a:r>
            <a:r>
              <a:rPr lang="en-US" dirty="0"/>
              <a:t>operating system enables people located at a different terminal(shell) to use a single computer system at the same time. The processor time (CPU) which is shared among multiple users is termed as time sharing</a:t>
            </a:r>
            <a:r>
              <a:rPr lang="en-US" dirty="0" smtClean="0"/>
              <a:t>. Time-sharing is a technique which enables many people, located at various terminals, to use a particular computer system at the same time. Time-sharing or multitasking is a logical extension of multiprogramming. Processor's time which is shared among multiple users simultaneously is termed as time-sharing.</a:t>
            </a:r>
          </a:p>
          <a:p>
            <a:pPr algn="just"/>
            <a:r>
              <a:rPr lang="en-US" dirty="0" smtClean="0"/>
              <a:t>The main difference between </a:t>
            </a:r>
            <a:r>
              <a:rPr lang="en-US" dirty="0" err="1" smtClean="0"/>
              <a:t>Multiprogrammed</a:t>
            </a:r>
            <a:r>
              <a:rPr lang="en-US" dirty="0" smtClean="0"/>
              <a:t> Batch Systems and Time-Sharing Systems is that in case of </a:t>
            </a:r>
            <a:r>
              <a:rPr lang="en-US" dirty="0" err="1" smtClean="0"/>
              <a:t>Multiprogrammed</a:t>
            </a:r>
            <a:r>
              <a:rPr lang="en-US" dirty="0" smtClean="0"/>
              <a:t> batch systems, the objective is to maximize processor use, whereas in Time-Sharing Systems, the objective is to minimize response time.</a:t>
            </a:r>
          </a:p>
          <a:p>
            <a:pPr algn="just">
              <a:buNone/>
            </a:pPr>
            <a:endParaRPr lang="en-US" dirty="0" smtClean="0"/>
          </a:p>
          <a:p>
            <a:pPr algn="just"/>
            <a:endParaRPr lang="en-US" dirty="0"/>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Multi-Tasking/Time-sharing OS…</a:t>
            </a:r>
            <a:endParaRPr lang="en-US" dirty="0"/>
          </a:p>
        </p:txBody>
      </p:sp>
      <p:sp>
        <p:nvSpPr>
          <p:cNvPr id="3" name="Content Placeholder 2"/>
          <p:cNvSpPr>
            <a:spLocks noGrp="1"/>
          </p:cNvSpPr>
          <p:nvPr>
            <p:ph idx="1"/>
          </p:nvPr>
        </p:nvSpPr>
        <p:spPr/>
        <p:txBody>
          <a:bodyPr>
            <a:normAutofit fontScale="55000" lnSpcReduction="20000"/>
          </a:bodyPr>
          <a:lstStyle/>
          <a:p>
            <a:pPr algn="just"/>
            <a:r>
              <a:rPr lang="en-US" dirty="0" smtClean="0"/>
              <a:t>Multiple </a:t>
            </a:r>
            <a:r>
              <a:rPr lang="en-US" dirty="0"/>
              <a:t>jobs are executed by the CPU by switching between them, but the switches occur so frequently. Thus, the user can receive an immediate response. For example, in a transaction processing, the processor executes each user program in a short burst or quantum of computation. That is, if </a:t>
            </a:r>
            <a:r>
              <a:rPr lang="en-US" b="1" dirty="0"/>
              <a:t>n</a:t>
            </a:r>
            <a:r>
              <a:rPr lang="en-US" dirty="0"/>
              <a:t> users are present, then each user can get a time quantum. When the user submits the command, the response time is in few seconds at most.</a:t>
            </a:r>
          </a:p>
          <a:p>
            <a:pPr algn="just"/>
            <a:r>
              <a:rPr lang="en-US" dirty="0"/>
              <a:t>The operating system uses CPU scheduling and multiprogramming to provide each user with a small portion of a time. Computer systems that were designed primarily as batch systems have been modified to time-sharing systems.</a:t>
            </a:r>
          </a:p>
          <a:p>
            <a:r>
              <a:rPr lang="en-US" dirty="0"/>
              <a:t>Advantages of Timesharing operating systems are as follows −</a:t>
            </a:r>
          </a:p>
          <a:p>
            <a:pPr lvl="1"/>
            <a:r>
              <a:rPr lang="en-US" dirty="0"/>
              <a:t>Provides the advantage of quick response.</a:t>
            </a:r>
          </a:p>
          <a:p>
            <a:pPr lvl="1"/>
            <a:r>
              <a:rPr lang="en-US" dirty="0"/>
              <a:t>Avoids duplication of software.</a:t>
            </a:r>
          </a:p>
          <a:p>
            <a:pPr lvl="1"/>
            <a:r>
              <a:rPr lang="en-US" dirty="0"/>
              <a:t>Reduces CPU idle time.</a:t>
            </a:r>
          </a:p>
          <a:p>
            <a:r>
              <a:rPr lang="en-US" dirty="0"/>
              <a:t>Disadvantages of Time-sharing operating systems are as follows −</a:t>
            </a:r>
          </a:p>
          <a:p>
            <a:pPr lvl="1"/>
            <a:r>
              <a:rPr lang="en-US" dirty="0"/>
              <a:t>Problem of reliability.</a:t>
            </a:r>
          </a:p>
          <a:p>
            <a:pPr lvl="1"/>
            <a:r>
              <a:rPr lang="en-US" dirty="0"/>
              <a:t>Question of security and integrity of user programs and data.</a:t>
            </a:r>
          </a:p>
          <a:p>
            <a:pPr lvl="1"/>
            <a:r>
              <a:rPr lang="en-US" dirty="0"/>
              <a:t>Problem of data communication.</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Real time OS</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a:t>A real time operating system time interval to process and respond to inputs is very </a:t>
            </a:r>
            <a:r>
              <a:rPr lang="en-US" dirty="0" smtClean="0"/>
              <a:t>small</a:t>
            </a:r>
          </a:p>
          <a:p>
            <a:pPr algn="just"/>
            <a:r>
              <a:rPr lang="en-US" dirty="0" smtClean="0"/>
              <a:t>A real-time system is defined as a data processing system in which the time interval required to process and respond to inputs is so small that it controls the environment. The time taken by the system to respond to an input and display of required updated information is termed as the </a:t>
            </a:r>
            <a:r>
              <a:rPr lang="en-US" b="1" dirty="0" smtClean="0"/>
              <a:t>response time</a:t>
            </a:r>
            <a:r>
              <a:rPr lang="en-US" dirty="0" smtClean="0"/>
              <a:t>. So in this method, the response time is very less as compared to online processing.</a:t>
            </a:r>
          </a:p>
          <a:p>
            <a:endParaRPr lang="en-US" dirty="0" smtClean="0"/>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 time OS…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US" dirty="0" smtClean="0"/>
              <a:t>Real-time systems are used when there are rigid time requirements on the operation of a processor or the flow of data and real-time systems can be used as a control device in a dedicated application. </a:t>
            </a:r>
          </a:p>
          <a:p>
            <a:pPr algn="just"/>
            <a:r>
              <a:rPr lang="en-US" dirty="0" smtClean="0"/>
              <a:t>A real-time operating system must have well-defined, fixed time constraints, otherwise the system will fail. </a:t>
            </a:r>
          </a:p>
          <a:p>
            <a:pPr algn="just"/>
            <a:r>
              <a:rPr lang="en-US" dirty="0" smtClean="0"/>
              <a:t>For example : Military Software Systems, Space Software Systems. Scientific experiments, medical imaging systems, industrial control systems, weapon systems, robots, air traffic control systems, etc.</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Real time OS…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There </a:t>
            </a:r>
            <a:r>
              <a:rPr lang="en-US" dirty="0"/>
              <a:t>are two types of real-time operating systems.</a:t>
            </a:r>
          </a:p>
          <a:p>
            <a:r>
              <a:rPr lang="en-US" b="1" dirty="0"/>
              <a:t>Hard real-time systems</a:t>
            </a:r>
          </a:p>
          <a:p>
            <a:pPr algn="just">
              <a:buNone/>
            </a:pPr>
            <a:r>
              <a:rPr lang="en-US" dirty="0" smtClean="0"/>
              <a:t>		Hard </a:t>
            </a:r>
            <a:r>
              <a:rPr lang="en-US" dirty="0"/>
              <a:t>real-time systems guarantee that critical tasks complete on time. In hard real-time systems, secondary storage is limited or missing and the data is stored in ROM. In these systems, virtual memory is almost never found.</a:t>
            </a:r>
          </a:p>
          <a:p>
            <a:r>
              <a:rPr lang="en-US" b="1" dirty="0"/>
              <a:t>Soft real-time systems</a:t>
            </a:r>
          </a:p>
          <a:p>
            <a:pPr algn="just">
              <a:buNone/>
            </a:pPr>
            <a:r>
              <a:rPr lang="en-US" dirty="0" smtClean="0"/>
              <a:t>		Soft </a:t>
            </a:r>
            <a:r>
              <a:rPr lang="en-US" dirty="0"/>
              <a:t>real-time systems are less restrictive. A critical real-time task gets priority over other tasks and retains the priority until it completes. Soft real-time systems have limited utility than hard real-time systems. For example, multimedia, virtual reality, Advanced Scientific Projects like undersea exploration and planetary rovers, etc.</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Distributed Operating System</a:t>
            </a:r>
            <a:endParaRPr lang="en-US" dirty="0"/>
          </a:p>
        </p:txBody>
      </p:sp>
      <p:sp>
        <p:nvSpPr>
          <p:cNvPr id="3" name="Content Placeholder 2"/>
          <p:cNvSpPr>
            <a:spLocks noGrp="1"/>
          </p:cNvSpPr>
          <p:nvPr>
            <p:ph idx="1"/>
          </p:nvPr>
        </p:nvSpPr>
        <p:spPr/>
        <p:txBody>
          <a:bodyPr>
            <a:normAutofit fontScale="70000" lnSpcReduction="20000"/>
          </a:bodyPr>
          <a:lstStyle/>
          <a:p>
            <a:endParaRPr lang="en-US" dirty="0" smtClean="0"/>
          </a:p>
          <a:p>
            <a:pPr algn="just"/>
            <a:r>
              <a:rPr lang="en-US" dirty="0" smtClean="0"/>
              <a:t>Distributed systems use many processors located in different machines to provide very fast computation to its users.</a:t>
            </a:r>
            <a:endParaRPr lang="en-US" dirty="0"/>
          </a:p>
          <a:p>
            <a:pPr algn="just"/>
            <a:endParaRPr lang="en-US" dirty="0" smtClean="0"/>
          </a:p>
          <a:p>
            <a:pPr algn="just"/>
            <a:r>
              <a:rPr lang="en-US" dirty="0" smtClean="0"/>
              <a:t>Distributed </a:t>
            </a:r>
            <a:r>
              <a:rPr lang="en-US" dirty="0"/>
              <a:t>systems use multiple central processors to serve multiple real-time applications and multiple users. Data processing jobs are distributed among the processors accordingly.</a:t>
            </a:r>
          </a:p>
          <a:p>
            <a:pPr algn="just">
              <a:buNone/>
            </a:pPr>
            <a:endParaRPr lang="en-US" dirty="0"/>
          </a:p>
          <a:p>
            <a:pPr algn="just"/>
            <a:r>
              <a:rPr lang="en-US" dirty="0" smtClean="0"/>
              <a:t>The </a:t>
            </a:r>
            <a:r>
              <a:rPr lang="en-US" dirty="0"/>
              <a:t>processors communicate with one another through various communication lines (such as high-speed buses or telephone lines). These are referred as </a:t>
            </a:r>
            <a:r>
              <a:rPr lang="en-US" b="1" dirty="0"/>
              <a:t>loosely coupled systems</a:t>
            </a:r>
            <a:r>
              <a:rPr lang="en-US" dirty="0"/>
              <a:t> or distributed systems. Processors in a distributed system may vary in size and function. These processors are referred as sites, nodes, computers, and so on.</a:t>
            </a:r>
          </a:p>
          <a:p>
            <a:pPr algn="just">
              <a:buNone/>
            </a:pPr>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Distributed Operating System…</a:t>
            </a:r>
            <a:endParaRPr lang="en-US" dirty="0"/>
          </a:p>
        </p:txBody>
      </p:sp>
      <p:sp>
        <p:nvSpPr>
          <p:cNvPr id="3" name="Content Placeholder 2"/>
          <p:cNvSpPr>
            <a:spLocks noGrp="1"/>
          </p:cNvSpPr>
          <p:nvPr>
            <p:ph idx="1"/>
          </p:nvPr>
        </p:nvSpPr>
        <p:spPr/>
        <p:txBody>
          <a:bodyPr>
            <a:normAutofit fontScale="92500" lnSpcReduction="20000"/>
          </a:bodyPr>
          <a:lstStyle/>
          <a:p>
            <a:r>
              <a:rPr lang="en-US" b="1" dirty="0" smtClean="0"/>
              <a:t>The advantages </a:t>
            </a:r>
            <a:r>
              <a:rPr lang="en-US" dirty="0" smtClean="0"/>
              <a:t>of distributed systems are as follows −</a:t>
            </a:r>
          </a:p>
          <a:p>
            <a:pPr lvl="1"/>
            <a:r>
              <a:rPr lang="en-US" dirty="0" smtClean="0"/>
              <a:t>With resource sharing facility, a user at one site may be able to use the resources available at another.</a:t>
            </a:r>
          </a:p>
          <a:p>
            <a:pPr lvl="1"/>
            <a:r>
              <a:rPr lang="en-US" dirty="0" smtClean="0"/>
              <a:t>Speedup the exchange of data with one another via electronic mail.</a:t>
            </a:r>
          </a:p>
          <a:p>
            <a:pPr lvl="1"/>
            <a:r>
              <a:rPr lang="en-US" dirty="0" smtClean="0"/>
              <a:t>If one site fails in a distributed system, the remaining sites can potentially continue operating.</a:t>
            </a:r>
          </a:p>
          <a:p>
            <a:pPr lvl="1"/>
            <a:r>
              <a:rPr lang="en-US" dirty="0" smtClean="0"/>
              <a:t>Better service to the customers.</a:t>
            </a:r>
          </a:p>
          <a:p>
            <a:pPr lvl="1"/>
            <a:r>
              <a:rPr lang="en-US" dirty="0" smtClean="0"/>
              <a:t>Reduction of the load on the host computer.</a:t>
            </a:r>
          </a:p>
          <a:p>
            <a:pPr lvl="1"/>
            <a:r>
              <a:rPr lang="en-US" dirty="0" smtClean="0"/>
              <a:t>Reduction of delays in data processing.</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History Of OS</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US" dirty="0" smtClean="0"/>
              <a:t>Operating </a:t>
            </a:r>
            <a:r>
              <a:rPr lang="en-US" dirty="0"/>
              <a:t>systems were first developed in the late 1950s to manage tape storage</a:t>
            </a:r>
          </a:p>
          <a:p>
            <a:pPr algn="just"/>
            <a:r>
              <a:rPr lang="en-US" dirty="0"/>
              <a:t>The General Motors Research Lab implemented the first OS in the early 1950s for their IBM 701</a:t>
            </a:r>
          </a:p>
          <a:p>
            <a:pPr algn="just"/>
            <a:r>
              <a:rPr lang="en-US" dirty="0"/>
              <a:t>In the mid-1960s, operating systems started to use disks</a:t>
            </a:r>
          </a:p>
          <a:p>
            <a:pPr algn="just"/>
            <a:r>
              <a:rPr lang="en-US" dirty="0"/>
              <a:t>In the late 1960s, the first version of the Unix OS was developed</a:t>
            </a:r>
          </a:p>
          <a:p>
            <a:pPr algn="just"/>
            <a:r>
              <a:rPr lang="en-US" dirty="0"/>
              <a:t>The first OS built by Microsoft was DOS. It was built in 1981 by purchasing the 86-DOS software from a Seattle company</a:t>
            </a:r>
          </a:p>
          <a:p>
            <a:pPr algn="just"/>
            <a:r>
              <a:rPr lang="en-US" dirty="0"/>
              <a:t>The present-day popular OS Windows first came to existence in 1985 when a GUI was created and paired with MS-DOS.</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Network Operating System</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A Network </a:t>
            </a:r>
            <a:r>
              <a:rPr lang="en-US" dirty="0"/>
              <a:t>Operating System runs on a server. It provides the capability to </a:t>
            </a:r>
            <a:r>
              <a:rPr lang="en-US" dirty="0" smtClean="0"/>
              <a:t>serve, </a:t>
            </a:r>
            <a:r>
              <a:rPr lang="en-US" dirty="0"/>
              <a:t>to manage data, user, groups, security, application, and other networking functions</a:t>
            </a:r>
            <a:r>
              <a:rPr lang="en-US" dirty="0" smtClean="0"/>
              <a:t>.</a:t>
            </a:r>
          </a:p>
          <a:p>
            <a:pPr algn="just"/>
            <a:r>
              <a:rPr lang="en-US" dirty="0" smtClean="0"/>
              <a:t>The </a:t>
            </a:r>
            <a:r>
              <a:rPr lang="en-US" dirty="0"/>
              <a:t>primary purpose of the network operating system is to allow shared file and printer access among multiple computers in a network, typically a local area network (LAN), a private network or to other networks.</a:t>
            </a:r>
          </a:p>
          <a:p>
            <a:pPr algn="just"/>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Network Operating System…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Examples of network operating systems include Microsoft Windows Server 2003, Microsoft Windows Server 2008, UNIX, Linux, Mac OS X, Novell NetWare, and BSD.</a:t>
            </a:r>
          </a:p>
          <a:p>
            <a:r>
              <a:rPr lang="en-US" dirty="0" smtClean="0"/>
              <a:t>The advantages of network operating systems are as follows −</a:t>
            </a:r>
          </a:p>
          <a:p>
            <a:pPr lvl="1"/>
            <a:r>
              <a:rPr lang="en-US" dirty="0" smtClean="0"/>
              <a:t>Centralized servers are highly stable.</a:t>
            </a:r>
          </a:p>
          <a:p>
            <a:pPr lvl="1"/>
            <a:r>
              <a:rPr lang="en-US" dirty="0" smtClean="0"/>
              <a:t>Security is server managed.</a:t>
            </a:r>
          </a:p>
          <a:p>
            <a:pPr lvl="1"/>
            <a:r>
              <a:rPr lang="en-US" dirty="0" smtClean="0"/>
              <a:t>Upgrades to new technologies and hardware can be easily integrated into the system.</a:t>
            </a:r>
          </a:p>
          <a:p>
            <a:pPr lvl="1"/>
            <a:r>
              <a:rPr lang="en-US" dirty="0" smtClean="0"/>
              <a:t>Remote access to servers is possible from different locations and types of systems.</a:t>
            </a:r>
          </a:p>
          <a:p>
            <a:r>
              <a:rPr lang="en-US" dirty="0" smtClean="0"/>
              <a:t>The disadvantages of network operating systems are as follows −</a:t>
            </a:r>
          </a:p>
          <a:p>
            <a:pPr lvl="1"/>
            <a:r>
              <a:rPr lang="en-US" dirty="0" smtClean="0"/>
              <a:t>High cost of buying and running a server.</a:t>
            </a:r>
          </a:p>
          <a:p>
            <a:pPr lvl="1"/>
            <a:r>
              <a:rPr lang="en-US" dirty="0" smtClean="0"/>
              <a:t>Dependency on a central location for most operations.</a:t>
            </a:r>
          </a:p>
          <a:p>
            <a:pPr lvl="1"/>
            <a:r>
              <a:rPr lang="en-US" dirty="0" smtClean="0"/>
              <a:t>Regular maintenance and updates are required.</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Mobile OS</a:t>
            </a:r>
            <a:endParaRPr lang="en-US" dirty="0"/>
          </a:p>
        </p:txBody>
      </p:sp>
      <p:sp>
        <p:nvSpPr>
          <p:cNvPr id="3" name="Content Placeholder 2"/>
          <p:cNvSpPr>
            <a:spLocks noGrp="1"/>
          </p:cNvSpPr>
          <p:nvPr>
            <p:ph idx="1"/>
          </p:nvPr>
        </p:nvSpPr>
        <p:spPr/>
        <p:txBody>
          <a:bodyPr/>
          <a:lstStyle/>
          <a:p>
            <a:pPr algn="just"/>
            <a:r>
              <a:rPr lang="en-US" dirty="0" smtClean="0"/>
              <a:t>Mobile </a:t>
            </a:r>
            <a:r>
              <a:rPr lang="en-US" dirty="0"/>
              <a:t>operating systems are those OS which is especially that are designed to power </a:t>
            </a:r>
            <a:r>
              <a:rPr lang="en-US" dirty="0" err="1"/>
              <a:t>smartphones</a:t>
            </a:r>
            <a:r>
              <a:rPr lang="en-US" dirty="0"/>
              <a:t>, tablets, and </a:t>
            </a:r>
            <a:r>
              <a:rPr lang="en-US" dirty="0" err="1"/>
              <a:t>wearables</a:t>
            </a:r>
            <a:r>
              <a:rPr lang="en-US" dirty="0"/>
              <a:t> </a:t>
            </a:r>
            <a:r>
              <a:rPr lang="en-US" dirty="0" smtClean="0"/>
              <a:t>devices- Smart watch , smart glasses.</a:t>
            </a:r>
            <a:endParaRPr lang="en-US" dirty="0"/>
          </a:p>
          <a:p>
            <a:pPr algn="just"/>
            <a:r>
              <a:rPr lang="en-US" dirty="0"/>
              <a:t>Some most famous mobile operating systems are Android and </a:t>
            </a:r>
            <a:r>
              <a:rPr lang="en-US" dirty="0" err="1"/>
              <a:t>iOS</a:t>
            </a:r>
            <a:r>
              <a:rPr lang="en-US" dirty="0"/>
              <a:t>, but others include BlackBerry, Web, and </a:t>
            </a:r>
            <a:r>
              <a:rPr lang="en-US" dirty="0" err="1"/>
              <a:t>watchOS</a:t>
            </a:r>
            <a:r>
              <a:rPr lang="en-US" dirty="0"/>
              <a:t>.</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Difference between Firmware and Operating System</a:t>
            </a:r>
            <a:endParaRPr lang="en-US" dirty="0"/>
          </a:p>
        </p:txBody>
      </p:sp>
      <p:graphicFrame>
        <p:nvGraphicFramePr>
          <p:cNvPr id="4" name="Content Placeholder 3"/>
          <p:cNvGraphicFramePr>
            <a:graphicFrameLocks noGrp="1"/>
          </p:cNvGraphicFramePr>
          <p:nvPr>
            <p:ph idx="1"/>
          </p:nvPr>
        </p:nvGraphicFramePr>
        <p:xfrm>
          <a:off x="428596" y="1571612"/>
          <a:ext cx="8258204" cy="5199776"/>
        </p:xfrm>
        <a:graphic>
          <a:graphicData uri="http://schemas.openxmlformats.org/drawingml/2006/table">
            <a:tbl>
              <a:tblPr firstRow="1" bandRow="1">
                <a:tableStyleId>{5C22544A-7EE6-4342-B048-85BDC9FD1C3A}</a:tableStyleId>
              </a:tblPr>
              <a:tblGrid>
                <a:gridCol w="4143404"/>
                <a:gridCol w="4114800"/>
              </a:tblGrid>
              <a:tr h="877918">
                <a:tc>
                  <a:txBody>
                    <a:bodyPr/>
                    <a:lstStyle/>
                    <a:p>
                      <a:pPr>
                        <a:lnSpc>
                          <a:spcPct val="107000"/>
                        </a:lnSpc>
                        <a:spcAft>
                          <a:spcPts val="0"/>
                        </a:spcAft>
                      </a:pPr>
                      <a:r>
                        <a:rPr lang="en-IN" sz="2400" b="1" dirty="0">
                          <a:solidFill>
                            <a:schemeClr val="accent2"/>
                          </a:solidFill>
                          <a:latin typeface="Arial"/>
                          <a:ea typeface="Calibri"/>
                          <a:cs typeface="Times New Roman"/>
                        </a:rPr>
                        <a:t>Firmware</a:t>
                      </a:r>
                      <a:endParaRPr lang="en-US" sz="2400" dirty="0">
                        <a:solidFill>
                          <a:schemeClr val="accent2"/>
                        </a:solidFill>
                        <a:latin typeface="Calibri"/>
                        <a:ea typeface="Calibri"/>
                        <a:cs typeface="Times New Roman"/>
                      </a:endParaRPr>
                    </a:p>
                  </a:txBody>
                  <a:tcPr marL="68580" marR="68580" marT="0" marB="0">
                    <a:solidFill>
                      <a:schemeClr val="bg1"/>
                    </a:solidFill>
                  </a:tcPr>
                </a:tc>
                <a:tc>
                  <a:txBody>
                    <a:bodyPr/>
                    <a:lstStyle/>
                    <a:p>
                      <a:pPr>
                        <a:lnSpc>
                          <a:spcPct val="107000"/>
                        </a:lnSpc>
                        <a:spcAft>
                          <a:spcPts val="0"/>
                        </a:spcAft>
                      </a:pPr>
                      <a:r>
                        <a:rPr lang="en-IN" sz="2400" b="1" dirty="0">
                          <a:solidFill>
                            <a:schemeClr val="accent1">
                              <a:lumMod val="75000"/>
                            </a:schemeClr>
                          </a:solidFill>
                          <a:latin typeface="Arial"/>
                          <a:ea typeface="Calibri"/>
                          <a:cs typeface="Times New Roman"/>
                        </a:rPr>
                        <a:t>Operating System</a:t>
                      </a:r>
                      <a:endParaRPr lang="en-US" sz="2400" dirty="0">
                        <a:solidFill>
                          <a:schemeClr val="accent1">
                            <a:lumMod val="75000"/>
                          </a:schemeClr>
                        </a:solidFill>
                        <a:latin typeface="Calibri"/>
                        <a:ea typeface="Calibri"/>
                        <a:cs typeface="Times New Roman"/>
                      </a:endParaRPr>
                    </a:p>
                  </a:txBody>
                  <a:tcPr marL="68580" marR="68580" marT="0" marB="0">
                    <a:solidFill>
                      <a:schemeClr val="bg1"/>
                    </a:solidFill>
                  </a:tcPr>
                </a:tc>
              </a:tr>
              <a:tr h="1451658">
                <a:tc>
                  <a:txBody>
                    <a:bodyPr/>
                    <a:lstStyle/>
                    <a:p>
                      <a:pPr algn="just">
                        <a:lnSpc>
                          <a:spcPct val="107000"/>
                        </a:lnSpc>
                        <a:spcAft>
                          <a:spcPts val="0"/>
                        </a:spcAft>
                      </a:pPr>
                      <a:r>
                        <a:rPr lang="en-IN" sz="2200" dirty="0">
                          <a:solidFill>
                            <a:schemeClr val="accent2"/>
                          </a:solidFill>
                          <a:latin typeface="Arial"/>
                          <a:ea typeface="Calibri"/>
                          <a:cs typeface="Times New Roman"/>
                        </a:rPr>
                        <a:t>Firmware is one kind of programming that is embedded on a chip in the device which controls that specific device.</a:t>
                      </a:r>
                      <a:endParaRPr lang="en-US" sz="2200" dirty="0">
                        <a:solidFill>
                          <a:schemeClr val="accent2"/>
                        </a:solidFill>
                        <a:latin typeface="Calibri"/>
                        <a:ea typeface="Calibri"/>
                        <a:cs typeface="Times New Roman"/>
                      </a:endParaRPr>
                    </a:p>
                  </a:txBody>
                  <a:tcPr marL="68580" marR="68580" marT="0" marB="0">
                    <a:solidFill>
                      <a:schemeClr val="bg1"/>
                    </a:solidFill>
                  </a:tcPr>
                </a:tc>
                <a:tc>
                  <a:txBody>
                    <a:bodyPr/>
                    <a:lstStyle/>
                    <a:p>
                      <a:pPr algn="just">
                        <a:lnSpc>
                          <a:spcPct val="107000"/>
                        </a:lnSpc>
                        <a:spcAft>
                          <a:spcPts val="0"/>
                        </a:spcAft>
                      </a:pPr>
                      <a:r>
                        <a:rPr lang="en-IN" sz="2200" dirty="0" smtClean="0">
                          <a:solidFill>
                            <a:schemeClr val="accent1">
                              <a:lumMod val="75000"/>
                            </a:schemeClr>
                          </a:solidFill>
                          <a:latin typeface="Arial"/>
                          <a:ea typeface="Calibri"/>
                          <a:cs typeface="Times New Roman"/>
                        </a:rPr>
                        <a:t>OS </a:t>
                      </a:r>
                      <a:r>
                        <a:rPr lang="en-IN" sz="2200" dirty="0">
                          <a:solidFill>
                            <a:schemeClr val="accent1">
                              <a:lumMod val="75000"/>
                            </a:schemeClr>
                          </a:solidFill>
                          <a:latin typeface="Arial"/>
                          <a:ea typeface="Calibri"/>
                          <a:cs typeface="Times New Roman"/>
                        </a:rPr>
                        <a:t>provides functionality over and above that which is provided by the firmware.</a:t>
                      </a:r>
                      <a:endParaRPr lang="en-US" sz="2200" dirty="0">
                        <a:solidFill>
                          <a:schemeClr val="accent1">
                            <a:lumMod val="75000"/>
                          </a:schemeClr>
                        </a:solidFill>
                        <a:latin typeface="Calibri"/>
                        <a:ea typeface="Calibri"/>
                        <a:cs typeface="Times New Roman"/>
                      </a:endParaRPr>
                    </a:p>
                  </a:txBody>
                  <a:tcPr marL="68580" marR="68580" marT="0" marB="0">
                    <a:solidFill>
                      <a:schemeClr val="bg1"/>
                    </a:solidFill>
                  </a:tcPr>
                </a:tc>
              </a:tr>
              <a:tr h="1427373">
                <a:tc>
                  <a:txBody>
                    <a:bodyPr/>
                    <a:lstStyle/>
                    <a:p>
                      <a:pPr algn="just">
                        <a:lnSpc>
                          <a:spcPct val="107000"/>
                        </a:lnSpc>
                        <a:spcAft>
                          <a:spcPts val="0"/>
                        </a:spcAft>
                      </a:pPr>
                      <a:endParaRPr lang="en-IN" sz="2200" dirty="0" smtClean="0">
                        <a:solidFill>
                          <a:schemeClr val="accent2"/>
                        </a:solidFill>
                        <a:latin typeface="Arial"/>
                        <a:ea typeface="Calibri"/>
                        <a:cs typeface="Times New Roman"/>
                      </a:endParaRPr>
                    </a:p>
                    <a:p>
                      <a:pPr algn="just">
                        <a:lnSpc>
                          <a:spcPct val="107000"/>
                        </a:lnSpc>
                        <a:spcAft>
                          <a:spcPts val="0"/>
                        </a:spcAft>
                      </a:pPr>
                      <a:r>
                        <a:rPr lang="en-IN" sz="2200" dirty="0" smtClean="0">
                          <a:solidFill>
                            <a:schemeClr val="accent2"/>
                          </a:solidFill>
                          <a:latin typeface="Arial"/>
                          <a:ea typeface="Calibri"/>
                          <a:cs typeface="Times New Roman"/>
                        </a:rPr>
                        <a:t>Firmware</a:t>
                      </a:r>
                      <a:r>
                        <a:rPr lang="en-IN" sz="2200" baseline="0" dirty="0" smtClean="0">
                          <a:solidFill>
                            <a:schemeClr val="accent2"/>
                          </a:solidFill>
                          <a:latin typeface="Arial"/>
                          <a:ea typeface="Calibri"/>
                          <a:cs typeface="Times New Roman"/>
                        </a:rPr>
                        <a:t> </a:t>
                      </a:r>
                      <a:r>
                        <a:rPr lang="en-IN" sz="2200" dirty="0" smtClean="0">
                          <a:solidFill>
                            <a:schemeClr val="accent2"/>
                          </a:solidFill>
                          <a:latin typeface="Arial"/>
                          <a:ea typeface="Calibri"/>
                          <a:cs typeface="Times New Roman"/>
                        </a:rPr>
                        <a:t>programs </a:t>
                      </a:r>
                      <a:r>
                        <a:rPr lang="en-IN" sz="2200" dirty="0">
                          <a:solidFill>
                            <a:schemeClr val="accent2"/>
                          </a:solidFill>
                          <a:latin typeface="Arial"/>
                          <a:ea typeface="Calibri"/>
                          <a:cs typeface="Times New Roman"/>
                        </a:rPr>
                        <a:t>that been encoded by the manufacture of the IC or something and cannot be changed.</a:t>
                      </a:r>
                      <a:endParaRPr lang="en-US" sz="2200" dirty="0">
                        <a:solidFill>
                          <a:schemeClr val="accent2"/>
                        </a:solidFill>
                        <a:latin typeface="Calibri"/>
                        <a:ea typeface="Calibri"/>
                        <a:cs typeface="Times New Roman"/>
                      </a:endParaRPr>
                    </a:p>
                  </a:txBody>
                  <a:tcPr marL="68580" marR="68580" marT="0" marB="0">
                    <a:solidFill>
                      <a:schemeClr val="bg1"/>
                    </a:solidFill>
                  </a:tcPr>
                </a:tc>
                <a:tc>
                  <a:txBody>
                    <a:bodyPr/>
                    <a:lstStyle/>
                    <a:p>
                      <a:pPr algn="just">
                        <a:lnSpc>
                          <a:spcPct val="107000"/>
                        </a:lnSpc>
                        <a:spcAft>
                          <a:spcPts val="0"/>
                        </a:spcAft>
                      </a:pPr>
                      <a:endParaRPr lang="en-IN" sz="2200" dirty="0" smtClean="0">
                        <a:solidFill>
                          <a:schemeClr val="accent1">
                            <a:lumMod val="75000"/>
                          </a:schemeClr>
                        </a:solidFill>
                        <a:latin typeface="Arial"/>
                        <a:ea typeface="Calibri"/>
                        <a:cs typeface="Times New Roman"/>
                      </a:endParaRPr>
                    </a:p>
                    <a:p>
                      <a:pPr algn="just">
                        <a:lnSpc>
                          <a:spcPct val="107000"/>
                        </a:lnSpc>
                        <a:spcAft>
                          <a:spcPts val="0"/>
                        </a:spcAft>
                      </a:pPr>
                      <a:r>
                        <a:rPr lang="en-IN" sz="2200" dirty="0" smtClean="0">
                          <a:solidFill>
                            <a:schemeClr val="accent1">
                              <a:lumMod val="75000"/>
                            </a:schemeClr>
                          </a:solidFill>
                          <a:latin typeface="Arial"/>
                          <a:ea typeface="Calibri"/>
                          <a:cs typeface="Times New Roman"/>
                        </a:rPr>
                        <a:t>OS </a:t>
                      </a:r>
                      <a:r>
                        <a:rPr lang="en-IN" sz="2200" dirty="0">
                          <a:solidFill>
                            <a:schemeClr val="accent1">
                              <a:lumMod val="75000"/>
                            </a:schemeClr>
                          </a:solidFill>
                          <a:latin typeface="Arial"/>
                          <a:ea typeface="Calibri"/>
                          <a:cs typeface="Times New Roman"/>
                        </a:rPr>
                        <a:t>is a program that can be installed by the user and can be changed.</a:t>
                      </a:r>
                      <a:endParaRPr lang="en-US" sz="2200" dirty="0">
                        <a:solidFill>
                          <a:schemeClr val="accent1">
                            <a:lumMod val="75000"/>
                          </a:schemeClr>
                        </a:solidFill>
                        <a:latin typeface="Calibri"/>
                        <a:ea typeface="Calibri"/>
                        <a:cs typeface="Times New Roman"/>
                      </a:endParaRPr>
                    </a:p>
                  </a:txBody>
                  <a:tcPr marL="68580" marR="68580" marT="0" marB="0">
                    <a:solidFill>
                      <a:schemeClr val="bg1"/>
                    </a:solidFill>
                  </a:tcPr>
                </a:tc>
              </a:tr>
              <a:tr h="815083">
                <a:tc>
                  <a:txBody>
                    <a:bodyPr/>
                    <a:lstStyle/>
                    <a:p>
                      <a:pPr algn="just">
                        <a:lnSpc>
                          <a:spcPct val="107000"/>
                        </a:lnSpc>
                        <a:spcAft>
                          <a:spcPts val="0"/>
                        </a:spcAft>
                      </a:pPr>
                      <a:endParaRPr lang="en-IN" sz="2200" dirty="0" smtClean="0">
                        <a:solidFill>
                          <a:schemeClr val="accent2"/>
                        </a:solidFill>
                        <a:latin typeface="Arial"/>
                        <a:ea typeface="Calibri"/>
                        <a:cs typeface="Times New Roman"/>
                      </a:endParaRPr>
                    </a:p>
                    <a:p>
                      <a:pPr algn="just">
                        <a:lnSpc>
                          <a:spcPct val="107000"/>
                        </a:lnSpc>
                        <a:spcAft>
                          <a:spcPts val="0"/>
                        </a:spcAft>
                      </a:pPr>
                      <a:r>
                        <a:rPr lang="en-IN" sz="2200" dirty="0" smtClean="0">
                          <a:solidFill>
                            <a:schemeClr val="accent2"/>
                          </a:solidFill>
                          <a:latin typeface="Arial"/>
                          <a:ea typeface="Calibri"/>
                          <a:cs typeface="Times New Roman"/>
                        </a:rPr>
                        <a:t>It </a:t>
                      </a:r>
                      <a:r>
                        <a:rPr lang="en-IN" sz="2200" dirty="0">
                          <a:solidFill>
                            <a:schemeClr val="accent2"/>
                          </a:solidFill>
                          <a:latin typeface="Arial"/>
                          <a:ea typeface="Calibri"/>
                          <a:cs typeface="Times New Roman"/>
                        </a:rPr>
                        <a:t>is stored on non-volatile memory.</a:t>
                      </a:r>
                      <a:endParaRPr lang="en-US" sz="2200" dirty="0">
                        <a:solidFill>
                          <a:schemeClr val="accent2"/>
                        </a:solidFill>
                        <a:latin typeface="Calibri"/>
                        <a:ea typeface="Calibri"/>
                        <a:cs typeface="Times New Roman"/>
                      </a:endParaRPr>
                    </a:p>
                  </a:txBody>
                  <a:tcPr marL="68580" marR="68580" marT="0" marB="0">
                    <a:solidFill>
                      <a:schemeClr val="bg1"/>
                    </a:solidFill>
                  </a:tcPr>
                </a:tc>
                <a:tc>
                  <a:txBody>
                    <a:bodyPr/>
                    <a:lstStyle/>
                    <a:p>
                      <a:pPr algn="just">
                        <a:lnSpc>
                          <a:spcPct val="107000"/>
                        </a:lnSpc>
                        <a:spcAft>
                          <a:spcPts val="0"/>
                        </a:spcAft>
                      </a:pPr>
                      <a:endParaRPr lang="en-IN" sz="2200" dirty="0" smtClean="0">
                        <a:solidFill>
                          <a:schemeClr val="accent1">
                            <a:lumMod val="75000"/>
                          </a:schemeClr>
                        </a:solidFill>
                        <a:latin typeface="Arial"/>
                        <a:ea typeface="Calibri"/>
                        <a:cs typeface="Times New Roman"/>
                      </a:endParaRPr>
                    </a:p>
                    <a:p>
                      <a:pPr algn="just">
                        <a:lnSpc>
                          <a:spcPct val="107000"/>
                        </a:lnSpc>
                        <a:spcAft>
                          <a:spcPts val="0"/>
                        </a:spcAft>
                      </a:pPr>
                      <a:r>
                        <a:rPr lang="en-IN" sz="2200" dirty="0" smtClean="0">
                          <a:solidFill>
                            <a:schemeClr val="accent1">
                              <a:lumMod val="75000"/>
                            </a:schemeClr>
                          </a:solidFill>
                          <a:latin typeface="Arial"/>
                          <a:ea typeface="Calibri"/>
                          <a:cs typeface="Times New Roman"/>
                        </a:rPr>
                        <a:t>OS </a:t>
                      </a:r>
                      <a:r>
                        <a:rPr lang="en-IN" sz="2200" dirty="0">
                          <a:solidFill>
                            <a:schemeClr val="accent1">
                              <a:lumMod val="75000"/>
                            </a:schemeClr>
                          </a:solidFill>
                          <a:latin typeface="Arial"/>
                          <a:ea typeface="Calibri"/>
                          <a:cs typeface="Times New Roman"/>
                        </a:rPr>
                        <a:t>is stored on the hard drive.</a:t>
                      </a:r>
                      <a:endParaRPr lang="en-US" sz="2200" dirty="0">
                        <a:solidFill>
                          <a:schemeClr val="accent1">
                            <a:lumMod val="75000"/>
                          </a:schemeClr>
                        </a:solidFill>
                        <a:latin typeface="Calibri"/>
                        <a:ea typeface="Calibri"/>
                        <a:cs typeface="Times New Roman"/>
                      </a:endParaRPr>
                    </a:p>
                  </a:txBody>
                  <a:tcPr marL="68580" marR="68580" marT="0" marB="0">
                    <a:solidFill>
                      <a:schemeClr val="bg1"/>
                    </a:solidFill>
                  </a:tcPr>
                </a:tc>
              </a:tr>
            </a:tbl>
          </a:graphicData>
        </a:graphic>
      </p:graphicFrame>
      <p:sp>
        <p:nvSpPr>
          <p:cNvPr id="6" name="Slide Number Placeholder 5"/>
          <p:cNvSpPr>
            <a:spLocks noGrp="1"/>
          </p:cNvSpPr>
          <p:nvPr>
            <p:ph type="sldNum" sz="quarter" idx="12"/>
          </p:nvPr>
        </p:nvSpPr>
        <p:spPr/>
        <p:txBody>
          <a:bodyPr/>
          <a:lstStyle/>
          <a:p>
            <a:fld id="{C845E7D7-4D24-4CC0-A08A-32DD0D0F5F5A}"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b="1" dirty="0" smtClean="0"/>
              <a:t>Important functions of an OS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 </a:t>
            </a:r>
            <a:r>
              <a:rPr lang="en-US" dirty="0"/>
              <a:t>Memory Management </a:t>
            </a:r>
          </a:p>
          <a:p>
            <a:r>
              <a:rPr lang="en-US" dirty="0" smtClean="0"/>
              <a:t> </a:t>
            </a:r>
            <a:r>
              <a:rPr lang="en-US" dirty="0"/>
              <a:t>Processor Management </a:t>
            </a:r>
          </a:p>
          <a:p>
            <a:r>
              <a:rPr lang="en-US" dirty="0" smtClean="0"/>
              <a:t>Device </a:t>
            </a:r>
            <a:r>
              <a:rPr lang="en-US" dirty="0"/>
              <a:t>Management </a:t>
            </a:r>
          </a:p>
          <a:p>
            <a:r>
              <a:rPr lang="en-US" dirty="0" smtClean="0"/>
              <a:t> </a:t>
            </a:r>
            <a:r>
              <a:rPr lang="en-US" dirty="0"/>
              <a:t>File Management </a:t>
            </a:r>
          </a:p>
          <a:p>
            <a:r>
              <a:rPr lang="en-US" dirty="0" smtClean="0"/>
              <a:t> </a:t>
            </a:r>
            <a:r>
              <a:rPr lang="en-US" dirty="0"/>
              <a:t>Security </a:t>
            </a:r>
          </a:p>
          <a:p>
            <a:r>
              <a:rPr lang="en-US" dirty="0" smtClean="0"/>
              <a:t> </a:t>
            </a:r>
            <a:r>
              <a:rPr lang="en-US" dirty="0"/>
              <a:t>Control over system performance </a:t>
            </a:r>
          </a:p>
          <a:p>
            <a:r>
              <a:rPr lang="en-US" dirty="0" smtClean="0"/>
              <a:t> Job </a:t>
            </a:r>
            <a:r>
              <a:rPr lang="en-US" dirty="0"/>
              <a:t>accounting </a:t>
            </a:r>
          </a:p>
          <a:p>
            <a:r>
              <a:rPr lang="en-US" dirty="0" smtClean="0"/>
              <a:t> </a:t>
            </a:r>
            <a:r>
              <a:rPr lang="en-US" dirty="0"/>
              <a:t>Error detecting aids </a:t>
            </a:r>
          </a:p>
          <a:p>
            <a:r>
              <a:rPr lang="en-US" dirty="0" smtClean="0"/>
              <a:t> </a:t>
            </a:r>
            <a:r>
              <a:rPr lang="en-US" dirty="0"/>
              <a:t>Coordination between other software and users </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Memory Management </a:t>
            </a:r>
            <a:endParaRPr lang="en-US" dirty="0"/>
          </a:p>
        </p:txBody>
      </p:sp>
      <p:sp>
        <p:nvSpPr>
          <p:cNvPr id="3" name="Content Placeholder 2"/>
          <p:cNvSpPr>
            <a:spLocks noGrp="1"/>
          </p:cNvSpPr>
          <p:nvPr>
            <p:ph idx="1"/>
          </p:nvPr>
        </p:nvSpPr>
        <p:spPr/>
        <p:txBody>
          <a:bodyPr>
            <a:normAutofit fontScale="70000" lnSpcReduction="20000"/>
          </a:bodyPr>
          <a:lstStyle/>
          <a:p>
            <a:pPr algn="just"/>
            <a:r>
              <a:rPr lang="en-US" dirty="0" smtClean="0"/>
              <a:t>Memory </a:t>
            </a:r>
            <a:r>
              <a:rPr lang="en-US" dirty="0"/>
              <a:t>management refers to management of Primary Memory or Main Memory. Main memory is a large array of words or bytes where each word or byte has its own address. </a:t>
            </a:r>
          </a:p>
          <a:p>
            <a:pPr algn="just"/>
            <a:r>
              <a:rPr lang="en-US" dirty="0"/>
              <a:t>Main memory provides a fast storage that can be accessed directly by the CPU. For a program to be executed, it must in the main memory. </a:t>
            </a:r>
            <a:endParaRPr lang="en-US" dirty="0" smtClean="0"/>
          </a:p>
          <a:p>
            <a:pPr algn="just"/>
            <a:r>
              <a:rPr lang="en-US" dirty="0" smtClean="0"/>
              <a:t>An Operating </a:t>
            </a:r>
            <a:r>
              <a:rPr lang="en-US" dirty="0"/>
              <a:t>System does the following activities for memory management: </a:t>
            </a:r>
          </a:p>
          <a:p>
            <a:pPr lvl="1" algn="just"/>
            <a:r>
              <a:rPr lang="en-US" dirty="0" smtClean="0"/>
              <a:t> </a:t>
            </a:r>
            <a:r>
              <a:rPr lang="en-US" dirty="0"/>
              <a:t>Keeps tracks of primary memory, i.e., what part of it are in use by whom, what part are not in use</a:t>
            </a:r>
            <a:r>
              <a:rPr lang="en-US" dirty="0" smtClean="0"/>
              <a:t>.</a:t>
            </a:r>
          </a:p>
          <a:p>
            <a:pPr lvl="1" algn="just"/>
            <a:r>
              <a:rPr lang="en-US" dirty="0" smtClean="0"/>
              <a:t> </a:t>
            </a:r>
            <a:r>
              <a:rPr lang="en-US" dirty="0"/>
              <a:t>In multiprogramming, the OS decides which process will get memory when and how much. </a:t>
            </a:r>
            <a:endParaRPr lang="en-US" dirty="0" smtClean="0"/>
          </a:p>
          <a:p>
            <a:pPr lvl="1" algn="just"/>
            <a:r>
              <a:rPr lang="en-US" dirty="0" smtClean="0"/>
              <a:t>Allocates </a:t>
            </a:r>
            <a:r>
              <a:rPr lang="en-US" dirty="0"/>
              <a:t>the memory when a process requests it to do so</a:t>
            </a:r>
            <a:r>
              <a:rPr lang="en-US" dirty="0" smtClean="0"/>
              <a:t>.</a:t>
            </a:r>
          </a:p>
          <a:p>
            <a:pPr lvl="1" algn="just"/>
            <a:r>
              <a:rPr lang="en-US" dirty="0" smtClean="0"/>
              <a:t> </a:t>
            </a:r>
            <a:r>
              <a:rPr lang="en-US" dirty="0"/>
              <a:t>De-allocates the memory when a process no longer needs it or has been terminated. </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Processor Management</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dirty="0" smtClean="0"/>
              <a:t>In </a:t>
            </a:r>
            <a:r>
              <a:rPr lang="en-US" dirty="0"/>
              <a:t>multiprogramming environment, the OS decides which process gets the processor when and for how much time. This function is called </a:t>
            </a:r>
            <a:r>
              <a:rPr lang="en-US" b="1" dirty="0"/>
              <a:t>process scheduling. </a:t>
            </a:r>
            <a:endParaRPr lang="en-US" b="1" dirty="0" smtClean="0"/>
          </a:p>
          <a:p>
            <a:r>
              <a:rPr lang="en-US" dirty="0" smtClean="0"/>
              <a:t>An </a:t>
            </a:r>
            <a:r>
              <a:rPr lang="en-US" dirty="0"/>
              <a:t>Operating System does the following activities for processor management</a:t>
            </a:r>
            <a:r>
              <a:rPr lang="en-US" dirty="0" smtClean="0"/>
              <a:t>:</a:t>
            </a:r>
          </a:p>
          <a:p>
            <a:pPr lvl="1"/>
            <a:r>
              <a:rPr lang="en-US" dirty="0" smtClean="0"/>
              <a:t> </a:t>
            </a:r>
            <a:r>
              <a:rPr lang="en-US" dirty="0"/>
              <a:t>Keeps tracks of processor and status of process. The program responsible for this task is known as </a:t>
            </a:r>
            <a:r>
              <a:rPr lang="en-US" b="1" dirty="0"/>
              <a:t>traffic controller</a:t>
            </a:r>
            <a:r>
              <a:rPr lang="en-US" b="1" dirty="0" smtClean="0"/>
              <a:t>.</a:t>
            </a:r>
          </a:p>
          <a:p>
            <a:pPr lvl="1"/>
            <a:r>
              <a:rPr lang="en-US" b="1" dirty="0" smtClean="0"/>
              <a:t> </a:t>
            </a:r>
            <a:r>
              <a:rPr lang="en-US" dirty="0" smtClean="0"/>
              <a:t>Allocates </a:t>
            </a:r>
            <a:r>
              <a:rPr lang="en-US" dirty="0"/>
              <a:t>the processor (CPU) to a process</a:t>
            </a:r>
            <a:r>
              <a:rPr lang="en-US" dirty="0" smtClean="0"/>
              <a:t>.</a:t>
            </a:r>
          </a:p>
          <a:p>
            <a:pPr lvl="1"/>
            <a:r>
              <a:rPr lang="en-US" dirty="0" smtClean="0"/>
              <a:t> </a:t>
            </a:r>
            <a:r>
              <a:rPr lang="en-US" dirty="0"/>
              <a:t>De-allocates processor when a process is no longer required. </a:t>
            </a:r>
          </a:p>
          <a:p>
            <a:pPr>
              <a:buNone/>
            </a:pPr>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Device Management </a:t>
            </a:r>
            <a:endParaRPr lang="en-US" dirty="0"/>
          </a:p>
        </p:txBody>
      </p:sp>
      <p:sp>
        <p:nvSpPr>
          <p:cNvPr id="3" name="Content Placeholder 2"/>
          <p:cNvSpPr>
            <a:spLocks noGrp="1"/>
          </p:cNvSpPr>
          <p:nvPr>
            <p:ph idx="1"/>
          </p:nvPr>
        </p:nvSpPr>
        <p:spPr>
          <a:xfrm>
            <a:off x="457200" y="1428736"/>
            <a:ext cx="8229600" cy="4697427"/>
          </a:xfrm>
        </p:spPr>
        <p:txBody>
          <a:bodyPr>
            <a:normAutofit fontScale="92500" lnSpcReduction="20000"/>
          </a:bodyPr>
          <a:lstStyle/>
          <a:p>
            <a:pPr algn="just"/>
            <a:r>
              <a:rPr lang="en-US" dirty="0" smtClean="0"/>
              <a:t>An </a:t>
            </a:r>
            <a:r>
              <a:rPr lang="en-US" dirty="0"/>
              <a:t>Operating System manages device communication via their respective drivers. It does the following activities for device management</a:t>
            </a:r>
            <a:r>
              <a:rPr lang="en-US" dirty="0" smtClean="0"/>
              <a:t>: </a:t>
            </a:r>
            <a:endParaRPr lang="en-US" dirty="0"/>
          </a:p>
          <a:p>
            <a:pPr algn="just"/>
            <a:r>
              <a:rPr lang="en-US" dirty="0" smtClean="0"/>
              <a:t>Keeps </a:t>
            </a:r>
            <a:r>
              <a:rPr lang="en-US" dirty="0"/>
              <a:t>tracks of all devices. The program responsible for this task is known as the </a:t>
            </a:r>
            <a:r>
              <a:rPr lang="en-US" b="1" dirty="0"/>
              <a:t>I/O controller. </a:t>
            </a:r>
          </a:p>
          <a:p>
            <a:pPr algn="just"/>
            <a:r>
              <a:rPr lang="en-US" dirty="0" smtClean="0"/>
              <a:t> </a:t>
            </a:r>
            <a:r>
              <a:rPr lang="en-US" dirty="0"/>
              <a:t>Decides which process gets the device when and for how much time. </a:t>
            </a:r>
          </a:p>
          <a:p>
            <a:pPr algn="just"/>
            <a:r>
              <a:rPr lang="en-US" dirty="0" smtClean="0"/>
              <a:t> </a:t>
            </a:r>
            <a:r>
              <a:rPr lang="en-US" dirty="0"/>
              <a:t>Allocates the device in the most efficient way. </a:t>
            </a:r>
          </a:p>
          <a:p>
            <a:pPr algn="just"/>
            <a:r>
              <a:rPr lang="en-US" dirty="0" smtClean="0"/>
              <a:t> </a:t>
            </a:r>
            <a:r>
              <a:rPr lang="en-US" dirty="0"/>
              <a:t>De-allocates devices. </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File Management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US" dirty="0" smtClean="0"/>
              <a:t>A </a:t>
            </a:r>
            <a:r>
              <a:rPr lang="en-US" dirty="0"/>
              <a:t>file system is normally organized into directories for easy navigation and usage. These directories may contain files and other </a:t>
            </a:r>
            <a:r>
              <a:rPr lang="en-US" dirty="0" smtClean="0"/>
              <a:t>directions.</a:t>
            </a:r>
          </a:p>
          <a:p>
            <a:pPr algn="just"/>
            <a:r>
              <a:rPr lang="en-US" dirty="0"/>
              <a:t>An Operating System does the following activities for file management</a:t>
            </a:r>
            <a:r>
              <a:rPr lang="en-US" dirty="0" smtClean="0"/>
              <a:t>:</a:t>
            </a:r>
          </a:p>
          <a:p>
            <a:pPr lvl="1"/>
            <a:r>
              <a:rPr lang="en-US" dirty="0" smtClean="0"/>
              <a:t> Keeps </a:t>
            </a:r>
            <a:r>
              <a:rPr lang="en-US" dirty="0"/>
              <a:t>track of information, location, uses, status etc. The collective facilities are often known as </a:t>
            </a:r>
            <a:r>
              <a:rPr lang="en-US" b="1" dirty="0"/>
              <a:t>file system</a:t>
            </a:r>
            <a:r>
              <a:rPr lang="en-US" b="1" dirty="0" smtClean="0"/>
              <a:t>.</a:t>
            </a:r>
          </a:p>
          <a:p>
            <a:pPr lvl="1"/>
            <a:r>
              <a:rPr lang="en-US" dirty="0" smtClean="0"/>
              <a:t> </a:t>
            </a:r>
            <a:r>
              <a:rPr lang="en-US" dirty="0"/>
              <a:t>Decides who gets the resources. </a:t>
            </a:r>
            <a:endParaRPr lang="en-US" dirty="0" smtClean="0"/>
          </a:p>
          <a:p>
            <a:pPr lvl="1"/>
            <a:r>
              <a:rPr lang="en-US" dirty="0" smtClean="0"/>
              <a:t> </a:t>
            </a:r>
            <a:r>
              <a:rPr lang="en-US" dirty="0"/>
              <a:t>Allocates the resources. </a:t>
            </a:r>
            <a:r>
              <a:rPr lang="en-US" dirty="0" smtClean="0"/>
              <a:t> </a:t>
            </a:r>
          </a:p>
          <a:p>
            <a:pPr lvl="1"/>
            <a:r>
              <a:rPr lang="en-US" dirty="0" smtClean="0"/>
              <a:t>De-allocates </a:t>
            </a:r>
            <a:r>
              <a:rPr lang="en-US" dirty="0"/>
              <a:t>the resources. </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Other Important Activities</a:t>
            </a:r>
            <a:endParaRPr lang="en-US" dirty="0"/>
          </a:p>
        </p:txBody>
      </p:sp>
      <p:sp>
        <p:nvSpPr>
          <p:cNvPr id="3" name="Content Placeholder 2"/>
          <p:cNvSpPr>
            <a:spLocks noGrp="1"/>
          </p:cNvSpPr>
          <p:nvPr>
            <p:ph idx="1"/>
          </p:nvPr>
        </p:nvSpPr>
        <p:spPr>
          <a:xfrm>
            <a:off x="457200" y="1500174"/>
            <a:ext cx="8229600" cy="4525963"/>
          </a:xfrm>
        </p:spPr>
        <p:txBody>
          <a:bodyPr>
            <a:normAutofit fontScale="85000" lnSpcReduction="20000"/>
          </a:bodyPr>
          <a:lstStyle/>
          <a:p>
            <a:pPr algn="just"/>
            <a:r>
              <a:rPr lang="en-US" dirty="0" smtClean="0"/>
              <a:t>Following </a:t>
            </a:r>
            <a:r>
              <a:rPr lang="en-US" dirty="0"/>
              <a:t>are some of the important activities that an Operating System performs: </a:t>
            </a:r>
          </a:p>
          <a:p>
            <a:pPr algn="just"/>
            <a:r>
              <a:rPr lang="en-US" dirty="0" smtClean="0"/>
              <a:t>Security </a:t>
            </a:r>
            <a:r>
              <a:rPr lang="en-US" dirty="0"/>
              <a:t>-- By means of password and similar other techniques, it prevents unauthorized access to programs and data. </a:t>
            </a:r>
          </a:p>
          <a:p>
            <a:pPr algn="just"/>
            <a:endParaRPr lang="en-US" dirty="0"/>
          </a:p>
          <a:p>
            <a:pPr algn="just"/>
            <a:r>
              <a:rPr lang="en-US" dirty="0" smtClean="0"/>
              <a:t> </a:t>
            </a:r>
            <a:r>
              <a:rPr lang="en-US" dirty="0"/>
              <a:t>Control over system performance -- Recording delays between request for a service and response from the system. </a:t>
            </a:r>
          </a:p>
          <a:p>
            <a:pPr algn="just"/>
            <a:endParaRPr lang="en-US" dirty="0"/>
          </a:p>
          <a:p>
            <a:pPr algn="just"/>
            <a:r>
              <a:rPr lang="en-US" dirty="0" smtClean="0"/>
              <a:t> </a:t>
            </a:r>
            <a:r>
              <a:rPr lang="en-US" dirty="0"/>
              <a:t>Job accounting -- Keeping track of time and resources used by various jobs and users. </a:t>
            </a:r>
          </a:p>
          <a:p>
            <a:endParaRPr lang="en-US" dirty="0"/>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Evolution of Operating Systems</a:t>
            </a:r>
            <a:endParaRPr lang="en-US" b="1" dirty="0"/>
          </a:p>
        </p:txBody>
      </p:sp>
      <p:sp>
        <p:nvSpPr>
          <p:cNvPr id="3" name="Content Placeholder 2"/>
          <p:cNvSpPr>
            <a:spLocks noGrp="1"/>
          </p:cNvSpPr>
          <p:nvPr>
            <p:ph idx="1"/>
          </p:nvPr>
        </p:nvSpPr>
        <p:spPr/>
        <p:txBody>
          <a:bodyPr>
            <a:normAutofit fontScale="77500" lnSpcReduction="20000"/>
          </a:bodyPr>
          <a:lstStyle/>
          <a:p>
            <a:r>
              <a:rPr lang="en-US" dirty="0" smtClean="0"/>
              <a:t>The </a:t>
            </a:r>
            <a:r>
              <a:rPr lang="en-US" dirty="0"/>
              <a:t>evolution of operating systems is directly dependent on the development of computer systems and how users use them. Here is a quick tour of computing systems through the past fifty years in the timeline.</a:t>
            </a:r>
          </a:p>
          <a:p>
            <a:r>
              <a:rPr lang="en-US" b="1" dirty="0"/>
              <a:t>Early Evolution</a:t>
            </a:r>
          </a:p>
          <a:p>
            <a:pPr lvl="1"/>
            <a:r>
              <a:rPr lang="en-US" dirty="0"/>
              <a:t>1945: </a:t>
            </a:r>
            <a:r>
              <a:rPr lang="en-US" b="1" dirty="0"/>
              <a:t>ENIAC</a:t>
            </a:r>
            <a:r>
              <a:rPr lang="en-US" dirty="0"/>
              <a:t>, Moore School of Engineering, University of Pennsylvania.</a:t>
            </a:r>
          </a:p>
          <a:p>
            <a:pPr lvl="1"/>
            <a:r>
              <a:rPr lang="en-US" dirty="0"/>
              <a:t>1949: </a:t>
            </a:r>
            <a:r>
              <a:rPr lang="en-US" b="1" dirty="0"/>
              <a:t>EDSAC</a:t>
            </a:r>
            <a:r>
              <a:rPr lang="en-US" dirty="0"/>
              <a:t> and </a:t>
            </a:r>
            <a:r>
              <a:rPr lang="en-US" b="1" dirty="0"/>
              <a:t>EDVAC</a:t>
            </a:r>
            <a:endParaRPr lang="en-US" dirty="0"/>
          </a:p>
          <a:p>
            <a:pPr lvl="1"/>
            <a:r>
              <a:rPr lang="en-US" dirty="0"/>
              <a:t>1949: </a:t>
            </a:r>
            <a:r>
              <a:rPr lang="en-US" b="1" dirty="0"/>
              <a:t>BINAC</a:t>
            </a:r>
            <a:r>
              <a:rPr lang="en-US" dirty="0"/>
              <a:t> - a successor to the ENIAC</a:t>
            </a:r>
          </a:p>
          <a:p>
            <a:pPr lvl="1"/>
            <a:r>
              <a:rPr lang="en-US" dirty="0"/>
              <a:t>1951: </a:t>
            </a:r>
            <a:r>
              <a:rPr lang="en-US" b="1" dirty="0"/>
              <a:t>UNIVAC</a:t>
            </a:r>
            <a:r>
              <a:rPr lang="en-US" dirty="0"/>
              <a:t> by Remington</a:t>
            </a:r>
          </a:p>
          <a:p>
            <a:pPr lvl="1"/>
            <a:r>
              <a:rPr lang="en-US" dirty="0"/>
              <a:t>1952: </a:t>
            </a:r>
            <a:r>
              <a:rPr lang="en-US" b="1" dirty="0"/>
              <a:t>IBM</a:t>
            </a:r>
            <a:r>
              <a:rPr lang="en-US" dirty="0"/>
              <a:t> 701</a:t>
            </a:r>
          </a:p>
          <a:p>
            <a:pPr lvl="1"/>
            <a:r>
              <a:rPr lang="en-US" dirty="0"/>
              <a:t>1956: The interrupt</a:t>
            </a:r>
          </a:p>
          <a:p>
            <a:pPr lvl="1"/>
            <a:r>
              <a:rPr lang="en-US" dirty="0"/>
              <a:t>1954-1957: </a:t>
            </a:r>
            <a:r>
              <a:rPr lang="en-US" b="1" dirty="0"/>
              <a:t>FORTRAN</a:t>
            </a:r>
            <a:r>
              <a:rPr lang="en-US" dirty="0"/>
              <a:t> was developed</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Other Important Activities…</a:t>
            </a:r>
            <a:endParaRPr lang="en-US" dirty="0"/>
          </a:p>
        </p:txBody>
      </p:sp>
      <p:sp>
        <p:nvSpPr>
          <p:cNvPr id="3" name="Content Placeholder 2"/>
          <p:cNvSpPr>
            <a:spLocks noGrp="1"/>
          </p:cNvSpPr>
          <p:nvPr>
            <p:ph idx="1"/>
          </p:nvPr>
        </p:nvSpPr>
        <p:spPr/>
        <p:txBody>
          <a:bodyPr>
            <a:normAutofit lnSpcReduction="10000"/>
          </a:bodyPr>
          <a:lstStyle/>
          <a:p>
            <a:pPr algn="just"/>
            <a:r>
              <a:rPr lang="en-US" dirty="0" smtClean="0"/>
              <a:t>Error detecting aids -- Production of dumps, traces, error messages, and other debugging and error detecting aids. </a:t>
            </a:r>
          </a:p>
          <a:p>
            <a:pPr algn="just"/>
            <a:endParaRPr lang="en-US" dirty="0" smtClean="0"/>
          </a:p>
          <a:p>
            <a:pPr algn="just"/>
            <a:r>
              <a:rPr lang="en-US" dirty="0" smtClean="0"/>
              <a:t> Coordination between other software and users -- Coordination and assignment of compilers, interpreters, assemblers and other software to the various users of the computer systems. </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en-IN" sz="9600" dirty="0" smtClean="0"/>
              <a:t>    </a:t>
            </a:r>
          </a:p>
        </p:txBody>
      </p:sp>
      <p:sp>
        <p:nvSpPr>
          <p:cNvPr id="5" name="Slide Number Placeholder 4"/>
          <p:cNvSpPr>
            <a:spLocks noGrp="1"/>
          </p:cNvSpPr>
          <p:nvPr>
            <p:ph type="sldNum" sz="quarter" idx="12"/>
          </p:nvPr>
        </p:nvSpPr>
        <p:spPr/>
        <p:txBody>
          <a:bodyPr/>
          <a:lstStyle/>
          <a:p>
            <a:fld id="{C845E7D7-4D24-4CC0-A08A-32DD0D0F5F5A}"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smtClean="0"/>
              <a:t>Operating Systems-3</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Operating System – Different View Points</a:t>
            </a:r>
            <a:endParaRPr lang="en-US" sz="3600" dirty="0"/>
          </a:p>
        </p:txBody>
      </p:sp>
      <p:sp>
        <p:nvSpPr>
          <p:cNvPr id="3" name="Content Placeholder 2"/>
          <p:cNvSpPr>
            <a:spLocks noGrp="1"/>
          </p:cNvSpPr>
          <p:nvPr>
            <p:ph idx="1"/>
          </p:nvPr>
        </p:nvSpPr>
        <p:spPr/>
        <p:txBody>
          <a:bodyPr/>
          <a:lstStyle/>
          <a:p>
            <a:r>
              <a:rPr lang="en-IN" dirty="0" smtClean="0"/>
              <a:t>Process View point</a:t>
            </a:r>
          </a:p>
          <a:p>
            <a:r>
              <a:rPr lang="en-IN" dirty="0" smtClean="0"/>
              <a:t>Extended Machine View</a:t>
            </a:r>
          </a:p>
          <a:p>
            <a:r>
              <a:rPr lang="en-IN" dirty="0" smtClean="0"/>
              <a:t>Hierarchical Machine View</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 View point</a:t>
            </a:r>
            <a:endParaRPr lang="en-US" dirty="0"/>
          </a:p>
        </p:txBody>
      </p:sp>
      <p:sp>
        <p:nvSpPr>
          <p:cNvPr id="3" name="Content Placeholder 2"/>
          <p:cNvSpPr>
            <a:spLocks noGrp="1"/>
          </p:cNvSpPr>
          <p:nvPr>
            <p:ph idx="1"/>
          </p:nvPr>
        </p:nvSpPr>
        <p:spPr>
          <a:xfrm>
            <a:off x="357158" y="1142984"/>
            <a:ext cx="8329642" cy="4983179"/>
          </a:xfrm>
        </p:spPr>
        <p:txBody>
          <a:bodyPr/>
          <a:lstStyle/>
          <a:p>
            <a:r>
              <a:rPr lang="en-IN" dirty="0" smtClean="0"/>
              <a:t>Multiple Processes in a </a:t>
            </a:r>
            <a:r>
              <a:rPr lang="en-IN" dirty="0" err="1" smtClean="0"/>
              <a:t>multiprogrammes</a:t>
            </a:r>
            <a:r>
              <a:rPr lang="en-IN" dirty="0" smtClean="0"/>
              <a:t> system</a:t>
            </a:r>
            <a:endParaRPr lang="en-US" dirty="0"/>
          </a:p>
        </p:txBody>
      </p:sp>
      <p:sp>
        <p:nvSpPr>
          <p:cNvPr id="4" name="Rectangle 3"/>
          <p:cNvSpPr/>
          <p:nvPr/>
        </p:nvSpPr>
        <p:spPr>
          <a:xfrm>
            <a:off x="3214678" y="2000240"/>
            <a:ext cx="2071702" cy="378621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IN" sz="2400" dirty="0" smtClean="0"/>
              <a:t> Process 3</a:t>
            </a:r>
            <a:endParaRPr lang="en-US" sz="2400" dirty="0"/>
          </a:p>
        </p:txBody>
      </p:sp>
      <p:cxnSp>
        <p:nvCxnSpPr>
          <p:cNvPr id="6" name="Straight Connector 5"/>
          <p:cNvCxnSpPr/>
          <p:nvPr/>
        </p:nvCxnSpPr>
        <p:spPr>
          <a:xfrm>
            <a:off x="3214678" y="2643182"/>
            <a:ext cx="20717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214678" y="3357562"/>
            <a:ext cx="2071702"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14678" y="4286256"/>
            <a:ext cx="2071702" cy="1588"/>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571868" y="2857496"/>
            <a:ext cx="1356333" cy="461665"/>
          </a:xfrm>
          <a:prstGeom prst="rect">
            <a:avLst/>
          </a:prstGeom>
        </p:spPr>
        <p:txBody>
          <a:bodyPr wrap="none">
            <a:spAutoFit/>
          </a:bodyPr>
          <a:lstStyle/>
          <a:p>
            <a:r>
              <a:rPr lang="en-IN" sz="2400" dirty="0" smtClean="0"/>
              <a:t>Process 2</a:t>
            </a:r>
            <a:endParaRPr lang="en-US" sz="2400" dirty="0"/>
          </a:p>
        </p:txBody>
      </p:sp>
      <p:sp>
        <p:nvSpPr>
          <p:cNvPr id="10" name="Rectangle 9"/>
          <p:cNvSpPr/>
          <p:nvPr/>
        </p:nvSpPr>
        <p:spPr>
          <a:xfrm>
            <a:off x="3571868" y="2071678"/>
            <a:ext cx="1356333" cy="461665"/>
          </a:xfrm>
          <a:prstGeom prst="rect">
            <a:avLst/>
          </a:prstGeom>
        </p:spPr>
        <p:txBody>
          <a:bodyPr wrap="none">
            <a:spAutoFit/>
          </a:bodyPr>
          <a:lstStyle/>
          <a:p>
            <a:r>
              <a:rPr lang="en-IN" sz="2400" dirty="0" smtClean="0"/>
              <a:t>Process 1</a:t>
            </a:r>
            <a:endParaRPr lang="en-US" sz="2400" dirty="0"/>
          </a:p>
        </p:txBody>
      </p:sp>
      <p:sp>
        <p:nvSpPr>
          <p:cNvPr id="11" name="Rectangle 10"/>
          <p:cNvSpPr/>
          <p:nvPr/>
        </p:nvSpPr>
        <p:spPr>
          <a:xfrm>
            <a:off x="3428992" y="4643446"/>
            <a:ext cx="1571636" cy="830997"/>
          </a:xfrm>
          <a:prstGeom prst="rect">
            <a:avLst/>
          </a:prstGeom>
        </p:spPr>
        <p:txBody>
          <a:bodyPr wrap="square">
            <a:spAutoFit/>
          </a:bodyPr>
          <a:lstStyle/>
          <a:p>
            <a:r>
              <a:rPr lang="en-IN" sz="2400" dirty="0" smtClean="0"/>
              <a:t>Operating Systems</a:t>
            </a: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 View point…</a:t>
            </a:r>
            <a:endParaRPr lang="en-US" dirty="0"/>
          </a:p>
        </p:txBody>
      </p:sp>
      <p:sp>
        <p:nvSpPr>
          <p:cNvPr id="3" name="Content Placeholder 2"/>
          <p:cNvSpPr>
            <a:spLocks noGrp="1"/>
          </p:cNvSpPr>
          <p:nvPr>
            <p:ph idx="1"/>
          </p:nvPr>
        </p:nvSpPr>
        <p:spPr/>
        <p:txBody>
          <a:bodyPr>
            <a:normAutofit fontScale="77500" lnSpcReduction="20000"/>
          </a:bodyPr>
          <a:lstStyle/>
          <a:p>
            <a:pPr algn="just"/>
            <a:r>
              <a:rPr lang="en-IN" dirty="0" smtClean="0"/>
              <a:t>Submit – A User submits a Job to the system, the system must respond to the user’s request.</a:t>
            </a:r>
          </a:p>
          <a:p>
            <a:pPr algn="just"/>
            <a:r>
              <a:rPr lang="en-IN" dirty="0" smtClean="0"/>
              <a:t>Hold/New – The user’s job has been converted into internal machine readable form ,i.e.,  a process is generated.</a:t>
            </a:r>
          </a:p>
          <a:p>
            <a:pPr algn="just"/>
            <a:r>
              <a:rPr lang="en-IN" b="1" dirty="0" smtClean="0"/>
              <a:t>Ready </a:t>
            </a:r>
            <a:r>
              <a:rPr lang="en-IN" dirty="0" smtClean="0"/>
              <a:t>– Multiple processes are “ready to run” under a CPU. </a:t>
            </a:r>
          </a:p>
          <a:p>
            <a:pPr algn="just"/>
            <a:r>
              <a:rPr lang="en-IN" b="1" dirty="0" smtClean="0"/>
              <a:t>Run</a:t>
            </a:r>
            <a:r>
              <a:rPr lang="en-IN" dirty="0" smtClean="0"/>
              <a:t> – The process has been assigned a processor and its programs are presently being executed.</a:t>
            </a:r>
            <a:endParaRPr lang="en-IN" b="1" dirty="0" smtClean="0"/>
          </a:p>
          <a:p>
            <a:pPr algn="just"/>
            <a:r>
              <a:rPr lang="en-IN" b="1" dirty="0" smtClean="0"/>
              <a:t>Wait </a:t>
            </a:r>
            <a:r>
              <a:rPr lang="en-IN" dirty="0" smtClean="0"/>
              <a:t>– The process is waiting for some event (I/O).</a:t>
            </a:r>
          </a:p>
          <a:p>
            <a:pPr algn="just"/>
            <a:r>
              <a:rPr lang="en-IN" dirty="0" smtClean="0"/>
              <a:t>Complete/Termination – The process has completed its computation and all its assigned and all its resources may be reclaimed.</a:t>
            </a:r>
          </a:p>
          <a:p>
            <a:pPr algn="just"/>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Process View point…</a:t>
            </a:r>
            <a:endParaRPr lang="en-US" dirty="0"/>
          </a:p>
        </p:txBody>
      </p:sp>
      <p:pic>
        <p:nvPicPr>
          <p:cNvPr id="4" name="Content Placeholder 3" descr="processlifecycle.png"/>
          <p:cNvPicPr>
            <a:picLocks noGrp="1" noChangeAspect="1"/>
          </p:cNvPicPr>
          <p:nvPr>
            <p:ph idx="1"/>
          </p:nvPr>
        </p:nvPicPr>
        <p:blipFill>
          <a:blip r:embed="rId2"/>
          <a:stretch>
            <a:fillRect/>
          </a:stretch>
        </p:blipFill>
        <p:spPr>
          <a:xfrm>
            <a:off x="1385442" y="2062705"/>
            <a:ext cx="6373115" cy="3600953"/>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Process View point…</a:t>
            </a:r>
            <a:endParaRPr lang="en-US" dirty="0"/>
          </a:p>
        </p:txBody>
      </p:sp>
      <p:pic>
        <p:nvPicPr>
          <p:cNvPr id="4" name="Content Placeholder 3" descr="os-process-state-diagram.png"/>
          <p:cNvPicPr>
            <a:picLocks noGrp="1" noChangeAspect="1"/>
          </p:cNvPicPr>
          <p:nvPr>
            <p:ph idx="1"/>
          </p:nvPr>
        </p:nvPicPr>
        <p:blipFill>
          <a:blip r:embed="rId2"/>
          <a:stretch>
            <a:fillRect/>
          </a:stretch>
        </p:blipFill>
        <p:spPr>
          <a:xfrm>
            <a:off x="428596" y="1600994"/>
            <a:ext cx="8715404" cy="5257006"/>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Extended Machine View</a:t>
            </a:r>
            <a:endParaRPr lang="en-US" dirty="0"/>
          </a:p>
        </p:txBody>
      </p:sp>
      <p:sp>
        <p:nvSpPr>
          <p:cNvPr id="3" name="Content Placeholder 2"/>
          <p:cNvSpPr>
            <a:spLocks noGrp="1"/>
          </p:cNvSpPr>
          <p:nvPr>
            <p:ph idx="1"/>
          </p:nvPr>
        </p:nvSpPr>
        <p:spPr/>
        <p:txBody>
          <a:bodyPr/>
          <a:lstStyle/>
          <a:p>
            <a:r>
              <a:rPr lang="en-IN" dirty="0" smtClean="0"/>
              <a:t>Bare Machine – a computer without its software clothing. </a:t>
            </a:r>
            <a:r>
              <a:rPr lang="en-IN" dirty="0" err="1" smtClean="0"/>
              <a:t>Eg</a:t>
            </a:r>
            <a:r>
              <a:rPr lang="en-IN" dirty="0" smtClean="0"/>
              <a:t>. program</a:t>
            </a:r>
          </a:p>
          <a:p>
            <a:pPr marL="971550" lvl="1" indent="-514350">
              <a:buFont typeface="+mj-lt"/>
              <a:buAutoNum type="arabicPeriod"/>
            </a:pPr>
            <a:r>
              <a:rPr lang="en-IN" dirty="0" smtClean="0"/>
              <a:t>MOVE C,B</a:t>
            </a:r>
          </a:p>
          <a:p>
            <a:pPr marL="971550" lvl="1" indent="-514350">
              <a:buFont typeface="+mj-lt"/>
              <a:buAutoNum type="arabicPeriod"/>
            </a:pPr>
            <a:r>
              <a:rPr lang="en-IN" dirty="0" smtClean="0"/>
              <a:t>FIND-SPACE 80,X</a:t>
            </a:r>
          </a:p>
          <a:p>
            <a:pPr marL="971550" lvl="1" indent="-514350">
              <a:buFont typeface="+mj-lt"/>
              <a:buAutoNum type="arabicPeriod"/>
            </a:pPr>
            <a:r>
              <a:rPr lang="en-IN" dirty="0" smtClean="0"/>
              <a:t>READ-CARD X  </a:t>
            </a:r>
          </a:p>
          <a:p>
            <a:pPr marL="971550" lvl="1" indent="-514350">
              <a:buFont typeface="+mj-lt"/>
              <a:buAutoNum type="arabicPeriod"/>
            </a:pPr>
            <a:r>
              <a:rPr lang="en-IN" dirty="0" smtClean="0"/>
              <a:t>COMPARE X(2),’/*’</a:t>
            </a:r>
          </a:p>
          <a:p>
            <a:pPr marL="971550" lvl="1" indent="-514350">
              <a:buFont typeface="+mj-lt"/>
              <a:buAutoNum type="arabicPeriod"/>
            </a:pPr>
            <a:r>
              <a:rPr lang="en-IN" dirty="0" smtClean="0"/>
              <a:t>TRANSFER-MATCH END</a:t>
            </a:r>
          </a:p>
          <a:p>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Extended Machine View…</a:t>
            </a:r>
            <a:endParaRPr lang="en-US" dirty="0"/>
          </a:p>
        </p:txBody>
      </p:sp>
      <p:sp>
        <p:nvSpPr>
          <p:cNvPr id="3" name="Content Placeholder 2"/>
          <p:cNvSpPr>
            <a:spLocks noGrp="1"/>
          </p:cNvSpPr>
          <p:nvPr>
            <p:ph idx="1"/>
          </p:nvPr>
        </p:nvSpPr>
        <p:spPr/>
        <p:txBody>
          <a:bodyPr>
            <a:normAutofit fontScale="85000" lnSpcReduction="10000"/>
          </a:bodyPr>
          <a:lstStyle/>
          <a:p>
            <a:r>
              <a:rPr lang="en-IN" dirty="0" smtClean="0"/>
              <a:t>Statements 1,4,5  are computer instructions.</a:t>
            </a:r>
          </a:p>
          <a:p>
            <a:pPr algn="just"/>
            <a:r>
              <a:rPr lang="en-IN" dirty="0" smtClean="0"/>
              <a:t>Statements 2 and 3 are required tens, hundreds or even thousands of instructions to be correctly and efficiently accomplished on a modern computer – they involve interaction with some of the key system resources, such as memory and I/O.  </a:t>
            </a:r>
          </a:p>
          <a:p>
            <a:pPr algn="just"/>
            <a:r>
              <a:rPr lang="en-IN" dirty="0" smtClean="0"/>
              <a:t>The instructions to perform these kinds of resource management functions are usually provided by the OS.</a:t>
            </a:r>
          </a:p>
          <a:p>
            <a:pPr algn="just"/>
            <a:r>
              <a:rPr lang="en-IN" dirty="0" smtClean="0"/>
              <a:t>The sum of these instructions is called the instruction set of the </a:t>
            </a:r>
            <a:r>
              <a:rPr lang="en-IN" b="1" dirty="0" smtClean="0"/>
              <a:t>extended machine</a:t>
            </a:r>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Operating Systems…</a:t>
            </a:r>
            <a:endParaRPr lang="en-US" b="1" dirty="0"/>
          </a:p>
        </p:txBody>
      </p:sp>
      <p:sp>
        <p:nvSpPr>
          <p:cNvPr id="3" name="Content Placeholder 2"/>
          <p:cNvSpPr>
            <a:spLocks noGrp="1"/>
          </p:cNvSpPr>
          <p:nvPr>
            <p:ph idx="1"/>
          </p:nvPr>
        </p:nvSpPr>
        <p:spPr/>
        <p:txBody>
          <a:bodyPr>
            <a:normAutofit fontScale="85000" lnSpcReduction="10000"/>
          </a:bodyPr>
          <a:lstStyle/>
          <a:p>
            <a:r>
              <a:rPr lang="en-US" b="1" dirty="0"/>
              <a:t>Operating Systems - Late 1950s</a:t>
            </a:r>
          </a:p>
          <a:p>
            <a:pPr lvl="1"/>
            <a:r>
              <a:rPr lang="en-US" dirty="0"/>
              <a:t>By the late 1950s Operating systems were well improved and started supporting following usages:</a:t>
            </a:r>
          </a:p>
          <a:p>
            <a:pPr lvl="1"/>
            <a:r>
              <a:rPr lang="en-US" dirty="0"/>
              <a:t>It was able to perform </a:t>
            </a:r>
            <a:r>
              <a:rPr lang="en-US" b="1" dirty="0"/>
              <a:t>Single stream batch processing</a:t>
            </a:r>
            <a:r>
              <a:rPr lang="en-US" dirty="0"/>
              <a:t>.</a:t>
            </a:r>
          </a:p>
          <a:p>
            <a:pPr lvl="1"/>
            <a:r>
              <a:rPr lang="en-US" dirty="0"/>
              <a:t>It could use Common, standardized, input/output routines for device access.</a:t>
            </a:r>
          </a:p>
          <a:p>
            <a:pPr lvl="1"/>
            <a:r>
              <a:rPr lang="en-US" dirty="0"/>
              <a:t>Program transition capabilities to reduce the overhead of starting a new job was added.</a:t>
            </a:r>
          </a:p>
          <a:p>
            <a:pPr lvl="1"/>
            <a:r>
              <a:rPr lang="en-US" b="1" dirty="0"/>
              <a:t>Error recovery</a:t>
            </a:r>
            <a:r>
              <a:rPr lang="en-US" dirty="0"/>
              <a:t> to clean up after a job terminated abnormally was added.</a:t>
            </a:r>
          </a:p>
          <a:p>
            <a:pPr lvl="1"/>
            <a:r>
              <a:rPr lang="en-US" dirty="0"/>
              <a:t>Job control languages that allowed users to specify the job definition and resource requirements were made possible.</a:t>
            </a:r>
          </a:p>
          <a:p>
            <a:pPr>
              <a:buNone/>
            </a:pPr>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Extended Machine View…</a:t>
            </a:r>
            <a:endParaRPr lang="en-US" dirty="0"/>
          </a:p>
        </p:txBody>
      </p:sp>
      <p:sp>
        <p:nvSpPr>
          <p:cNvPr id="3" name="Content Placeholder 2"/>
          <p:cNvSpPr>
            <a:spLocks noGrp="1"/>
          </p:cNvSpPr>
          <p:nvPr>
            <p:ph idx="1"/>
          </p:nvPr>
        </p:nvSpPr>
        <p:spPr/>
        <p:txBody>
          <a:bodyPr/>
          <a:lstStyle/>
          <a:p>
            <a:endParaRPr lang="en-IN" dirty="0" smtClean="0"/>
          </a:p>
        </p:txBody>
      </p:sp>
      <p:sp>
        <p:nvSpPr>
          <p:cNvPr id="5" name="Oval 4"/>
          <p:cNvSpPr/>
          <p:nvPr/>
        </p:nvSpPr>
        <p:spPr>
          <a:xfrm>
            <a:off x="3143240" y="2428868"/>
            <a:ext cx="3429024" cy="3429024"/>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r>
              <a:rPr lang="en-IN" sz="2400" dirty="0" smtClean="0">
                <a:solidFill>
                  <a:srgbClr val="680000"/>
                </a:solidFill>
              </a:rPr>
              <a:t>Extended Machine</a:t>
            </a:r>
          </a:p>
          <a:p>
            <a:endParaRPr lang="en-IN" dirty="0" smtClean="0"/>
          </a:p>
          <a:p>
            <a:endParaRPr lang="en-IN" dirty="0" smtClean="0"/>
          </a:p>
          <a:p>
            <a:endParaRPr lang="en-IN" dirty="0" smtClean="0"/>
          </a:p>
          <a:p>
            <a:endParaRPr lang="en-US" dirty="0"/>
          </a:p>
        </p:txBody>
      </p:sp>
      <p:sp>
        <p:nvSpPr>
          <p:cNvPr id="6" name="Oval 5"/>
          <p:cNvSpPr/>
          <p:nvPr/>
        </p:nvSpPr>
        <p:spPr>
          <a:xfrm>
            <a:off x="4429124" y="3929066"/>
            <a:ext cx="1143008" cy="142876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smtClean="0">
                <a:solidFill>
                  <a:srgbClr val="C00000"/>
                </a:solidFill>
              </a:rPr>
              <a:t>Bare Machine</a:t>
            </a:r>
          </a:p>
        </p:txBody>
      </p:sp>
      <p:sp>
        <p:nvSpPr>
          <p:cNvPr id="7" name="Rectangle 6"/>
          <p:cNvSpPr/>
          <p:nvPr/>
        </p:nvSpPr>
        <p:spPr>
          <a:xfrm>
            <a:off x="1357290" y="2857496"/>
            <a:ext cx="1214446"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dirty="0" smtClean="0">
                <a:ln>
                  <a:solidFill>
                    <a:srgbClr val="680000"/>
                  </a:solidFill>
                </a:ln>
              </a:rPr>
              <a:t>Process 1</a:t>
            </a:r>
            <a:endParaRPr lang="en-US" dirty="0">
              <a:ln>
                <a:solidFill>
                  <a:srgbClr val="680000"/>
                </a:solidFill>
              </a:ln>
            </a:endParaRPr>
          </a:p>
        </p:txBody>
      </p:sp>
      <p:sp>
        <p:nvSpPr>
          <p:cNvPr id="8" name="Rectangle 7"/>
          <p:cNvSpPr/>
          <p:nvPr/>
        </p:nvSpPr>
        <p:spPr>
          <a:xfrm>
            <a:off x="1428728" y="4857760"/>
            <a:ext cx="1285884"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dirty="0" smtClean="0">
                <a:ln>
                  <a:solidFill>
                    <a:srgbClr val="680000"/>
                  </a:solidFill>
                </a:ln>
              </a:rPr>
              <a:t>Process 2</a:t>
            </a:r>
            <a:endParaRPr lang="en-US" dirty="0">
              <a:ln>
                <a:solidFill>
                  <a:srgbClr val="680000"/>
                </a:solidFill>
              </a:ln>
            </a:endParaRPr>
          </a:p>
        </p:txBody>
      </p:sp>
      <p:sp>
        <p:nvSpPr>
          <p:cNvPr id="9" name="Rectangle 8"/>
          <p:cNvSpPr/>
          <p:nvPr/>
        </p:nvSpPr>
        <p:spPr>
          <a:xfrm>
            <a:off x="7143768" y="4929198"/>
            <a:ext cx="1285884"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dirty="0" smtClean="0">
                <a:ln>
                  <a:solidFill>
                    <a:srgbClr val="680000"/>
                  </a:solidFill>
                </a:ln>
              </a:rPr>
              <a:t>Process 4</a:t>
            </a:r>
            <a:endParaRPr lang="en-US" dirty="0">
              <a:ln>
                <a:solidFill>
                  <a:srgbClr val="680000"/>
                </a:solidFill>
              </a:ln>
            </a:endParaRPr>
          </a:p>
        </p:txBody>
      </p:sp>
      <p:sp>
        <p:nvSpPr>
          <p:cNvPr id="10" name="Rectangle 9"/>
          <p:cNvSpPr/>
          <p:nvPr/>
        </p:nvSpPr>
        <p:spPr>
          <a:xfrm>
            <a:off x="6715140" y="2928934"/>
            <a:ext cx="1357322" cy="500066"/>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IN" dirty="0" smtClean="0">
                <a:ln>
                  <a:solidFill>
                    <a:srgbClr val="680000"/>
                  </a:solidFill>
                </a:ln>
              </a:rPr>
              <a:t>Process 3</a:t>
            </a:r>
            <a:endParaRPr lang="en-US" dirty="0">
              <a:ln>
                <a:solidFill>
                  <a:srgbClr val="680000"/>
                </a:solidFill>
              </a:ln>
            </a:endParaRPr>
          </a:p>
        </p:txBody>
      </p:sp>
      <p:cxnSp>
        <p:nvCxnSpPr>
          <p:cNvPr id="12" name="Straight Arrow Connector 11"/>
          <p:cNvCxnSpPr/>
          <p:nvPr/>
        </p:nvCxnSpPr>
        <p:spPr>
          <a:xfrm>
            <a:off x="2571736" y="3357562"/>
            <a:ext cx="642942"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14612" y="4572008"/>
            <a:ext cx="428628" cy="35719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465107" y="3464719"/>
            <a:ext cx="285752" cy="21431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10800000">
            <a:off x="6572264" y="4643446"/>
            <a:ext cx="500066" cy="2857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Hierarchical Machine View…</a:t>
            </a:r>
            <a:endParaRPr lang="en-US" dirty="0"/>
          </a:p>
        </p:txBody>
      </p:sp>
      <p:sp>
        <p:nvSpPr>
          <p:cNvPr id="3" name="Content Placeholder 2"/>
          <p:cNvSpPr>
            <a:spLocks noGrp="1"/>
          </p:cNvSpPr>
          <p:nvPr>
            <p:ph idx="1"/>
          </p:nvPr>
        </p:nvSpPr>
        <p:spPr/>
        <p:txBody>
          <a:bodyPr/>
          <a:lstStyle/>
          <a:p>
            <a:pPr marL="514350" indent="-514350" algn="just">
              <a:buFont typeface="+mj-lt"/>
              <a:buAutoNum type="arabicPeriod"/>
            </a:pPr>
            <a:r>
              <a:rPr lang="en-IN" dirty="0" smtClean="0"/>
              <a:t>Key functions needed by many systems modules could be separated into an “inner extended machine”</a:t>
            </a:r>
          </a:p>
          <a:p>
            <a:pPr marL="514350" indent="-514350" algn="just">
              <a:buFont typeface="+mj-lt"/>
              <a:buAutoNum type="arabicPeriod"/>
            </a:pPr>
            <a:r>
              <a:rPr lang="en-IN" dirty="0" smtClean="0"/>
              <a:t>Certain modules could be separated out and run on the extended machine in essentially the same way as user processes.</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Hierarchical Machine View</a:t>
            </a:r>
            <a:endParaRPr lang="en-US" dirty="0"/>
          </a:p>
        </p:txBody>
      </p:sp>
      <p:sp>
        <p:nvSpPr>
          <p:cNvPr id="3" name="Content Placeholder 2"/>
          <p:cNvSpPr>
            <a:spLocks noGrp="1"/>
          </p:cNvSpPr>
          <p:nvPr>
            <p:ph idx="1"/>
          </p:nvPr>
        </p:nvSpPr>
        <p:spPr>
          <a:xfrm>
            <a:off x="500034" y="1571612"/>
            <a:ext cx="8229600" cy="4525963"/>
          </a:xfrm>
        </p:spPr>
        <p:txBody>
          <a:bodyPr/>
          <a:lstStyle/>
          <a:p>
            <a:pPr>
              <a:buNone/>
            </a:pPr>
            <a:endParaRPr lang="en-US" dirty="0"/>
          </a:p>
        </p:txBody>
      </p:sp>
      <p:sp>
        <p:nvSpPr>
          <p:cNvPr id="4" name="Oval 3"/>
          <p:cNvSpPr/>
          <p:nvPr/>
        </p:nvSpPr>
        <p:spPr>
          <a:xfrm>
            <a:off x="2857488" y="1785926"/>
            <a:ext cx="4357718" cy="3929090"/>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err="1" smtClean="0">
                <a:solidFill>
                  <a:schemeClr val="tx1"/>
                </a:solidFill>
              </a:rPr>
              <a:t>BareMachine</a:t>
            </a:r>
            <a:endParaRPr lang="en-US" dirty="0">
              <a:solidFill>
                <a:schemeClr val="tx1"/>
              </a:solidFill>
            </a:endParaRPr>
          </a:p>
        </p:txBody>
      </p:sp>
      <p:sp>
        <p:nvSpPr>
          <p:cNvPr id="5" name="Oval 4"/>
          <p:cNvSpPr/>
          <p:nvPr/>
        </p:nvSpPr>
        <p:spPr>
          <a:xfrm>
            <a:off x="3500430" y="2500306"/>
            <a:ext cx="3143272" cy="271464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n</a:t>
            </a:r>
            <a:endParaRPr lang="en-US" dirty="0"/>
          </a:p>
        </p:txBody>
      </p:sp>
      <p:sp>
        <p:nvSpPr>
          <p:cNvPr id="6" name="Oval 5"/>
          <p:cNvSpPr/>
          <p:nvPr/>
        </p:nvSpPr>
        <p:spPr>
          <a:xfrm>
            <a:off x="4214810" y="3286124"/>
            <a:ext cx="1428760" cy="1285884"/>
          </a:xfrm>
          <a:prstGeom prst="ellips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7" name="TextBox 6"/>
          <p:cNvSpPr txBox="1"/>
          <p:nvPr/>
        </p:nvSpPr>
        <p:spPr>
          <a:xfrm>
            <a:off x="3857620" y="2071678"/>
            <a:ext cx="2571768" cy="369332"/>
          </a:xfrm>
          <a:prstGeom prst="rect">
            <a:avLst/>
          </a:prstGeom>
          <a:noFill/>
        </p:spPr>
        <p:txBody>
          <a:bodyPr wrap="square" rtlCol="0">
            <a:spAutoFit/>
          </a:bodyPr>
          <a:lstStyle/>
          <a:p>
            <a:r>
              <a:rPr lang="en-IN" dirty="0" smtClean="0"/>
              <a:t>Outer extended machine</a:t>
            </a:r>
            <a:endParaRPr lang="en-US" dirty="0"/>
          </a:p>
        </p:txBody>
      </p:sp>
      <p:sp>
        <p:nvSpPr>
          <p:cNvPr id="8" name="TextBox 7"/>
          <p:cNvSpPr txBox="1"/>
          <p:nvPr/>
        </p:nvSpPr>
        <p:spPr>
          <a:xfrm>
            <a:off x="3857620" y="2857496"/>
            <a:ext cx="2571768" cy="369332"/>
          </a:xfrm>
          <a:prstGeom prst="rect">
            <a:avLst/>
          </a:prstGeom>
          <a:noFill/>
        </p:spPr>
        <p:txBody>
          <a:bodyPr wrap="square" rtlCol="0">
            <a:spAutoFit/>
          </a:bodyPr>
          <a:lstStyle/>
          <a:p>
            <a:r>
              <a:rPr lang="en-IN" dirty="0" smtClean="0"/>
              <a:t>Inner extended machine</a:t>
            </a:r>
            <a:endParaRPr lang="en-US" dirty="0"/>
          </a:p>
        </p:txBody>
      </p:sp>
      <p:sp>
        <p:nvSpPr>
          <p:cNvPr id="9" name="TextBox 8"/>
          <p:cNvSpPr txBox="1"/>
          <p:nvPr/>
        </p:nvSpPr>
        <p:spPr>
          <a:xfrm>
            <a:off x="4357686" y="3571876"/>
            <a:ext cx="1071570" cy="646331"/>
          </a:xfrm>
          <a:prstGeom prst="rect">
            <a:avLst/>
          </a:prstGeom>
          <a:noFill/>
        </p:spPr>
        <p:txBody>
          <a:bodyPr wrap="square" rtlCol="0">
            <a:spAutoFit/>
          </a:bodyPr>
          <a:lstStyle/>
          <a:p>
            <a:r>
              <a:rPr lang="en-IN" dirty="0" smtClean="0"/>
              <a:t>Bare machine</a:t>
            </a:r>
            <a:endParaRPr lang="en-US" dirty="0"/>
          </a:p>
        </p:txBody>
      </p:sp>
      <p:sp>
        <p:nvSpPr>
          <p:cNvPr id="10" name="TextBox 9"/>
          <p:cNvSpPr txBox="1"/>
          <p:nvPr/>
        </p:nvSpPr>
        <p:spPr>
          <a:xfrm>
            <a:off x="1285852" y="4643446"/>
            <a:ext cx="1071570" cy="369332"/>
          </a:xfrm>
          <a:prstGeom prst="rect">
            <a:avLst/>
          </a:prstGeom>
          <a:noFill/>
          <a:ln>
            <a:solidFill>
              <a:schemeClr val="tx1"/>
            </a:solidFill>
          </a:ln>
        </p:spPr>
        <p:txBody>
          <a:bodyPr wrap="square" rtlCol="0">
            <a:spAutoFit/>
          </a:bodyPr>
          <a:lstStyle/>
          <a:p>
            <a:r>
              <a:rPr lang="en-IN" dirty="0" smtClean="0"/>
              <a:t>Process 4</a:t>
            </a:r>
            <a:endParaRPr lang="en-US" dirty="0"/>
          </a:p>
        </p:txBody>
      </p:sp>
      <p:sp>
        <p:nvSpPr>
          <p:cNvPr id="11" name="TextBox 10"/>
          <p:cNvSpPr txBox="1"/>
          <p:nvPr/>
        </p:nvSpPr>
        <p:spPr>
          <a:xfrm>
            <a:off x="1357290" y="2500306"/>
            <a:ext cx="1071570" cy="369332"/>
          </a:xfrm>
          <a:prstGeom prst="rect">
            <a:avLst/>
          </a:prstGeom>
          <a:noFill/>
          <a:ln>
            <a:solidFill>
              <a:schemeClr val="tx1"/>
            </a:solidFill>
          </a:ln>
        </p:spPr>
        <p:txBody>
          <a:bodyPr wrap="square" rtlCol="0">
            <a:spAutoFit/>
          </a:bodyPr>
          <a:lstStyle/>
          <a:p>
            <a:r>
              <a:rPr lang="en-IN" dirty="0" smtClean="0"/>
              <a:t>Process 3</a:t>
            </a:r>
            <a:endParaRPr lang="en-US" dirty="0"/>
          </a:p>
        </p:txBody>
      </p:sp>
      <p:sp>
        <p:nvSpPr>
          <p:cNvPr id="12" name="TextBox 11"/>
          <p:cNvSpPr txBox="1"/>
          <p:nvPr/>
        </p:nvSpPr>
        <p:spPr>
          <a:xfrm>
            <a:off x="7429520" y="4929198"/>
            <a:ext cx="1071570" cy="369332"/>
          </a:xfrm>
          <a:prstGeom prst="rect">
            <a:avLst/>
          </a:prstGeom>
          <a:noFill/>
          <a:ln>
            <a:solidFill>
              <a:schemeClr val="tx1"/>
            </a:solidFill>
          </a:ln>
        </p:spPr>
        <p:txBody>
          <a:bodyPr wrap="square" rtlCol="0">
            <a:spAutoFit/>
          </a:bodyPr>
          <a:lstStyle/>
          <a:p>
            <a:r>
              <a:rPr lang="en-IN" dirty="0" smtClean="0"/>
              <a:t>Process 2</a:t>
            </a:r>
            <a:endParaRPr lang="en-US" dirty="0"/>
          </a:p>
        </p:txBody>
      </p:sp>
      <p:sp>
        <p:nvSpPr>
          <p:cNvPr id="13" name="TextBox 12"/>
          <p:cNvSpPr txBox="1"/>
          <p:nvPr/>
        </p:nvSpPr>
        <p:spPr>
          <a:xfrm>
            <a:off x="7429520" y="2428868"/>
            <a:ext cx="1071570" cy="369332"/>
          </a:xfrm>
          <a:prstGeom prst="rect">
            <a:avLst/>
          </a:prstGeom>
          <a:noFill/>
          <a:ln>
            <a:solidFill>
              <a:schemeClr val="tx1"/>
            </a:solidFill>
          </a:ln>
        </p:spPr>
        <p:txBody>
          <a:bodyPr wrap="square" rtlCol="0">
            <a:spAutoFit/>
          </a:bodyPr>
          <a:lstStyle/>
          <a:p>
            <a:r>
              <a:rPr lang="en-IN" dirty="0" smtClean="0"/>
              <a:t>Process 1</a:t>
            </a:r>
            <a:endParaRPr lang="en-US" dirty="0"/>
          </a:p>
        </p:txBody>
      </p:sp>
      <p:cxnSp>
        <p:nvCxnSpPr>
          <p:cNvPr id="15" name="Straight Arrow Connector 14"/>
          <p:cNvCxnSpPr/>
          <p:nvPr/>
        </p:nvCxnSpPr>
        <p:spPr>
          <a:xfrm>
            <a:off x="2500298" y="2928934"/>
            <a:ext cx="500066" cy="428628"/>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7" name="Straight Arrow Connector 16"/>
          <p:cNvCxnSpPr/>
          <p:nvPr/>
        </p:nvCxnSpPr>
        <p:spPr>
          <a:xfrm flipV="1">
            <a:off x="2428860" y="4429132"/>
            <a:ext cx="500066" cy="214314"/>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rot="5400000">
            <a:off x="7000892" y="2786058"/>
            <a:ext cx="428628" cy="428628"/>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cxnSp>
        <p:nvCxnSpPr>
          <p:cNvPr id="21" name="Straight Arrow Connector 20"/>
          <p:cNvCxnSpPr/>
          <p:nvPr/>
        </p:nvCxnSpPr>
        <p:spPr>
          <a:xfrm rot="16200000" flipV="1">
            <a:off x="7072330" y="4572008"/>
            <a:ext cx="285752" cy="285752"/>
          </a:xfrm>
          <a:prstGeom prst="straightConnector1">
            <a:avLst/>
          </a:prstGeom>
          <a:ln>
            <a:solidFill>
              <a:schemeClr val="tx1"/>
            </a:solidFill>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Hierarchical Machine View…</a:t>
            </a:r>
            <a:endParaRPr lang="en-US" dirty="0"/>
          </a:p>
        </p:txBody>
      </p:sp>
      <p:sp>
        <p:nvSpPr>
          <p:cNvPr id="3" name="Content Placeholder 2"/>
          <p:cNvSpPr>
            <a:spLocks noGrp="1"/>
          </p:cNvSpPr>
          <p:nvPr>
            <p:ph idx="1"/>
          </p:nvPr>
        </p:nvSpPr>
        <p:spPr/>
        <p:txBody>
          <a:bodyPr>
            <a:normAutofit fontScale="92500" lnSpcReduction="10000"/>
          </a:bodyPr>
          <a:lstStyle/>
          <a:p>
            <a:r>
              <a:rPr lang="en-IN" dirty="0" smtClean="0"/>
              <a:t>Primitive functions in the various levels of the kernel are</a:t>
            </a:r>
          </a:p>
          <a:p>
            <a:r>
              <a:rPr lang="en-IN" dirty="0" smtClean="0"/>
              <a:t>Level 1 : Processor Management Lower level</a:t>
            </a:r>
          </a:p>
          <a:p>
            <a:pPr lvl="1"/>
            <a:r>
              <a:rPr lang="en-IN" dirty="0" smtClean="0"/>
              <a:t>The P synchronization primitive</a:t>
            </a:r>
          </a:p>
          <a:p>
            <a:pPr lvl="1"/>
            <a:r>
              <a:rPr lang="en-IN" dirty="0" smtClean="0"/>
              <a:t>The V synchronization primitive</a:t>
            </a:r>
          </a:p>
          <a:p>
            <a:pPr lvl="1"/>
            <a:r>
              <a:rPr lang="en-IN" dirty="0" smtClean="0"/>
              <a:t> Process scheduling – the mechanism of multiprogramming</a:t>
            </a:r>
          </a:p>
          <a:p>
            <a:r>
              <a:rPr lang="en-IN" smtClean="0"/>
              <a:t>Level 2 </a:t>
            </a:r>
            <a:r>
              <a:rPr lang="en-IN" dirty="0" smtClean="0"/>
              <a:t>: Memory Management</a:t>
            </a:r>
          </a:p>
          <a:p>
            <a:pPr lvl="1"/>
            <a:r>
              <a:rPr lang="en-IN" dirty="0" smtClean="0"/>
              <a:t>Allocate memory</a:t>
            </a:r>
          </a:p>
          <a:p>
            <a:pPr lvl="1"/>
            <a:r>
              <a:rPr lang="en-IN" dirty="0" smtClean="0"/>
              <a:t>Release (free) memory</a:t>
            </a:r>
          </a:p>
          <a:p>
            <a:pPr lvl="1"/>
            <a:endParaRPr lang="en-IN" dirty="0" smtClean="0"/>
          </a:p>
          <a:p>
            <a:pPr lvl="1"/>
            <a:endParaRPr lang="en-IN" dirty="0" smtClean="0"/>
          </a:p>
          <a:p>
            <a:pPr lvl="3"/>
            <a:endParaRPr lang="en-IN" dirty="0" smtClean="0"/>
          </a:p>
          <a:p>
            <a:pPr>
              <a:buNone/>
            </a:pPr>
            <a:endParaRPr lang="en-IN" dirty="0" smtClean="0"/>
          </a:p>
          <a:p>
            <a:endParaRPr lang="en-IN" dirty="0" smtClean="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 Hierarchical Machine View…</a:t>
            </a:r>
            <a:endParaRPr lang="en-US" dirty="0"/>
          </a:p>
        </p:txBody>
      </p:sp>
      <p:sp>
        <p:nvSpPr>
          <p:cNvPr id="3" name="Content Placeholder 2"/>
          <p:cNvSpPr>
            <a:spLocks noGrp="1"/>
          </p:cNvSpPr>
          <p:nvPr>
            <p:ph idx="1"/>
          </p:nvPr>
        </p:nvSpPr>
        <p:spPr/>
        <p:txBody>
          <a:bodyPr>
            <a:normAutofit fontScale="77500" lnSpcReduction="20000"/>
          </a:bodyPr>
          <a:lstStyle/>
          <a:p>
            <a:r>
              <a:rPr lang="en-IN" dirty="0" smtClean="0"/>
              <a:t>Level 3 : Processor Management Upper level</a:t>
            </a:r>
          </a:p>
          <a:p>
            <a:pPr lvl="1"/>
            <a:r>
              <a:rPr lang="en-IN" dirty="0" smtClean="0"/>
              <a:t>Create/destroy process</a:t>
            </a:r>
          </a:p>
          <a:p>
            <a:pPr lvl="1"/>
            <a:r>
              <a:rPr lang="en-IN" dirty="0" smtClean="0"/>
              <a:t>Send/receive messages between processes</a:t>
            </a:r>
          </a:p>
          <a:p>
            <a:pPr lvl="1"/>
            <a:r>
              <a:rPr lang="en-IN" dirty="0" smtClean="0"/>
              <a:t>Stop process</a:t>
            </a:r>
          </a:p>
          <a:p>
            <a:pPr lvl="1"/>
            <a:r>
              <a:rPr lang="en-IN" dirty="0" smtClean="0"/>
              <a:t>Start process</a:t>
            </a:r>
          </a:p>
          <a:p>
            <a:r>
              <a:rPr lang="en-IN" dirty="0" smtClean="0"/>
              <a:t>Level 4 : Device Management</a:t>
            </a:r>
          </a:p>
          <a:p>
            <a:pPr lvl="1"/>
            <a:r>
              <a:rPr lang="en-IN" dirty="0" smtClean="0"/>
              <a:t>Keep track of status of all I/O devices</a:t>
            </a:r>
          </a:p>
          <a:p>
            <a:pPr lvl="1"/>
            <a:r>
              <a:rPr lang="en-IN" dirty="0" smtClean="0"/>
              <a:t>Schedule I/O</a:t>
            </a:r>
          </a:p>
          <a:p>
            <a:pPr lvl="1"/>
            <a:r>
              <a:rPr lang="en-IN" dirty="0" smtClean="0"/>
              <a:t>Initiate I/O process</a:t>
            </a:r>
          </a:p>
          <a:p>
            <a:r>
              <a:rPr lang="en-IN" dirty="0" smtClean="0"/>
              <a:t>Level 5 : Information Management</a:t>
            </a:r>
          </a:p>
          <a:p>
            <a:pPr lvl="1"/>
            <a:r>
              <a:rPr lang="en-IN" dirty="0" smtClean="0"/>
              <a:t>Create/destroy file</a:t>
            </a:r>
          </a:p>
          <a:p>
            <a:pPr lvl="1"/>
            <a:r>
              <a:rPr lang="en-IN" dirty="0" smtClean="0"/>
              <a:t>Open/close file</a:t>
            </a:r>
          </a:p>
          <a:p>
            <a:pPr lvl="1"/>
            <a:r>
              <a:rPr lang="en-IN" dirty="0" smtClean="0"/>
              <a:t>Read/write files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Programming</a:t>
            </a:r>
            <a:endParaRPr lang="en-US" dirty="0"/>
          </a:p>
        </p:txBody>
      </p:sp>
      <p:sp>
        <p:nvSpPr>
          <p:cNvPr id="3" name="Content Placeholder 2"/>
          <p:cNvSpPr>
            <a:spLocks noGrp="1"/>
          </p:cNvSpPr>
          <p:nvPr>
            <p:ph idx="1"/>
          </p:nvPr>
        </p:nvSpPr>
        <p:spPr/>
        <p:txBody>
          <a:bodyPr>
            <a:normAutofit fontScale="92500" lnSpcReduction="10000"/>
          </a:bodyPr>
          <a:lstStyle/>
          <a:p>
            <a:r>
              <a:rPr lang="en-IN" dirty="0" smtClean="0"/>
              <a:t>I/O programming</a:t>
            </a:r>
          </a:p>
          <a:p>
            <a:r>
              <a:rPr lang="en-IN" dirty="0" smtClean="0"/>
              <a:t>Types of I/O channels</a:t>
            </a:r>
          </a:p>
          <a:p>
            <a:r>
              <a:rPr lang="en-IN" dirty="0" smtClean="0"/>
              <a:t>I/O programming concepts</a:t>
            </a:r>
          </a:p>
          <a:p>
            <a:r>
              <a:rPr lang="en-IN" dirty="0" smtClean="0"/>
              <a:t>I/O process structure</a:t>
            </a:r>
          </a:p>
          <a:p>
            <a:r>
              <a:rPr lang="en-IN" dirty="0" smtClean="0"/>
              <a:t>Communication between the CPU and the channel</a:t>
            </a:r>
          </a:p>
          <a:p>
            <a:r>
              <a:rPr lang="en-IN" dirty="0" smtClean="0"/>
              <a:t>I/O Example using Single buffering</a:t>
            </a:r>
          </a:p>
          <a:p>
            <a:r>
              <a:rPr lang="en-IN" dirty="0" smtClean="0"/>
              <a:t>I/O Example using Double buffering </a:t>
            </a:r>
          </a:p>
          <a:p>
            <a:r>
              <a:rPr lang="en-IN" dirty="0" smtClean="0"/>
              <a:t>Multiple card buffering</a:t>
            </a:r>
            <a:endParaRPr 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Programming…</a:t>
            </a:r>
            <a:endParaRPr lang="en-US" dirty="0"/>
          </a:p>
        </p:txBody>
      </p:sp>
      <p:sp>
        <p:nvSpPr>
          <p:cNvPr id="4" name="Flowchart: Card 3"/>
          <p:cNvSpPr/>
          <p:nvPr/>
        </p:nvSpPr>
        <p:spPr>
          <a:xfrm>
            <a:off x="1142976" y="2714620"/>
            <a:ext cx="1643074" cy="804672"/>
          </a:xfrm>
          <a:prstGeom prst="flowChartPunchedCar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Card Reader</a:t>
            </a:r>
            <a:endParaRPr lang="en-US" dirty="0"/>
          </a:p>
        </p:txBody>
      </p:sp>
      <p:sp>
        <p:nvSpPr>
          <p:cNvPr id="5" name="Flowchart: Process 4"/>
          <p:cNvSpPr/>
          <p:nvPr/>
        </p:nvSpPr>
        <p:spPr>
          <a:xfrm>
            <a:off x="3643306" y="2643182"/>
            <a:ext cx="1500198" cy="857256"/>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Processor</a:t>
            </a:r>
            <a:endParaRPr lang="en-US" dirty="0"/>
          </a:p>
        </p:txBody>
      </p:sp>
      <p:sp>
        <p:nvSpPr>
          <p:cNvPr id="7" name="Flowchart: Card 6"/>
          <p:cNvSpPr/>
          <p:nvPr/>
        </p:nvSpPr>
        <p:spPr>
          <a:xfrm>
            <a:off x="6215074" y="2714620"/>
            <a:ext cx="1643074" cy="714380"/>
          </a:xfrm>
          <a:prstGeom prst="flowChartPunchedCard">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Card Reader</a:t>
            </a:r>
            <a:endParaRPr lang="en-US" dirty="0"/>
          </a:p>
        </p:txBody>
      </p:sp>
      <p:sp>
        <p:nvSpPr>
          <p:cNvPr id="8" name="Flowchart: Process 7"/>
          <p:cNvSpPr/>
          <p:nvPr/>
        </p:nvSpPr>
        <p:spPr>
          <a:xfrm>
            <a:off x="3571868" y="1785926"/>
            <a:ext cx="1571636" cy="500066"/>
          </a:xfrm>
          <a:prstGeom prst="flowChartProcess">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Memory</a:t>
            </a:r>
            <a:endParaRPr lang="en-US" dirty="0"/>
          </a:p>
        </p:txBody>
      </p:sp>
      <p:sp>
        <p:nvSpPr>
          <p:cNvPr id="9" name="Flowchart: Document 8"/>
          <p:cNvSpPr/>
          <p:nvPr/>
        </p:nvSpPr>
        <p:spPr>
          <a:xfrm>
            <a:off x="1857356" y="4429132"/>
            <a:ext cx="1143008" cy="857256"/>
          </a:xfrm>
          <a:prstGeom prst="flowChartDocumen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smtClean="0"/>
              <a:t>Printer</a:t>
            </a:r>
            <a:endParaRPr lang="en-US" dirty="0"/>
          </a:p>
        </p:txBody>
      </p:sp>
      <p:sp>
        <p:nvSpPr>
          <p:cNvPr id="10" name="Flowchart: Sequential Access Storage 9"/>
          <p:cNvSpPr/>
          <p:nvPr/>
        </p:nvSpPr>
        <p:spPr>
          <a:xfrm>
            <a:off x="4143372" y="4572008"/>
            <a:ext cx="928694" cy="857256"/>
          </a:xfrm>
          <a:prstGeom prst="flowChartMagneticTap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err="1" smtClean="0"/>
              <a:t>Mag</a:t>
            </a:r>
            <a:r>
              <a:rPr lang="en-IN" dirty="0" smtClean="0"/>
              <a:t> tape</a:t>
            </a:r>
            <a:endParaRPr lang="en-US" dirty="0"/>
          </a:p>
        </p:txBody>
      </p:sp>
      <p:sp>
        <p:nvSpPr>
          <p:cNvPr id="11" name="Flowchart: Sequential Access Storage 10"/>
          <p:cNvSpPr/>
          <p:nvPr/>
        </p:nvSpPr>
        <p:spPr>
          <a:xfrm>
            <a:off x="5572132" y="4643446"/>
            <a:ext cx="1143008" cy="857256"/>
          </a:xfrm>
          <a:prstGeom prst="flowChartMagneticTape">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IN" dirty="0" err="1" smtClean="0"/>
              <a:t>Mag</a:t>
            </a:r>
            <a:r>
              <a:rPr lang="en-IN" dirty="0" smtClean="0"/>
              <a:t> tape</a:t>
            </a:r>
            <a:endParaRPr lang="en-US" dirty="0"/>
          </a:p>
        </p:txBody>
      </p:sp>
      <p:cxnSp>
        <p:nvCxnSpPr>
          <p:cNvPr id="16" name="Straight Arrow Connector 15"/>
          <p:cNvCxnSpPr>
            <a:stCxn id="8" idx="2"/>
          </p:cNvCxnSpPr>
          <p:nvPr/>
        </p:nvCxnSpPr>
        <p:spPr>
          <a:xfrm rot="5400000">
            <a:off x="4179091" y="2464587"/>
            <a:ext cx="357190" cy="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5" idx="1"/>
          </p:cNvCxnSpPr>
          <p:nvPr/>
        </p:nvCxnSpPr>
        <p:spPr>
          <a:xfrm flipV="1">
            <a:off x="2786050" y="3071810"/>
            <a:ext cx="857256" cy="45146"/>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cxnSp>
        <p:nvCxnSpPr>
          <p:cNvPr id="24" name="Straight Arrow Connector 23"/>
          <p:cNvCxnSpPr>
            <a:stCxn id="5" idx="3"/>
            <a:endCxn id="7" idx="1"/>
          </p:cNvCxnSpPr>
          <p:nvPr/>
        </p:nvCxnSpPr>
        <p:spPr>
          <a:xfrm>
            <a:off x="5143504" y="3071810"/>
            <a:ext cx="1071570" cy="1588"/>
          </a:xfrm>
          <a:prstGeom prst="straightConnector1">
            <a:avLst/>
          </a:prstGeom>
          <a:ln>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rot="5400000" flipH="1" flipV="1">
            <a:off x="2857488" y="3643314"/>
            <a:ext cx="928694" cy="642942"/>
          </a:xfrm>
          <a:prstGeom prst="straightConnector1">
            <a:avLst/>
          </a:prstGeom>
          <a:ln>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10" idx="0"/>
          </p:cNvCxnSpPr>
          <p:nvPr/>
        </p:nvCxnSpPr>
        <p:spPr>
          <a:xfrm rot="16200000" flipV="1">
            <a:off x="4054076" y="4018364"/>
            <a:ext cx="1071570" cy="35717"/>
          </a:xfrm>
          <a:prstGeom prst="straightConnector1">
            <a:avLst/>
          </a:prstGeom>
          <a:ln>
            <a:solidFill>
              <a:schemeClr val="tx1"/>
            </a:solidFill>
            <a:headEnd type="arrow"/>
            <a:tailEnd type="arrow"/>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11" idx="0"/>
          </p:cNvCxnSpPr>
          <p:nvPr/>
        </p:nvCxnSpPr>
        <p:spPr>
          <a:xfrm rot="16200000" flipV="1">
            <a:off x="5072066" y="3571876"/>
            <a:ext cx="1143008" cy="1000132"/>
          </a:xfrm>
          <a:prstGeom prst="straightConnector1">
            <a:avLst/>
          </a:prstGeom>
          <a:ln>
            <a:solidFill>
              <a:schemeClr val="tx1"/>
            </a:solidFill>
            <a:headEnd type="arrow"/>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Programming…</a:t>
            </a:r>
            <a:endParaRPr lang="en-US" dirty="0"/>
          </a:p>
        </p:txBody>
      </p:sp>
      <p:sp>
        <p:nvSpPr>
          <p:cNvPr id="3" name="Content Placeholder 2"/>
          <p:cNvSpPr>
            <a:spLocks noGrp="1"/>
          </p:cNvSpPr>
          <p:nvPr>
            <p:ph idx="1"/>
          </p:nvPr>
        </p:nvSpPr>
        <p:spPr/>
        <p:txBody>
          <a:bodyPr/>
          <a:lstStyle/>
          <a:p>
            <a:r>
              <a:rPr lang="en-IN" dirty="0" smtClean="0"/>
              <a:t>Three basic components – the CPU, main memory, I/O devices.</a:t>
            </a:r>
          </a:p>
          <a:p>
            <a:r>
              <a:rPr lang="en-IN" dirty="0" smtClean="0"/>
              <a:t>Speed disparity between CPU and I/O devices motivated the development of I/O channel</a:t>
            </a:r>
            <a:endParaRPr lang="en-US" dirty="0"/>
          </a:p>
          <a:p>
            <a:r>
              <a:rPr lang="en-IN" dirty="0" smtClean="0"/>
              <a:t>I/O channels are directly connected to the memory</a:t>
            </a:r>
          </a:p>
          <a:p>
            <a:r>
              <a:rPr lang="en-IN" dirty="0" smtClean="0"/>
              <a:t>the I/O devices connected to the I/O channel</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I/O channels</a:t>
            </a:r>
            <a:endParaRPr lang="en-US" dirty="0"/>
          </a:p>
        </p:txBody>
      </p:sp>
      <p:sp>
        <p:nvSpPr>
          <p:cNvPr id="3" name="Content Placeholder 2"/>
          <p:cNvSpPr>
            <a:spLocks noGrp="1"/>
          </p:cNvSpPr>
          <p:nvPr>
            <p:ph idx="1"/>
          </p:nvPr>
        </p:nvSpPr>
        <p:spPr/>
        <p:txBody>
          <a:bodyPr>
            <a:normAutofit lnSpcReduction="10000"/>
          </a:bodyPr>
          <a:lstStyle/>
          <a:p>
            <a:pPr algn="just"/>
            <a:r>
              <a:rPr lang="en-IN" b="1" dirty="0" smtClean="0"/>
              <a:t>I/O Channel definition</a:t>
            </a:r>
            <a:r>
              <a:rPr lang="en-IN" dirty="0" smtClean="0"/>
              <a:t>: I/O channels or I/O processors provide a path or channel for the data to flow between I/O devices and main memory. </a:t>
            </a:r>
          </a:p>
          <a:p>
            <a:pPr algn="just"/>
            <a:r>
              <a:rPr lang="en-IN" dirty="0" smtClean="0"/>
              <a:t>Specialized processing units intended to operate the I/O devices.</a:t>
            </a:r>
          </a:p>
          <a:p>
            <a:pPr algn="just"/>
            <a:r>
              <a:rPr lang="en-IN" dirty="0" smtClean="0"/>
              <a:t>I/O operations are executed via the channel, the CPU is free to perform its high speed computations without wasting time for I/O.</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Computer System with I/O channel</a:t>
            </a:r>
            <a:endParaRPr lang="en-US" dirty="0"/>
          </a:p>
        </p:txBody>
      </p:sp>
      <p:pic>
        <p:nvPicPr>
          <p:cNvPr id="4" name="Content Placeholder 3" descr="CamScanner 08-13-2020 17.38.40_1.jpg"/>
          <p:cNvPicPr>
            <a:picLocks noGrp="1" noChangeAspect="1"/>
          </p:cNvPicPr>
          <p:nvPr>
            <p:ph idx="1"/>
          </p:nvPr>
        </p:nvPicPr>
        <p:blipFill>
          <a:blip r:embed="rId2"/>
          <a:stretch>
            <a:fillRect/>
          </a:stretch>
        </p:blipFill>
        <p:spPr>
          <a:xfrm>
            <a:off x="500034" y="1600200"/>
            <a:ext cx="7752128" cy="497207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Operating Systems…</a:t>
            </a:r>
            <a:endParaRPr lang="en-US" b="1" dirty="0"/>
          </a:p>
        </p:txBody>
      </p:sp>
      <p:sp>
        <p:nvSpPr>
          <p:cNvPr id="3" name="Content Placeholder 2"/>
          <p:cNvSpPr>
            <a:spLocks noGrp="1"/>
          </p:cNvSpPr>
          <p:nvPr>
            <p:ph idx="1"/>
          </p:nvPr>
        </p:nvSpPr>
        <p:spPr/>
        <p:txBody>
          <a:bodyPr>
            <a:normAutofit fontScale="77500" lnSpcReduction="20000"/>
          </a:bodyPr>
          <a:lstStyle/>
          <a:p>
            <a:r>
              <a:rPr lang="en-US" b="1" dirty="0"/>
              <a:t>Operating Systems - In 1960s</a:t>
            </a:r>
          </a:p>
          <a:p>
            <a:pPr lvl="1"/>
            <a:r>
              <a:rPr lang="en-US" dirty="0"/>
              <a:t>1961: The dawn of minicomputers</a:t>
            </a:r>
          </a:p>
          <a:p>
            <a:pPr lvl="1"/>
            <a:r>
              <a:rPr lang="en-US" dirty="0"/>
              <a:t>1962: Compatible Time-Sharing System (CTSS) from MIT</a:t>
            </a:r>
          </a:p>
          <a:p>
            <a:pPr lvl="1"/>
            <a:r>
              <a:rPr lang="en-US" dirty="0"/>
              <a:t>1963: Burroughs Master Control Program (MCP) for the B5000 system</a:t>
            </a:r>
          </a:p>
          <a:p>
            <a:pPr lvl="1"/>
            <a:r>
              <a:rPr lang="en-US" dirty="0"/>
              <a:t>1964: IBM System/360</a:t>
            </a:r>
          </a:p>
          <a:p>
            <a:pPr lvl="1"/>
            <a:r>
              <a:rPr lang="en-US" dirty="0"/>
              <a:t>1960s: Disks became mainstream</a:t>
            </a:r>
          </a:p>
          <a:p>
            <a:pPr lvl="1"/>
            <a:r>
              <a:rPr lang="en-US" dirty="0"/>
              <a:t>1966: Minicomputers got cheaper, more powerful, and really useful.</a:t>
            </a:r>
          </a:p>
          <a:p>
            <a:pPr lvl="1"/>
            <a:r>
              <a:rPr lang="en-US" dirty="0"/>
              <a:t>1967-1968: </a:t>
            </a:r>
            <a:r>
              <a:rPr lang="en-US" b="1" dirty="0"/>
              <a:t>Mouse</a:t>
            </a:r>
            <a:r>
              <a:rPr lang="en-US" dirty="0"/>
              <a:t> was invented.</a:t>
            </a:r>
          </a:p>
          <a:p>
            <a:pPr lvl="1"/>
            <a:r>
              <a:rPr lang="en-US" dirty="0"/>
              <a:t>1964 and onward: </a:t>
            </a:r>
            <a:r>
              <a:rPr lang="en-US" dirty="0" err="1"/>
              <a:t>Multics</a:t>
            </a:r>
            <a:endParaRPr lang="en-US" dirty="0"/>
          </a:p>
          <a:p>
            <a:pPr lvl="1"/>
            <a:r>
              <a:rPr lang="en-US" dirty="0"/>
              <a:t>1969: The UNIX Time-Sharing System from Bell Telephone Laboratories.</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I/O channels</a:t>
            </a:r>
            <a:endParaRPr lang="en-US" dirty="0"/>
          </a:p>
        </p:txBody>
      </p:sp>
      <p:sp>
        <p:nvSpPr>
          <p:cNvPr id="3" name="Content Placeholder 2"/>
          <p:cNvSpPr>
            <a:spLocks noGrp="1"/>
          </p:cNvSpPr>
          <p:nvPr>
            <p:ph idx="1"/>
          </p:nvPr>
        </p:nvSpPr>
        <p:spPr/>
        <p:txBody>
          <a:bodyPr>
            <a:normAutofit fontScale="70000" lnSpcReduction="20000"/>
          </a:bodyPr>
          <a:lstStyle/>
          <a:p>
            <a:r>
              <a:rPr lang="en-IN" sz="4100" dirty="0" smtClean="0"/>
              <a:t>Selector Channel</a:t>
            </a:r>
          </a:p>
          <a:p>
            <a:r>
              <a:rPr lang="en-IN" sz="4100" dirty="0" smtClean="0"/>
              <a:t>Multiplexor Channel</a:t>
            </a:r>
          </a:p>
          <a:p>
            <a:r>
              <a:rPr lang="en-IN" sz="4100" dirty="0" smtClean="0"/>
              <a:t>Block Multiplexor Channel</a:t>
            </a:r>
          </a:p>
          <a:p>
            <a:pPr algn="just"/>
            <a:endParaRPr lang="en-IN" b="1" dirty="0" smtClean="0"/>
          </a:p>
          <a:p>
            <a:pPr algn="just"/>
            <a:endParaRPr lang="en-IN" b="1" dirty="0"/>
          </a:p>
          <a:p>
            <a:pPr algn="just"/>
            <a:r>
              <a:rPr lang="en-IN" sz="4000" b="1" dirty="0" smtClean="0"/>
              <a:t>Selector Channel </a:t>
            </a:r>
            <a:r>
              <a:rPr lang="en-IN" sz="4000" dirty="0" smtClean="0"/>
              <a:t>: can service only one device at a time, i.e., one device is selected for service. These channels used for very high speed devices. </a:t>
            </a:r>
            <a:r>
              <a:rPr lang="en-IN" sz="4000" dirty="0" err="1"/>
              <a:t>e</a:t>
            </a:r>
            <a:r>
              <a:rPr lang="en-IN" sz="4000" dirty="0" err="1" smtClean="0"/>
              <a:t>g</a:t>
            </a:r>
            <a:r>
              <a:rPr lang="en-IN" sz="4000" dirty="0" smtClean="0"/>
              <a:t>. Magnetic tapes, disks and drums, each I/O request is usually completed quickly and then another device selected for I/O.  </a:t>
            </a:r>
          </a:p>
          <a:p>
            <a:pPr algn="just">
              <a:buNone/>
            </a:pPr>
            <a:r>
              <a:rPr lang="en-IN" dirty="0" smtClean="0"/>
              <a:t> </a:t>
            </a:r>
            <a:endParaRPr lang="en-US"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I/O channels…</a:t>
            </a:r>
            <a:endParaRPr lang="en-US" dirty="0"/>
          </a:p>
        </p:txBody>
      </p:sp>
      <p:sp>
        <p:nvSpPr>
          <p:cNvPr id="3" name="Content Placeholder 2"/>
          <p:cNvSpPr>
            <a:spLocks noGrp="1"/>
          </p:cNvSpPr>
          <p:nvPr>
            <p:ph idx="1"/>
          </p:nvPr>
        </p:nvSpPr>
        <p:spPr/>
        <p:txBody>
          <a:bodyPr/>
          <a:lstStyle/>
          <a:p>
            <a:pPr algn="just"/>
            <a:r>
              <a:rPr lang="en-IN" b="1" dirty="0" smtClean="0"/>
              <a:t>Multiplexor Channel </a:t>
            </a:r>
            <a:r>
              <a:rPr lang="en-IN" dirty="0" smtClean="0"/>
              <a:t>: simultaneously service many devices (up to 256) for slow devices such as card readers, card punches and printers.</a:t>
            </a:r>
          </a:p>
          <a:p>
            <a:pPr algn="just"/>
            <a:r>
              <a:rPr lang="en-IN" b="1" dirty="0" smtClean="0"/>
              <a:t>Block Multiplexor Channel </a:t>
            </a:r>
            <a:r>
              <a:rPr lang="en-IN" dirty="0" smtClean="0"/>
              <a:t>: allows multiple channel programs for high speed devices to be active on the same I/O channel.</a:t>
            </a:r>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I/O channels…</a:t>
            </a:r>
            <a:endParaRPr lang="en-US" dirty="0"/>
          </a:p>
        </p:txBody>
      </p:sp>
      <p:pic>
        <p:nvPicPr>
          <p:cNvPr id="4" name="Content Placeholder 3" descr="io-channel_1.jpg"/>
          <p:cNvPicPr>
            <a:picLocks noGrp="1" noChangeAspect="1"/>
          </p:cNvPicPr>
          <p:nvPr>
            <p:ph idx="1"/>
          </p:nvPr>
        </p:nvPicPr>
        <p:blipFill>
          <a:blip r:embed="rId2" cstate="print"/>
          <a:stretch>
            <a:fillRect/>
          </a:stretch>
        </p:blipFill>
        <p:spPr>
          <a:xfrm>
            <a:off x="928662" y="1600200"/>
            <a:ext cx="6500859" cy="4972072"/>
          </a:xfr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Programming Concepts</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CPU communicates with the I/O processor  by START I/O, HALT I/O and TEST I/O .</a:t>
            </a:r>
          </a:p>
          <a:p>
            <a:pPr algn="just"/>
            <a:r>
              <a:rPr lang="en-IN" dirty="0" smtClean="0"/>
              <a:t>The I/O processor communicate with the CPU by interrupts</a:t>
            </a:r>
          </a:p>
          <a:p>
            <a:pPr algn="just"/>
            <a:r>
              <a:rPr lang="en-IN" dirty="0" smtClean="0"/>
              <a:t>I/O channel instructions are called as I/O commands.</a:t>
            </a:r>
          </a:p>
          <a:p>
            <a:pPr algn="just"/>
            <a:r>
              <a:rPr lang="en-IN" dirty="0" smtClean="0"/>
              <a:t>The programs written using sets of I/O commands are known as I/O programs or I/O programming </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I/O Processor Structure – 360 and 370</a:t>
            </a:r>
            <a:endParaRPr lang="en-US" dirty="0"/>
          </a:p>
        </p:txBody>
      </p:sp>
      <p:sp>
        <p:nvSpPr>
          <p:cNvPr id="3" name="Content Placeholder 2"/>
          <p:cNvSpPr>
            <a:spLocks noGrp="1"/>
          </p:cNvSpPr>
          <p:nvPr>
            <p:ph idx="1"/>
          </p:nvPr>
        </p:nvSpPr>
        <p:spPr/>
        <p:txBody>
          <a:bodyPr>
            <a:normAutofit lnSpcReduction="10000"/>
          </a:bodyPr>
          <a:lstStyle/>
          <a:p>
            <a:r>
              <a:rPr lang="en-IN" dirty="0" smtClean="0"/>
              <a:t>Memory  -  2</a:t>
            </a:r>
            <a:r>
              <a:rPr lang="en-IN" baseline="30000" dirty="0" smtClean="0"/>
              <a:t>24 </a:t>
            </a:r>
            <a:r>
              <a:rPr lang="en-IN" dirty="0" smtClean="0"/>
              <a:t>Bytes.</a:t>
            </a:r>
          </a:p>
          <a:p>
            <a:pPr algn="just"/>
            <a:r>
              <a:rPr lang="en-IN" dirty="0" smtClean="0"/>
              <a:t>Registers – I/O channels has no explicit registers, but some I/O channels have an Instruction </a:t>
            </a:r>
            <a:r>
              <a:rPr lang="en-IN" dirty="0"/>
              <a:t>A</a:t>
            </a:r>
            <a:r>
              <a:rPr lang="en-IN" dirty="0" smtClean="0"/>
              <a:t>ddress </a:t>
            </a:r>
            <a:r>
              <a:rPr lang="en-IN" dirty="0"/>
              <a:t>R</a:t>
            </a:r>
            <a:r>
              <a:rPr lang="en-IN" dirty="0" smtClean="0"/>
              <a:t>egister and Data counter similar to CPU working register. </a:t>
            </a:r>
          </a:p>
          <a:p>
            <a:pPr algn="just"/>
            <a:r>
              <a:rPr lang="en-IN" dirty="0" smtClean="0"/>
              <a:t>Data  - only logical character data handled ( string of consecutive bytes from 1 to 2</a:t>
            </a:r>
            <a:r>
              <a:rPr lang="en-IN" baseline="30000" dirty="0" smtClean="0"/>
              <a:t>16 </a:t>
            </a:r>
            <a:r>
              <a:rPr lang="en-IN" dirty="0" smtClean="0"/>
              <a:t>-1 )  EBCDIC to BCD</a:t>
            </a:r>
          </a:p>
          <a:p>
            <a:pPr algn="just">
              <a:buNone/>
            </a:pPr>
            <a:r>
              <a:rPr lang="en-IN" dirty="0" smtClean="0"/>
              <a:t> </a:t>
            </a:r>
            <a:endParaRPr lang="en-US"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I/O Processor Structure – 360 and 370…</a:t>
            </a:r>
            <a:endParaRPr lang="en-US" sz="3600" dirty="0"/>
          </a:p>
        </p:txBody>
      </p:sp>
      <p:sp>
        <p:nvSpPr>
          <p:cNvPr id="3" name="Content Placeholder 2"/>
          <p:cNvSpPr>
            <a:spLocks noGrp="1"/>
          </p:cNvSpPr>
          <p:nvPr>
            <p:ph idx="1"/>
          </p:nvPr>
        </p:nvSpPr>
        <p:spPr/>
        <p:txBody>
          <a:bodyPr>
            <a:normAutofit/>
          </a:bodyPr>
          <a:lstStyle/>
          <a:p>
            <a:r>
              <a:rPr lang="en-IN" dirty="0" smtClean="0"/>
              <a:t>Instructions – three basic grouping of I/O commands : </a:t>
            </a:r>
            <a:r>
              <a:rPr lang="en-IN" b="1" dirty="0" smtClean="0"/>
              <a:t>Data transfer</a:t>
            </a:r>
            <a:r>
              <a:rPr lang="en-IN" dirty="0" smtClean="0"/>
              <a:t> : read, read backwards, write, sense ( read device status)</a:t>
            </a:r>
          </a:p>
          <a:p>
            <a:r>
              <a:rPr lang="en-IN" b="1" dirty="0" smtClean="0"/>
              <a:t>Device Control  : </a:t>
            </a:r>
            <a:r>
              <a:rPr lang="en-IN" dirty="0" smtClean="0"/>
              <a:t>control ( page eject, tape rewind, </a:t>
            </a:r>
            <a:r>
              <a:rPr lang="en-IN" b="1" dirty="0" smtClean="0"/>
              <a:t>etc.)</a:t>
            </a:r>
          </a:p>
          <a:p>
            <a:r>
              <a:rPr lang="en-IN" b="1" dirty="0" smtClean="0"/>
              <a:t>Branching</a:t>
            </a:r>
            <a:r>
              <a:rPr lang="en-IN" dirty="0" smtClean="0"/>
              <a:t> : transfer of control within the channel program.</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4000" dirty="0" smtClean="0"/>
              <a:t>I/O Processor Structure – 360 and 370</a:t>
            </a:r>
            <a:r>
              <a:rPr lang="en-IN" dirty="0" smtClean="0"/>
              <a:t>…</a:t>
            </a:r>
            <a:endParaRPr lang="en-US" dirty="0"/>
          </a:p>
        </p:txBody>
      </p:sp>
      <p:sp>
        <p:nvSpPr>
          <p:cNvPr id="3" name="Content Placeholder 2"/>
          <p:cNvSpPr>
            <a:spLocks noGrp="1"/>
          </p:cNvSpPr>
          <p:nvPr>
            <p:ph idx="1"/>
          </p:nvPr>
        </p:nvSpPr>
        <p:spPr/>
        <p:txBody>
          <a:bodyPr>
            <a:normAutofit fontScale="92500" lnSpcReduction="10000"/>
          </a:bodyPr>
          <a:lstStyle/>
          <a:p>
            <a:pPr algn="just"/>
            <a:r>
              <a:rPr lang="en-IN" dirty="0" smtClean="0"/>
              <a:t>The channel fetches the channel commands  ( Channel Command Words (CCW)) from memory and decodes them to 64 bit format</a:t>
            </a:r>
          </a:p>
          <a:p>
            <a:pPr algn="just"/>
            <a:r>
              <a:rPr lang="en-IN" dirty="0" smtClean="0"/>
              <a:t>0-7 – </a:t>
            </a:r>
            <a:r>
              <a:rPr lang="en-IN" dirty="0" err="1" smtClean="0"/>
              <a:t>opcode</a:t>
            </a:r>
            <a:r>
              <a:rPr lang="en-IN" dirty="0" smtClean="0"/>
              <a:t> – command to be performed </a:t>
            </a:r>
          </a:p>
          <a:p>
            <a:pPr algn="just"/>
            <a:r>
              <a:rPr lang="en-IN" dirty="0" smtClean="0"/>
              <a:t>8-31 – Data address – beginning location of the data field</a:t>
            </a:r>
          </a:p>
          <a:p>
            <a:pPr algn="just"/>
            <a:r>
              <a:rPr lang="en-IN" dirty="0" smtClean="0"/>
              <a:t>32-36 – Flags</a:t>
            </a:r>
          </a:p>
          <a:p>
            <a:pPr algn="just"/>
            <a:r>
              <a:rPr lang="en-IN" dirty="0" smtClean="0"/>
              <a:t>37-47 – unused</a:t>
            </a:r>
          </a:p>
          <a:p>
            <a:pPr algn="just"/>
            <a:r>
              <a:rPr lang="en-IN" dirty="0" smtClean="0"/>
              <a:t>48-63 - Count</a:t>
            </a:r>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3600" dirty="0" smtClean="0"/>
              <a:t>I/O Processor Structure – 360 and 370…</a:t>
            </a:r>
            <a:endParaRPr lang="en-US" sz="3600" dirty="0"/>
          </a:p>
        </p:txBody>
      </p:sp>
      <p:sp>
        <p:nvSpPr>
          <p:cNvPr id="3" name="Content Placeholder 2"/>
          <p:cNvSpPr>
            <a:spLocks noGrp="1"/>
          </p:cNvSpPr>
          <p:nvPr>
            <p:ph idx="1"/>
          </p:nvPr>
        </p:nvSpPr>
        <p:spPr/>
        <p:txBody>
          <a:bodyPr>
            <a:normAutofit fontScale="77500" lnSpcReduction="20000"/>
          </a:bodyPr>
          <a:lstStyle/>
          <a:p>
            <a:pPr algn="just"/>
            <a:r>
              <a:rPr lang="en-IN" dirty="0" smtClean="0"/>
              <a:t>Flags : </a:t>
            </a:r>
          </a:p>
          <a:p>
            <a:pPr algn="just"/>
            <a:r>
              <a:rPr lang="en-IN" dirty="0" smtClean="0"/>
              <a:t>Bit 32 – </a:t>
            </a:r>
            <a:r>
              <a:rPr lang="en-IN" b="1" dirty="0" smtClean="0"/>
              <a:t>Data chain flag </a:t>
            </a:r>
            <a:r>
              <a:rPr lang="en-IN" dirty="0" smtClean="0"/>
              <a:t>– storage area designed by the next CCW, once the current data area count is exhausted.</a:t>
            </a:r>
          </a:p>
          <a:p>
            <a:pPr algn="just"/>
            <a:r>
              <a:rPr lang="en-IN" dirty="0" smtClean="0"/>
              <a:t>Bit 33 – </a:t>
            </a:r>
            <a:r>
              <a:rPr lang="en-IN" b="1" dirty="0" smtClean="0"/>
              <a:t>Command Chain Flag – </a:t>
            </a:r>
            <a:r>
              <a:rPr lang="en-IN" dirty="0" smtClean="0"/>
              <a:t>next sequential CCW is to be executed on normal execution of the current command</a:t>
            </a:r>
          </a:p>
          <a:p>
            <a:pPr algn="just"/>
            <a:r>
              <a:rPr lang="en-IN" b="1" dirty="0" smtClean="0"/>
              <a:t>Bit 34 – Suppress length indication flag - </a:t>
            </a:r>
            <a:r>
              <a:rPr lang="en-IN" dirty="0" smtClean="0"/>
              <a:t> suppresses the indication to the program of an incorrect length</a:t>
            </a:r>
          </a:p>
          <a:p>
            <a:pPr algn="just"/>
            <a:r>
              <a:rPr lang="en-IN" b="1" dirty="0" smtClean="0"/>
              <a:t>Bit 35 – Skip flag - </a:t>
            </a:r>
            <a:r>
              <a:rPr lang="en-IN" dirty="0" smtClean="0"/>
              <a:t> suppression of transfer of information to storage.</a:t>
            </a:r>
          </a:p>
          <a:p>
            <a:pPr algn="just"/>
            <a:r>
              <a:rPr lang="en-IN" b="1" dirty="0" smtClean="0"/>
              <a:t>Bit 36 -  Programmed Controlled interruption flag -  </a:t>
            </a:r>
            <a:r>
              <a:rPr lang="en-IN" dirty="0" smtClean="0"/>
              <a:t>channel to generate an interruption condition when this CCW takes control of the channel.</a:t>
            </a:r>
            <a:endParaRPr lang="en-IN" b="1" dirty="0" smtClean="0"/>
          </a:p>
          <a:p>
            <a:pPr algn="just"/>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Special Features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IN" dirty="0" smtClean="0"/>
              <a:t>The channel has an internal register acts as Instruction Address Register (IAR) </a:t>
            </a:r>
          </a:p>
          <a:p>
            <a:pPr algn="just"/>
            <a:r>
              <a:rPr lang="en-IN" dirty="0" smtClean="0"/>
              <a:t>Multiplexor or block multiplexor has more IAR, one IAR per device</a:t>
            </a:r>
          </a:p>
          <a:p>
            <a:pPr algn="just"/>
            <a:r>
              <a:rPr lang="en-IN" dirty="0" smtClean="0"/>
              <a:t>3 specific words of memory are used for status information.</a:t>
            </a:r>
          </a:p>
          <a:p>
            <a:pPr algn="just"/>
            <a:r>
              <a:rPr lang="en-IN" dirty="0" smtClean="0"/>
              <a:t>The Channel Address Word (CAW) starts at memory location 72</a:t>
            </a:r>
            <a:r>
              <a:rPr lang="en-IN" baseline="-25000" dirty="0" smtClean="0"/>
              <a:t>10</a:t>
            </a:r>
            <a:r>
              <a:rPr lang="en-IN" dirty="0" smtClean="0"/>
              <a:t> .contains the address of the first instruction to be executed by the channel.</a:t>
            </a:r>
          </a:p>
          <a:p>
            <a:pPr algn="just"/>
            <a:r>
              <a:rPr lang="en-IN" dirty="0" smtClean="0"/>
              <a:t>The channel refers to the CAW during the execution of the START I/O (SIO) by the CPU.</a:t>
            </a:r>
            <a:endParaRPr lang="en-US"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Special Features…</a:t>
            </a:r>
            <a:endParaRPr lang="en-US" dirty="0"/>
          </a:p>
        </p:txBody>
      </p:sp>
      <p:sp>
        <p:nvSpPr>
          <p:cNvPr id="3" name="Content Placeholder 2"/>
          <p:cNvSpPr>
            <a:spLocks noGrp="1"/>
          </p:cNvSpPr>
          <p:nvPr>
            <p:ph idx="1"/>
          </p:nvPr>
        </p:nvSpPr>
        <p:spPr/>
        <p:txBody>
          <a:bodyPr/>
          <a:lstStyle/>
          <a:p>
            <a:pPr algn="just"/>
            <a:r>
              <a:rPr lang="en-IN" dirty="0" smtClean="0"/>
              <a:t>Channel Status Word (CSW)contains coded information indicating the status of the channel at the location 64</a:t>
            </a:r>
            <a:r>
              <a:rPr lang="en-IN" baseline="-25000" dirty="0" smtClean="0"/>
              <a:t>10</a:t>
            </a:r>
            <a:r>
              <a:rPr lang="en-IN" dirty="0" smtClean="0"/>
              <a:t>. </a:t>
            </a:r>
          </a:p>
          <a:p>
            <a:pPr algn="just"/>
            <a:r>
              <a:rPr lang="en-IN" dirty="0" smtClean="0"/>
              <a:t>The format of CSW is a double word.</a:t>
            </a:r>
          </a:p>
          <a:p>
            <a:pPr algn="just"/>
            <a:r>
              <a:rPr lang="en-IN" dirty="0" smtClean="0"/>
              <a:t>0-7 – Protection keys</a:t>
            </a:r>
          </a:p>
          <a:p>
            <a:pPr algn="just"/>
            <a:r>
              <a:rPr lang="en-IN" dirty="0" smtClean="0"/>
              <a:t>8-31 – Next CCW address</a:t>
            </a:r>
          </a:p>
          <a:p>
            <a:pPr algn="just"/>
            <a:r>
              <a:rPr lang="en-IN" dirty="0" smtClean="0"/>
              <a:t>32-47 – Status</a:t>
            </a:r>
          </a:p>
          <a:p>
            <a:pPr algn="just"/>
            <a:r>
              <a:rPr lang="en-IN" dirty="0" smtClean="0"/>
              <a:t>48-63 – Residual count</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Operating Systems…</a:t>
            </a:r>
            <a:endParaRPr lang="en-US" b="1" dirty="0"/>
          </a:p>
        </p:txBody>
      </p:sp>
      <p:sp>
        <p:nvSpPr>
          <p:cNvPr id="3" name="Content Placeholder 2"/>
          <p:cNvSpPr>
            <a:spLocks noGrp="1"/>
          </p:cNvSpPr>
          <p:nvPr>
            <p:ph idx="1"/>
          </p:nvPr>
        </p:nvSpPr>
        <p:spPr/>
        <p:txBody>
          <a:bodyPr/>
          <a:lstStyle/>
          <a:p>
            <a:r>
              <a:rPr lang="en-US" dirty="0"/>
              <a:t>Supported OS Features by 1970s</a:t>
            </a:r>
          </a:p>
          <a:p>
            <a:r>
              <a:rPr lang="en-US" b="1" dirty="0"/>
              <a:t>Multi User</a:t>
            </a:r>
            <a:r>
              <a:rPr lang="en-US" dirty="0"/>
              <a:t> and </a:t>
            </a:r>
            <a:r>
              <a:rPr lang="en-US" b="1" dirty="0"/>
              <a:t>Multi tasking</a:t>
            </a:r>
            <a:r>
              <a:rPr lang="en-US" dirty="0"/>
              <a:t> was introduced.</a:t>
            </a:r>
          </a:p>
          <a:p>
            <a:r>
              <a:rPr lang="en-US" b="1" dirty="0"/>
              <a:t>Dynamic address</a:t>
            </a:r>
            <a:r>
              <a:rPr lang="en-US" dirty="0"/>
              <a:t> translation hardware and </a:t>
            </a:r>
            <a:r>
              <a:rPr lang="en-US" b="1" dirty="0"/>
              <a:t>Virtual machines</a:t>
            </a:r>
            <a:r>
              <a:rPr lang="en-US" dirty="0"/>
              <a:t> came into picture.</a:t>
            </a:r>
          </a:p>
          <a:p>
            <a:r>
              <a:rPr lang="en-US" b="1" dirty="0"/>
              <a:t>Modular architectures</a:t>
            </a:r>
            <a:r>
              <a:rPr lang="en-US" dirty="0"/>
              <a:t> came into existence.</a:t>
            </a:r>
          </a:p>
          <a:p>
            <a:r>
              <a:rPr lang="en-US" dirty="0"/>
              <a:t>Personal, interactive systems came into existence.</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Special Features…</a:t>
            </a:r>
            <a:endParaRPr lang="en-US" dirty="0"/>
          </a:p>
        </p:txBody>
      </p:sp>
      <p:sp>
        <p:nvSpPr>
          <p:cNvPr id="3" name="Content Placeholder 2"/>
          <p:cNvSpPr>
            <a:spLocks noGrp="1"/>
          </p:cNvSpPr>
          <p:nvPr>
            <p:ph idx="1"/>
          </p:nvPr>
        </p:nvSpPr>
        <p:spPr/>
        <p:txBody>
          <a:bodyPr/>
          <a:lstStyle/>
          <a:p>
            <a:r>
              <a:rPr lang="en-IN" dirty="0" smtClean="0"/>
              <a:t>Key – protection key used by channel</a:t>
            </a:r>
          </a:p>
          <a:p>
            <a:r>
              <a:rPr lang="en-IN" dirty="0" smtClean="0"/>
              <a:t>Address – address of next channel command</a:t>
            </a:r>
          </a:p>
          <a:p>
            <a:r>
              <a:rPr lang="en-IN" dirty="0" smtClean="0"/>
              <a:t>Status – e.g., building on fire, I/O completed, I/O error</a:t>
            </a:r>
          </a:p>
          <a:p>
            <a:r>
              <a:rPr lang="en-IN" dirty="0" smtClean="0"/>
              <a:t>Count – how many bytes of the last CCW were not processed.</a:t>
            </a:r>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Example of an I/O Program</a:t>
            </a:r>
            <a:endParaRPr lang="en-US" dirty="0"/>
          </a:p>
        </p:txBody>
      </p:sp>
      <p:graphicFrame>
        <p:nvGraphicFramePr>
          <p:cNvPr id="4" name="Content Placeholder 3"/>
          <p:cNvGraphicFramePr>
            <a:graphicFrameLocks noGrp="1"/>
          </p:cNvGraphicFramePr>
          <p:nvPr>
            <p:ph idx="1"/>
          </p:nvPr>
        </p:nvGraphicFramePr>
        <p:xfrm>
          <a:off x="457200" y="2123440"/>
          <a:ext cx="8229599" cy="2667000"/>
        </p:xfrm>
        <a:graphic>
          <a:graphicData uri="http://schemas.openxmlformats.org/drawingml/2006/table">
            <a:tbl>
              <a:tblPr firstRow="1" bandRow="1">
                <a:tableStyleId>{073A0DAA-6AF3-43AB-8588-CEC1D06C72B9}</a:tableStyleId>
              </a:tblPr>
              <a:tblGrid>
                <a:gridCol w="1175657"/>
                <a:gridCol w="938879"/>
                <a:gridCol w="1000132"/>
                <a:gridCol w="714380"/>
                <a:gridCol w="928694"/>
                <a:gridCol w="785818"/>
                <a:gridCol w="2686039"/>
              </a:tblGrid>
              <a:tr h="0">
                <a:tc>
                  <a:txBody>
                    <a:bodyPr/>
                    <a:lstStyle/>
                    <a:p>
                      <a:r>
                        <a:rPr lang="en-IN" dirty="0" smtClean="0">
                          <a:solidFill>
                            <a:schemeClr val="tx1"/>
                          </a:solidFill>
                        </a:rPr>
                        <a:t>Location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err="1" smtClean="0">
                          <a:solidFill>
                            <a:schemeClr val="tx1"/>
                          </a:solidFill>
                        </a:rPr>
                        <a:t>Opcode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Data Address</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Flag</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Unused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Count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Action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IN" dirty="0" smtClean="0">
                          <a:solidFill>
                            <a:schemeClr val="tx1"/>
                          </a:solidFill>
                        </a:rPr>
                        <a:t>400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88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XXXXXX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40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XXXX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Skip to new page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IN" dirty="0" smtClean="0">
                          <a:solidFill>
                            <a:schemeClr val="tx1"/>
                          </a:solidFill>
                        </a:rPr>
                        <a:t>408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01</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010008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60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0008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Print line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IN" dirty="0" smtClean="0">
                          <a:solidFill>
                            <a:schemeClr val="tx1"/>
                          </a:solidFill>
                        </a:rPr>
                        <a:t>410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XXXXXX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40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XXXX</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Advance</a:t>
                      </a:r>
                      <a:r>
                        <a:rPr lang="en-IN" baseline="0" dirty="0" smtClean="0">
                          <a:solidFill>
                            <a:schemeClr val="tx1"/>
                          </a:solidFill>
                        </a:rPr>
                        <a:t> 1 line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70840">
                <a:tc>
                  <a:txBody>
                    <a:bodyPr/>
                    <a:lstStyle/>
                    <a:p>
                      <a:r>
                        <a:rPr lang="en-IN" dirty="0" smtClean="0">
                          <a:solidFill>
                            <a:schemeClr val="tx1"/>
                          </a:solidFill>
                        </a:rPr>
                        <a:t>418</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89</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010010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00</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0014</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smtClean="0">
                          <a:solidFill>
                            <a:schemeClr val="tx1"/>
                          </a:solidFill>
                        </a:rPr>
                        <a:t>Print 20 Character line Eject to next page and Stop</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6" name="TextBox 5"/>
          <p:cNvSpPr txBox="1"/>
          <p:nvPr/>
        </p:nvSpPr>
        <p:spPr>
          <a:xfrm>
            <a:off x="214282" y="5429264"/>
            <a:ext cx="4143059" cy="923330"/>
          </a:xfrm>
          <a:prstGeom prst="rect">
            <a:avLst/>
          </a:prstGeom>
          <a:noFill/>
        </p:spPr>
        <p:txBody>
          <a:bodyPr wrap="square" rtlCol="0">
            <a:spAutoFit/>
          </a:bodyPr>
          <a:lstStyle/>
          <a:p>
            <a:pPr marL="1257300" lvl="2" indent="-342900"/>
            <a:r>
              <a:rPr lang="en-IN" dirty="0" smtClean="0"/>
              <a:t>010008 “ GOOD DAY”</a:t>
            </a:r>
          </a:p>
          <a:p>
            <a:pPr marL="342900" indent="-342900"/>
            <a:r>
              <a:rPr lang="en-IN" dirty="0" smtClean="0"/>
              <a:t>	010010  “YOU ARE NOW ON A 370 “</a:t>
            </a:r>
            <a:endParaRPr lang="en-US" dirty="0" smtClean="0"/>
          </a:p>
          <a:p>
            <a:endParaRPr lang="en-US"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Communication between the CPU and the Channel</a:t>
            </a:r>
            <a:endParaRPr lang="en-US" sz="2800" dirty="0"/>
          </a:p>
        </p:txBody>
      </p:sp>
      <p:sp>
        <p:nvSpPr>
          <p:cNvPr id="3" name="Content Placeholder 2"/>
          <p:cNvSpPr>
            <a:spLocks noGrp="1"/>
          </p:cNvSpPr>
          <p:nvPr>
            <p:ph idx="1"/>
          </p:nvPr>
        </p:nvSpPr>
        <p:spPr/>
        <p:txBody>
          <a:bodyPr>
            <a:normAutofit fontScale="92500"/>
          </a:bodyPr>
          <a:lstStyle/>
          <a:p>
            <a:pPr algn="just"/>
            <a:r>
              <a:rPr lang="en-IN" dirty="0" smtClean="0"/>
              <a:t>The purpose of I/O channel is to free the CPU.</a:t>
            </a:r>
          </a:p>
          <a:p>
            <a:pPr algn="just"/>
            <a:r>
              <a:rPr lang="en-IN" dirty="0" smtClean="0"/>
              <a:t>The CPU and channel in a master/slave relationship</a:t>
            </a:r>
          </a:p>
          <a:p>
            <a:pPr algn="just"/>
            <a:r>
              <a:rPr lang="en-IN" dirty="0" smtClean="0"/>
              <a:t>The CPU tells the channel when to start and commands it to stop or change what it is doing.</a:t>
            </a:r>
          </a:p>
          <a:p>
            <a:pPr algn="just"/>
            <a:r>
              <a:rPr lang="en-IN" dirty="0" smtClean="0"/>
              <a:t>2 types of communications between CPU and channel</a:t>
            </a:r>
          </a:p>
          <a:p>
            <a:pPr lvl="1" algn="just"/>
            <a:r>
              <a:rPr lang="en-IN" dirty="0" smtClean="0"/>
              <a:t>CPU to channel I/O instructions initiated by the CPU.</a:t>
            </a:r>
          </a:p>
          <a:p>
            <a:pPr lvl="1" algn="just"/>
            <a:r>
              <a:rPr lang="en-IN" dirty="0" smtClean="0"/>
              <a:t>Channel to CPU interrupt initiated by the channel. </a:t>
            </a:r>
            <a:endParaRPr 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Communication between the CPU and the Channel…</a:t>
            </a:r>
            <a:endParaRPr lang="en-US" sz="2800" dirty="0"/>
          </a:p>
        </p:txBody>
      </p:sp>
      <p:sp>
        <p:nvSpPr>
          <p:cNvPr id="3" name="Content Placeholder 2"/>
          <p:cNvSpPr>
            <a:spLocks noGrp="1"/>
          </p:cNvSpPr>
          <p:nvPr>
            <p:ph idx="1"/>
          </p:nvPr>
        </p:nvSpPr>
        <p:spPr/>
        <p:txBody>
          <a:bodyPr>
            <a:normAutofit fontScale="92500" lnSpcReduction="20000"/>
          </a:bodyPr>
          <a:lstStyle/>
          <a:p>
            <a:r>
              <a:rPr lang="en-IN" dirty="0" smtClean="0"/>
              <a:t>CPU instruction format</a:t>
            </a:r>
          </a:p>
          <a:p>
            <a:r>
              <a:rPr lang="en-IN" dirty="0" smtClean="0"/>
              <a:t>0-7 – </a:t>
            </a:r>
            <a:r>
              <a:rPr lang="en-IN" dirty="0" err="1" smtClean="0"/>
              <a:t>opcode</a:t>
            </a:r>
            <a:endParaRPr lang="en-IN" dirty="0" smtClean="0"/>
          </a:p>
          <a:p>
            <a:r>
              <a:rPr lang="en-IN" dirty="0" smtClean="0"/>
              <a:t>8-15 – unused</a:t>
            </a:r>
          </a:p>
          <a:p>
            <a:r>
              <a:rPr lang="en-IN" dirty="0" smtClean="0"/>
              <a:t>16-19 – B</a:t>
            </a:r>
            <a:r>
              <a:rPr lang="en-IN" baseline="-25000" dirty="0" smtClean="0"/>
              <a:t>1</a:t>
            </a:r>
          </a:p>
          <a:p>
            <a:r>
              <a:rPr lang="en-IN" dirty="0" smtClean="0"/>
              <a:t>20-31 – D</a:t>
            </a:r>
            <a:r>
              <a:rPr lang="en-IN" baseline="-25000" dirty="0" smtClean="0"/>
              <a:t>1</a:t>
            </a:r>
          </a:p>
          <a:p>
            <a:r>
              <a:rPr lang="en-IN" dirty="0" smtClean="0"/>
              <a:t>The channel and device number are specified by the sum of the contents of register B</a:t>
            </a:r>
            <a:r>
              <a:rPr lang="en-IN" baseline="-25000" dirty="0" smtClean="0"/>
              <a:t>1</a:t>
            </a:r>
            <a:r>
              <a:rPr lang="en-IN" dirty="0" smtClean="0"/>
              <a:t> and D</a:t>
            </a:r>
            <a:r>
              <a:rPr lang="en-IN" baseline="-25000" dirty="0" smtClean="0"/>
              <a:t>1</a:t>
            </a:r>
            <a:r>
              <a:rPr lang="en-IN" dirty="0" smtClean="0"/>
              <a:t>  field.</a:t>
            </a:r>
          </a:p>
          <a:p>
            <a:r>
              <a:rPr lang="en-IN" dirty="0" smtClean="0"/>
              <a:t> Bits 16-23 contains the channel address and</a:t>
            </a:r>
          </a:p>
          <a:p>
            <a:r>
              <a:rPr lang="en-IN" dirty="0" smtClean="0"/>
              <a:t>Bits 24-31 contains the device on the channel.</a:t>
            </a: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CPU instructions</a:t>
            </a:r>
            <a:endParaRPr lang="en-US" dirty="0"/>
          </a:p>
        </p:txBody>
      </p:sp>
      <p:sp>
        <p:nvSpPr>
          <p:cNvPr id="3" name="Content Placeholder 2"/>
          <p:cNvSpPr>
            <a:spLocks noGrp="1"/>
          </p:cNvSpPr>
          <p:nvPr>
            <p:ph idx="1"/>
          </p:nvPr>
        </p:nvSpPr>
        <p:spPr/>
        <p:txBody>
          <a:bodyPr>
            <a:normAutofit fontScale="85000" lnSpcReduction="10000"/>
          </a:bodyPr>
          <a:lstStyle/>
          <a:p>
            <a:pPr algn="just"/>
            <a:r>
              <a:rPr lang="en-IN" b="1" dirty="0" smtClean="0"/>
              <a:t>START I/O (SIO) </a:t>
            </a:r>
            <a:r>
              <a:rPr lang="en-IN" dirty="0" smtClean="0"/>
              <a:t>: the channel and device number , the beginning address of the channel program are needed. </a:t>
            </a:r>
            <a:r>
              <a:rPr lang="en-IN" dirty="0" err="1" smtClean="0"/>
              <a:t>eg</a:t>
            </a:r>
            <a:r>
              <a:rPr lang="en-IN" dirty="0" smtClean="0"/>
              <a:t>. </a:t>
            </a:r>
            <a:r>
              <a:rPr lang="en-IN" b="1" dirty="0" smtClean="0"/>
              <a:t>SIO X’00E’</a:t>
            </a:r>
            <a:r>
              <a:rPr lang="en-IN" dirty="0" smtClean="0"/>
              <a:t>. Channel number 0 &amp; device number 0E. Location 72-75 in memory contain the CAW –specifies the start of the channel program.</a:t>
            </a:r>
          </a:p>
          <a:p>
            <a:pPr algn="just"/>
            <a:r>
              <a:rPr lang="en-IN" dirty="0" smtClean="0"/>
              <a:t>TEST I/O (TIO) : The CPU indicates the state of the addressed channel and device by setting the Condition Code (CC) ( busy or not).</a:t>
            </a:r>
          </a:p>
          <a:p>
            <a:pPr algn="just"/>
            <a:r>
              <a:rPr lang="en-IN" dirty="0" smtClean="0"/>
              <a:t>HALT I/O (HIO) : Execution of the current I/O operation at the addressed I/O device and channel is abruptly terminated. </a:t>
            </a:r>
            <a:endParaRPr lang="en-US"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CPU instructions…</a:t>
            </a:r>
            <a:endParaRPr lang="en-US" dirty="0"/>
          </a:p>
        </p:txBody>
      </p:sp>
      <p:sp>
        <p:nvSpPr>
          <p:cNvPr id="3" name="Content Placeholder 2"/>
          <p:cNvSpPr>
            <a:spLocks noGrp="1"/>
          </p:cNvSpPr>
          <p:nvPr>
            <p:ph idx="1"/>
          </p:nvPr>
        </p:nvSpPr>
        <p:spPr/>
        <p:txBody>
          <a:bodyPr/>
          <a:lstStyle/>
          <a:p>
            <a:r>
              <a:rPr lang="en-IN" dirty="0" smtClean="0"/>
              <a:t>CC – 8 –OK</a:t>
            </a:r>
          </a:p>
          <a:p>
            <a:pPr lvl="1"/>
            <a:r>
              <a:rPr lang="en-IN" dirty="0" smtClean="0"/>
              <a:t>2 – Busy</a:t>
            </a:r>
          </a:p>
          <a:p>
            <a:pPr lvl="1"/>
            <a:r>
              <a:rPr lang="en-IN" dirty="0" smtClean="0"/>
              <a:t>1 -  not operational</a:t>
            </a:r>
          </a:p>
          <a:p>
            <a:pPr lvl="1"/>
            <a:r>
              <a:rPr lang="en-IN" dirty="0" smtClean="0"/>
              <a:t>4 – indicates that there is a lot more to tell us in the CSW</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I/O Program</a:t>
            </a:r>
            <a:endParaRPr lang="en-US" dirty="0"/>
          </a:p>
        </p:txBody>
      </p:sp>
      <p:sp>
        <p:nvSpPr>
          <p:cNvPr id="3" name="Content Placeholder 2"/>
          <p:cNvSpPr>
            <a:spLocks noGrp="1"/>
          </p:cNvSpPr>
          <p:nvPr>
            <p:ph idx="1"/>
          </p:nvPr>
        </p:nvSpPr>
        <p:spPr/>
        <p:txBody>
          <a:bodyPr/>
          <a:lstStyle/>
          <a:p>
            <a:r>
              <a:rPr lang="en-IN" dirty="0" smtClean="0"/>
              <a:t>Assuming that I/O interrupts are disabled, the following sequence will start up an I/O program</a:t>
            </a:r>
          </a:p>
          <a:p>
            <a:r>
              <a:rPr lang="en-IN" dirty="0" smtClean="0"/>
              <a:t> </a:t>
            </a:r>
            <a:endParaRPr lang="en-US" dirty="0"/>
          </a:p>
        </p:txBody>
      </p:sp>
      <p:graphicFrame>
        <p:nvGraphicFramePr>
          <p:cNvPr id="4" name="Table 3"/>
          <p:cNvGraphicFramePr>
            <a:graphicFrameLocks noGrp="1"/>
          </p:cNvGraphicFramePr>
          <p:nvPr/>
        </p:nvGraphicFramePr>
        <p:xfrm>
          <a:off x="1071538" y="3286124"/>
          <a:ext cx="6096000" cy="2585720"/>
        </p:xfrm>
        <a:graphic>
          <a:graphicData uri="http://schemas.openxmlformats.org/drawingml/2006/table">
            <a:tbl>
              <a:tblPr firstRow="1" bandRow="1">
                <a:tableStyleId>{5C22544A-7EE6-4342-B048-85BDC9FD1C3A}</a:tableStyleId>
              </a:tblPr>
              <a:tblGrid>
                <a:gridCol w="857256"/>
                <a:gridCol w="928694"/>
                <a:gridCol w="1643074"/>
                <a:gridCol w="2666976"/>
              </a:tblGrid>
              <a:tr h="370840">
                <a:tc>
                  <a:txBody>
                    <a:bodyPr/>
                    <a:lstStyle/>
                    <a:p>
                      <a:r>
                        <a:rPr lang="en-IN" b="0" dirty="0" smtClean="0">
                          <a:ln>
                            <a:solidFill>
                              <a:schemeClr val="tx1"/>
                            </a:solidFill>
                          </a:ln>
                          <a:solidFill>
                            <a:schemeClr val="tx1"/>
                          </a:solidFill>
                        </a:rPr>
                        <a:t>Label</a:t>
                      </a:r>
                      <a:endParaRPr lang="en-US" b="0" dirty="0">
                        <a:ln>
                          <a:solidFill>
                            <a:schemeClr val="tx1"/>
                          </a:solidFill>
                        </a:ln>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IN" dirty="0" err="1" smtClean="0">
                          <a:solidFill>
                            <a:schemeClr val="tx1"/>
                          </a:solidFill>
                        </a:rPr>
                        <a:t>Opcode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Operand</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Action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LA</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1,CCWADDR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Set I/O  program</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1,72</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Address into CAW</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SIO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X’00E’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Start I/O on Device</a:t>
                      </a:r>
                      <a:r>
                        <a:rPr lang="en-IN" baseline="0" dirty="0" smtClean="0">
                          <a:solidFill>
                            <a:schemeClr val="tx1"/>
                          </a:solidFill>
                        </a:rPr>
                        <a:t> X’00E’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BC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4+2+1,</a:t>
                      </a:r>
                      <a:r>
                        <a:rPr lang="en-IN" baseline="0" dirty="0" smtClean="0">
                          <a:solidFill>
                            <a:schemeClr val="tx1"/>
                          </a:solidFill>
                        </a:rPr>
                        <a:t> ERROR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If not CC=8, then Error</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502">
                <a:tc>
                  <a:txBody>
                    <a:bodyPr/>
                    <a:lstStyle/>
                    <a:p>
                      <a:r>
                        <a:rPr lang="en-IN" dirty="0" smtClean="0">
                          <a:solidFill>
                            <a:schemeClr val="tx1"/>
                          </a:solidFill>
                        </a:rPr>
                        <a:t>TESTIO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TIO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X,’00E’</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Test if I/O completed yet</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502">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BC</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4+2, TESTIO</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IN" dirty="0" smtClean="0">
                          <a:solidFill>
                            <a:schemeClr val="tx1"/>
                          </a:solidFill>
                        </a:rPr>
                        <a:t>If still Busy, Test</a:t>
                      </a:r>
                      <a:r>
                        <a:rPr lang="en-IN" baseline="0" dirty="0" smtClean="0">
                          <a:solidFill>
                            <a:schemeClr val="tx1"/>
                          </a:solidFill>
                        </a:rPr>
                        <a:t> again</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sz="3600" dirty="0" smtClean="0"/>
              <a:t>Single Buffering for card reading and printing</a:t>
            </a:r>
            <a:endParaRPr lang="en-US" sz="3600" dirty="0"/>
          </a:p>
        </p:txBody>
      </p:sp>
      <p:sp>
        <p:nvSpPr>
          <p:cNvPr id="3" name="Content Placeholder 2"/>
          <p:cNvSpPr>
            <a:spLocks noGrp="1"/>
          </p:cNvSpPr>
          <p:nvPr>
            <p:ph idx="1"/>
          </p:nvPr>
        </p:nvSpPr>
        <p:spPr/>
        <p:txBody>
          <a:bodyPr/>
          <a:lstStyle/>
          <a:p>
            <a:r>
              <a:rPr lang="en-IN" dirty="0" smtClean="0"/>
              <a:t>Series of steps 1 to 4 will be continued until reading and printing completed. </a:t>
            </a:r>
          </a:p>
          <a:p>
            <a:pPr marL="514350" indent="-514350">
              <a:buFont typeface="+mj-lt"/>
              <a:buAutoNum type="arabicPeriod"/>
            </a:pPr>
            <a:r>
              <a:rPr lang="en-IN" dirty="0" smtClean="0"/>
              <a:t>Issue SIO for reading a card into BUFFER area</a:t>
            </a:r>
          </a:p>
          <a:p>
            <a:pPr marL="514350" indent="-514350">
              <a:buFont typeface="+mj-lt"/>
              <a:buAutoNum type="arabicPeriod"/>
            </a:pPr>
            <a:r>
              <a:rPr lang="en-IN" dirty="0" smtClean="0"/>
              <a:t>Wait for I/O channel to finish reading</a:t>
            </a:r>
          </a:p>
          <a:p>
            <a:pPr marL="514350" indent="-514350">
              <a:buFont typeface="+mj-lt"/>
              <a:buAutoNum type="arabicPeriod"/>
            </a:pPr>
            <a:r>
              <a:rPr lang="en-IN" dirty="0" smtClean="0"/>
              <a:t>Issue SIO for printing a line out of BUFFER area</a:t>
            </a:r>
          </a:p>
          <a:p>
            <a:pPr marL="514350" indent="-514350">
              <a:buFont typeface="+mj-lt"/>
              <a:buAutoNum type="arabicPeriod"/>
            </a:pPr>
            <a:r>
              <a:rPr lang="en-IN" dirty="0" smtClean="0"/>
              <a:t>Wait for I/O channel to finish printing</a:t>
            </a:r>
            <a:endParaRPr lang="en-US"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IN" sz="3200" dirty="0" smtClean="0"/>
              <a:t>Double Buffering for card reading and printing</a:t>
            </a:r>
            <a:endParaRPr lang="en-US" sz="3200" dirty="0"/>
          </a:p>
        </p:txBody>
      </p:sp>
      <p:sp>
        <p:nvSpPr>
          <p:cNvPr id="3" name="Content Placeholder 2"/>
          <p:cNvSpPr>
            <a:spLocks noGrp="1"/>
          </p:cNvSpPr>
          <p:nvPr>
            <p:ph idx="1"/>
          </p:nvPr>
        </p:nvSpPr>
        <p:spPr/>
        <p:txBody>
          <a:bodyPr>
            <a:normAutofit fontScale="70000" lnSpcReduction="20000"/>
          </a:bodyPr>
          <a:lstStyle/>
          <a:p>
            <a:r>
              <a:rPr lang="en-IN" dirty="0" smtClean="0"/>
              <a:t>Series of steps 1 to 8 will be continued until reading and printing completed using two buffers. </a:t>
            </a:r>
          </a:p>
          <a:p>
            <a:pPr marL="514350" indent="-514350">
              <a:buFont typeface="+mj-lt"/>
              <a:buAutoNum type="arabicPeriod"/>
            </a:pPr>
            <a:r>
              <a:rPr lang="en-IN" dirty="0" smtClean="0"/>
              <a:t>Issue SIO for reading a card into </a:t>
            </a:r>
            <a:r>
              <a:rPr lang="en-IN" b="1" dirty="0" smtClean="0"/>
              <a:t>BUFF1</a:t>
            </a:r>
            <a:r>
              <a:rPr lang="en-IN" dirty="0" smtClean="0"/>
              <a:t> area</a:t>
            </a:r>
          </a:p>
          <a:p>
            <a:pPr marL="514350" indent="-514350">
              <a:buFont typeface="+mj-lt"/>
              <a:buAutoNum type="arabicPeriod"/>
            </a:pPr>
            <a:r>
              <a:rPr lang="en-IN" dirty="0" smtClean="0"/>
              <a:t>Wait for reader to finish</a:t>
            </a:r>
          </a:p>
          <a:p>
            <a:pPr marL="514350" indent="-514350">
              <a:buFont typeface="+mj-lt"/>
              <a:buAutoNum type="arabicPeriod"/>
            </a:pPr>
            <a:r>
              <a:rPr lang="en-IN" dirty="0" smtClean="0"/>
              <a:t>Wait  for printer ready</a:t>
            </a:r>
          </a:p>
          <a:p>
            <a:pPr marL="514350" indent="-514350">
              <a:buFont typeface="+mj-lt"/>
              <a:buAutoNum type="arabicPeriod"/>
            </a:pPr>
            <a:r>
              <a:rPr lang="en-IN" dirty="0" smtClean="0"/>
              <a:t>SIO print out of </a:t>
            </a:r>
            <a:r>
              <a:rPr lang="en-IN" b="1" dirty="0" smtClean="0"/>
              <a:t>BUFF1</a:t>
            </a:r>
          </a:p>
          <a:p>
            <a:pPr marL="514350" indent="-514350">
              <a:buFont typeface="+mj-lt"/>
              <a:buAutoNum type="arabicPeriod"/>
            </a:pPr>
            <a:r>
              <a:rPr lang="en-IN" dirty="0" smtClean="0"/>
              <a:t>SIO read into </a:t>
            </a:r>
            <a:r>
              <a:rPr lang="en-IN" b="1" dirty="0" smtClean="0"/>
              <a:t>BUFF2</a:t>
            </a:r>
          </a:p>
          <a:p>
            <a:pPr marL="514350" indent="-514350">
              <a:buFont typeface="+mj-lt"/>
              <a:buAutoNum type="arabicPeriod"/>
            </a:pPr>
            <a:r>
              <a:rPr lang="en-IN" dirty="0" smtClean="0"/>
              <a:t>Wait for reader to finish</a:t>
            </a:r>
          </a:p>
          <a:p>
            <a:pPr marL="514350" indent="-514350">
              <a:buFont typeface="+mj-lt"/>
              <a:buAutoNum type="arabicPeriod"/>
            </a:pPr>
            <a:r>
              <a:rPr lang="en-IN" dirty="0" smtClean="0"/>
              <a:t>Wait  for printer ready</a:t>
            </a:r>
          </a:p>
          <a:p>
            <a:pPr marL="514350" indent="-514350">
              <a:buFont typeface="+mj-lt"/>
              <a:buAutoNum type="arabicPeriod"/>
            </a:pPr>
            <a:r>
              <a:rPr lang="en-IN" dirty="0" smtClean="0"/>
              <a:t>SIO printer out of </a:t>
            </a:r>
            <a:r>
              <a:rPr lang="en-IN" b="1" dirty="0" smtClean="0"/>
              <a:t>BUFF2</a:t>
            </a:r>
          </a:p>
          <a:p>
            <a:pPr marL="514350" indent="-514350"/>
            <a:r>
              <a:rPr lang="en-IN" dirty="0" smtClean="0"/>
              <a:t>The steps 4 &amp; 5 are performing at the same time</a:t>
            </a:r>
          </a:p>
          <a:p>
            <a:pPr marL="514350" indent="-514350"/>
            <a:r>
              <a:rPr lang="en-IN" dirty="0" smtClean="0"/>
              <a:t>Similarly in the second cycle the 8</a:t>
            </a:r>
            <a:r>
              <a:rPr lang="en-IN" baseline="30000" dirty="0" smtClean="0"/>
              <a:t>th</a:t>
            </a:r>
            <a:r>
              <a:rPr lang="en-IN" dirty="0" smtClean="0"/>
              <a:t> and 1</a:t>
            </a:r>
            <a:r>
              <a:rPr lang="en-IN" baseline="30000" dirty="0" smtClean="0"/>
              <a:t>st</a:t>
            </a:r>
            <a:r>
              <a:rPr lang="en-IN" dirty="0" smtClean="0"/>
              <a:t> steps are going at same time</a:t>
            </a:r>
            <a:endParaRPr lang="en-US"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Structure and Processing</a:t>
            </a:r>
            <a:endParaRPr lang="en-US" dirty="0"/>
          </a:p>
        </p:txBody>
      </p:sp>
      <p:sp>
        <p:nvSpPr>
          <p:cNvPr id="3" name="Content Placeholder 2"/>
          <p:cNvSpPr>
            <a:spLocks noGrp="1"/>
          </p:cNvSpPr>
          <p:nvPr>
            <p:ph idx="1"/>
          </p:nvPr>
        </p:nvSpPr>
        <p:spPr/>
        <p:txBody>
          <a:bodyPr/>
          <a:lstStyle/>
          <a:p>
            <a:r>
              <a:rPr lang="en-IN" dirty="0" smtClean="0"/>
              <a:t>Interrupt</a:t>
            </a:r>
          </a:p>
          <a:p>
            <a:r>
              <a:rPr lang="en-IN" dirty="0" smtClean="0"/>
              <a:t>Interrupt types</a:t>
            </a:r>
          </a:p>
          <a:p>
            <a:r>
              <a:rPr lang="en-IN" dirty="0" smtClean="0"/>
              <a:t>Interrupt Mechanism</a:t>
            </a:r>
          </a:p>
          <a:p>
            <a:r>
              <a:rPr lang="en-IN" dirty="0" smtClean="0"/>
              <a:t>Interrupt Handler  Processing</a:t>
            </a:r>
          </a:p>
          <a:p>
            <a:r>
              <a:rPr lang="en-IN" dirty="0" smtClean="0"/>
              <a:t>Example of Exceptional Interrupt Processing</a:t>
            </a:r>
          </a:p>
          <a:p>
            <a:r>
              <a:rPr lang="en-IN" dirty="0" smtClean="0"/>
              <a:t>Example of  Asynchronous Interrupt Processing</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Operating Systems…</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a:t>Accomplishments after 1970</a:t>
            </a:r>
          </a:p>
          <a:p>
            <a:pPr lvl="1"/>
            <a:r>
              <a:rPr lang="en-US" dirty="0"/>
              <a:t>1971: Intel announces the microprocessor</a:t>
            </a:r>
          </a:p>
          <a:p>
            <a:pPr lvl="1"/>
            <a:r>
              <a:rPr lang="en-US" dirty="0"/>
              <a:t>1972: IBM comes out with VM: the Virtual Machine Operating System</a:t>
            </a:r>
          </a:p>
          <a:p>
            <a:pPr lvl="1"/>
            <a:r>
              <a:rPr lang="en-US" dirty="0"/>
              <a:t>1973: UNIX 4th Edition is published</a:t>
            </a:r>
          </a:p>
          <a:p>
            <a:pPr lvl="1"/>
            <a:r>
              <a:rPr lang="en-US" dirty="0"/>
              <a:t>1973: Ethernet</a:t>
            </a:r>
          </a:p>
          <a:p>
            <a:pPr lvl="1"/>
            <a:r>
              <a:rPr lang="en-US" dirty="0"/>
              <a:t>1974 The Personal Computer Age begins</a:t>
            </a:r>
          </a:p>
          <a:p>
            <a:pPr lvl="1"/>
            <a:r>
              <a:rPr lang="en-US" dirty="0"/>
              <a:t>1974: Gates and Allen wrote BASIC for the Altair</a:t>
            </a:r>
          </a:p>
          <a:p>
            <a:pPr lvl="1"/>
            <a:r>
              <a:rPr lang="en-US" dirty="0"/>
              <a:t>1976: Apple II</a:t>
            </a:r>
          </a:p>
          <a:p>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a:t>
            </a:r>
            <a:endParaRPr lang="en-US" dirty="0"/>
          </a:p>
        </p:txBody>
      </p:sp>
      <p:sp>
        <p:nvSpPr>
          <p:cNvPr id="3" name="Content Placeholder 2"/>
          <p:cNvSpPr>
            <a:spLocks noGrp="1"/>
          </p:cNvSpPr>
          <p:nvPr>
            <p:ph idx="1"/>
          </p:nvPr>
        </p:nvSpPr>
        <p:spPr/>
        <p:txBody>
          <a:bodyPr/>
          <a:lstStyle/>
          <a:p>
            <a:pPr algn="just"/>
            <a:r>
              <a:rPr lang="en-IN" dirty="0" smtClean="0"/>
              <a:t>An Interrupt is 						 (1) a response to an asynchronous  or exceptional event that 					(2) automatically saves the current CPU status to allow later restart and 			(3) causes an automatic transfer to a specified routine ( called an interrupt handler)</a:t>
            </a:r>
          </a:p>
          <a:p>
            <a:pPr algn="just">
              <a:buNone/>
            </a:pPr>
            <a:r>
              <a:rPr lang="en-IN" dirty="0"/>
              <a:t>	</a:t>
            </a:r>
            <a:r>
              <a:rPr lang="en-IN" dirty="0" smtClean="0"/>
              <a:t>	</a:t>
            </a:r>
            <a:endParaRPr lang="en-US"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smtClean="0"/>
              <a:t>Figure : Locus of a process through an interrupt</a:t>
            </a:r>
            <a:endParaRPr lang="en-US" dirty="0"/>
          </a:p>
        </p:txBody>
      </p:sp>
      <p:sp>
        <p:nvSpPr>
          <p:cNvPr id="4" name="Rectangle 3"/>
          <p:cNvSpPr/>
          <p:nvPr/>
        </p:nvSpPr>
        <p:spPr>
          <a:xfrm>
            <a:off x="3214678" y="1785926"/>
            <a:ext cx="1928826" cy="4143404"/>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6" name="Straight Connector 5"/>
          <p:cNvCxnSpPr/>
          <p:nvPr/>
        </p:nvCxnSpPr>
        <p:spPr>
          <a:xfrm>
            <a:off x="714348" y="5072074"/>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214678" y="2571744"/>
            <a:ext cx="19288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214678" y="3714752"/>
            <a:ext cx="19288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214678" y="4357694"/>
            <a:ext cx="19288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214678" y="5572140"/>
            <a:ext cx="192882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3143240" y="2928934"/>
            <a:ext cx="428628" cy="1588"/>
          </a:xfrm>
          <a:prstGeom prst="straightConnector1">
            <a:avLst/>
          </a:prstGeom>
          <a:ln>
            <a:solidFill>
              <a:schemeClr val="accent3">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16" name="Straight Arrow Connector 15"/>
          <p:cNvCxnSpPr/>
          <p:nvPr/>
        </p:nvCxnSpPr>
        <p:spPr>
          <a:xfrm rot="5400000">
            <a:off x="3178959" y="3464719"/>
            <a:ext cx="357190" cy="1588"/>
          </a:xfrm>
          <a:prstGeom prst="straightConnector1">
            <a:avLst/>
          </a:prstGeom>
          <a:ln>
            <a:solidFill>
              <a:srgbClr val="002060"/>
            </a:solidFill>
            <a:tailEnd type="arrow"/>
          </a:ln>
        </p:spPr>
        <p:style>
          <a:lnRef idx="1">
            <a:schemeClr val="dk1"/>
          </a:lnRef>
          <a:fillRef idx="0">
            <a:schemeClr val="dk1"/>
          </a:fillRef>
          <a:effectRef idx="0">
            <a:schemeClr val="dk1"/>
          </a:effectRef>
          <a:fontRef idx="minor">
            <a:schemeClr val="tx1"/>
          </a:fontRef>
        </p:style>
      </p:cxnSp>
      <p:cxnSp>
        <p:nvCxnSpPr>
          <p:cNvPr id="18" name="Straight Arrow Connector 17"/>
          <p:cNvCxnSpPr/>
          <p:nvPr/>
        </p:nvCxnSpPr>
        <p:spPr>
          <a:xfrm rot="5400000">
            <a:off x="2928926" y="5000636"/>
            <a:ext cx="857256" cy="1588"/>
          </a:xfrm>
          <a:prstGeom prst="straightConnector1">
            <a:avLst/>
          </a:prstGeom>
          <a:ln>
            <a:solidFill>
              <a:srgbClr val="C00000"/>
            </a:solidFill>
            <a:tailEnd type="arrow"/>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3500430" y="2786058"/>
            <a:ext cx="373124" cy="646331"/>
          </a:xfrm>
          <a:prstGeom prst="rect">
            <a:avLst/>
          </a:prstGeom>
          <a:noFill/>
        </p:spPr>
        <p:txBody>
          <a:bodyPr wrap="square" rtlCol="0">
            <a:spAutoFit/>
          </a:bodyPr>
          <a:lstStyle/>
          <a:p>
            <a:r>
              <a:rPr lang="en-IN" dirty="0" smtClean="0"/>
              <a:t>1</a:t>
            </a:r>
          </a:p>
          <a:p>
            <a:r>
              <a:rPr lang="en-IN" dirty="0" smtClean="0"/>
              <a:t>3</a:t>
            </a:r>
            <a:endParaRPr lang="en-US" dirty="0"/>
          </a:p>
        </p:txBody>
      </p:sp>
      <p:sp>
        <p:nvSpPr>
          <p:cNvPr id="20" name="TextBox 19"/>
          <p:cNvSpPr txBox="1"/>
          <p:nvPr/>
        </p:nvSpPr>
        <p:spPr>
          <a:xfrm>
            <a:off x="3428992" y="4429132"/>
            <a:ext cx="301686" cy="369332"/>
          </a:xfrm>
          <a:prstGeom prst="rect">
            <a:avLst/>
          </a:prstGeom>
          <a:noFill/>
        </p:spPr>
        <p:txBody>
          <a:bodyPr wrap="none" rtlCol="0">
            <a:spAutoFit/>
          </a:bodyPr>
          <a:lstStyle/>
          <a:p>
            <a:r>
              <a:rPr lang="en-IN" dirty="0" smtClean="0"/>
              <a:t>2</a:t>
            </a:r>
            <a:endParaRPr lang="en-US" dirty="0"/>
          </a:p>
        </p:txBody>
      </p:sp>
      <p:sp>
        <p:nvSpPr>
          <p:cNvPr id="21" name="Right Brace 20"/>
          <p:cNvSpPr/>
          <p:nvPr/>
        </p:nvSpPr>
        <p:spPr>
          <a:xfrm>
            <a:off x="5286380" y="2643182"/>
            <a:ext cx="357190" cy="1071570"/>
          </a:xfrm>
          <a:prstGeom prst="rightBrace">
            <a:avLst/>
          </a:prstGeom>
          <a:ln>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3" name="Right Brace 22"/>
          <p:cNvSpPr/>
          <p:nvPr/>
        </p:nvSpPr>
        <p:spPr>
          <a:xfrm>
            <a:off x="5214942" y="4357694"/>
            <a:ext cx="500066" cy="1214446"/>
          </a:xfrm>
          <a:prstGeom prst="rightBrace">
            <a:avLst/>
          </a:prstGeom>
          <a:ln>
            <a:solidFill>
              <a:schemeClr val="accent6">
                <a:lumMod val="50000"/>
              </a:schemeClr>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4" name="TextBox 23"/>
          <p:cNvSpPr txBox="1"/>
          <p:nvPr/>
        </p:nvSpPr>
        <p:spPr>
          <a:xfrm>
            <a:off x="5715008" y="3000372"/>
            <a:ext cx="980910" cy="369332"/>
          </a:xfrm>
          <a:prstGeom prst="rect">
            <a:avLst/>
          </a:prstGeom>
          <a:noFill/>
        </p:spPr>
        <p:txBody>
          <a:bodyPr wrap="none" rtlCol="0">
            <a:spAutoFit/>
          </a:bodyPr>
          <a:lstStyle/>
          <a:p>
            <a:r>
              <a:rPr lang="en-IN" dirty="0" smtClean="0"/>
              <a:t>Program</a:t>
            </a:r>
            <a:endParaRPr lang="en-US" dirty="0"/>
          </a:p>
        </p:txBody>
      </p:sp>
      <p:sp>
        <p:nvSpPr>
          <p:cNvPr id="26" name="TextBox 25"/>
          <p:cNvSpPr txBox="1"/>
          <p:nvPr/>
        </p:nvSpPr>
        <p:spPr>
          <a:xfrm>
            <a:off x="5786446" y="4786322"/>
            <a:ext cx="1771895" cy="369332"/>
          </a:xfrm>
          <a:prstGeom prst="rect">
            <a:avLst/>
          </a:prstGeom>
          <a:noFill/>
        </p:spPr>
        <p:txBody>
          <a:bodyPr wrap="none" rtlCol="0">
            <a:spAutoFit/>
          </a:bodyPr>
          <a:lstStyle/>
          <a:p>
            <a:r>
              <a:rPr lang="en-IN" dirty="0" smtClean="0"/>
              <a:t>Interrupt routine</a:t>
            </a:r>
            <a:endParaRPr lang="en-US" dirty="0"/>
          </a:p>
        </p:txBody>
      </p:sp>
      <p:sp>
        <p:nvSpPr>
          <p:cNvPr id="27" name="7-Point Star 26"/>
          <p:cNvSpPr/>
          <p:nvPr/>
        </p:nvSpPr>
        <p:spPr>
          <a:xfrm>
            <a:off x="1000100" y="1928802"/>
            <a:ext cx="1643074" cy="785818"/>
          </a:xfrm>
          <a:prstGeom prst="star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28" name="TextBox 27"/>
          <p:cNvSpPr txBox="1"/>
          <p:nvPr/>
        </p:nvSpPr>
        <p:spPr>
          <a:xfrm>
            <a:off x="1285852" y="2143116"/>
            <a:ext cx="1349728" cy="369332"/>
          </a:xfrm>
          <a:prstGeom prst="rect">
            <a:avLst/>
          </a:prstGeom>
          <a:noFill/>
        </p:spPr>
        <p:txBody>
          <a:bodyPr wrap="none" rtlCol="0">
            <a:spAutoFit/>
          </a:bodyPr>
          <a:lstStyle/>
          <a:p>
            <a:r>
              <a:rPr lang="en-IN" dirty="0" smtClean="0"/>
              <a:t>Started here</a:t>
            </a:r>
            <a:endParaRPr lang="en-US" dirty="0"/>
          </a:p>
        </p:txBody>
      </p:sp>
      <p:sp>
        <p:nvSpPr>
          <p:cNvPr id="29" name="7-Point Star 28"/>
          <p:cNvSpPr/>
          <p:nvPr/>
        </p:nvSpPr>
        <p:spPr>
          <a:xfrm>
            <a:off x="0" y="2786058"/>
            <a:ext cx="1643074" cy="785818"/>
          </a:xfrm>
          <a:prstGeom prst="star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0" name="7-Point Star 29"/>
          <p:cNvSpPr/>
          <p:nvPr/>
        </p:nvSpPr>
        <p:spPr>
          <a:xfrm>
            <a:off x="928662" y="3500438"/>
            <a:ext cx="2000264" cy="857256"/>
          </a:xfrm>
          <a:prstGeom prst="star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2" name="TextBox 31"/>
          <p:cNvSpPr txBox="1"/>
          <p:nvPr/>
        </p:nvSpPr>
        <p:spPr>
          <a:xfrm>
            <a:off x="285720" y="3000372"/>
            <a:ext cx="1689886" cy="369332"/>
          </a:xfrm>
          <a:prstGeom prst="rect">
            <a:avLst/>
          </a:prstGeom>
          <a:noFill/>
        </p:spPr>
        <p:txBody>
          <a:bodyPr wrap="none" rtlCol="0">
            <a:spAutoFit/>
          </a:bodyPr>
          <a:lstStyle/>
          <a:p>
            <a:r>
              <a:rPr lang="en-IN" dirty="0" smtClean="0"/>
              <a:t>Interrupt occurs</a:t>
            </a:r>
            <a:endParaRPr lang="en-US" dirty="0"/>
          </a:p>
        </p:txBody>
      </p:sp>
      <p:sp>
        <p:nvSpPr>
          <p:cNvPr id="33" name="TextBox 32"/>
          <p:cNvSpPr txBox="1"/>
          <p:nvPr/>
        </p:nvSpPr>
        <p:spPr>
          <a:xfrm>
            <a:off x="1214414" y="3786190"/>
            <a:ext cx="1748748" cy="369332"/>
          </a:xfrm>
          <a:prstGeom prst="rect">
            <a:avLst/>
          </a:prstGeom>
          <a:noFill/>
        </p:spPr>
        <p:txBody>
          <a:bodyPr wrap="none" rtlCol="0">
            <a:spAutoFit/>
          </a:bodyPr>
          <a:lstStyle/>
          <a:p>
            <a:r>
              <a:rPr lang="en-IN" dirty="0" smtClean="0"/>
              <a:t>Program finishes</a:t>
            </a:r>
            <a:endParaRPr lang="en-US" dirty="0"/>
          </a:p>
        </p:txBody>
      </p:sp>
      <p:cxnSp>
        <p:nvCxnSpPr>
          <p:cNvPr id="35" name="Straight Arrow Connector 34"/>
          <p:cNvCxnSpPr/>
          <p:nvPr/>
        </p:nvCxnSpPr>
        <p:spPr>
          <a:xfrm>
            <a:off x="2428860" y="2143116"/>
            <a:ext cx="857256" cy="571504"/>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a:off x="1571604" y="3000372"/>
            <a:ext cx="1643074" cy="214314"/>
          </a:xfrm>
          <a:prstGeom prst="straightConnector1">
            <a:avLst/>
          </a:prstGeom>
          <a:ln>
            <a:solidFill>
              <a:srgbClr val="FF0000"/>
            </a:solidFill>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V="1">
            <a:off x="3000364" y="3714752"/>
            <a:ext cx="428628" cy="28575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4" name="7-Point Star 43"/>
          <p:cNvSpPr/>
          <p:nvPr/>
        </p:nvSpPr>
        <p:spPr>
          <a:xfrm>
            <a:off x="357158" y="4643446"/>
            <a:ext cx="2214578" cy="857256"/>
          </a:xfrm>
          <a:prstGeom prst="star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5" name="7-Point Star 44"/>
          <p:cNvSpPr/>
          <p:nvPr/>
        </p:nvSpPr>
        <p:spPr>
          <a:xfrm>
            <a:off x="785786" y="5643578"/>
            <a:ext cx="2571768" cy="1000132"/>
          </a:xfrm>
          <a:prstGeom prst="star7">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8" name="TextBox 47"/>
          <p:cNvSpPr txBox="1"/>
          <p:nvPr/>
        </p:nvSpPr>
        <p:spPr>
          <a:xfrm>
            <a:off x="642910" y="4857760"/>
            <a:ext cx="1797543" cy="646331"/>
          </a:xfrm>
          <a:prstGeom prst="rect">
            <a:avLst/>
          </a:prstGeom>
          <a:noFill/>
        </p:spPr>
        <p:txBody>
          <a:bodyPr wrap="none" rtlCol="0">
            <a:spAutoFit/>
          </a:bodyPr>
          <a:lstStyle/>
          <a:p>
            <a:r>
              <a:rPr lang="en-IN" dirty="0" smtClean="0"/>
              <a:t>Interrupt process</a:t>
            </a:r>
          </a:p>
          <a:p>
            <a:r>
              <a:rPr lang="en-IN" dirty="0" smtClean="0"/>
              <a:t>       starts</a:t>
            </a:r>
            <a:endParaRPr lang="en-US" dirty="0"/>
          </a:p>
        </p:txBody>
      </p:sp>
      <p:sp>
        <p:nvSpPr>
          <p:cNvPr id="49" name="TextBox 48"/>
          <p:cNvSpPr txBox="1"/>
          <p:nvPr/>
        </p:nvSpPr>
        <p:spPr>
          <a:xfrm>
            <a:off x="1000100" y="5857892"/>
            <a:ext cx="2134174" cy="646331"/>
          </a:xfrm>
          <a:prstGeom prst="rect">
            <a:avLst/>
          </a:prstGeom>
          <a:noFill/>
        </p:spPr>
        <p:txBody>
          <a:bodyPr wrap="none" rtlCol="0">
            <a:spAutoFit/>
          </a:bodyPr>
          <a:lstStyle/>
          <a:p>
            <a:r>
              <a:rPr lang="en-IN" dirty="0" smtClean="0"/>
              <a:t>Interrupt  processing</a:t>
            </a:r>
          </a:p>
          <a:p>
            <a:r>
              <a:rPr lang="en-IN" dirty="0" smtClean="0"/>
              <a:t>completed</a:t>
            </a:r>
            <a:endParaRPr lang="en-US" dirty="0"/>
          </a:p>
        </p:txBody>
      </p:sp>
      <p:cxnSp>
        <p:nvCxnSpPr>
          <p:cNvPr id="51" name="Straight Arrow Connector 50"/>
          <p:cNvCxnSpPr>
            <a:stCxn id="44" idx="0"/>
          </p:cNvCxnSpPr>
          <p:nvPr/>
        </p:nvCxnSpPr>
        <p:spPr>
          <a:xfrm flipV="1">
            <a:off x="2352425" y="4572008"/>
            <a:ext cx="1005129" cy="241229"/>
          </a:xfrm>
          <a:prstGeom prst="straightConnector1">
            <a:avLst/>
          </a:prstGeom>
          <a:ln>
            <a:solidFill>
              <a:schemeClr val="accent3">
                <a:lumMod val="50000"/>
              </a:schemeClr>
            </a:solidFill>
            <a:tailEnd type="arrow"/>
          </a:ln>
        </p:spPr>
        <p:style>
          <a:lnRef idx="1">
            <a:schemeClr val="dk1"/>
          </a:lnRef>
          <a:fillRef idx="0">
            <a:schemeClr val="dk1"/>
          </a:fillRef>
          <a:effectRef idx="0">
            <a:schemeClr val="dk1"/>
          </a:effectRef>
          <a:fontRef idx="minor">
            <a:schemeClr val="tx1"/>
          </a:fontRef>
        </p:style>
      </p:cxnSp>
      <p:cxnSp>
        <p:nvCxnSpPr>
          <p:cNvPr id="53" name="Straight Arrow Connector 52"/>
          <p:cNvCxnSpPr/>
          <p:nvPr/>
        </p:nvCxnSpPr>
        <p:spPr>
          <a:xfrm rot="5400000" flipH="1" flipV="1">
            <a:off x="3000364" y="5429264"/>
            <a:ext cx="357190" cy="357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Interrupt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IN" dirty="0" smtClean="0"/>
              <a:t>Input  / Output Interrupt</a:t>
            </a:r>
          </a:p>
          <a:p>
            <a:pPr marL="514350" indent="-514350">
              <a:buFont typeface="+mj-lt"/>
              <a:buAutoNum type="arabicPeriod"/>
            </a:pPr>
            <a:r>
              <a:rPr lang="en-IN" dirty="0" smtClean="0"/>
              <a:t>Program Interrupt</a:t>
            </a:r>
          </a:p>
          <a:p>
            <a:pPr marL="514350" indent="-514350">
              <a:buFont typeface="+mj-lt"/>
              <a:buAutoNum type="arabicPeriod"/>
            </a:pPr>
            <a:r>
              <a:rPr lang="en-IN" dirty="0" smtClean="0"/>
              <a:t>Supervisor Call Interrupt (SVC Instruction)</a:t>
            </a:r>
          </a:p>
          <a:p>
            <a:pPr marL="514350" indent="-514350">
              <a:buFont typeface="+mj-lt"/>
              <a:buAutoNum type="arabicPeriod"/>
            </a:pPr>
            <a:r>
              <a:rPr lang="en-IN" dirty="0" smtClean="0"/>
              <a:t>External Interrupt</a:t>
            </a:r>
          </a:p>
          <a:p>
            <a:pPr marL="514350" indent="-514350">
              <a:buFont typeface="+mj-lt"/>
              <a:buAutoNum type="arabicPeriod"/>
            </a:pPr>
            <a:r>
              <a:rPr lang="en-IN" dirty="0" smtClean="0"/>
              <a:t>Machine-Check Interrupt ( Possible Hardware failure was detected)</a:t>
            </a:r>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Interrupt…</a:t>
            </a:r>
            <a:endParaRPr lang="en-US" dirty="0"/>
          </a:p>
        </p:txBody>
      </p:sp>
      <p:sp>
        <p:nvSpPr>
          <p:cNvPr id="3" name="Content Placeholder 2"/>
          <p:cNvSpPr>
            <a:spLocks noGrp="1"/>
          </p:cNvSpPr>
          <p:nvPr>
            <p:ph idx="1"/>
          </p:nvPr>
        </p:nvSpPr>
        <p:spPr/>
        <p:txBody>
          <a:bodyPr/>
          <a:lstStyle/>
          <a:p>
            <a:r>
              <a:rPr lang="en-IN" dirty="0" err="1" smtClean="0"/>
              <a:t>Input/Output</a:t>
            </a:r>
            <a:r>
              <a:rPr lang="en-IN" dirty="0" smtClean="0"/>
              <a:t> Interrupt</a:t>
            </a:r>
          </a:p>
          <a:p>
            <a:pPr lvl="1"/>
            <a:r>
              <a:rPr lang="en-IN" dirty="0" smtClean="0"/>
              <a:t>Invalid I/O Command</a:t>
            </a:r>
          </a:p>
          <a:p>
            <a:pPr lvl="1"/>
            <a:r>
              <a:rPr lang="en-IN" dirty="0" smtClean="0"/>
              <a:t>I/O channel end ( Channel finished)</a:t>
            </a:r>
          </a:p>
          <a:p>
            <a:pPr lvl="1"/>
            <a:r>
              <a:rPr lang="en-IN" dirty="0" smtClean="0"/>
              <a:t>I/O device end ( Device finished)</a:t>
            </a:r>
          </a:p>
          <a:p>
            <a:r>
              <a:rPr lang="en-IN" dirty="0" smtClean="0"/>
              <a:t>Program Interrupt</a:t>
            </a:r>
          </a:p>
          <a:p>
            <a:pPr lvl="1"/>
            <a:r>
              <a:rPr lang="en-IN" dirty="0" smtClean="0"/>
              <a:t>Invalid CPU Instruction</a:t>
            </a:r>
          </a:p>
          <a:p>
            <a:pPr lvl="1"/>
            <a:r>
              <a:rPr lang="en-IN" dirty="0" smtClean="0"/>
              <a:t>Fixed-point arithmetic overflow</a:t>
            </a:r>
          </a:p>
          <a:p>
            <a:pPr lvl="1"/>
            <a:r>
              <a:rPr lang="en-IN" dirty="0" smtClean="0"/>
              <a:t>Storage protection violation</a:t>
            </a:r>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Types of Interrupt…</a:t>
            </a:r>
            <a:endParaRPr lang="en-US" dirty="0"/>
          </a:p>
        </p:txBody>
      </p:sp>
      <p:sp>
        <p:nvSpPr>
          <p:cNvPr id="3" name="Content Placeholder 2"/>
          <p:cNvSpPr>
            <a:spLocks noGrp="1"/>
          </p:cNvSpPr>
          <p:nvPr>
            <p:ph idx="1"/>
          </p:nvPr>
        </p:nvSpPr>
        <p:spPr/>
        <p:txBody>
          <a:bodyPr/>
          <a:lstStyle/>
          <a:p>
            <a:r>
              <a:rPr lang="en-IN" dirty="0" smtClean="0"/>
              <a:t>External Interrupt</a:t>
            </a:r>
          </a:p>
          <a:p>
            <a:pPr lvl="1"/>
            <a:r>
              <a:rPr lang="en-IN" dirty="0" smtClean="0"/>
              <a:t>Interval timer going off</a:t>
            </a:r>
          </a:p>
          <a:p>
            <a:pPr lvl="1"/>
            <a:r>
              <a:rPr lang="en-IN" dirty="0" smtClean="0"/>
              <a:t>Operators interrupt button</a:t>
            </a:r>
          </a:p>
          <a:p>
            <a:pPr lvl="1"/>
            <a:r>
              <a:rPr lang="en-IN" dirty="0" smtClean="0"/>
              <a:t>CPU-to-CPU communication interrupt</a:t>
            </a:r>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Mechanism</a:t>
            </a:r>
            <a:endParaRPr lang="en-US" dirty="0"/>
          </a:p>
        </p:txBody>
      </p:sp>
      <p:sp>
        <p:nvSpPr>
          <p:cNvPr id="3" name="Content Placeholder 2"/>
          <p:cNvSpPr>
            <a:spLocks noGrp="1"/>
          </p:cNvSpPr>
          <p:nvPr>
            <p:ph idx="1"/>
          </p:nvPr>
        </p:nvSpPr>
        <p:spPr/>
        <p:txBody>
          <a:bodyPr>
            <a:normAutofit lnSpcReduction="10000"/>
          </a:bodyPr>
          <a:lstStyle/>
          <a:p>
            <a:pPr algn="just"/>
            <a:r>
              <a:rPr lang="en-IN" dirty="0" smtClean="0"/>
              <a:t>How CPU status can be saved and control transferred to an interrupt handling routine.</a:t>
            </a:r>
          </a:p>
          <a:p>
            <a:pPr algn="just"/>
            <a:r>
              <a:rPr lang="en-IN" dirty="0" smtClean="0"/>
              <a:t>The ‘state’ or current condition of the CPU is stored in a double word register called the Program Status Word (PSW).</a:t>
            </a:r>
          </a:p>
          <a:p>
            <a:pPr algn="just"/>
            <a:r>
              <a:rPr lang="en-IN" dirty="0" smtClean="0"/>
              <a:t>PSW is used to control instruction sequencing and to hold and indicate the current status of the system in relation to the program currently being executed.</a:t>
            </a: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Mechanism…</a:t>
            </a:r>
            <a:endParaRPr lang="en-US" dirty="0"/>
          </a:p>
        </p:txBody>
      </p:sp>
      <p:sp>
        <p:nvSpPr>
          <p:cNvPr id="3" name="Content Placeholder 2"/>
          <p:cNvSpPr>
            <a:spLocks noGrp="1"/>
          </p:cNvSpPr>
          <p:nvPr>
            <p:ph idx="1"/>
          </p:nvPr>
        </p:nvSpPr>
        <p:spPr/>
        <p:txBody>
          <a:bodyPr/>
          <a:lstStyle/>
          <a:p>
            <a:pPr algn="just"/>
            <a:r>
              <a:rPr lang="en-IN" dirty="0" smtClean="0"/>
              <a:t>The active or controlling PSW is the ‘current’ PSW.</a:t>
            </a:r>
          </a:p>
          <a:p>
            <a:pPr algn="just"/>
            <a:r>
              <a:rPr lang="en-IN" dirty="0" smtClean="0"/>
              <a:t>By storing the PSW during an interruption, the status of the CPU can be preserved for inspection or reloading.</a:t>
            </a:r>
          </a:p>
          <a:p>
            <a:pPr algn="just"/>
            <a:r>
              <a:rPr lang="en-IN" dirty="0" smtClean="0"/>
              <a:t>By loading a new PSW or part of one, the state of the CPU can be changed.</a:t>
            </a: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Mechanism…</a:t>
            </a:r>
            <a:endParaRPr lang="en-US" dirty="0"/>
          </a:p>
        </p:txBody>
      </p:sp>
      <p:sp>
        <p:nvSpPr>
          <p:cNvPr id="3" name="Content Placeholder 2"/>
          <p:cNvSpPr>
            <a:spLocks noGrp="1"/>
          </p:cNvSpPr>
          <p:nvPr>
            <p:ph idx="1"/>
          </p:nvPr>
        </p:nvSpPr>
        <p:spPr/>
        <p:txBody>
          <a:bodyPr/>
          <a:lstStyle/>
          <a:p>
            <a:r>
              <a:rPr lang="en-IN" dirty="0" smtClean="0"/>
              <a:t>The format of PSW</a:t>
            </a:r>
            <a:endParaRPr lang="en-US" dirty="0"/>
          </a:p>
        </p:txBody>
      </p:sp>
      <p:sp>
        <p:nvSpPr>
          <p:cNvPr id="4" name="Rectangle 3"/>
          <p:cNvSpPr/>
          <p:nvPr/>
        </p:nvSpPr>
        <p:spPr>
          <a:xfrm>
            <a:off x="571472" y="2571744"/>
            <a:ext cx="8072494" cy="78581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Rectangle 4"/>
          <p:cNvSpPr/>
          <p:nvPr/>
        </p:nvSpPr>
        <p:spPr>
          <a:xfrm>
            <a:off x="571472" y="4143380"/>
            <a:ext cx="8072494" cy="785818"/>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7" name="Straight Connector 6"/>
          <p:cNvCxnSpPr/>
          <p:nvPr/>
        </p:nvCxnSpPr>
        <p:spPr>
          <a:xfrm rot="5400000">
            <a:off x="1535885" y="2964653"/>
            <a:ext cx="785818" cy="1588"/>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rot="5400000">
            <a:off x="2608249" y="2964653"/>
            <a:ext cx="785024" cy="794"/>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rot="5400000">
            <a:off x="3644100" y="3000372"/>
            <a:ext cx="856462" cy="79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rot="5400000">
            <a:off x="965175" y="4535495"/>
            <a:ext cx="785818" cy="1588"/>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rot="5400000">
            <a:off x="1679555" y="4535495"/>
            <a:ext cx="785818" cy="1588"/>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rot="5400000">
            <a:off x="3536943" y="4535495"/>
            <a:ext cx="785818" cy="1588"/>
          </a:xfrm>
          <a:prstGeom prst="line">
            <a:avLst/>
          </a:prstGeom>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571472" y="2857496"/>
            <a:ext cx="1392945" cy="369332"/>
          </a:xfrm>
          <a:prstGeom prst="rect">
            <a:avLst/>
          </a:prstGeom>
          <a:noFill/>
        </p:spPr>
        <p:txBody>
          <a:bodyPr wrap="none" rtlCol="0">
            <a:spAutoFit/>
          </a:bodyPr>
          <a:lstStyle/>
          <a:p>
            <a:r>
              <a:rPr lang="en-IN" dirty="0" smtClean="0"/>
              <a:t>System mask</a:t>
            </a:r>
            <a:endParaRPr lang="en-US" dirty="0"/>
          </a:p>
        </p:txBody>
      </p:sp>
      <p:sp>
        <p:nvSpPr>
          <p:cNvPr id="38" name="TextBox 37"/>
          <p:cNvSpPr txBox="1"/>
          <p:nvPr/>
        </p:nvSpPr>
        <p:spPr>
          <a:xfrm>
            <a:off x="4286248" y="2786058"/>
            <a:ext cx="1863780" cy="369332"/>
          </a:xfrm>
          <a:prstGeom prst="rect">
            <a:avLst/>
          </a:prstGeom>
          <a:noFill/>
        </p:spPr>
        <p:txBody>
          <a:bodyPr wrap="none" rtlCol="0">
            <a:spAutoFit/>
          </a:bodyPr>
          <a:lstStyle/>
          <a:p>
            <a:r>
              <a:rPr lang="en-IN" dirty="0" smtClean="0"/>
              <a:t>Interruption Code</a:t>
            </a:r>
            <a:endParaRPr lang="en-US" dirty="0"/>
          </a:p>
        </p:txBody>
      </p:sp>
      <p:sp>
        <p:nvSpPr>
          <p:cNvPr id="39" name="TextBox 38"/>
          <p:cNvSpPr txBox="1"/>
          <p:nvPr/>
        </p:nvSpPr>
        <p:spPr>
          <a:xfrm>
            <a:off x="4286248" y="4357694"/>
            <a:ext cx="1980863" cy="369332"/>
          </a:xfrm>
          <a:prstGeom prst="rect">
            <a:avLst/>
          </a:prstGeom>
          <a:noFill/>
        </p:spPr>
        <p:txBody>
          <a:bodyPr wrap="none" rtlCol="0">
            <a:spAutoFit/>
          </a:bodyPr>
          <a:lstStyle/>
          <a:p>
            <a:r>
              <a:rPr lang="en-IN" dirty="0" smtClean="0"/>
              <a:t>Instruction address</a:t>
            </a:r>
            <a:endParaRPr lang="en-US" dirty="0"/>
          </a:p>
        </p:txBody>
      </p:sp>
      <p:sp>
        <p:nvSpPr>
          <p:cNvPr id="40" name="TextBox 39"/>
          <p:cNvSpPr txBox="1"/>
          <p:nvPr/>
        </p:nvSpPr>
        <p:spPr>
          <a:xfrm>
            <a:off x="2214546" y="4357694"/>
            <a:ext cx="1522725" cy="369332"/>
          </a:xfrm>
          <a:prstGeom prst="rect">
            <a:avLst/>
          </a:prstGeom>
          <a:noFill/>
        </p:spPr>
        <p:txBody>
          <a:bodyPr wrap="none" rtlCol="0">
            <a:spAutoFit/>
          </a:bodyPr>
          <a:lstStyle/>
          <a:p>
            <a:r>
              <a:rPr lang="en-IN" dirty="0" smtClean="0"/>
              <a:t>Program mask</a:t>
            </a:r>
            <a:endParaRPr lang="en-US" dirty="0"/>
          </a:p>
        </p:txBody>
      </p:sp>
      <p:sp>
        <p:nvSpPr>
          <p:cNvPr id="41" name="TextBox 40"/>
          <p:cNvSpPr txBox="1"/>
          <p:nvPr/>
        </p:nvSpPr>
        <p:spPr>
          <a:xfrm>
            <a:off x="2000232" y="2857496"/>
            <a:ext cx="1003993" cy="369332"/>
          </a:xfrm>
          <a:prstGeom prst="rect">
            <a:avLst/>
          </a:prstGeom>
          <a:noFill/>
        </p:spPr>
        <p:txBody>
          <a:bodyPr wrap="none" rtlCol="0">
            <a:spAutoFit/>
          </a:bodyPr>
          <a:lstStyle/>
          <a:p>
            <a:r>
              <a:rPr lang="en-IN" dirty="0" smtClean="0"/>
              <a:t>Prot. key</a:t>
            </a:r>
            <a:endParaRPr lang="en-US" dirty="0"/>
          </a:p>
        </p:txBody>
      </p:sp>
      <p:sp>
        <p:nvSpPr>
          <p:cNvPr id="42" name="TextBox 41"/>
          <p:cNvSpPr txBox="1"/>
          <p:nvPr/>
        </p:nvSpPr>
        <p:spPr>
          <a:xfrm>
            <a:off x="3214678" y="2857496"/>
            <a:ext cx="652743" cy="369332"/>
          </a:xfrm>
          <a:prstGeom prst="rect">
            <a:avLst/>
          </a:prstGeom>
          <a:noFill/>
        </p:spPr>
        <p:txBody>
          <a:bodyPr wrap="none" rtlCol="0">
            <a:spAutoFit/>
          </a:bodyPr>
          <a:lstStyle/>
          <a:p>
            <a:r>
              <a:rPr lang="en-IN" dirty="0" smtClean="0"/>
              <a:t>Flags</a:t>
            </a:r>
            <a:endParaRPr lang="en-US" dirty="0"/>
          </a:p>
        </p:txBody>
      </p:sp>
      <p:sp>
        <p:nvSpPr>
          <p:cNvPr id="43" name="TextBox 42"/>
          <p:cNvSpPr txBox="1"/>
          <p:nvPr/>
        </p:nvSpPr>
        <p:spPr>
          <a:xfrm>
            <a:off x="642910" y="4357694"/>
            <a:ext cx="461088" cy="369332"/>
          </a:xfrm>
          <a:prstGeom prst="rect">
            <a:avLst/>
          </a:prstGeom>
          <a:noFill/>
        </p:spPr>
        <p:txBody>
          <a:bodyPr wrap="none" rtlCol="0">
            <a:spAutoFit/>
          </a:bodyPr>
          <a:lstStyle/>
          <a:p>
            <a:r>
              <a:rPr lang="en-IN" dirty="0" smtClean="0"/>
              <a:t>ILC</a:t>
            </a:r>
            <a:endParaRPr lang="en-US" dirty="0"/>
          </a:p>
        </p:txBody>
      </p:sp>
      <p:sp>
        <p:nvSpPr>
          <p:cNvPr id="44" name="TextBox 43"/>
          <p:cNvSpPr txBox="1"/>
          <p:nvPr/>
        </p:nvSpPr>
        <p:spPr>
          <a:xfrm>
            <a:off x="1500166" y="4357694"/>
            <a:ext cx="431528" cy="369332"/>
          </a:xfrm>
          <a:prstGeom prst="rect">
            <a:avLst/>
          </a:prstGeom>
          <a:noFill/>
        </p:spPr>
        <p:txBody>
          <a:bodyPr wrap="none" rtlCol="0">
            <a:spAutoFit/>
          </a:bodyPr>
          <a:lstStyle/>
          <a:p>
            <a:r>
              <a:rPr lang="en-IN" dirty="0" smtClean="0"/>
              <a:t>CC</a:t>
            </a:r>
            <a:endParaRPr lang="en-US" dirty="0"/>
          </a:p>
        </p:txBody>
      </p:sp>
      <p:sp>
        <p:nvSpPr>
          <p:cNvPr id="46" name="TextBox 45"/>
          <p:cNvSpPr txBox="1"/>
          <p:nvPr/>
        </p:nvSpPr>
        <p:spPr>
          <a:xfrm>
            <a:off x="500034" y="2143116"/>
            <a:ext cx="301686" cy="369332"/>
          </a:xfrm>
          <a:prstGeom prst="rect">
            <a:avLst/>
          </a:prstGeom>
          <a:noFill/>
        </p:spPr>
        <p:txBody>
          <a:bodyPr wrap="none" rtlCol="0">
            <a:spAutoFit/>
          </a:bodyPr>
          <a:lstStyle/>
          <a:p>
            <a:r>
              <a:rPr lang="en-IN" dirty="0" smtClean="0"/>
              <a:t>0</a:t>
            </a:r>
            <a:endParaRPr lang="en-US" dirty="0"/>
          </a:p>
        </p:txBody>
      </p:sp>
      <p:sp>
        <p:nvSpPr>
          <p:cNvPr id="47" name="TextBox 46"/>
          <p:cNvSpPr txBox="1"/>
          <p:nvPr/>
        </p:nvSpPr>
        <p:spPr>
          <a:xfrm>
            <a:off x="2714612" y="2214554"/>
            <a:ext cx="758541" cy="369332"/>
          </a:xfrm>
          <a:prstGeom prst="rect">
            <a:avLst/>
          </a:prstGeom>
          <a:noFill/>
        </p:spPr>
        <p:txBody>
          <a:bodyPr wrap="none" rtlCol="0">
            <a:spAutoFit/>
          </a:bodyPr>
          <a:lstStyle/>
          <a:p>
            <a:r>
              <a:rPr lang="en-IN" dirty="0" smtClean="0"/>
              <a:t>11  12</a:t>
            </a:r>
            <a:endParaRPr lang="en-US" dirty="0"/>
          </a:p>
        </p:txBody>
      </p:sp>
      <p:sp>
        <p:nvSpPr>
          <p:cNvPr id="48" name="TextBox 47"/>
          <p:cNvSpPr txBox="1"/>
          <p:nvPr/>
        </p:nvSpPr>
        <p:spPr>
          <a:xfrm>
            <a:off x="1714480" y="2214554"/>
            <a:ext cx="577402" cy="369332"/>
          </a:xfrm>
          <a:prstGeom prst="rect">
            <a:avLst/>
          </a:prstGeom>
          <a:noFill/>
        </p:spPr>
        <p:txBody>
          <a:bodyPr wrap="none" rtlCol="0">
            <a:spAutoFit/>
          </a:bodyPr>
          <a:lstStyle/>
          <a:p>
            <a:r>
              <a:rPr lang="en-IN" dirty="0" smtClean="0"/>
              <a:t>7   8</a:t>
            </a:r>
            <a:endParaRPr lang="en-US" dirty="0"/>
          </a:p>
        </p:txBody>
      </p:sp>
      <p:sp>
        <p:nvSpPr>
          <p:cNvPr id="49" name="TextBox 48"/>
          <p:cNvSpPr txBox="1"/>
          <p:nvPr/>
        </p:nvSpPr>
        <p:spPr>
          <a:xfrm>
            <a:off x="3786182" y="2214554"/>
            <a:ext cx="758541" cy="369332"/>
          </a:xfrm>
          <a:prstGeom prst="rect">
            <a:avLst/>
          </a:prstGeom>
          <a:noFill/>
        </p:spPr>
        <p:txBody>
          <a:bodyPr wrap="none" rtlCol="0">
            <a:spAutoFit/>
          </a:bodyPr>
          <a:lstStyle/>
          <a:p>
            <a:r>
              <a:rPr lang="en-IN" dirty="0" smtClean="0"/>
              <a:t>15  16</a:t>
            </a:r>
            <a:endParaRPr lang="en-US" dirty="0"/>
          </a:p>
        </p:txBody>
      </p:sp>
      <p:sp>
        <p:nvSpPr>
          <p:cNvPr id="50" name="TextBox 49"/>
          <p:cNvSpPr txBox="1"/>
          <p:nvPr/>
        </p:nvSpPr>
        <p:spPr>
          <a:xfrm>
            <a:off x="8358214" y="2214554"/>
            <a:ext cx="418704" cy="369332"/>
          </a:xfrm>
          <a:prstGeom prst="rect">
            <a:avLst/>
          </a:prstGeom>
          <a:noFill/>
        </p:spPr>
        <p:txBody>
          <a:bodyPr wrap="none" rtlCol="0">
            <a:spAutoFit/>
          </a:bodyPr>
          <a:lstStyle/>
          <a:p>
            <a:r>
              <a:rPr lang="en-IN" dirty="0" smtClean="0"/>
              <a:t>31</a:t>
            </a:r>
            <a:endParaRPr lang="en-US" dirty="0"/>
          </a:p>
        </p:txBody>
      </p:sp>
      <p:sp>
        <p:nvSpPr>
          <p:cNvPr id="51" name="TextBox 50"/>
          <p:cNvSpPr txBox="1"/>
          <p:nvPr/>
        </p:nvSpPr>
        <p:spPr>
          <a:xfrm>
            <a:off x="500034" y="4929198"/>
            <a:ext cx="418704" cy="369332"/>
          </a:xfrm>
          <a:prstGeom prst="rect">
            <a:avLst/>
          </a:prstGeom>
          <a:noFill/>
        </p:spPr>
        <p:txBody>
          <a:bodyPr wrap="none" rtlCol="0">
            <a:spAutoFit/>
          </a:bodyPr>
          <a:lstStyle/>
          <a:p>
            <a:r>
              <a:rPr lang="en-IN" dirty="0" smtClean="0"/>
              <a:t>32</a:t>
            </a:r>
            <a:endParaRPr lang="en-US" dirty="0"/>
          </a:p>
        </p:txBody>
      </p:sp>
      <p:sp>
        <p:nvSpPr>
          <p:cNvPr id="53" name="TextBox 52"/>
          <p:cNvSpPr txBox="1"/>
          <p:nvPr/>
        </p:nvSpPr>
        <p:spPr>
          <a:xfrm>
            <a:off x="1000100" y="5000636"/>
            <a:ext cx="758541" cy="369332"/>
          </a:xfrm>
          <a:prstGeom prst="rect">
            <a:avLst/>
          </a:prstGeom>
          <a:noFill/>
        </p:spPr>
        <p:txBody>
          <a:bodyPr wrap="none" rtlCol="0">
            <a:spAutoFit/>
          </a:bodyPr>
          <a:lstStyle/>
          <a:p>
            <a:r>
              <a:rPr lang="en-IN" dirty="0" smtClean="0"/>
              <a:t>33  34</a:t>
            </a:r>
            <a:endParaRPr lang="en-US" dirty="0"/>
          </a:p>
        </p:txBody>
      </p:sp>
      <p:sp>
        <p:nvSpPr>
          <p:cNvPr id="54" name="TextBox 53"/>
          <p:cNvSpPr txBox="1"/>
          <p:nvPr/>
        </p:nvSpPr>
        <p:spPr>
          <a:xfrm>
            <a:off x="1785918" y="5000636"/>
            <a:ext cx="758541" cy="369332"/>
          </a:xfrm>
          <a:prstGeom prst="rect">
            <a:avLst/>
          </a:prstGeom>
          <a:noFill/>
        </p:spPr>
        <p:txBody>
          <a:bodyPr wrap="none" rtlCol="0">
            <a:spAutoFit/>
          </a:bodyPr>
          <a:lstStyle/>
          <a:p>
            <a:r>
              <a:rPr lang="en-IN" dirty="0" smtClean="0"/>
              <a:t>35  36</a:t>
            </a:r>
            <a:endParaRPr lang="en-US" dirty="0"/>
          </a:p>
        </p:txBody>
      </p:sp>
      <p:sp>
        <p:nvSpPr>
          <p:cNvPr id="55" name="TextBox 54"/>
          <p:cNvSpPr txBox="1"/>
          <p:nvPr/>
        </p:nvSpPr>
        <p:spPr>
          <a:xfrm>
            <a:off x="3571868" y="4929198"/>
            <a:ext cx="811441" cy="369332"/>
          </a:xfrm>
          <a:prstGeom prst="rect">
            <a:avLst/>
          </a:prstGeom>
          <a:noFill/>
        </p:spPr>
        <p:txBody>
          <a:bodyPr wrap="none" rtlCol="0">
            <a:spAutoFit/>
          </a:bodyPr>
          <a:lstStyle/>
          <a:p>
            <a:r>
              <a:rPr lang="en-IN" dirty="0" smtClean="0"/>
              <a:t>39   40</a:t>
            </a:r>
            <a:endParaRPr lang="en-US" dirty="0"/>
          </a:p>
        </p:txBody>
      </p:sp>
      <p:sp>
        <p:nvSpPr>
          <p:cNvPr id="56" name="TextBox 55"/>
          <p:cNvSpPr txBox="1"/>
          <p:nvPr/>
        </p:nvSpPr>
        <p:spPr>
          <a:xfrm>
            <a:off x="8385459" y="4929198"/>
            <a:ext cx="418704" cy="369332"/>
          </a:xfrm>
          <a:prstGeom prst="rect">
            <a:avLst/>
          </a:prstGeom>
          <a:noFill/>
        </p:spPr>
        <p:txBody>
          <a:bodyPr wrap="none" rtlCol="0">
            <a:spAutoFit/>
          </a:bodyPr>
          <a:lstStyle/>
          <a:p>
            <a:r>
              <a:rPr lang="en-IN" dirty="0" smtClean="0"/>
              <a:t>63</a:t>
            </a:r>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Mechanism…</a:t>
            </a:r>
            <a:endParaRPr lang="en-US" dirty="0"/>
          </a:p>
        </p:txBody>
      </p:sp>
      <p:sp>
        <p:nvSpPr>
          <p:cNvPr id="3" name="Content Placeholder 2"/>
          <p:cNvSpPr>
            <a:spLocks noGrp="1"/>
          </p:cNvSpPr>
          <p:nvPr>
            <p:ph idx="1"/>
          </p:nvPr>
        </p:nvSpPr>
        <p:spPr/>
        <p:txBody>
          <a:bodyPr>
            <a:normAutofit fontScale="70000" lnSpcReduction="20000"/>
          </a:bodyPr>
          <a:lstStyle/>
          <a:p>
            <a:r>
              <a:rPr lang="en-IN" b="1" dirty="0" smtClean="0"/>
              <a:t>PSW format</a:t>
            </a:r>
          </a:p>
          <a:p>
            <a:pPr algn="just"/>
            <a:r>
              <a:rPr lang="en-IN" b="1" dirty="0" smtClean="0"/>
              <a:t>System Mask</a:t>
            </a:r>
            <a:r>
              <a:rPr lang="en-IN" dirty="0" smtClean="0"/>
              <a:t> – indicates whether the CPU wishes to accept interrupts from a specific channel, </a:t>
            </a:r>
          </a:p>
          <a:p>
            <a:pPr lvl="1" algn="just"/>
            <a:r>
              <a:rPr lang="en-IN" dirty="0" smtClean="0"/>
              <a:t>Bit 0 turned on   - 0</a:t>
            </a:r>
            <a:r>
              <a:rPr lang="en-IN" baseline="30000" dirty="0" smtClean="0"/>
              <a:t>th</a:t>
            </a:r>
            <a:r>
              <a:rPr lang="en-IN" dirty="0" smtClean="0"/>
              <a:t> Channel</a:t>
            </a:r>
          </a:p>
          <a:p>
            <a:pPr lvl="1" algn="just"/>
            <a:r>
              <a:rPr lang="en-IN" dirty="0" smtClean="0"/>
              <a:t>Bit 1 turned on – 1</a:t>
            </a:r>
            <a:r>
              <a:rPr lang="en-IN" baseline="30000" dirty="0" smtClean="0"/>
              <a:t>st</a:t>
            </a:r>
            <a:r>
              <a:rPr lang="en-IN" dirty="0" smtClean="0"/>
              <a:t> Channel</a:t>
            </a:r>
          </a:p>
          <a:p>
            <a:pPr lvl="1" algn="just"/>
            <a:r>
              <a:rPr lang="en-IN" dirty="0" smtClean="0"/>
              <a:t>Bit 2 turned on – 2</a:t>
            </a:r>
            <a:r>
              <a:rPr lang="en-IN" baseline="30000" dirty="0" smtClean="0"/>
              <a:t>nd</a:t>
            </a:r>
            <a:r>
              <a:rPr lang="en-IN" dirty="0" smtClean="0"/>
              <a:t> Channel</a:t>
            </a:r>
          </a:p>
          <a:p>
            <a:pPr lvl="1" algn="just"/>
            <a:r>
              <a:rPr lang="en-IN" dirty="0" smtClean="0"/>
              <a:t>Bit 3 turned on – 3</a:t>
            </a:r>
            <a:r>
              <a:rPr lang="en-IN" baseline="30000" dirty="0" smtClean="0"/>
              <a:t>rd</a:t>
            </a:r>
            <a:r>
              <a:rPr lang="en-IN" dirty="0" smtClean="0"/>
              <a:t> Channel</a:t>
            </a:r>
          </a:p>
          <a:p>
            <a:pPr lvl="1" algn="just"/>
            <a:r>
              <a:rPr lang="en-IN" dirty="0" smtClean="0"/>
              <a:t>Bit 4 turned on – 4</a:t>
            </a:r>
            <a:r>
              <a:rPr lang="en-IN" baseline="30000" dirty="0" smtClean="0"/>
              <a:t>th</a:t>
            </a:r>
            <a:r>
              <a:rPr lang="en-IN" dirty="0" smtClean="0"/>
              <a:t> Channel</a:t>
            </a:r>
          </a:p>
          <a:p>
            <a:pPr lvl="1" algn="just"/>
            <a:r>
              <a:rPr lang="en-IN" dirty="0" smtClean="0"/>
              <a:t>Bit 5 turned on – 5</a:t>
            </a:r>
            <a:r>
              <a:rPr lang="en-IN" baseline="30000" dirty="0" smtClean="0"/>
              <a:t>th</a:t>
            </a:r>
            <a:r>
              <a:rPr lang="en-IN" dirty="0" smtClean="0"/>
              <a:t> Channel</a:t>
            </a:r>
          </a:p>
          <a:p>
            <a:pPr lvl="1" algn="just"/>
            <a:r>
              <a:rPr lang="en-IN" dirty="0" smtClean="0"/>
              <a:t>Bit 6 turned on – 6</a:t>
            </a:r>
            <a:r>
              <a:rPr lang="en-IN" baseline="30000" dirty="0" smtClean="0"/>
              <a:t>th</a:t>
            </a:r>
            <a:r>
              <a:rPr lang="en-IN" dirty="0" smtClean="0"/>
              <a:t> or above are allowed  through 5 must be turned on if channels 0 through 5 respectively are allowed to interrupt.</a:t>
            </a:r>
          </a:p>
          <a:p>
            <a:pPr lvl="1" algn="just"/>
            <a:r>
              <a:rPr lang="en-IN" dirty="0" smtClean="0"/>
              <a:t>Bit 7 turned on – The external interrupts are allowed</a:t>
            </a:r>
            <a:r>
              <a:rPr lang="en-US" dirty="0" smtClean="0"/>
              <a:t>.</a:t>
            </a:r>
          </a:p>
          <a:p>
            <a:pPr lvl="1" algn="just">
              <a:buNone/>
            </a:pPr>
            <a:r>
              <a:rPr lang="en-IN" dirty="0" smtClean="0"/>
              <a:t>If the I/O interrupts are masked  and an interrupt occurs, then the hardware automatically suspends that interrupt for later  processing.</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Mechanism…</a:t>
            </a:r>
            <a:endParaRPr lang="en-US" dirty="0"/>
          </a:p>
        </p:txBody>
      </p:sp>
      <p:sp>
        <p:nvSpPr>
          <p:cNvPr id="3" name="Content Placeholder 2"/>
          <p:cNvSpPr>
            <a:spLocks noGrp="1"/>
          </p:cNvSpPr>
          <p:nvPr>
            <p:ph idx="1"/>
          </p:nvPr>
        </p:nvSpPr>
        <p:spPr/>
        <p:txBody>
          <a:bodyPr>
            <a:normAutofit fontScale="85000" lnSpcReduction="20000"/>
          </a:bodyPr>
          <a:lstStyle/>
          <a:p>
            <a:r>
              <a:rPr lang="en-IN" b="1" dirty="0" smtClean="0"/>
              <a:t>PSW format…</a:t>
            </a:r>
          </a:p>
          <a:p>
            <a:r>
              <a:rPr lang="en-IN" b="1" dirty="0" smtClean="0"/>
              <a:t>Protection Key </a:t>
            </a:r>
            <a:r>
              <a:rPr lang="en-IN" dirty="0" smtClean="0"/>
              <a:t>– for protection purpose, main storage is divided into blocks, </a:t>
            </a:r>
          </a:p>
          <a:p>
            <a:r>
              <a:rPr lang="en-IN" dirty="0" smtClean="0"/>
              <a:t>Each block of memory is associated with a lock.</a:t>
            </a:r>
          </a:p>
          <a:p>
            <a:pPr algn="just"/>
            <a:r>
              <a:rPr lang="en-IN" dirty="0" smtClean="0"/>
              <a:t>Lock may be set and examined by appropriate privileged instruction. Read/Write protect or only write protect.</a:t>
            </a:r>
          </a:p>
          <a:p>
            <a:pPr algn="just"/>
            <a:r>
              <a:rPr lang="en-IN" b="1" dirty="0" smtClean="0"/>
              <a:t>Flags – (EMWP)-</a:t>
            </a:r>
            <a:r>
              <a:rPr lang="en-IN" dirty="0" smtClean="0"/>
              <a:t> E – extended mode, M – Machine check mode, W-wait state mode, P- problem state mode. P is 0= supervisory or 1= user state, W indicates the processor either is running (W=0) or is stopped (W=1) waiting for an interrupt.</a:t>
            </a:r>
            <a:endParaRPr lang="en-IN" b="1" dirty="0" smtClean="0"/>
          </a:p>
          <a:p>
            <a:pPr algn="just"/>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Evolution of Operating Systems…</a:t>
            </a:r>
            <a:endParaRPr lang="en-US" b="1" dirty="0"/>
          </a:p>
        </p:txBody>
      </p:sp>
      <p:sp>
        <p:nvSpPr>
          <p:cNvPr id="3" name="Content Placeholder 2"/>
          <p:cNvSpPr>
            <a:spLocks noGrp="1"/>
          </p:cNvSpPr>
          <p:nvPr>
            <p:ph idx="1"/>
          </p:nvPr>
        </p:nvSpPr>
        <p:spPr/>
        <p:txBody>
          <a:bodyPr>
            <a:normAutofit lnSpcReduction="10000"/>
          </a:bodyPr>
          <a:lstStyle/>
          <a:p>
            <a:pPr lvl="1"/>
            <a:r>
              <a:rPr lang="en-US" dirty="0" smtClean="0"/>
              <a:t>August 12, 1981: IBM introduces the IBM PC</a:t>
            </a:r>
          </a:p>
          <a:p>
            <a:pPr lvl="1"/>
            <a:r>
              <a:rPr lang="en-US" dirty="0" smtClean="0"/>
              <a:t>1983 Microsoft begins work on MS-Windows</a:t>
            </a:r>
          </a:p>
          <a:p>
            <a:pPr lvl="1"/>
            <a:r>
              <a:rPr lang="en-US" dirty="0" smtClean="0"/>
              <a:t>1984 Apple Macintosh comes out</a:t>
            </a:r>
          </a:p>
          <a:p>
            <a:pPr lvl="1"/>
            <a:r>
              <a:rPr lang="en-US" dirty="0" smtClean="0"/>
              <a:t>1990 Microsoft Windows 3.0 comes out</a:t>
            </a:r>
          </a:p>
          <a:p>
            <a:pPr lvl="1"/>
            <a:r>
              <a:rPr lang="en-US" dirty="0" smtClean="0"/>
              <a:t>1991 GNU/Linux</a:t>
            </a:r>
          </a:p>
          <a:p>
            <a:pPr lvl="1"/>
            <a:r>
              <a:rPr lang="en-US" dirty="0" smtClean="0"/>
              <a:t>1992 The first Windows virus comes out</a:t>
            </a:r>
          </a:p>
          <a:p>
            <a:pPr lvl="1"/>
            <a:r>
              <a:rPr lang="en-US" dirty="0" smtClean="0"/>
              <a:t>1993 Windows NT</a:t>
            </a:r>
          </a:p>
          <a:p>
            <a:pPr lvl="1"/>
            <a:r>
              <a:rPr lang="en-US" dirty="0" smtClean="0"/>
              <a:t>2007: </a:t>
            </a:r>
            <a:r>
              <a:rPr lang="en-US" dirty="0" err="1" smtClean="0"/>
              <a:t>iOS</a:t>
            </a:r>
            <a:endParaRPr lang="en-US" dirty="0" smtClean="0"/>
          </a:p>
          <a:p>
            <a:pPr lvl="1"/>
            <a:r>
              <a:rPr lang="en-US" dirty="0" smtClean="0"/>
              <a:t>2008: Android OS</a:t>
            </a:r>
          </a:p>
          <a:p>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Mechanism…</a:t>
            </a:r>
            <a:endParaRPr lang="en-US" dirty="0"/>
          </a:p>
        </p:txBody>
      </p:sp>
      <p:sp>
        <p:nvSpPr>
          <p:cNvPr id="3" name="Content Placeholder 2"/>
          <p:cNvSpPr>
            <a:spLocks noGrp="1"/>
          </p:cNvSpPr>
          <p:nvPr>
            <p:ph idx="1"/>
          </p:nvPr>
        </p:nvSpPr>
        <p:spPr/>
        <p:txBody>
          <a:bodyPr>
            <a:noAutofit/>
          </a:bodyPr>
          <a:lstStyle/>
          <a:p>
            <a:pPr algn="just"/>
            <a:r>
              <a:rPr lang="en-IN" sz="2400" b="1" dirty="0" smtClean="0"/>
              <a:t>PSW format…</a:t>
            </a:r>
          </a:p>
          <a:p>
            <a:pPr algn="just"/>
            <a:r>
              <a:rPr lang="en-IN" sz="2400" b="1" dirty="0" smtClean="0"/>
              <a:t>Interrupt code</a:t>
            </a:r>
            <a:r>
              <a:rPr lang="en-IN" sz="2400" dirty="0" smtClean="0"/>
              <a:t>- contains coded information as to the type of interrupt last received.</a:t>
            </a:r>
          </a:p>
          <a:p>
            <a:pPr algn="just"/>
            <a:r>
              <a:rPr lang="en-IN" sz="2400" b="1" dirty="0" smtClean="0"/>
              <a:t>ILC-</a:t>
            </a:r>
            <a:r>
              <a:rPr lang="en-IN" sz="2400" dirty="0" smtClean="0"/>
              <a:t> Instruction Length Code contains the length of the last instruction executed.- allows the programmer to trace back one instruction.</a:t>
            </a:r>
            <a:endParaRPr lang="en-US" sz="2400" b="1" dirty="0" smtClean="0"/>
          </a:p>
          <a:p>
            <a:pPr algn="just"/>
            <a:r>
              <a:rPr lang="en-IN" sz="2400" b="1" dirty="0" smtClean="0"/>
              <a:t>CC-</a:t>
            </a:r>
            <a:r>
              <a:rPr lang="en-IN" sz="2400" dirty="0" smtClean="0"/>
              <a:t> Condition Code contains the current value of the condition code. Automatically set by certain instructions, such as arithmetic, comparison etc.</a:t>
            </a:r>
          </a:p>
          <a:p>
            <a:pPr algn="just"/>
            <a:r>
              <a:rPr lang="en-IN" sz="2400" b="1" dirty="0" smtClean="0"/>
              <a:t>Program mask </a:t>
            </a:r>
            <a:r>
              <a:rPr lang="en-IN" sz="2400" dirty="0" smtClean="0"/>
              <a:t>- contain information to mask some other types of interrupt. If  such an interrupt is masked and occurs, it is lost.</a:t>
            </a:r>
            <a:endParaRPr lang="en-IN" sz="2400" b="1" dirty="0" smtClean="0"/>
          </a:p>
          <a:p>
            <a:pPr algn="just"/>
            <a:endParaRPr lang="en-IN" sz="2400" b="1" dirty="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Mechanism…</a:t>
            </a:r>
            <a:endParaRPr lang="en-US" dirty="0"/>
          </a:p>
        </p:txBody>
      </p:sp>
      <p:sp>
        <p:nvSpPr>
          <p:cNvPr id="3" name="Content Placeholder 2"/>
          <p:cNvSpPr>
            <a:spLocks noGrp="1"/>
          </p:cNvSpPr>
          <p:nvPr>
            <p:ph idx="1"/>
          </p:nvPr>
        </p:nvSpPr>
        <p:spPr/>
        <p:txBody>
          <a:bodyPr/>
          <a:lstStyle/>
          <a:p>
            <a:r>
              <a:rPr lang="en-IN" b="1" dirty="0" smtClean="0"/>
              <a:t>PSW format…</a:t>
            </a:r>
          </a:p>
          <a:p>
            <a:r>
              <a:rPr lang="en-IN" b="1" dirty="0" smtClean="0"/>
              <a:t>Instruction  Address –</a:t>
            </a:r>
            <a:r>
              <a:rPr lang="en-IN" dirty="0" smtClean="0"/>
              <a:t> contains address of the next instruction to be executed.</a:t>
            </a:r>
          </a:p>
          <a:p>
            <a:pPr algn="just"/>
            <a:r>
              <a:rPr lang="en-IN" dirty="0" smtClean="0"/>
              <a:t>Status switching instructions – Load PSW (LPSW), Set Program Mask (SPM), Set System Mask  (SSM), Supervisor Call (SVC) and Set Storage Key (SSK) – most of these instructions are executed only in supervisor mode.</a:t>
            </a: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IN" dirty="0" smtClean="0"/>
              <a:t>5 classes of interrupts – I/O, program, supervisor call, external and machine check – has associated with it two </a:t>
            </a:r>
            <a:r>
              <a:rPr lang="en-IN" dirty="0" err="1" smtClean="0"/>
              <a:t>doublewords</a:t>
            </a:r>
            <a:r>
              <a:rPr lang="en-IN" dirty="0" smtClean="0"/>
              <a:t> called ‘old’  and ’new’ PSWs. Stored in the main memory at predetermined storage locations. </a:t>
            </a:r>
          </a:p>
          <a:p>
            <a:pPr algn="just"/>
            <a:r>
              <a:rPr lang="en-IN" dirty="0" smtClean="0"/>
              <a:t>When interrupt occurs, the interrupt hardware mechanism (1) stores the current PSW in the old position and (2) loads the current PSW from the new position – the instruction sequence transfers to the interrupt handler routine specified (3) there is usually an LPSW instruction to make the old PSW  as current PSW again.</a:t>
            </a:r>
            <a:endParaRPr lang="en-US" dirty="0"/>
          </a:p>
        </p:txBody>
      </p:sp>
      <p:sp>
        <p:nvSpPr>
          <p:cNvPr id="4" name="Title 1"/>
          <p:cNvSpPr>
            <a:spLocks noGrp="1"/>
          </p:cNvSpPr>
          <p:nvPr>
            <p:ph type="title"/>
          </p:nvPr>
        </p:nvSpPr>
        <p:spPr/>
        <p:txBody>
          <a:bodyPr/>
          <a:lstStyle/>
          <a:p>
            <a:r>
              <a:rPr lang="en-IN" dirty="0" smtClean="0"/>
              <a:t>Interrupt Mechanism…</a:t>
            </a:r>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nterrupt location.jpg"/>
          <p:cNvPicPr>
            <a:picLocks noGrp="1" noChangeAspect="1"/>
          </p:cNvPicPr>
          <p:nvPr>
            <p:ph idx="1"/>
          </p:nvPr>
        </p:nvPicPr>
        <p:blipFill>
          <a:blip r:embed="rId2"/>
          <a:stretch>
            <a:fillRect/>
          </a:stretch>
        </p:blipFill>
        <p:spPr>
          <a:xfrm>
            <a:off x="857224" y="1285860"/>
            <a:ext cx="7072361" cy="5286412"/>
          </a:xfrm>
        </p:spPr>
      </p:pic>
      <p:sp>
        <p:nvSpPr>
          <p:cNvPr id="4" name="Title 1"/>
          <p:cNvSpPr>
            <a:spLocks noGrp="1"/>
          </p:cNvSpPr>
          <p:nvPr>
            <p:ph type="title"/>
          </p:nvPr>
        </p:nvSpPr>
        <p:spPr/>
        <p:txBody>
          <a:bodyPr/>
          <a:lstStyle/>
          <a:p>
            <a:r>
              <a:rPr lang="en-IN" dirty="0" smtClean="0"/>
              <a:t>Interrupt Mechanism…</a:t>
            </a:r>
            <a:endParaRPr lang="en-US" dirty="0"/>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Handler Processing</a:t>
            </a:r>
            <a:endParaRPr lang="en-US" dirty="0"/>
          </a:p>
        </p:txBody>
      </p:sp>
      <p:sp>
        <p:nvSpPr>
          <p:cNvPr id="3" name="Content Placeholder 2"/>
          <p:cNvSpPr>
            <a:spLocks noGrp="1"/>
          </p:cNvSpPr>
          <p:nvPr>
            <p:ph idx="1"/>
          </p:nvPr>
        </p:nvSpPr>
        <p:spPr/>
        <p:txBody>
          <a:bodyPr>
            <a:normAutofit fontScale="92500"/>
          </a:bodyPr>
          <a:lstStyle/>
          <a:p>
            <a:pPr algn="just"/>
            <a:r>
              <a:rPr lang="en-IN" dirty="0" smtClean="0"/>
              <a:t>The interrupt routine can access the appropriate old PSW to ascertain the condition that caused the interrupt.</a:t>
            </a:r>
          </a:p>
          <a:p>
            <a:pPr algn="just"/>
            <a:r>
              <a:rPr lang="en-IN" dirty="0" smtClean="0"/>
              <a:t>The old PSW contains an interrupt code and the location of the program being executed when the interrupt occurred.</a:t>
            </a:r>
          </a:p>
          <a:p>
            <a:pPr algn="just"/>
            <a:r>
              <a:rPr lang="en-IN" dirty="0" smtClean="0"/>
              <a:t>Each interrupt has a unique interrupt code : 01 - invalid operation; 02 – privileged operation; 08 – fixed point overflow, etc. for program interrupts </a:t>
            </a:r>
            <a:endParaRPr lang="en-US" dirty="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Handler Processing…</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IN" dirty="0" smtClean="0"/>
              <a:t>When an I/O interrupt occurs, the PSW interrupt code indicates the channel and device causing the interrupt.</a:t>
            </a:r>
          </a:p>
          <a:p>
            <a:pPr algn="just"/>
            <a:r>
              <a:rPr lang="en-IN" dirty="0" smtClean="0"/>
              <a:t>The CSW status field automatically set at the same time, contains information that indicates the cause of the interrupt; CSW bit 36=1 means channel end; CSW bit 37 = 1 means device end, etc. </a:t>
            </a:r>
          </a:p>
          <a:p>
            <a:pPr algn="just"/>
            <a:r>
              <a:rPr lang="en-IN" dirty="0" smtClean="0"/>
              <a:t>The interrupt code set by an SVC interrupt corresponds to the one-byte immediate data field of the SVC instruction.</a:t>
            </a:r>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Interrupt Handler Processing…</a:t>
            </a:r>
            <a:endParaRPr lang="en-US" dirty="0"/>
          </a:p>
        </p:txBody>
      </p:sp>
      <p:sp>
        <p:nvSpPr>
          <p:cNvPr id="3" name="Content Placeholder 2"/>
          <p:cNvSpPr>
            <a:spLocks noGrp="1"/>
          </p:cNvSpPr>
          <p:nvPr>
            <p:ph idx="1"/>
          </p:nvPr>
        </p:nvSpPr>
        <p:spPr/>
        <p:txBody>
          <a:bodyPr/>
          <a:lstStyle/>
          <a:p>
            <a:r>
              <a:rPr lang="en-IN" dirty="0" smtClean="0"/>
              <a:t>How to prohibit interrupts</a:t>
            </a:r>
          </a:p>
          <a:p>
            <a:pPr lvl="1"/>
            <a:r>
              <a:rPr lang="en-IN" dirty="0" smtClean="0"/>
              <a:t>Completely masking (prohibiting) interrupts while processing an interrupt</a:t>
            </a:r>
          </a:p>
          <a:p>
            <a:pPr lvl="1"/>
            <a:r>
              <a:rPr lang="en-IN" dirty="0" smtClean="0"/>
              <a:t>Temporarily masking interrupts until the old PSW is safely copied and stacked elsewhere. This is called interrupt queuing</a:t>
            </a:r>
            <a:endParaRPr lang="en-US" dirty="0"/>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Example of Exceptional Interrupt Processing</a:t>
            </a:r>
            <a:endParaRPr lang="en-US" sz="2800" dirty="0"/>
          </a:p>
        </p:txBody>
      </p:sp>
      <p:pic>
        <p:nvPicPr>
          <p:cNvPr id="4" name="Content Placeholder 3" descr="CamScanner 08-17-2020 22.55.38_1.jpg"/>
          <p:cNvPicPr>
            <a:picLocks noGrp="1" noChangeAspect="1"/>
          </p:cNvPicPr>
          <p:nvPr>
            <p:ph idx="1"/>
          </p:nvPr>
        </p:nvPicPr>
        <p:blipFill>
          <a:blip r:embed="rId2"/>
          <a:stretch>
            <a:fillRect/>
          </a:stretch>
        </p:blipFill>
        <p:spPr>
          <a:xfrm>
            <a:off x="2214546" y="1285860"/>
            <a:ext cx="4643470" cy="5572140"/>
          </a:xfr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2800" dirty="0" smtClean="0"/>
              <a:t>Example of Asynchronous Interrupt Processing</a:t>
            </a:r>
            <a:endParaRPr lang="en-US" sz="2800" dirty="0"/>
          </a:p>
        </p:txBody>
      </p:sp>
      <p:pic>
        <p:nvPicPr>
          <p:cNvPr id="4" name="Content Placeholder 3" descr="CamScanner 08-17-2020 22.55.38_2.jpg"/>
          <p:cNvPicPr>
            <a:picLocks noGrp="1" noChangeAspect="1"/>
          </p:cNvPicPr>
          <p:nvPr>
            <p:ph idx="1"/>
          </p:nvPr>
        </p:nvPicPr>
        <p:blipFill>
          <a:blip r:embed="rId2"/>
          <a:stretch>
            <a:fillRect/>
          </a:stretch>
        </p:blipFill>
        <p:spPr>
          <a:xfrm>
            <a:off x="2357422" y="1500174"/>
            <a:ext cx="4643470" cy="4857784"/>
          </a:xfr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85728"/>
            <a:ext cx="8229600" cy="1143000"/>
          </a:xfrm>
        </p:spPr>
        <p:txBody>
          <a:bodyPr/>
          <a:lstStyle/>
          <a:p>
            <a:endParaRPr lang="en-US" dirty="0"/>
          </a:p>
        </p:txBody>
      </p:sp>
      <p:sp>
        <p:nvSpPr>
          <p:cNvPr id="3" name="Content Placeholder 2"/>
          <p:cNvSpPr>
            <a:spLocks noGrp="1"/>
          </p:cNvSpPr>
          <p:nvPr>
            <p:ph idx="1"/>
          </p:nvPr>
        </p:nvSpPr>
        <p:spPr/>
        <p:txBody>
          <a:bodyPr>
            <a:normAutofit/>
          </a:bodyPr>
          <a:lstStyle/>
          <a:p>
            <a:pPr algn="ctr">
              <a:buNone/>
            </a:pPr>
            <a:r>
              <a:rPr lang="en-IN" sz="9600" dirty="0" smtClean="0"/>
              <a:t>Unit I over</a:t>
            </a:r>
            <a:endParaRPr lang="en-US" sz="9600" dirty="0"/>
          </a:p>
        </p:txBody>
      </p:sp>
      <p:sp>
        <p:nvSpPr>
          <p:cNvPr id="4" name="Slide Number Placeholder 3"/>
          <p:cNvSpPr>
            <a:spLocks noGrp="1"/>
          </p:cNvSpPr>
          <p:nvPr>
            <p:ph type="sldNum" sz="quarter" idx="12"/>
          </p:nvPr>
        </p:nvSpPr>
        <p:spPr/>
        <p:txBody>
          <a:bodyPr/>
          <a:lstStyle/>
          <a:p>
            <a:fld id="{C845E7D7-4D24-4CC0-A08A-32DD0D0F5F5A}" type="slidenum">
              <a:rPr lang="en-US" smtClean="0"/>
              <a:pPr/>
              <a:t>89</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Features of Operating System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Here </a:t>
            </a:r>
            <a:r>
              <a:rPr lang="en-US" dirty="0"/>
              <a:t>is a list commonly found important features of an Operating System:</a:t>
            </a:r>
          </a:p>
          <a:p>
            <a:r>
              <a:rPr lang="en-US" dirty="0"/>
              <a:t>Protected and supervisor mode</a:t>
            </a:r>
          </a:p>
          <a:p>
            <a:r>
              <a:rPr lang="en-US" dirty="0"/>
              <a:t>Allows disk access and file systems Device drivers Networking Security</a:t>
            </a:r>
          </a:p>
          <a:p>
            <a:r>
              <a:rPr lang="en-US" dirty="0"/>
              <a:t>Program Execution</a:t>
            </a:r>
          </a:p>
          <a:p>
            <a:r>
              <a:rPr lang="en-US" dirty="0"/>
              <a:t>Memory management Virtual Memory Multitasking</a:t>
            </a:r>
          </a:p>
          <a:p>
            <a:r>
              <a:rPr lang="en-US" dirty="0"/>
              <a:t>Handling I/O operations</a:t>
            </a:r>
          </a:p>
          <a:p>
            <a:r>
              <a:rPr lang="en-US" dirty="0"/>
              <a:t>Manipulation of the file system</a:t>
            </a:r>
          </a:p>
          <a:p>
            <a:r>
              <a:rPr lang="en-US" dirty="0"/>
              <a:t>Error Detection and handling</a:t>
            </a:r>
          </a:p>
          <a:p>
            <a:r>
              <a:rPr lang="en-US" dirty="0"/>
              <a:t>Resource allocation</a:t>
            </a:r>
          </a:p>
          <a:p>
            <a:r>
              <a:rPr lang="en-US" dirty="0"/>
              <a:t>Information and Resource Protection</a:t>
            </a:r>
          </a:p>
          <a:p>
            <a:pPr>
              <a:buNone/>
            </a:pPr>
            <a:r>
              <a:rPr lang="en-US" dirty="0" smtClean="0"/>
              <a:t/>
            </a:r>
            <a:br>
              <a:rPr lang="en-US" dirty="0" smtClean="0"/>
            </a:br>
            <a:endParaRPr lang="en-US" dirty="0"/>
          </a:p>
        </p:txBody>
      </p:sp>
      <p:sp>
        <p:nvSpPr>
          <p:cNvPr id="5" name="Slide Number Placeholder 4"/>
          <p:cNvSpPr>
            <a:spLocks noGrp="1"/>
          </p:cNvSpPr>
          <p:nvPr>
            <p:ph type="sldNum" sz="quarter" idx="12"/>
          </p:nvPr>
        </p:nvSpPr>
        <p:spPr/>
        <p:txBody>
          <a:bodyPr/>
          <a:lstStyle/>
          <a:p>
            <a:fld id="{C845E7D7-4D24-4CC0-A08A-32DD0D0F5F5A}"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383</TotalTime>
  <Words>4784</Words>
  <Application>Microsoft Office PowerPoint</Application>
  <PresentationFormat>On-screen Show (4:3)</PresentationFormat>
  <Paragraphs>636</Paragraphs>
  <Slides>89</Slides>
  <Notes>1</Notes>
  <HiddenSlides>0</HiddenSlides>
  <MMClips>0</MMClips>
  <ScaleCrop>false</ScaleCrop>
  <HeadingPairs>
    <vt:vector size="4" baseType="variant">
      <vt:variant>
        <vt:lpstr>Theme</vt:lpstr>
      </vt:variant>
      <vt:variant>
        <vt:i4>1</vt:i4>
      </vt:variant>
      <vt:variant>
        <vt:lpstr>Slide Titles</vt:lpstr>
      </vt:variant>
      <vt:variant>
        <vt:i4>89</vt:i4>
      </vt:variant>
    </vt:vector>
  </HeadingPairs>
  <TitlesOfParts>
    <vt:vector size="90" baseType="lpstr">
      <vt:lpstr>Office Theme</vt:lpstr>
      <vt:lpstr>OPERATING SYSTEM-2</vt:lpstr>
      <vt:lpstr>History Of OS</vt:lpstr>
      <vt:lpstr>Evolution of Operating Systems</vt:lpstr>
      <vt:lpstr>Evolution of Operating Systems…</vt:lpstr>
      <vt:lpstr>Evolution of Operating Systems…</vt:lpstr>
      <vt:lpstr>Evolution of Operating Systems…</vt:lpstr>
      <vt:lpstr>Evolution of Operating Systems…</vt:lpstr>
      <vt:lpstr>Evolution of Operating Systems…</vt:lpstr>
      <vt:lpstr>Features of Operating System</vt:lpstr>
      <vt:lpstr>Types of Operating System</vt:lpstr>
      <vt:lpstr>Batch Operating System</vt:lpstr>
      <vt:lpstr>Batch Operating System…</vt:lpstr>
      <vt:lpstr>Multi-Tasking/Time-sharing OS</vt:lpstr>
      <vt:lpstr>Multi-Tasking/Time-sharing OS…</vt:lpstr>
      <vt:lpstr>Real time OS</vt:lpstr>
      <vt:lpstr>Real time OS…</vt:lpstr>
      <vt:lpstr>Real time OS…</vt:lpstr>
      <vt:lpstr>Distributed Operating System</vt:lpstr>
      <vt:lpstr>Distributed Operating System…</vt:lpstr>
      <vt:lpstr>Network Operating System</vt:lpstr>
      <vt:lpstr>Network Operating System…</vt:lpstr>
      <vt:lpstr>Mobile OS</vt:lpstr>
      <vt:lpstr>Difference between Firmware and Operating System</vt:lpstr>
      <vt:lpstr> Important functions of an OS  </vt:lpstr>
      <vt:lpstr>Memory Management </vt:lpstr>
      <vt:lpstr>Processor Management</vt:lpstr>
      <vt:lpstr>Device Management </vt:lpstr>
      <vt:lpstr>File Management</vt:lpstr>
      <vt:lpstr>Other Important Activities</vt:lpstr>
      <vt:lpstr>Other Important Activities…</vt:lpstr>
      <vt:lpstr>Slide 31</vt:lpstr>
      <vt:lpstr>Operating Systems-3</vt:lpstr>
      <vt:lpstr>Operating System – Different View Points</vt:lpstr>
      <vt:lpstr>Process View point</vt:lpstr>
      <vt:lpstr>Process View point…</vt:lpstr>
      <vt:lpstr>Process View point…</vt:lpstr>
      <vt:lpstr>Process View point…</vt:lpstr>
      <vt:lpstr>Extended Machine View</vt:lpstr>
      <vt:lpstr>Extended Machine View…</vt:lpstr>
      <vt:lpstr>Extended Machine View…</vt:lpstr>
      <vt:lpstr>Hierarchical Machine View…</vt:lpstr>
      <vt:lpstr>Hierarchical Machine View</vt:lpstr>
      <vt:lpstr>Hierarchical Machine View…</vt:lpstr>
      <vt:lpstr> Hierarchical Machine View…</vt:lpstr>
      <vt:lpstr>I/O Programming</vt:lpstr>
      <vt:lpstr>I/O Programming…</vt:lpstr>
      <vt:lpstr>I/O Programming…</vt:lpstr>
      <vt:lpstr>I/O channels</vt:lpstr>
      <vt:lpstr>Computer System with I/O channel</vt:lpstr>
      <vt:lpstr>Types of I/O channels</vt:lpstr>
      <vt:lpstr>Types of I/O channels…</vt:lpstr>
      <vt:lpstr>Types of I/O channels…</vt:lpstr>
      <vt:lpstr>I/O Programming Concepts</vt:lpstr>
      <vt:lpstr>I/O Processor Structure – 360 and 370</vt:lpstr>
      <vt:lpstr>I/O Processor Structure – 360 and 370…</vt:lpstr>
      <vt:lpstr>I/O Processor Structure – 360 and 370…</vt:lpstr>
      <vt:lpstr>I/O Processor Structure – 360 and 370…</vt:lpstr>
      <vt:lpstr>Special Features</vt:lpstr>
      <vt:lpstr>Special Features…</vt:lpstr>
      <vt:lpstr>Special Features…</vt:lpstr>
      <vt:lpstr>Example of an I/O Program</vt:lpstr>
      <vt:lpstr>Communication between the CPU and the Channel</vt:lpstr>
      <vt:lpstr>Communication between the CPU and the Channel…</vt:lpstr>
      <vt:lpstr>CPU instructions</vt:lpstr>
      <vt:lpstr>CPU instructions…</vt:lpstr>
      <vt:lpstr>I/O Program</vt:lpstr>
      <vt:lpstr>Single Buffering for card reading and printing</vt:lpstr>
      <vt:lpstr>Double Buffering for card reading and printing</vt:lpstr>
      <vt:lpstr>Interrupt Structure and Processing</vt:lpstr>
      <vt:lpstr>Interrupt</vt:lpstr>
      <vt:lpstr>Figure : Locus of a process through an interrupt</vt:lpstr>
      <vt:lpstr>Types of Interrupt</vt:lpstr>
      <vt:lpstr>Types of Interrupt…</vt:lpstr>
      <vt:lpstr>Types of Interrupt…</vt:lpstr>
      <vt:lpstr>Interrupt Mechanism</vt:lpstr>
      <vt:lpstr>Interrupt Mechanism…</vt:lpstr>
      <vt:lpstr>Interrupt Mechanism…</vt:lpstr>
      <vt:lpstr>Interrupt Mechanism…</vt:lpstr>
      <vt:lpstr>Interrupt Mechanism…</vt:lpstr>
      <vt:lpstr>Interrupt Mechanism…</vt:lpstr>
      <vt:lpstr>Interrupt Mechanism…</vt:lpstr>
      <vt:lpstr>Interrupt Mechanism…</vt:lpstr>
      <vt:lpstr>Interrupt Mechanism…</vt:lpstr>
      <vt:lpstr>Interrupt Handler Processing</vt:lpstr>
      <vt:lpstr>Interrupt Handler Processing…</vt:lpstr>
      <vt:lpstr>Interrupt Handler Processing…</vt:lpstr>
      <vt:lpstr>Example of Exceptional Interrupt Processing</vt:lpstr>
      <vt:lpstr>Example of Asynchronous Interrupt Processing</vt:lpstr>
      <vt:lpstr>Slide 89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SYSTEM-2</dc:title>
  <dc:creator>ELCOT</dc:creator>
  <cp:lastModifiedBy>ELCOT</cp:lastModifiedBy>
  <cp:revision>66</cp:revision>
  <dcterms:created xsi:type="dcterms:W3CDTF">2020-08-06T14:00:54Z</dcterms:created>
  <dcterms:modified xsi:type="dcterms:W3CDTF">2020-10-26T11:05:33Z</dcterms:modified>
</cp:coreProperties>
</file>