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sldIdLst>
    <p:sldId id="256" r:id="rId2"/>
    <p:sldId id="259" r:id="rId3"/>
    <p:sldId id="275" r:id="rId4"/>
    <p:sldId id="277" r:id="rId5"/>
    <p:sldId id="278" r:id="rId6"/>
    <p:sldId id="279" r:id="rId7"/>
    <p:sldId id="280" r:id="rId8"/>
    <p:sldId id="281" r:id="rId9"/>
    <p:sldId id="283" r:id="rId10"/>
    <p:sldId id="257" r:id="rId11"/>
    <p:sldId id="258" r:id="rId12"/>
    <p:sldId id="270" r:id="rId13"/>
    <p:sldId id="282" r:id="rId14"/>
    <p:sldId id="260" r:id="rId15"/>
    <p:sldId id="261" r:id="rId16"/>
    <p:sldId id="263" r:id="rId17"/>
    <p:sldId id="284" r:id="rId18"/>
    <p:sldId id="264" r:id="rId19"/>
    <p:sldId id="262" r:id="rId20"/>
    <p:sldId id="274" r:id="rId21"/>
    <p:sldId id="285" r:id="rId22"/>
    <p:sldId id="273" r:id="rId23"/>
    <p:sldId id="27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7" d="100"/>
          <a:sy n="77" d="100"/>
        </p:scale>
        <p:origin x="-10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CCCFB5-1566-4FE1-B768-B3C32AE42A42}" type="datetimeFigureOut">
              <a:rPr lang="en-US" smtClean="0"/>
              <a:pPr/>
              <a:t>8/4/2020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8B1A82-9357-410C-A496-06511DD0536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1C031A7-0239-4556-9F89-8479CBBF59DC}" type="datetimeFigureOut">
              <a:rPr lang="en-US" smtClean="0"/>
              <a:pPr/>
              <a:t>8/4/2020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9F3A597-0C77-4B7D-A113-F0BD330E05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C031A7-0239-4556-9F89-8479CBBF59DC}" type="datetimeFigureOut">
              <a:rPr lang="en-US" smtClean="0"/>
              <a:pPr/>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3A597-0C77-4B7D-A113-F0BD330E05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C031A7-0239-4556-9F89-8479CBBF59DC}" type="datetimeFigureOut">
              <a:rPr lang="en-US" smtClean="0"/>
              <a:pPr/>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F3A597-0C77-4B7D-A113-F0BD330E05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1C031A7-0239-4556-9F89-8479CBBF59DC}" type="datetimeFigureOut">
              <a:rPr lang="en-US" smtClean="0"/>
              <a:pPr/>
              <a:t>8/4/2020</a:t>
            </a:fld>
            <a:endParaRPr lang="en-US"/>
          </a:p>
        </p:txBody>
      </p:sp>
      <p:sp>
        <p:nvSpPr>
          <p:cNvPr id="9" name="Slide Number Placeholder 8"/>
          <p:cNvSpPr>
            <a:spLocks noGrp="1"/>
          </p:cNvSpPr>
          <p:nvPr>
            <p:ph type="sldNum" sz="quarter" idx="15"/>
          </p:nvPr>
        </p:nvSpPr>
        <p:spPr/>
        <p:txBody>
          <a:bodyPr rtlCol="0"/>
          <a:lstStyle/>
          <a:p>
            <a:fld id="{C9F3A597-0C77-4B7D-A113-F0BD330E053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1C031A7-0239-4556-9F89-8479CBBF59DC}" type="datetimeFigureOut">
              <a:rPr lang="en-US" smtClean="0"/>
              <a:pPr/>
              <a:t>8/4/2020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9F3A597-0C77-4B7D-A113-F0BD330E053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1C031A7-0239-4556-9F89-8479CBBF59DC}" type="datetimeFigureOut">
              <a:rPr lang="en-US" smtClean="0"/>
              <a:pPr/>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F3A597-0C77-4B7D-A113-F0BD330E053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1C031A7-0239-4556-9F89-8479CBBF59DC}" type="datetimeFigureOut">
              <a:rPr lang="en-US" smtClean="0"/>
              <a:pPr/>
              <a:t>8/4/2020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F3A597-0C77-4B7D-A113-F0BD330E053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1C031A7-0239-4556-9F89-8479CBBF59DC}" type="datetimeFigureOut">
              <a:rPr lang="en-US" smtClean="0"/>
              <a:pPr/>
              <a:t>8/4/2020</a:t>
            </a:fld>
            <a:endParaRPr lang="en-US"/>
          </a:p>
        </p:txBody>
      </p:sp>
      <p:sp>
        <p:nvSpPr>
          <p:cNvPr id="7" name="Slide Number Placeholder 6"/>
          <p:cNvSpPr>
            <a:spLocks noGrp="1"/>
          </p:cNvSpPr>
          <p:nvPr>
            <p:ph type="sldNum" sz="quarter" idx="11"/>
          </p:nvPr>
        </p:nvSpPr>
        <p:spPr/>
        <p:txBody>
          <a:bodyPr rtlCol="0"/>
          <a:lstStyle/>
          <a:p>
            <a:fld id="{C9F3A597-0C77-4B7D-A113-F0BD330E053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C031A7-0239-4556-9F89-8479CBBF59DC}" type="datetimeFigureOut">
              <a:rPr lang="en-US" smtClean="0"/>
              <a:pPr/>
              <a:t>8/4/2020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F3A597-0C77-4B7D-A113-F0BD330E05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1C031A7-0239-4556-9F89-8479CBBF59DC}" type="datetimeFigureOut">
              <a:rPr lang="en-US" smtClean="0"/>
              <a:pPr/>
              <a:t>8/4/2020</a:t>
            </a:fld>
            <a:endParaRPr lang="en-US"/>
          </a:p>
        </p:txBody>
      </p:sp>
      <p:sp>
        <p:nvSpPr>
          <p:cNvPr id="22" name="Slide Number Placeholder 21"/>
          <p:cNvSpPr>
            <a:spLocks noGrp="1"/>
          </p:cNvSpPr>
          <p:nvPr>
            <p:ph type="sldNum" sz="quarter" idx="15"/>
          </p:nvPr>
        </p:nvSpPr>
        <p:spPr/>
        <p:txBody>
          <a:bodyPr rtlCol="0"/>
          <a:lstStyle/>
          <a:p>
            <a:fld id="{C9F3A597-0C77-4B7D-A113-F0BD330E053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1C031A7-0239-4556-9F89-8479CBBF59DC}" type="datetimeFigureOut">
              <a:rPr lang="en-US" smtClean="0"/>
              <a:pPr/>
              <a:t>8/4/2020</a:t>
            </a:fld>
            <a:endParaRPr lang="en-US"/>
          </a:p>
        </p:txBody>
      </p:sp>
      <p:sp>
        <p:nvSpPr>
          <p:cNvPr id="18" name="Slide Number Placeholder 17"/>
          <p:cNvSpPr>
            <a:spLocks noGrp="1"/>
          </p:cNvSpPr>
          <p:nvPr>
            <p:ph type="sldNum" sz="quarter" idx="11"/>
          </p:nvPr>
        </p:nvSpPr>
        <p:spPr/>
        <p:txBody>
          <a:bodyPr rtlCol="0"/>
          <a:lstStyle/>
          <a:p>
            <a:fld id="{C9F3A597-0C77-4B7D-A113-F0BD330E053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1C031A7-0239-4556-9F89-8479CBBF59DC}" type="datetimeFigureOut">
              <a:rPr lang="en-US" smtClean="0"/>
              <a:pPr/>
              <a:t>8/4/2020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9F3A597-0C77-4B7D-A113-F0BD330E05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eeksforgeeks.org/computer-organization-von-neumann-architectur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eeksforgeeks.org/harvard-architectur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8229600" cy="3429000"/>
          </a:xfrm>
        </p:spPr>
        <p:txBody>
          <a:bodyPr>
            <a:normAutofit/>
          </a:bodyPr>
          <a:lstStyle/>
          <a:p>
            <a:r>
              <a:rPr lang="en-US" b="1" dirty="0" smtClean="0">
                <a:solidFill>
                  <a:srgbClr val="C0000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GOVERNMENT COLLEGE FOR WOMEN(A)</a:t>
            </a:r>
            <a:br>
              <a:rPr lang="en-US" sz="2800" dirty="0" smtClean="0">
                <a:solidFill>
                  <a:srgbClr val="002060"/>
                </a:solidFill>
                <a:latin typeface="Times New Roman" pitchFamily="18" charset="0"/>
                <a:cs typeface="Times New Roman" pitchFamily="18" charset="0"/>
              </a:rPr>
            </a:br>
            <a:r>
              <a:rPr lang="en-US" sz="2800" dirty="0" smtClean="0">
                <a:solidFill>
                  <a:srgbClr val="002060"/>
                </a:solidFill>
                <a:latin typeface="Times New Roman" pitchFamily="18" charset="0"/>
                <a:cs typeface="Times New Roman" pitchFamily="18" charset="0"/>
              </a:rPr>
              <a:t>                           KUMBAKONAM</a:t>
            </a:r>
            <a:br>
              <a:rPr lang="en-US" sz="2800" dirty="0" smtClean="0">
                <a:solidFill>
                  <a:srgbClr val="002060"/>
                </a:solidFill>
                <a:latin typeface="Times New Roman" pitchFamily="18" charset="0"/>
                <a:cs typeface="Times New Roman" pitchFamily="18" charset="0"/>
              </a:rPr>
            </a:br>
            <a:r>
              <a:rPr lang="en-US" sz="2800" dirty="0" smtClean="0">
                <a:solidFill>
                  <a:srgbClr val="002060"/>
                </a:solidFill>
                <a:latin typeface="Times New Roman" pitchFamily="18" charset="0"/>
                <a:cs typeface="Times New Roman" pitchFamily="18" charset="0"/>
              </a:rPr>
              <a:t>  </a:t>
            </a:r>
            <a:r>
              <a:rPr lang="en-US" b="1" dirty="0" smtClean="0">
                <a:solidFill>
                  <a:srgbClr val="7030A0"/>
                </a:solidFill>
                <a:latin typeface="Times New Roman" pitchFamily="18" charset="0"/>
                <a:cs typeface="Times New Roman" pitchFamily="18" charset="0"/>
              </a:rPr>
              <a:t>DEPARTMENT OF COMPUTER SCIENCE</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r>
              <a:rPr lang="en-US" dirty="0" smtClean="0">
                <a:solidFill>
                  <a:srgbClr val="C00000"/>
                </a:solidFill>
                <a:latin typeface="Times New Roman" pitchFamily="18" charset="0"/>
                <a:cs typeface="Times New Roman" pitchFamily="18" charset="0"/>
              </a:rPr>
              <a:t>              </a:t>
            </a:r>
            <a:r>
              <a:rPr lang="en-US" b="1" dirty="0" smtClean="0">
                <a:solidFill>
                  <a:srgbClr val="C00000"/>
                </a:solidFill>
                <a:latin typeface="Times New Roman" pitchFamily="18" charset="0"/>
                <a:cs typeface="Times New Roman" pitchFamily="18" charset="0"/>
              </a:rPr>
              <a:t>COMPUTER  ARCHITECTURE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                                 &amp; </a:t>
            </a:r>
            <a:br>
              <a:rPr lang="en-US" b="1" dirty="0" smtClean="0">
                <a:solidFill>
                  <a:srgbClr val="C00000"/>
                </a:solidFill>
                <a:latin typeface="Times New Roman" pitchFamily="18" charset="0"/>
                <a:cs typeface="Times New Roman" pitchFamily="18" charset="0"/>
              </a:rPr>
            </a:br>
            <a:r>
              <a:rPr lang="en-US" b="1" dirty="0" smtClean="0">
                <a:solidFill>
                  <a:srgbClr val="C00000"/>
                </a:solidFill>
                <a:latin typeface="Times New Roman" pitchFamily="18" charset="0"/>
                <a:cs typeface="Times New Roman" pitchFamily="18" charset="0"/>
              </a:rPr>
              <a:t>    FUNDAMENTALS OF MICROPROCESSOR</a:t>
            </a:r>
            <a:endParaRPr lang="en-US" b="1"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371600" y="3657600"/>
            <a:ext cx="7467600" cy="2514600"/>
          </a:xfrm>
        </p:spPr>
        <p:txBody>
          <a:bodyPr>
            <a:normAutofit/>
          </a:bodyPr>
          <a:lstStyle/>
          <a:p>
            <a:r>
              <a:rPr lang="en-US" dirty="0" smtClean="0">
                <a:solidFill>
                  <a:schemeClr val="tx1"/>
                </a:solidFill>
              </a:rPr>
              <a:t>        </a:t>
            </a:r>
          </a:p>
          <a:p>
            <a:endParaRPr lang="en-US" dirty="0" smtClean="0">
              <a:solidFill>
                <a:schemeClr val="tx1"/>
              </a:solidFill>
            </a:endParaRPr>
          </a:p>
          <a:p>
            <a:endParaRPr lang="en-US" dirty="0" smtClean="0">
              <a:solidFill>
                <a:schemeClr val="tx1"/>
              </a:solidFill>
            </a:endParaRPr>
          </a:p>
          <a:p>
            <a:r>
              <a:rPr lang="en-US" b="0" dirty="0" smtClean="0">
                <a:solidFill>
                  <a:schemeClr val="tx1"/>
                </a:solidFill>
              </a:rPr>
              <a:t>                                            STAFF NAME : </a:t>
            </a:r>
            <a:r>
              <a:rPr lang="en-US" dirty="0" smtClean="0">
                <a:solidFill>
                  <a:schemeClr val="tx1"/>
                </a:solidFill>
              </a:rPr>
              <a:t>S.SUNDARESWARI</a:t>
            </a:r>
          </a:p>
          <a:p>
            <a:r>
              <a:rPr lang="en-US" b="0" dirty="0" smtClean="0">
                <a:solidFill>
                  <a:schemeClr val="tx1"/>
                </a:solidFill>
              </a:rPr>
              <a:t>                                            CLASS : III </a:t>
            </a:r>
            <a:r>
              <a:rPr lang="en-US" b="0" dirty="0" err="1" smtClean="0">
                <a:solidFill>
                  <a:schemeClr val="tx1"/>
                </a:solidFill>
              </a:rPr>
              <a:t>B.Sc</a:t>
            </a:r>
            <a:r>
              <a:rPr lang="en-US" b="0" dirty="0" smtClean="0">
                <a:solidFill>
                  <a:schemeClr val="tx1"/>
                </a:solidFill>
              </a:rPr>
              <a:t> (CS) Shift I &amp; Shift II</a:t>
            </a:r>
          </a:p>
          <a:p>
            <a:r>
              <a:rPr lang="en-US" b="0" dirty="0" smtClean="0">
                <a:solidFill>
                  <a:schemeClr val="tx1"/>
                </a:solidFill>
              </a:rPr>
              <a:t>                                            DATE : 4/08/2020</a:t>
            </a:r>
          </a:p>
          <a:p>
            <a:r>
              <a:rPr lang="en-US" b="0" dirty="0" smtClean="0">
                <a:solidFill>
                  <a:schemeClr val="tx1"/>
                </a:solidFill>
              </a:rPr>
              <a:t>                                            TIME : 10.30am to 11.30 am</a:t>
            </a:r>
            <a:endParaRPr lang="en-US" b="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467600" cy="1066800"/>
          </a:xfrm>
        </p:spPr>
        <p:txBody>
          <a:bodyPr>
            <a:normAutofit/>
          </a:bodyPr>
          <a:lstStyle/>
          <a:p>
            <a:r>
              <a:rPr lang="en-US" sz="4000" b="1" dirty="0" smtClean="0"/>
              <a:t>              </a:t>
            </a:r>
            <a:r>
              <a:rPr lang="en-US" sz="4000" b="1" dirty="0" smtClean="0">
                <a:solidFill>
                  <a:schemeClr val="tx1"/>
                </a:solidFill>
                <a:latin typeface="Times New Roman" pitchFamily="18" charset="0"/>
                <a:cs typeface="Times New Roman" pitchFamily="18" charset="0"/>
              </a:rPr>
              <a:t>introduction</a:t>
            </a:r>
            <a:endParaRPr lang="en-US" sz="40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752600"/>
            <a:ext cx="7467600" cy="4721352"/>
          </a:xfrm>
        </p:spPr>
        <p:txBody>
          <a:bodyPr>
            <a:normAutofit/>
          </a:bodyPr>
          <a:lstStyle/>
          <a:p>
            <a:pPr algn="just"/>
            <a:endParaRPr lang="en-US" sz="2800" b="1" dirty="0" smtClean="0">
              <a:latin typeface="Times New Roman" pitchFamily="18" charset="0"/>
              <a:cs typeface="Times New Roman" pitchFamily="18" charset="0"/>
            </a:endParaRPr>
          </a:p>
          <a:p>
            <a:pPr algn="just"/>
            <a:r>
              <a:rPr lang="en-US" sz="4000" b="1" dirty="0" smtClean="0">
                <a:latin typeface="Times New Roman" pitchFamily="18" charset="0"/>
                <a:cs typeface="Times New Roman" pitchFamily="18" charset="0"/>
              </a:rPr>
              <a:t>Computer architecture</a:t>
            </a:r>
            <a:r>
              <a:rPr lang="en-US" sz="4000" dirty="0" smtClean="0">
                <a:latin typeface="Times New Roman" pitchFamily="18" charset="0"/>
                <a:cs typeface="Times New Roman" pitchFamily="18" charset="0"/>
              </a:rPr>
              <a:t> is the conceptual design and fundamental operational structure of a computer system. </a:t>
            </a:r>
          </a:p>
          <a:p>
            <a:pPr algn="just">
              <a:buNone/>
            </a:pPr>
            <a:r>
              <a:rPr lang="en-US" sz="4000" dirty="0" smtClean="0">
                <a:latin typeface="Times New Roman" pitchFamily="18" charset="0"/>
                <a:cs typeface="Times New Roman" pitchFamily="18" charset="0"/>
              </a:rPr>
              <a:t> </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848600" cy="6016752"/>
          </a:xfrm>
        </p:spPr>
        <p:txBody>
          <a:bodyPr>
            <a:normAutofit fontScale="77500" lnSpcReduction="20000"/>
          </a:bodyPr>
          <a:lstStyle/>
          <a:p>
            <a:pPr>
              <a:buNone/>
            </a:pPr>
            <a:r>
              <a:rPr lang="en-US" sz="2600" b="1" dirty="0" smtClean="0">
                <a:latin typeface="Times New Roman" pitchFamily="18" charset="0"/>
                <a:cs typeface="Times New Roman" pitchFamily="18" charset="0"/>
              </a:rPr>
              <a:t>   </a:t>
            </a:r>
            <a:r>
              <a:rPr lang="en-US" sz="4100" b="1" dirty="0" smtClean="0">
                <a:latin typeface="Times New Roman" pitchFamily="18" charset="0"/>
                <a:cs typeface="Times New Roman" pitchFamily="18" charset="0"/>
              </a:rPr>
              <a:t>Computer architecture can be classified into three main categories:</a:t>
            </a:r>
          </a:p>
          <a:p>
            <a:pPr>
              <a:buNone/>
            </a:pPr>
            <a:endParaRPr lang="en-US" sz="2600" b="1"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Instruction Set Architecture, or ISA</a:t>
            </a:r>
            <a:r>
              <a:rPr lang="en-US" sz="2600" dirty="0" smtClean="0">
                <a:latin typeface="Times New Roman" pitchFamily="18" charset="0"/>
                <a:cs typeface="Times New Roman" pitchFamily="18" charset="0"/>
              </a:rPr>
              <a:t>, is the image of a computing system that is seen by a machine language programmer. It includes the instruction set, word size, memory address modes, processor registers, and address and data formats.</a:t>
            </a:r>
          </a:p>
          <a:p>
            <a:pPr>
              <a:buNone/>
            </a:pPr>
            <a:endParaRPr lang="en-US" sz="2600"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Computer Organization</a:t>
            </a:r>
            <a:r>
              <a:rPr lang="en-US" sz="2600" dirty="0" smtClean="0">
                <a:latin typeface="Times New Roman" pitchFamily="18" charset="0"/>
                <a:cs typeface="Times New Roman" pitchFamily="18" charset="0"/>
              </a:rPr>
              <a:t> is a lower level and detailed description of the system that involves how the different parts of the system are interconnected and how they interoperate in order to implement the ISA.</a:t>
            </a:r>
          </a:p>
          <a:p>
            <a:pPr>
              <a:buNone/>
            </a:pPr>
            <a:endParaRPr lang="en-US" sz="2600" dirty="0" smtClean="0">
              <a:latin typeface="Times New Roman" pitchFamily="18" charset="0"/>
              <a:cs typeface="Times New Roman" pitchFamily="18" charset="0"/>
            </a:endParaRPr>
          </a:p>
          <a:p>
            <a:r>
              <a:rPr lang="en-US" sz="2600" b="1" dirty="0" smtClean="0">
                <a:latin typeface="Times New Roman" pitchFamily="18" charset="0"/>
                <a:cs typeface="Times New Roman" pitchFamily="18" charset="0"/>
              </a:rPr>
              <a:t>System Design</a:t>
            </a:r>
            <a:r>
              <a:rPr lang="en-US" sz="2600" dirty="0" smtClean="0">
                <a:latin typeface="Times New Roman" pitchFamily="18" charset="0"/>
                <a:cs typeface="Times New Roman" pitchFamily="18" charset="0"/>
              </a:rPr>
              <a:t> which includes all of the other hardware components within a computing system such as:</a:t>
            </a:r>
          </a:p>
          <a:p>
            <a:pPr lvl="1"/>
            <a:r>
              <a:rPr lang="en-US" sz="2600" dirty="0" smtClean="0">
                <a:latin typeface="Times New Roman" pitchFamily="18" charset="0"/>
                <a:cs typeface="Times New Roman" pitchFamily="18" charset="0"/>
              </a:rPr>
              <a:t>Computer buses and switches</a:t>
            </a:r>
          </a:p>
          <a:p>
            <a:pPr lvl="1"/>
            <a:r>
              <a:rPr lang="en-US" sz="2600" dirty="0" smtClean="0">
                <a:latin typeface="Times New Roman" pitchFamily="18" charset="0"/>
                <a:cs typeface="Times New Roman" pitchFamily="18" charset="0"/>
              </a:rPr>
              <a:t>Memory controllers</a:t>
            </a:r>
          </a:p>
          <a:p>
            <a:pPr lvl="1"/>
            <a:r>
              <a:rPr lang="en-US" sz="2600" dirty="0" smtClean="0">
                <a:latin typeface="Times New Roman" pitchFamily="18" charset="0"/>
                <a:cs typeface="Times New Roman" pitchFamily="18" charset="0"/>
              </a:rPr>
              <a:t>Direct Memory Access (DMA)</a:t>
            </a:r>
          </a:p>
          <a:p>
            <a:pPr lvl="1"/>
            <a:r>
              <a:rPr lang="en-US" sz="2600" dirty="0" smtClean="0">
                <a:latin typeface="Times New Roman" pitchFamily="18" charset="0"/>
                <a:cs typeface="Times New Roman" pitchFamily="18" charset="0"/>
              </a:rPr>
              <a:t>Issues like multi-processing</a:t>
            </a:r>
          </a:p>
          <a:p>
            <a:r>
              <a:rPr lang="en-US" dirty="0" smtClean="0"/>
              <a:t/>
            </a:r>
            <a:br>
              <a:rPr lang="en-US" dirty="0" smtClean="0"/>
            </a:b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NLINECLASS\vn_cpu.png"/>
          <p:cNvPicPr>
            <a:picLocks noGrp="1" noChangeAspect="1" noChangeArrowheads="1"/>
          </p:cNvPicPr>
          <p:nvPr>
            <p:ph sz="quarter" idx="1"/>
          </p:nvPr>
        </p:nvPicPr>
        <p:blipFill>
          <a:blip r:embed="rId2"/>
          <a:srcRect/>
          <a:stretch>
            <a:fillRect/>
          </a:stretch>
        </p:blipFill>
        <p:spPr bwMode="auto">
          <a:xfrm>
            <a:off x="0" y="457200"/>
            <a:ext cx="8839200" cy="61722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a:t>
            </a:r>
            <a:endParaRPr lang="en-US" b="1" dirty="0"/>
          </a:p>
        </p:txBody>
      </p:sp>
      <p:sp>
        <p:nvSpPr>
          <p:cNvPr id="3" name="Content Placeholder 2"/>
          <p:cNvSpPr>
            <a:spLocks noGrp="1"/>
          </p:cNvSpPr>
          <p:nvPr>
            <p:ph sz="quarter" idx="1"/>
          </p:nvPr>
        </p:nvSpPr>
        <p:spPr/>
        <p:txBody>
          <a:bodyPr/>
          <a:lstStyle/>
          <a:p>
            <a:r>
              <a:rPr lang="en-US" dirty="0" smtClean="0"/>
              <a:t>  </a:t>
            </a:r>
            <a:r>
              <a:rPr lang="en-US" dirty="0" err="1" smtClean="0"/>
              <a:t>int</a:t>
            </a:r>
            <a:r>
              <a:rPr lang="en-US" dirty="0" smtClean="0"/>
              <a:t> </a:t>
            </a:r>
            <a:r>
              <a:rPr lang="en-US" dirty="0" err="1" smtClean="0"/>
              <a:t>a,b,c</a:t>
            </a:r>
            <a:r>
              <a:rPr lang="en-US" dirty="0" smtClean="0"/>
              <a:t>;</a:t>
            </a:r>
          </a:p>
          <a:p>
            <a:r>
              <a:rPr lang="en-US" dirty="0" smtClean="0"/>
              <a:t>  </a:t>
            </a:r>
            <a:r>
              <a:rPr lang="en-US" dirty="0" err="1" smtClean="0"/>
              <a:t>scanf</a:t>
            </a:r>
            <a:r>
              <a:rPr lang="en-US" dirty="0" smtClean="0"/>
              <a:t>(“%d  %</a:t>
            </a:r>
            <a:r>
              <a:rPr lang="en-US" dirty="0" err="1" smtClean="0"/>
              <a:t>d,&amp;a,&amp;b</a:t>
            </a:r>
            <a:r>
              <a:rPr lang="en-US" dirty="0" smtClean="0"/>
              <a:t>);</a:t>
            </a:r>
          </a:p>
          <a:p>
            <a:r>
              <a:rPr lang="en-US" dirty="0" smtClean="0"/>
              <a:t>  c = a + b</a:t>
            </a:r>
          </a:p>
          <a:p>
            <a:r>
              <a:rPr lang="en-US" dirty="0" smtClean="0"/>
              <a:t>  printf (“%</a:t>
            </a:r>
            <a:r>
              <a:rPr lang="en-US" dirty="0" err="1" smtClean="0"/>
              <a:t>d”,c</a:t>
            </a:r>
            <a:r>
              <a:rPr lang="en-US" dirty="0" smtClean="0"/>
              <a: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914400"/>
            <a:ext cx="7467600" cy="5638800"/>
          </a:xfrm>
        </p:spPr>
        <p:txBody>
          <a:bodyPr>
            <a:normAutofit lnSpcReduction="10000"/>
          </a:bodyPr>
          <a:lstStyle/>
          <a:p>
            <a:pPr fontAlgn="base">
              <a:buClr>
                <a:schemeClr val="tx1"/>
              </a:buClr>
              <a:buFont typeface="Wingdings" pitchFamily="2" charset="2"/>
              <a:buChar char="§"/>
            </a:pPr>
            <a:r>
              <a:rPr lang="en-US" dirty="0" smtClean="0">
                <a:latin typeface="Times New Roman" pitchFamily="18" charset="0"/>
                <a:cs typeface="Times New Roman" pitchFamily="18" charset="0"/>
              </a:rPr>
              <a:t> The Central Processing Unit (CPU) </a:t>
            </a:r>
          </a:p>
          <a:p>
            <a:pPr fontAlgn="base">
              <a:buClr>
                <a:schemeClr val="tx1"/>
              </a:buClr>
              <a:buFont typeface="Wingdings" pitchFamily="2" charset="2"/>
              <a:buChar char="§"/>
            </a:pPr>
            <a:r>
              <a:rPr lang="en-US" dirty="0" smtClean="0">
                <a:latin typeface="Times New Roman" pitchFamily="18" charset="0"/>
                <a:cs typeface="Times New Roman" pitchFamily="18" charset="0"/>
              </a:rPr>
              <a:t> The Main Memory Unit</a:t>
            </a:r>
          </a:p>
          <a:p>
            <a:pPr fontAlgn="base">
              <a:buClr>
                <a:schemeClr val="tx1"/>
              </a:buClr>
              <a:buFont typeface="Wingdings" pitchFamily="2" charset="2"/>
              <a:buChar char="§"/>
            </a:pPr>
            <a:r>
              <a:rPr lang="en-US" dirty="0" smtClean="0">
                <a:latin typeface="Times New Roman" pitchFamily="18" charset="0"/>
                <a:cs typeface="Times New Roman" pitchFamily="18" charset="0"/>
              </a:rPr>
              <a:t> The </a:t>
            </a:r>
            <a:r>
              <a:rPr lang="en-US" dirty="0" err="1" smtClean="0">
                <a:latin typeface="Times New Roman" pitchFamily="18" charset="0"/>
                <a:cs typeface="Times New Roman" pitchFamily="18" charset="0"/>
              </a:rPr>
              <a:t>Input/Output</a:t>
            </a:r>
            <a:r>
              <a:rPr lang="en-US" dirty="0" smtClean="0">
                <a:latin typeface="Times New Roman" pitchFamily="18" charset="0"/>
                <a:cs typeface="Times New Roman" pitchFamily="18" charset="0"/>
              </a:rPr>
              <a:t> Device</a:t>
            </a:r>
          </a:p>
          <a:p>
            <a:pPr fontAlgn="base">
              <a:buClr>
                <a:schemeClr val="tx1"/>
              </a:buClr>
              <a:buFont typeface="Wingdings" pitchFamily="2" charset="2"/>
              <a:buChar char="§"/>
            </a:pPr>
            <a:endParaRPr lang="en-US" dirty="0" smtClean="0">
              <a:latin typeface="Times New Roman" pitchFamily="18" charset="0"/>
              <a:cs typeface="Times New Roman" pitchFamily="18" charset="0"/>
            </a:endParaRPr>
          </a:p>
          <a:p>
            <a:pPr algn="just" fontAlgn="base"/>
            <a:r>
              <a:rPr lang="en-US" b="1" dirty="0" smtClean="0"/>
              <a:t>Control Unit –</a:t>
            </a:r>
            <a:r>
              <a:rPr lang="en-US" dirty="0" smtClean="0"/>
              <a:t>A control unit (CU) handles all processor control signals. It directs all input and output flow, fetches code for instructions and controlling how data moves around the system.</a:t>
            </a:r>
          </a:p>
          <a:p>
            <a:pPr algn="just" fontAlgn="base">
              <a:buNone/>
            </a:pPr>
            <a:endParaRPr lang="en-US" dirty="0" smtClean="0"/>
          </a:p>
          <a:p>
            <a:pPr algn="just" fontAlgn="base"/>
            <a:r>
              <a:rPr lang="en-US" b="1" dirty="0" smtClean="0"/>
              <a:t>Arithmetic and Logic Unit (ALU) –</a:t>
            </a:r>
            <a:r>
              <a:rPr lang="en-US" dirty="0" smtClean="0"/>
              <a:t>The arithmetic logic unit is that part of the CPU that handles all the calculations the CPU may need, e.g. Addition, Subtraction, Comparisons. It performs Logical Operations, Bit Shifting Operations, and Arithmetic Operation.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normAutofit fontScale="92500" lnSpcReduction="10000"/>
          </a:bodyPr>
          <a:lstStyle/>
          <a:p>
            <a:pPr fontAlgn="base"/>
            <a:r>
              <a:rPr lang="en-US" b="1" dirty="0" smtClean="0"/>
              <a:t>Main Memory Unit (Registers) </a:t>
            </a:r>
            <a:endParaRPr lang="en-US" dirty="0" smtClean="0"/>
          </a:p>
          <a:p>
            <a:pPr lvl="1" algn="just" fontAlgn="base"/>
            <a:r>
              <a:rPr lang="en-US" b="1" dirty="0" smtClean="0"/>
              <a:t>Accumulator:</a:t>
            </a:r>
            <a:r>
              <a:rPr lang="en-US" dirty="0" smtClean="0"/>
              <a:t> Stores the results of calculations made by ALU.</a:t>
            </a:r>
          </a:p>
          <a:p>
            <a:pPr lvl="1" algn="just" fontAlgn="base"/>
            <a:r>
              <a:rPr lang="en-US" b="1" dirty="0" smtClean="0"/>
              <a:t>Program Counter (PC):</a:t>
            </a:r>
            <a:r>
              <a:rPr lang="en-US" dirty="0" smtClean="0"/>
              <a:t> Keeps track of the memory location of the next instructions to be dealt with. The PC then passes this next address to Memory Address Register (MAR).</a:t>
            </a:r>
          </a:p>
          <a:p>
            <a:pPr lvl="1" algn="just" fontAlgn="base"/>
            <a:r>
              <a:rPr lang="en-US" b="1" dirty="0" smtClean="0"/>
              <a:t>Memory Address Register (MAR):</a:t>
            </a:r>
            <a:r>
              <a:rPr lang="en-US" dirty="0" smtClean="0"/>
              <a:t> It stores the memory locations of instructions that need to be fetched from memory or stored into memory.</a:t>
            </a:r>
          </a:p>
          <a:p>
            <a:pPr lvl="1" algn="just" fontAlgn="base"/>
            <a:r>
              <a:rPr lang="en-US" b="1" dirty="0" smtClean="0"/>
              <a:t>Memory Data Register (MDR):</a:t>
            </a:r>
            <a:r>
              <a:rPr lang="en-US" dirty="0" smtClean="0"/>
              <a:t> It stores instructions fetched from memory or any data that is to be transferred to, and stored in, memory.</a:t>
            </a:r>
          </a:p>
          <a:p>
            <a:pPr lvl="1" algn="just" fontAlgn="base"/>
            <a:r>
              <a:rPr lang="en-US" b="1" dirty="0" smtClean="0"/>
              <a:t>Current Instruction Register (CIR):</a:t>
            </a:r>
            <a:r>
              <a:rPr lang="en-US" dirty="0" smtClean="0"/>
              <a:t> It stores the most recently fetched instructions while it is waiting to be coded and executed.</a:t>
            </a:r>
          </a:p>
          <a:p>
            <a:pPr lvl="1" algn="just" fontAlgn="base"/>
            <a:r>
              <a:rPr lang="en-US" b="1" dirty="0" smtClean="0"/>
              <a:t>Instruction Buffer Register (IBR):</a:t>
            </a:r>
            <a:r>
              <a:rPr lang="en-US" dirty="0" smtClean="0"/>
              <a:t> The instruction that is not to be executed immediately is placed in the instruction buffer register IBR.</a:t>
            </a:r>
          </a:p>
          <a:p>
            <a:pPr fontAlgn="base"/>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ONLINECLASS\basic_structure.png"/>
          <p:cNvPicPr>
            <a:picLocks noGrp="1" noChangeAspect="1" noChangeArrowheads="1"/>
          </p:cNvPicPr>
          <p:nvPr>
            <p:ph sz="quarter" idx="1"/>
          </p:nvPr>
        </p:nvPicPr>
        <p:blipFill>
          <a:blip r:embed="rId2"/>
          <a:srcRect/>
          <a:stretch>
            <a:fillRect/>
          </a:stretch>
        </p:blipFill>
        <p:spPr bwMode="auto">
          <a:xfrm>
            <a:off x="228600" y="0"/>
            <a:ext cx="8610600" cy="6857999"/>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ONLINECLASS\download.jpg"/>
          <p:cNvPicPr>
            <a:picLocks noGrp="1" noChangeAspect="1" noChangeArrowheads="1"/>
          </p:cNvPicPr>
          <p:nvPr>
            <p:ph sz="quarter" idx="1"/>
          </p:nvPr>
        </p:nvPicPr>
        <p:blipFill>
          <a:blip r:embed="rId2"/>
          <a:srcRect/>
          <a:stretch>
            <a:fillRect/>
          </a:stretch>
        </p:blipFill>
        <p:spPr bwMode="auto">
          <a:xfrm>
            <a:off x="533400" y="457200"/>
            <a:ext cx="7772400" cy="64008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dirty="0" err="1" smtClean="0"/>
              <a:t>Input/Output</a:t>
            </a:r>
            <a:r>
              <a:rPr lang="en-US" b="1" dirty="0" smtClean="0"/>
              <a:t> Devices –</a:t>
            </a:r>
            <a:r>
              <a:rPr lang="en-US" dirty="0" smtClean="0"/>
              <a:t> Program or data is read into main memory from the </a:t>
            </a:r>
            <a:r>
              <a:rPr lang="en-US" i="1" dirty="0" smtClean="0"/>
              <a:t>input device</a:t>
            </a:r>
            <a:r>
              <a:rPr lang="en-US" dirty="0" smtClean="0"/>
              <a:t> or secondary storage under the control of CPU input instruction. </a:t>
            </a:r>
            <a:r>
              <a:rPr lang="en-US" i="1" dirty="0" smtClean="0"/>
              <a:t>Output devices</a:t>
            </a:r>
            <a:r>
              <a:rPr lang="en-US" dirty="0" smtClean="0"/>
              <a:t> are used to output the information from a computer. If some results are evaluated by computer and it is stored in the computer, then with the help of output devices, we can present it to the user.</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153400" cy="6473952"/>
          </a:xfrm>
        </p:spPr>
        <p:txBody>
          <a:bodyPr>
            <a:normAutofit/>
          </a:bodyPr>
          <a:lstStyle/>
          <a:p>
            <a:pPr fontAlgn="base"/>
            <a:endParaRPr lang="en-US" b="1" dirty="0" smtClean="0"/>
          </a:p>
          <a:p>
            <a:pPr fontAlgn="base"/>
            <a:endParaRPr lang="en-US" b="1" dirty="0" smtClean="0"/>
          </a:p>
          <a:p>
            <a:pPr fontAlgn="base"/>
            <a:endParaRPr lang="en-US" b="1" dirty="0" smtClean="0"/>
          </a:p>
          <a:p>
            <a:pPr fontAlgn="base"/>
            <a:r>
              <a:rPr lang="en-US" b="1" dirty="0" smtClean="0"/>
              <a:t>Buses –</a:t>
            </a:r>
            <a:r>
              <a:rPr lang="en-US" dirty="0" smtClean="0"/>
              <a:t> Data is transmitted from one part of a computer to another, connecting all major internal components to the CPU and memory, by the means of Buses. Types:</a:t>
            </a:r>
          </a:p>
          <a:p>
            <a:pPr lvl="1" fontAlgn="base"/>
            <a:r>
              <a:rPr lang="en-US" b="1" dirty="0" smtClean="0"/>
              <a:t>Data Bus:</a:t>
            </a:r>
            <a:r>
              <a:rPr lang="en-US" dirty="0" smtClean="0"/>
              <a:t> It carries data among the memory unit, the I/O devices, and the processor.</a:t>
            </a:r>
          </a:p>
          <a:p>
            <a:pPr lvl="1" fontAlgn="base"/>
            <a:r>
              <a:rPr lang="en-US" b="1" dirty="0" smtClean="0"/>
              <a:t>Address Bus:</a:t>
            </a:r>
            <a:r>
              <a:rPr lang="en-US" dirty="0" smtClean="0"/>
              <a:t> It carries the address of data (not the actual data) between memory and processor.</a:t>
            </a:r>
          </a:p>
          <a:p>
            <a:pPr lvl="1" fontAlgn="base"/>
            <a:r>
              <a:rPr lang="en-US" b="1" dirty="0" smtClean="0"/>
              <a:t>Control Bus:</a:t>
            </a:r>
            <a:r>
              <a:rPr lang="en-US" dirty="0" smtClean="0"/>
              <a:t> It carries control commands from the CPU (and status signals from other devices) in order to control and coordinate all the activities within the computer.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543800" cy="944562"/>
          </a:xfrm>
        </p:spPr>
        <p:txBody>
          <a:bodyPr>
            <a:normAutofit fontScale="90000"/>
          </a:bodyPr>
          <a:lstStyle/>
          <a:p>
            <a:r>
              <a:rPr lang="en-US" dirty="0" smtClean="0"/>
              <a:t/>
            </a:r>
            <a:br>
              <a:rPr lang="en-US" dirty="0" smtClean="0"/>
            </a:br>
            <a:r>
              <a:rPr lang="en-US" b="1" dirty="0" smtClean="0">
                <a:solidFill>
                  <a:schemeClr val="tx1"/>
                </a:solidFill>
              </a:rPr>
              <a:t>               </a:t>
            </a:r>
            <a:r>
              <a:rPr lang="en-US" sz="2700" b="1" dirty="0" smtClean="0">
                <a:solidFill>
                  <a:schemeClr val="tx1"/>
                </a:solidFill>
                <a:latin typeface="Times New Roman" pitchFamily="18" charset="0"/>
                <a:cs typeface="Times New Roman" pitchFamily="18" charset="0"/>
              </a:rPr>
              <a:t>Computer Organization | </a:t>
            </a:r>
            <a:br>
              <a:rPr lang="en-US" sz="2700" b="1" dirty="0" smtClean="0">
                <a:solidFill>
                  <a:schemeClr val="tx1"/>
                </a:solidFill>
                <a:latin typeface="Times New Roman" pitchFamily="18" charset="0"/>
                <a:cs typeface="Times New Roman" pitchFamily="18" charset="0"/>
              </a:rPr>
            </a:br>
            <a:r>
              <a:rPr lang="en-US" sz="2700" b="1" dirty="0" smtClean="0">
                <a:solidFill>
                  <a:schemeClr val="tx1"/>
                </a:solidFill>
                <a:latin typeface="Times New Roman" pitchFamily="18" charset="0"/>
                <a:cs typeface="Times New Roman" pitchFamily="18" charset="0"/>
              </a:rPr>
              <a:t>               </a:t>
            </a:r>
            <a:endParaRPr lang="en-US" sz="27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838200"/>
            <a:ext cx="7467600" cy="5635752"/>
          </a:xfrm>
        </p:spPr>
        <p:txBody>
          <a:bodyPr>
            <a:normAutofit fontScale="70000" lnSpcReduction="20000"/>
          </a:bodyPr>
          <a:lstStyle/>
          <a:p>
            <a:pPr fontAlgn="base">
              <a:buNone/>
            </a:pPr>
            <a:endParaRPr lang="en-US" dirty="0" smtClean="0"/>
          </a:p>
          <a:p>
            <a:pPr fontAlgn="base">
              <a:buNone/>
            </a:pPr>
            <a:r>
              <a:rPr lang="en-US" sz="2800" dirty="0" smtClean="0">
                <a:latin typeface="Times New Roman" pitchFamily="18" charset="0"/>
                <a:cs typeface="Times New Roman" pitchFamily="18" charset="0"/>
              </a:rPr>
              <a:t>Historically there have been 2 types of Computers:</a:t>
            </a:r>
          </a:p>
          <a:p>
            <a:pPr fontAlgn="base">
              <a:buNone/>
            </a:pPr>
            <a:endParaRPr lang="en-US" sz="2800" dirty="0" smtClean="0">
              <a:latin typeface="Times New Roman" pitchFamily="18" charset="0"/>
              <a:cs typeface="Times New Roman" pitchFamily="18" charset="0"/>
            </a:endParaRPr>
          </a:p>
          <a:p>
            <a:pPr fontAlgn="base"/>
            <a:r>
              <a:rPr lang="en-US" sz="2800" b="1" dirty="0" smtClean="0">
                <a:latin typeface="Times New Roman" pitchFamily="18" charset="0"/>
                <a:cs typeface="Times New Roman" pitchFamily="18" charset="0"/>
              </a:rPr>
              <a:t>Fixed Program Computers –</a:t>
            </a:r>
            <a:r>
              <a:rPr lang="en-US" sz="2800" dirty="0" smtClean="0">
                <a:latin typeface="Times New Roman" pitchFamily="18" charset="0"/>
                <a:cs typeface="Times New Roman" pitchFamily="18" charset="0"/>
              </a:rPr>
              <a:t> Their function is very specific and they couldn’t be programmed, e.g. Calculators.</a:t>
            </a:r>
          </a:p>
          <a:p>
            <a:pPr fontAlgn="base">
              <a:buNone/>
            </a:pPr>
            <a:endParaRPr lang="en-US" sz="2800" dirty="0" smtClean="0">
              <a:latin typeface="Times New Roman" pitchFamily="18" charset="0"/>
              <a:cs typeface="Times New Roman" pitchFamily="18" charset="0"/>
            </a:endParaRPr>
          </a:p>
          <a:p>
            <a:pPr fontAlgn="base"/>
            <a:r>
              <a:rPr lang="en-US" sz="2800" b="1" dirty="0" smtClean="0">
                <a:latin typeface="Times New Roman" pitchFamily="18" charset="0"/>
                <a:cs typeface="Times New Roman" pitchFamily="18" charset="0"/>
              </a:rPr>
              <a:t>Stored Program Computers –</a:t>
            </a:r>
            <a:r>
              <a:rPr lang="en-US" sz="2800" dirty="0" smtClean="0">
                <a:latin typeface="Times New Roman" pitchFamily="18" charset="0"/>
                <a:cs typeface="Times New Roman" pitchFamily="18" charset="0"/>
              </a:rPr>
              <a:t> These can be programmed to carry out many different tasks, applications are stored on them, hence the name.</a:t>
            </a:r>
          </a:p>
          <a:p>
            <a:pPr fontAlgn="base">
              <a:buNone/>
            </a:pPr>
            <a:endParaRPr lang="en-US" sz="2800" dirty="0" smtClean="0">
              <a:latin typeface="Times New Roman" pitchFamily="18" charset="0"/>
              <a:cs typeface="Times New Roman" pitchFamily="18" charset="0"/>
            </a:endParaRPr>
          </a:p>
          <a:p>
            <a:pPr fontAlgn="base"/>
            <a:r>
              <a:rPr lang="en-US" sz="2800" dirty="0" smtClean="0">
                <a:latin typeface="Times New Roman" pitchFamily="18" charset="0"/>
                <a:cs typeface="Times New Roman" pitchFamily="18" charset="0"/>
              </a:rPr>
              <a:t>The modern computers are based on a stored-program concept introduced by John Von Neumann. In this stored-program concept, programs and data are stored in a separate storage unit called memories and are treated the same. This novel idea meant that a computer built with this architecture would be much easier to reprogram.</a:t>
            </a:r>
          </a:p>
          <a:p>
            <a:pPr fontAlgn="base">
              <a:buNone/>
            </a:pPr>
            <a:endParaRPr lang="en-US" sz="2800" dirty="0" smtClean="0">
              <a:latin typeface="Times New Roman" pitchFamily="18" charset="0"/>
              <a:cs typeface="Times New Roman" pitchFamily="18" charset="0"/>
            </a:endParaRPr>
          </a:p>
          <a:p>
            <a:pPr fontAlgn="base"/>
            <a:r>
              <a:rPr lang="en-US" sz="2800" dirty="0" smtClean="0">
                <a:latin typeface="Times New Roman" pitchFamily="18" charset="0"/>
                <a:cs typeface="Times New Roman" pitchFamily="18" charset="0"/>
              </a:rPr>
              <a:t>It is also known as </a:t>
            </a:r>
            <a:r>
              <a:rPr lang="en-US" sz="2800" b="1" dirty="0" smtClean="0">
                <a:latin typeface="Times New Roman" pitchFamily="18" charset="0"/>
                <a:cs typeface="Times New Roman" pitchFamily="18" charset="0"/>
              </a:rPr>
              <a:t>IAS</a:t>
            </a:r>
            <a:r>
              <a:rPr lang="en-US" sz="2800" dirty="0" smtClean="0">
                <a:latin typeface="Times New Roman" pitchFamily="18" charset="0"/>
                <a:cs typeface="Times New Roman" pitchFamily="18" charset="0"/>
              </a:rPr>
              <a:t> computer and is having three basic units:</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467600" cy="579438"/>
          </a:xfrm>
        </p:spPr>
        <p:txBody>
          <a:bodyPr>
            <a:normAutofit/>
          </a:bodyPr>
          <a:lstStyle/>
          <a:p>
            <a:r>
              <a:rPr lang="en-US" sz="2800" dirty="0" smtClean="0">
                <a:solidFill>
                  <a:schemeClr val="tx1"/>
                </a:solidFill>
                <a:latin typeface="Times New Roman" pitchFamily="18" charset="0"/>
                <a:cs typeface="Times New Roman" pitchFamily="18" charset="0"/>
              </a:rPr>
              <a:t>BOOLEAN RULES AND THEIR DUALS</a:t>
            </a:r>
            <a:endParaRPr lang="en-US" sz="2800" dirty="0">
              <a:solidFill>
                <a:schemeClr val="tx1"/>
              </a:solidFill>
              <a:latin typeface="Times New Roman" pitchFamily="18" charset="0"/>
              <a:cs typeface="Times New Roman" pitchFamily="18" charset="0"/>
            </a:endParaRPr>
          </a:p>
        </p:txBody>
      </p:sp>
      <p:graphicFrame>
        <p:nvGraphicFramePr>
          <p:cNvPr id="6" name="Content Placeholder 5"/>
          <p:cNvGraphicFramePr>
            <a:graphicFrameLocks noGrp="1"/>
          </p:cNvGraphicFramePr>
          <p:nvPr>
            <p:ph sz="quarter" idx="1"/>
          </p:nvPr>
        </p:nvGraphicFramePr>
        <p:xfrm>
          <a:off x="457200" y="1600200"/>
          <a:ext cx="7467600" cy="4433316"/>
        </p:xfrm>
        <a:graphic>
          <a:graphicData uri="http://schemas.openxmlformats.org/drawingml/2006/table">
            <a:tbl>
              <a:tblPr firstRow="1" bandRow="1">
                <a:tableStyleId>{2D5ABB26-0587-4C30-8999-92F81FD0307C}</a:tableStyleId>
              </a:tblPr>
              <a:tblGrid>
                <a:gridCol w="3733800"/>
                <a:gridCol w="3733800"/>
              </a:tblGrid>
              <a:tr h="370840">
                <a:tc>
                  <a:txBody>
                    <a:bodyPr/>
                    <a:lstStyle/>
                    <a:p>
                      <a:pPr marL="0" marR="0" algn="l">
                        <a:lnSpc>
                          <a:spcPct val="115000"/>
                        </a:lnSpc>
                        <a:spcBef>
                          <a:spcPts val="0"/>
                        </a:spcBef>
                        <a:spcAft>
                          <a:spcPts val="0"/>
                        </a:spcAft>
                      </a:pPr>
                      <a:r>
                        <a:rPr lang="en-US" sz="1800" dirty="0"/>
                        <a:t>Rule 1a  :   A+ 0 = A</a:t>
                      </a:r>
                      <a:endParaRPr lang="en-US" sz="1800" dirty="0">
                        <a:latin typeface="Times New Roman" pitchFamily="18" charset="0"/>
                        <a:ea typeface="Calibri"/>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1800"/>
                        <a:t>1b :   A.1 =A</a:t>
                      </a:r>
                      <a:endParaRPr lang="en-US" sz="1800">
                        <a:latin typeface="Times New Roman" pitchFamily="18" charset="0"/>
                        <a:ea typeface="Calibri"/>
                        <a:cs typeface="Times New Roman" pitchFamily="18" charset="0"/>
                      </a:endParaRPr>
                    </a:p>
                  </a:txBody>
                  <a:tcPr marL="68580" marR="68580" marT="0" marB="0" anchor="ctr"/>
                </a:tc>
              </a:tr>
              <a:tr h="370840">
                <a:tc>
                  <a:txBody>
                    <a:bodyPr/>
                    <a:lstStyle/>
                    <a:p>
                      <a:pPr marL="0" marR="0" algn="l">
                        <a:lnSpc>
                          <a:spcPct val="115000"/>
                        </a:lnSpc>
                        <a:spcBef>
                          <a:spcPts val="0"/>
                        </a:spcBef>
                        <a:spcAft>
                          <a:spcPts val="0"/>
                        </a:spcAft>
                      </a:pPr>
                      <a:r>
                        <a:rPr lang="en-US" sz="1800" dirty="0"/>
                        <a:t>Rule 2a   :   A+1 = 1</a:t>
                      </a:r>
                      <a:endParaRPr lang="en-US" sz="1800" dirty="0">
                        <a:latin typeface="Times New Roman" pitchFamily="18" charset="0"/>
                        <a:ea typeface="Calibri"/>
                        <a:cs typeface="Times New Roman" pitchFamily="18" charset="0"/>
                      </a:endParaRPr>
                    </a:p>
                  </a:txBody>
                  <a:tcPr marL="68580" marR="68580" marT="0" marB="0" anchor="ctr"/>
                </a:tc>
                <a:tc>
                  <a:txBody>
                    <a:bodyPr/>
                    <a:lstStyle/>
                    <a:p>
                      <a:pPr marL="0" marR="0" algn="l">
                        <a:lnSpc>
                          <a:spcPct val="115000"/>
                        </a:lnSpc>
                        <a:spcBef>
                          <a:spcPts val="0"/>
                        </a:spcBef>
                        <a:spcAft>
                          <a:spcPts val="1000"/>
                        </a:spcAft>
                      </a:pPr>
                      <a:r>
                        <a:rPr lang="en-US" sz="1800"/>
                        <a:t>2b :   A.0 =0</a:t>
                      </a:r>
                      <a:endParaRPr lang="en-US" sz="1800">
                        <a:latin typeface="Times New Roman" pitchFamily="18" charset="0"/>
                        <a:ea typeface="Calibri"/>
                        <a:cs typeface="Times New Roman" pitchFamily="18" charset="0"/>
                      </a:endParaRPr>
                    </a:p>
                  </a:txBody>
                  <a:tcPr marL="68580" marR="68580" marT="0" marB="0" anchor="ctr"/>
                </a:tc>
              </a:tr>
              <a:tr h="370840">
                <a:tc>
                  <a:txBody>
                    <a:bodyPr/>
                    <a:lstStyle/>
                    <a:p>
                      <a:pPr marL="0" marR="0" algn="l">
                        <a:lnSpc>
                          <a:spcPct val="115000"/>
                        </a:lnSpc>
                        <a:spcBef>
                          <a:spcPts val="0"/>
                        </a:spcBef>
                        <a:spcAft>
                          <a:spcPts val="0"/>
                        </a:spcAft>
                      </a:pPr>
                      <a:r>
                        <a:rPr lang="en-US" sz="1800" dirty="0"/>
                        <a:t>Rule 3a  :    A+A =A</a:t>
                      </a:r>
                      <a:endParaRPr lang="en-US" sz="1800" dirty="0">
                        <a:latin typeface="Times New Roman" pitchFamily="18" charset="0"/>
                        <a:ea typeface="Calibri"/>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1800"/>
                        <a:t>3b :    A.A = A</a:t>
                      </a:r>
                      <a:endParaRPr lang="en-US" sz="1800">
                        <a:latin typeface="Times New Roman" pitchFamily="18" charset="0"/>
                        <a:ea typeface="Calibri"/>
                        <a:cs typeface="Times New Roman" pitchFamily="18" charset="0"/>
                      </a:endParaRPr>
                    </a:p>
                  </a:txBody>
                  <a:tcPr marL="68580" marR="68580" marT="0" marB="0" anchor="ctr"/>
                </a:tc>
              </a:tr>
              <a:tr h="370840">
                <a:tc>
                  <a:txBody>
                    <a:bodyPr/>
                    <a:lstStyle/>
                    <a:p>
                      <a:pPr marL="0" marR="0" algn="l">
                        <a:lnSpc>
                          <a:spcPct val="115000"/>
                        </a:lnSpc>
                        <a:spcBef>
                          <a:spcPts val="0"/>
                        </a:spcBef>
                        <a:spcAft>
                          <a:spcPts val="0"/>
                        </a:spcAft>
                      </a:pPr>
                      <a:r>
                        <a:rPr lang="en-US" sz="1800" dirty="0"/>
                        <a:t>Rule 4a   :    A+Ā = 1</a:t>
                      </a:r>
                      <a:endParaRPr lang="en-US" sz="1800" dirty="0">
                        <a:latin typeface="Times New Roman" pitchFamily="18" charset="0"/>
                        <a:ea typeface="Calibri"/>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1800" dirty="0"/>
                        <a:t>4b :    A.Ā = 0</a:t>
                      </a:r>
                      <a:endParaRPr lang="en-US" sz="1800" dirty="0">
                        <a:latin typeface="Times New Roman" pitchFamily="18" charset="0"/>
                        <a:ea typeface="Calibri"/>
                        <a:cs typeface="Times New Roman" pitchFamily="18" charset="0"/>
                      </a:endParaRPr>
                    </a:p>
                  </a:txBody>
                  <a:tcPr marL="68580" marR="68580" marT="0" marB="0" anchor="ctr"/>
                </a:tc>
              </a:tr>
              <a:tr h="370840">
                <a:tc>
                  <a:txBody>
                    <a:bodyPr/>
                    <a:lstStyle/>
                    <a:p>
                      <a:pPr marL="0" marR="0" algn="l">
                        <a:lnSpc>
                          <a:spcPct val="115000"/>
                        </a:lnSpc>
                        <a:spcBef>
                          <a:spcPts val="0"/>
                        </a:spcBef>
                        <a:spcAft>
                          <a:spcPts val="0"/>
                        </a:spcAft>
                      </a:pPr>
                      <a:r>
                        <a:rPr lang="en-US" sz="1800" dirty="0"/>
                        <a:t>Rule 5a  :  </a:t>
                      </a:r>
                      <a:r>
                        <a:rPr lang="en-US" sz="1800" dirty="0" smtClean="0"/>
                        <a:t>A</a:t>
                      </a:r>
                      <a:endParaRPr lang="en-US" sz="1800" dirty="0">
                        <a:latin typeface="Times New Roman" pitchFamily="18" charset="0"/>
                        <a:ea typeface="Calibri"/>
                        <a:cs typeface="Times New Roman" pitchFamily="18" charset="0"/>
                      </a:endParaRPr>
                    </a:p>
                  </a:txBody>
                  <a:tcPr marL="68580" marR="68580" marT="0" marB="0" anchor="ctr"/>
                </a:tc>
                <a:tc>
                  <a:txBody>
                    <a:bodyPr/>
                    <a:lstStyle/>
                    <a:p>
                      <a:pPr marL="0" marR="0" algn="l">
                        <a:lnSpc>
                          <a:spcPct val="115000"/>
                        </a:lnSpc>
                        <a:spcBef>
                          <a:spcPts val="0"/>
                        </a:spcBef>
                        <a:spcAft>
                          <a:spcPts val="0"/>
                        </a:spcAft>
                        <a:tabLst>
                          <a:tab pos="457200" algn="l"/>
                        </a:tabLst>
                      </a:pPr>
                      <a:endParaRPr lang="en-US" sz="1800" dirty="0"/>
                    </a:p>
                    <a:p>
                      <a:pPr marL="0" marR="0" algn="l">
                        <a:lnSpc>
                          <a:spcPct val="115000"/>
                        </a:lnSpc>
                        <a:spcBef>
                          <a:spcPts val="0"/>
                        </a:spcBef>
                        <a:spcAft>
                          <a:spcPts val="0"/>
                        </a:spcAft>
                        <a:tabLst>
                          <a:tab pos="457200" algn="l"/>
                        </a:tabLst>
                      </a:pPr>
                      <a:r>
                        <a:rPr lang="en-US" sz="1800" dirty="0"/>
                        <a:t>5a : </a:t>
                      </a:r>
                      <a:r>
                        <a:rPr lang="en-US" sz="1800" dirty="0" smtClean="0"/>
                        <a:t>A</a:t>
                      </a:r>
                      <a:endParaRPr lang="en-US" sz="1800" dirty="0">
                        <a:latin typeface="Times New Roman" pitchFamily="18" charset="0"/>
                        <a:ea typeface="Calibri"/>
                        <a:cs typeface="Times New Roman" pitchFamily="18" charset="0"/>
                      </a:endParaRPr>
                    </a:p>
                  </a:txBody>
                  <a:tcPr marL="68580" marR="68580" marT="0" marB="0" anchor="ctr"/>
                </a:tc>
              </a:tr>
              <a:tr h="370840">
                <a:tc>
                  <a:txBody>
                    <a:bodyPr/>
                    <a:lstStyle/>
                    <a:p>
                      <a:pPr marL="0" marR="0" algn="l">
                        <a:lnSpc>
                          <a:spcPct val="115000"/>
                        </a:lnSpc>
                        <a:spcBef>
                          <a:spcPts val="0"/>
                        </a:spcBef>
                        <a:spcAft>
                          <a:spcPts val="0"/>
                        </a:spcAft>
                      </a:pPr>
                      <a:r>
                        <a:rPr lang="en-US" sz="1800"/>
                        <a:t>Rule 6a  :   A + AB =A</a:t>
                      </a:r>
                      <a:endParaRPr lang="en-US" sz="1800">
                        <a:latin typeface="Times New Roman" pitchFamily="18" charset="0"/>
                        <a:ea typeface="Calibri"/>
                        <a:cs typeface="Times New Roman" pitchFamily="18" charset="0"/>
                      </a:endParaRPr>
                    </a:p>
                  </a:txBody>
                  <a:tcPr marL="68580" marR="68580" marT="0" marB="0" anchor="ctr"/>
                </a:tc>
                <a:tc>
                  <a:txBody>
                    <a:bodyPr/>
                    <a:lstStyle/>
                    <a:p>
                      <a:pPr marL="0" marR="0" algn="l">
                        <a:lnSpc>
                          <a:spcPct val="115000"/>
                        </a:lnSpc>
                        <a:spcBef>
                          <a:spcPts val="0"/>
                        </a:spcBef>
                        <a:spcAft>
                          <a:spcPts val="0"/>
                        </a:spcAft>
                      </a:pPr>
                      <a:r>
                        <a:rPr lang="en-US" sz="1800" dirty="0"/>
                        <a:t>6a :    A (A+B)  = A</a:t>
                      </a:r>
                      <a:endParaRPr lang="en-US" sz="1800" dirty="0">
                        <a:latin typeface="Times New Roman" pitchFamily="18" charset="0"/>
                        <a:ea typeface="Calibri"/>
                        <a:cs typeface="Times New Roman" pitchFamily="18" charset="0"/>
                      </a:endParaRPr>
                    </a:p>
                  </a:txBody>
                  <a:tcPr marL="68580" marR="68580" marT="0" marB="0" anchor="ctr"/>
                </a:tc>
              </a:tr>
              <a:tr h="370840">
                <a:tc>
                  <a:txBody>
                    <a:bodyPr/>
                    <a:lstStyle/>
                    <a:p>
                      <a:pPr marL="0" marR="0" algn="l">
                        <a:lnSpc>
                          <a:spcPct val="115000"/>
                        </a:lnSpc>
                        <a:spcBef>
                          <a:spcPts val="0"/>
                        </a:spcBef>
                        <a:spcAft>
                          <a:spcPts val="0"/>
                        </a:spcAft>
                      </a:pPr>
                      <a:r>
                        <a:rPr lang="en-US" sz="1800"/>
                        <a:t>Rule 7a  :    A+    = A+B</a:t>
                      </a:r>
                      <a:endParaRPr lang="en-US" sz="1800">
                        <a:latin typeface="Times New Roman" pitchFamily="18" charset="0"/>
                        <a:ea typeface="Calibri"/>
                        <a:cs typeface="Times New Roman" pitchFamily="18" charset="0"/>
                      </a:endParaRPr>
                    </a:p>
                  </a:txBody>
                  <a:tcPr marL="68580" marR="68580" marT="0" marB="0" anchor="ctr"/>
                </a:tc>
                <a:tc>
                  <a:txBody>
                    <a:bodyPr/>
                    <a:lstStyle/>
                    <a:p>
                      <a:pPr marL="0" marR="0" algn="l">
                        <a:lnSpc>
                          <a:spcPct val="115000"/>
                        </a:lnSpc>
                        <a:spcBef>
                          <a:spcPts val="0"/>
                        </a:spcBef>
                        <a:spcAft>
                          <a:spcPts val="0"/>
                        </a:spcAft>
                        <a:tabLst>
                          <a:tab pos="457200" algn="l"/>
                        </a:tabLst>
                      </a:pPr>
                      <a:endParaRPr lang="en-US" sz="1800" dirty="0"/>
                    </a:p>
                    <a:p>
                      <a:pPr marL="0" marR="0" algn="l">
                        <a:lnSpc>
                          <a:spcPct val="115000"/>
                        </a:lnSpc>
                        <a:spcBef>
                          <a:spcPts val="0"/>
                        </a:spcBef>
                        <a:spcAft>
                          <a:spcPts val="0"/>
                        </a:spcAft>
                        <a:tabLst>
                          <a:tab pos="457200" algn="l"/>
                        </a:tabLst>
                      </a:pPr>
                      <a:r>
                        <a:rPr lang="en-US" sz="1800" dirty="0"/>
                        <a:t>7a :    A( + B) = A.B</a:t>
                      </a:r>
                      <a:endParaRPr lang="en-US" sz="1800" dirty="0">
                        <a:latin typeface="Times New Roman" pitchFamily="18" charset="0"/>
                        <a:ea typeface="Calibri"/>
                        <a:cs typeface="Times New Roman" pitchFamily="18" charset="0"/>
                      </a:endParaRPr>
                    </a:p>
                  </a:txBody>
                  <a:tcPr marL="68580" marR="68580" marT="0" marB="0" anchor="ctr"/>
                </a:tc>
              </a:tr>
              <a:tr h="370840">
                <a:tc>
                  <a:txBody>
                    <a:bodyPr/>
                    <a:lstStyle/>
                    <a:p>
                      <a:pPr marL="0" marR="0" algn="l">
                        <a:lnSpc>
                          <a:spcPct val="115000"/>
                        </a:lnSpc>
                        <a:spcBef>
                          <a:spcPts val="0"/>
                        </a:spcBef>
                        <a:spcAft>
                          <a:spcPts val="0"/>
                        </a:spcAft>
                      </a:pPr>
                      <a:r>
                        <a:rPr lang="en-US" sz="1800"/>
                        <a:t>Rule 8a  :   A + BC = (A+B) (A+C)</a:t>
                      </a:r>
                      <a:endParaRPr lang="en-US" sz="1800">
                        <a:latin typeface="Times New Roman" pitchFamily="18" charset="0"/>
                        <a:ea typeface="Calibri"/>
                        <a:cs typeface="Times New Roman" pitchFamily="18" charset="0"/>
                      </a:endParaRPr>
                    </a:p>
                  </a:txBody>
                  <a:tcPr marL="68580" marR="68580" marT="0" marB="0" anchor="ctr"/>
                </a:tc>
                <a:tc>
                  <a:txBody>
                    <a:bodyPr/>
                    <a:lstStyle/>
                    <a:p>
                      <a:pPr marL="0" marR="0" algn="l">
                        <a:lnSpc>
                          <a:spcPct val="115000"/>
                        </a:lnSpc>
                        <a:spcBef>
                          <a:spcPts val="0"/>
                        </a:spcBef>
                        <a:spcAft>
                          <a:spcPts val="0"/>
                        </a:spcAft>
                        <a:tabLst>
                          <a:tab pos="457200" algn="l"/>
                        </a:tabLst>
                      </a:pPr>
                      <a:r>
                        <a:rPr lang="en-US" sz="1800" dirty="0"/>
                        <a:t>8b :    A(B+C) = AB +BC</a:t>
                      </a:r>
                      <a:endParaRPr lang="en-US" sz="1800" dirty="0">
                        <a:latin typeface="Times New Roman" pitchFamily="18" charset="0"/>
                        <a:ea typeface="Calibri"/>
                        <a:cs typeface="Times New Roman" pitchFamily="18" charset="0"/>
                      </a:endParaRPr>
                    </a:p>
                  </a:txBody>
                  <a:tcPr marL="68580" marR="68580" marT="0" marB="0" anchor="ctr"/>
                </a:tc>
              </a:tr>
              <a:tr h="370840">
                <a:tc>
                  <a:txBody>
                    <a:bodyPr/>
                    <a:lstStyle/>
                    <a:p>
                      <a:pPr marL="0" marR="0" algn="l">
                        <a:lnSpc>
                          <a:spcPct val="115000"/>
                        </a:lnSpc>
                        <a:spcBef>
                          <a:spcPts val="0"/>
                        </a:spcBef>
                        <a:spcAft>
                          <a:spcPts val="0"/>
                        </a:spcAft>
                      </a:pPr>
                      <a:r>
                        <a:rPr lang="en-US" sz="1800"/>
                        <a:t>Rule 9a :   AB +    +BC = AB +</a:t>
                      </a:r>
                      <a:endParaRPr lang="en-US" sz="1800">
                        <a:latin typeface="Times New Roman" pitchFamily="18" charset="0"/>
                        <a:ea typeface="Calibri"/>
                        <a:cs typeface="Times New Roman" pitchFamily="18" charset="0"/>
                      </a:endParaRPr>
                    </a:p>
                  </a:txBody>
                  <a:tcPr marL="68580" marR="68580" marT="0" marB="0" anchor="ctr"/>
                </a:tc>
                <a:tc>
                  <a:txBody>
                    <a:bodyPr/>
                    <a:lstStyle/>
                    <a:p>
                      <a:pPr marL="0" marR="0" algn="l">
                        <a:lnSpc>
                          <a:spcPct val="115000"/>
                        </a:lnSpc>
                        <a:spcBef>
                          <a:spcPts val="0"/>
                        </a:spcBef>
                        <a:spcAft>
                          <a:spcPts val="0"/>
                        </a:spcAft>
                        <a:tabLst>
                          <a:tab pos="457200" algn="l"/>
                        </a:tabLst>
                      </a:pPr>
                      <a:endParaRPr lang="en-US" sz="1800" dirty="0"/>
                    </a:p>
                    <a:p>
                      <a:pPr marL="0" marR="0" algn="l">
                        <a:lnSpc>
                          <a:spcPct val="115000"/>
                        </a:lnSpc>
                        <a:spcBef>
                          <a:spcPts val="0"/>
                        </a:spcBef>
                        <a:spcAft>
                          <a:spcPts val="0"/>
                        </a:spcAft>
                        <a:tabLst>
                          <a:tab pos="457200" algn="l"/>
                        </a:tabLst>
                      </a:pPr>
                      <a:r>
                        <a:rPr lang="en-US" sz="1800" dirty="0"/>
                        <a:t>9b :    (A+B)(  +C)(B+C) = (A+B) (  +C)</a:t>
                      </a:r>
                      <a:endParaRPr lang="en-US" sz="1800" dirty="0">
                        <a:latin typeface="Times New Roman" pitchFamily="18" charset="0"/>
                        <a:ea typeface="Calibri"/>
                        <a:cs typeface="Times New Roman" pitchFamily="18" charset="0"/>
                      </a:endParaRPr>
                    </a:p>
                  </a:txBody>
                  <a:tcPr marL="68580" marR="68580" marT="0" marB="0" anchor="ct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ACTIVITY	 </a:t>
            </a:r>
          </a:p>
          <a:p>
            <a:endParaRPr lang="en-US" dirty="0" smtClean="0"/>
          </a:p>
          <a:p>
            <a:r>
              <a:rPr lang="en-US" dirty="0" smtClean="0"/>
              <a:t>BINARY,DECIMAL,OCTAL  and HEXA </a:t>
            </a:r>
            <a:r>
              <a:rPr lang="en-US" smtClean="0"/>
              <a:t>NUMBER SYSTEM,BCD,EXCESS – 3 CODE,GRAY CODE.</a:t>
            </a:r>
            <a:endParaRPr lang="en-US" dirty="0" smtClean="0"/>
          </a:p>
          <a:p>
            <a:endParaRPr lang="en-US" dirty="0" smtClean="0"/>
          </a:p>
          <a:p>
            <a:r>
              <a:rPr lang="en-US" dirty="0" smtClean="0"/>
              <a:t>RAM</a:t>
            </a:r>
          </a:p>
          <a:p>
            <a:r>
              <a:rPr lang="en-US" dirty="0" smtClean="0"/>
              <a:t>ROM</a:t>
            </a:r>
          </a:p>
          <a:p>
            <a:r>
              <a:rPr lang="en-US" dirty="0" smtClean="0"/>
              <a:t>SRAM</a:t>
            </a:r>
          </a:p>
          <a:p>
            <a:r>
              <a:rPr lang="en-US" dirty="0" smtClean="0"/>
              <a:t>DRAM</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67000"/>
            <a:ext cx="7467600" cy="1524000"/>
          </a:xfrm>
        </p:spPr>
        <p:txBody>
          <a:bodyPr/>
          <a:lstStyle/>
          <a:p>
            <a:r>
              <a:rPr lang="en-US" sz="3200" b="1"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THANK    YOU</a:t>
            </a:r>
            <a:br>
              <a:rPr lang="en-US" sz="3200" b="1"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001000" cy="6016752"/>
          </a:xfrm>
        </p:spPr>
        <p:txBody>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990600"/>
          </a:xfrm>
        </p:spPr>
        <p:txBody>
          <a:bodyPr>
            <a:noAutofit/>
          </a:bodyPr>
          <a:lstStyle/>
          <a:p>
            <a:pPr fontAlgn="base"/>
            <a:r>
              <a:rPr lang="en-US" sz="2800" dirty="0" smtClean="0">
                <a:solidFill>
                  <a:schemeClr val="tx1"/>
                </a:solidFill>
                <a:latin typeface="Times New Roman" pitchFamily="18" charset="0"/>
                <a:cs typeface="Times New Roman" pitchFamily="18" charset="0"/>
              </a:rPr>
              <a:t/>
            </a:r>
            <a:br>
              <a:rPr lang="en-US" sz="2800" dirty="0" smtClean="0">
                <a:solidFill>
                  <a:schemeClr val="tx1"/>
                </a:solidFill>
                <a:latin typeface="Times New Roman" pitchFamily="18" charset="0"/>
                <a:cs typeface="Times New Roman" pitchFamily="18" charset="0"/>
              </a:rPr>
            </a:br>
            <a:r>
              <a:rPr lang="en-US" sz="2800" dirty="0" smtClean="0">
                <a:solidFill>
                  <a:schemeClr val="tx1"/>
                </a:solidFill>
                <a:latin typeface="Times New Roman" pitchFamily="18" charset="0"/>
                <a:cs typeface="Times New Roman" pitchFamily="18" charset="0"/>
              </a:rPr>
              <a:t/>
            </a:r>
            <a:br>
              <a:rPr lang="en-US" sz="2800" dirty="0" smtClean="0">
                <a:solidFill>
                  <a:schemeClr val="tx1"/>
                </a:solidFill>
                <a:latin typeface="Times New Roman" pitchFamily="18" charset="0"/>
                <a:cs typeface="Times New Roman" pitchFamily="18" charset="0"/>
              </a:rPr>
            </a:br>
            <a:r>
              <a:rPr lang="en-US" sz="2800" dirty="0" smtClean="0">
                <a:solidFill>
                  <a:schemeClr val="tx1"/>
                </a:solidFill>
                <a:latin typeface="Times New Roman" pitchFamily="18" charset="0"/>
                <a:cs typeface="Times New Roman" pitchFamily="18" charset="0"/>
              </a:rPr>
              <a:t/>
            </a:r>
            <a:br>
              <a:rPr lang="en-US" sz="2800" dirty="0" smtClean="0">
                <a:solidFill>
                  <a:schemeClr val="tx1"/>
                </a:solidFill>
                <a:latin typeface="Times New Roman" pitchFamily="18" charset="0"/>
                <a:cs typeface="Times New Roman" pitchFamily="18" charset="0"/>
              </a:rPr>
            </a:br>
            <a:r>
              <a:rPr lang="en-US" sz="2800" dirty="0" smtClean="0">
                <a:solidFill>
                  <a:schemeClr val="tx1"/>
                </a:solidFill>
                <a:latin typeface="Times New Roman" pitchFamily="18" charset="0"/>
                <a:cs typeface="Times New Roman" pitchFamily="18" charset="0"/>
              </a:rPr>
              <a:t/>
            </a:r>
            <a:br>
              <a:rPr lang="en-US" sz="2800" dirty="0" smtClean="0">
                <a:solidFill>
                  <a:schemeClr val="tx1"/>
                </a:solidFill>
                <a:latin typeface="Times New Roman" pitchFamily="18" charset="0"/>
                <a:cs typeface="Times New Roman" pitchFamily="18" charset="0"/>
              </a:rPr>
            </a:br>
            <a:r>
              <a:rPr lang="en-US" sz="2800" dirty="0" smtClean="0">
                <a:solidFill>
                  <a:schemeClr val="tx1"/>
                </a:solidFill>
                <a:latin typeface="Times New Roman" pitchFamily="18" charset="0"/>
                <a:cs typeface="Times New Roman" pitchFamily="18" charset="0"/>
              </a:rPr>
              <a:t>                           </a:t>
            </a:r>
            <a:r>
              <a:rPr lang="en-US" sz="2800" b="1" dirty="0" smtClean="0">
                <a:solidFill>
                  <a:schemeClr val="tx1"/>
                </a:solidFill>
                <a:latin typeface="Times New Roman" pitchFamily="18" charset="0"/>
                <a:cs typeface="Times New Roman" pitchFamily="18" charset="0"/>
              </a:rPr>
              <a:t> </a:t>
            </a:r>
            <a:br>
              <a:rPr lang="en-US" sz="2800" b="1" dirty="0" smtClean="0">
                <a:solidFill>
                  <a:schemeClr val="tx1"/>
                </a:solidFill>
                <a:latin typeface="Times New Roman" pitchFamily="18" charset="0"/>
                <a:cs typeface="Times New Roman" pitchFamily="18" charset="0"/>
              </a:rPr>
            </a:br>
            <a:r>
              <a:rPr lang="en-US" sz="2800" b="1" dirty="0" smtClean="0">
                <a:solidFill>
                  <a:schemeClr val="tx1"/>
                </a:solidFill>
                <a:latin typeface="Times New Roman" pitchFamily="18" charset="0"/>
                <a:cs typeface="Times New Roman" pitchFamily="18" charset="0"/>
              </a:rPr>
              <a:t> Von Neumann and Harvard Architecture</a:t>
            </a:r>
          </a:p>
        </p:txBody>
      </p:sp>
      <p:sp>
        <p:nvSpPr>
          <p:cNvPr id="3" name="Content Placeholder 2"/>
          <p:cNvSpPr>
            <a:spLocks noGrp="1"/>
          </p:cNvSpPr>
          <p:nvPr>
            <p:ph sz="quarter" idx="1"/>
          </p:nvPr>
        </p:nvSpPr>
        <p:spPr>
          <a:xfrm>
            <a:off x="457200" y="1600200"/>
            <a:ext cx="7467600" cy="4873752"/>
          </a:xfrm>
        </p:spPr>
        <p:txBody>
          <a:bodyPr>
            <a:normAutofit fontScale="92500"/>
          </a:bodyPr>
          <a:lstStyle/>
          <a:p>
            <a:pPr fontAlgn="base"/>
            <a:r>
              <a:rPr lang="en-US" sz="3200" b="1" dirty="0" smtClean="0">
                <a:latin typeface="Times New Roman" pitchFamily="18" charset="0"/>
                <a:cs typeface="Times New Roman" pitchFamily="18" charset="0"/>
                <a:hlinkClick r:id="rId2"/>
              </a:rPr>
              <a:t>Von Neumann Architecture:</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Von Neumann Architecture is a digital computer architecture whose design is based on the concept of stored program computers where program data and instruction data are stored in the same memory. This architecture was designed by the famous mathematician and physicist </a:t>
            </a:r>
            <a:r>
              <a:rPr lang="en-US" sz="3200" b="1" dirty="0" smtClean="0">
                <a:latin typeface="Times New Roman" pitchFamily="18" charset="0"/>
                <a:cs typeface="Times New Roman" pitchFamily="18" charset="0"/>
              </a:rPr>
              <a:t>John Von Neumann</a:t>
            </a:r>
            <a:r>
              <a:rPr lang="en-US" sz="3200" dirty="0" smtClean="0">
                <a:latin typeface="Times New Roman" pitchFamily="18" charset="0"/>
                <a:cs typeface="Times New Roman" pitchFamily="18" charset="0"/>
              </a:rPr>
              <a:t> in 1945.</a:t>
            </a:r>
          </a:p>
          <a:p>
            <a:pPr>
              <a:buNone/>
            </a:pP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ONLINECLASS\von-neumann.png"/>
          <p:cNvPicPr>
            <a:picLocks noGrp="1" noChangeAspect="1" noChangeArrowheads="1"/>
          </p:cNvPicPr>
          <p:nvPr>
            <p:ph sz="quarter" idx="1"/>
          </p:nvPr>
        </p:nvPicPr>
        <p:blipFill>
          <a:blip r:embed="rId2"/>
          <a:srcRect/>
          <a:stretch>
            <a:fillRect/>
          </a:stretch>
        </p:blipFill>
        <p:spPr bwMode="auto">
          <a:xfrm>
            <a:off x="228600" y="228600"/>
            <a:ext cx="8534399" cy="62452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lstStyle/>
          <a:p>
            <a:pPr fontAlgn="base"/>
            <a:r>
              <a:rPr lang="en-US" sz="2800" b="1" dirty="0" smtClean="0">
                <a:latin typeface="Times New Roman" pitchFamily="18" charset="0"/>
                <a:cs typeface="Times New Roman" pitchFamily="18" charset="0"/>
                <a:hlinkClick r:id="rId2"/>
              </a:rPr>
              <a:t>Harvard Architecture:</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Harvard Architecture is the digital computer architecture whose design is based on the concept where there are separate storage and separate buses (signal path) for instruction and data. It was basically developed to overcome the bottleneck of Von Neumann Architecture.</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ONLINECLASS\harvard-1.png"/>
          <p:cNvPicPr>
            <a:picLocks noGrp="1" noChangeAspect="1" noChangeArrowheads="1"/>
          </p:cNvPicPr>
          <p:nvPr>
            <p:ph sz="quarter" idx="1"/>
          </p:nvPr>
        </p:nvPicPr>
        <p:blipFill>
          <a:blip r:embed="rId2"/>
          <a:srcRect/>
          <a:stretch>
            <a:fillRect/>
          </a:stretch>
        </p:blipFill>
        <p:spPr bwMode="auto">
          <a:xfrm>
            <a:off x="1" y="609600"/>
            <a:ext cx="8458200" cy="58642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305800" cy="6248400"/>
          </a:xfrm>
        </p:spPr>
        <p:txBody>
          <a:bodyPr/>
          <a:lstStyle/>
          <a:p>
            <a:endParaRPr lang="en-US" dirty="0" smtClean="0"/>
          </a:p>
          <a:p>
            <a:pPr>
              <a:buNone/>
            </a:pPr>
            <a:r>
              <a:rPr lang="en-US" b="1" dirty="0" smtClean="0"/>
              <a:t>VON NEWMANN ARCHITECTURE</a:t>
            </a:r>
          </a:p>
          <a:p>
            <a:r>
              <a:rPr lang="en-US" dirty="0" smtClean="0"/>
              <a:t>It is ancient computer architecture based on stored program computer concept.</a:t>
            </a:r>
          </a:p>
          <a:p>
            <a:r>
              <a:rPr lang="en-US" dirty="0" smtClean="0"/>
              <a:t>Same physical memory address is used for instructions and data.</a:t>
            </a:r>
          </a:p>
          <a:p>
            <a:r>
              <a:rPr lang="en-US" dirty="0" smtClean="0"/>
              <a:t>There is common bus for data and instruction transfer.</a:t>
            </a:r>
          </a:p>
          <a:p>
            <a:r>
              <a:rPr lang="en-US" dirty="0" smtClean="0"/>
              <a:t> Two clock cycles are required to execute single instruction.</a:t>
            </a:r>
          </a:p>
          <a:p>
            <a:r>
              <a:rPr lang="en-US" dirty="0" smtClean="0"/>
              <a:t> It is cheaper in cost.</a:t>
            </a:r>
          </a:p>
          <a:p>
            <a:r>
              <a:rPr lang="en-US" dirty="0" smtClean="0"/>
              <a:t> CPU can not access instructions and read/write at the same time.</a:t>
            </a:r>
          </a:p>
          <a:p>
            <a:r>
              <a:rPr lang="en-US" dirty="0" smtClean="0"/>
              <a:t> It is used in personal computers and small computers.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b="1" dirty="0" smtClean="0"/>
              <a:t>    HARVARD ARCHITECTURE</a:t>
            </a:r>
            <a:endParaRPr lang="en-US" b="1" dirty="0"/>
          </a:p>
        </p:txBody>
      </p:sp>
      <p:sp>
        <p:nvSpPr>
          <p:cNvPr id="3" name="Content Placeholder 2"/>
          <p:cNvSpPr>
            <a:spLocks noGrp="1"/>
          </p:cNvSpPr>
          <p:nvPr>
            <p:ph sz="quarter" idx="1"/>
          </p:nvPr>
        </p:nvSpPr>
        <p:spPr>
          <a:xfrm>
            <a:off x="457200" y="1219200"/>
            <a:ext cx="8001000" cy="5254752"/>
          </a:xfrm>
        </p:spPr>
        <p:txBody>
          <a:bodyPr>
            <a:normAutofit/>
          </a:bodyPr>
          <a:lstStyle/>
          <a:p>
            <a:pPr algn="just"/>
            <a:r>
              <a:rPr lang="en-US" dirty="0" smtClean="0"/>
              <a:t>It is modern computer architecture based on Harvard Mark I relay based model.</a:t>
            </a:r>
          </a:p>
          <a:p>
            <a:pPr algn="just"/>
            <a:r>
              <a:rPr lang="en-US" dirty="0" smtClean="0"/>
              <a:t>Separate physical memory address is used for instructions and data.</a:t>
            </a:r>
          </a:p>
          <a:p>
            <a:pPr algn="just"/>
            <a:r>
              <a:rPr lang="en-US" dirty="0" smtClean="0"/>
              <a:t>Separate buses are used for transferring data and instruction.</a:t>
            </a:r>
          </a:p>
          <a:p>
            <a:pPr algn="just"/>
            <a:r>
              <a:rPr lang="en-US" dirty="0" smtClean="0"/>
              <a:t>An instruction is executed in a single cycle.</a:t>
            </a:r>
          </a:p>
          <a:p>
            <a:pPr algn="just"/>
            <a:r>
              <a:rPr lang="en-US" dirty="0" smtClean="0"/>
              <a:t>It is costly than von </a:t>
            </a:r>
            <a:r>
              <a:rPr lang="en-US" dirty="0" err="1" smtClean="0"/>
              <a:t>neumann</a:t>
            </a:r>
            <a:r>
              <a:rPr lang="en-US" dirty="0" smtClean="0"/>
              <a:t> architecture.</a:t>
            </a:r>
          </a:p>
          <a:p>
            <a:pPr algn="just"/>
            <a:r>
              <a:rPr lang="en-US" dirty="0" smtClean="0"/>
              <a:t>CPU can access instructions and read/write at the same time.</a:t>
            </a:r>
          </a:p>
          <a:p>
            <a:pPr algn="just"/>
            <a:r>
              <a:rPr lang="en-US" dirty="0" smtClean="0"/>
              <a:t>It is used in micro controllers and signal processing.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NLINECLASS\microdownload.jpg"/>
          <p:cNvPicPr>
            <a:picLocks noGrp="1" noChangeAspect="1" noChangeArrowheads="1"/>
          </p:cNvPicPr>
          <p:nvPr>
            <p:ph sz="quarter" idx="1"/>
          </p:nvPr>
        </p:nvPicPr>
        <p:blipFill>
          <a:blip r:embed="rId2"/>
          <a:srcRect/>
          <a:stretch>
            <a:fillRect/>
          </a:stretch>
        </p:blipFill>
        <p:spPr bwMode="auto">
          <a:xfrm>
            <a:off x="1066800" y="685800"/>
            <a:ext cx="6705600" cy="51816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255</TotalTime>
  <Words>572</Words>
  <Application>Microsoft Office PowerPoint</Application>
  <PresentationFormat>On-screen Show (4:3)</PresentationFormat>
  <Paragraphs>119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Oriel</vt:lpstr>
      <vt:lpstr> GOVERNMENT COLLEGE FOR WOMEN(A)                            KUMBAKONAM   DEPARTMENT OF COMPUTER SCIENCE                COMPUTER  ARCHITECTURE                                    &amp;      FUNDAMENTALS OF MICROPROCESSOR</vt:lpstr>
      <vt:lpstr>                Computer Organization |                 </vt:lpstr>
      <vt:lpstr>                                  Von Neumann and Harvard Architecture</vt:lpstr>
      <vt:lpstr>Slide 4</vt:lpstr>
      <vt:lpstr>Slide 5</vt:lpstr>
      <vt:lpstr>Slide 6</vt:lpstr>
      <vt:lpstr>Slide 7</vt:lpstr>
      <vt:lpstr>    HARVARD ARCHITECTURE</vt:lpstr>
      <vt:lpstr>Slide 9</vt:lpstr>
      <vt:lpstr>              introduction</vt:lpstr>
      <vt:lpstr>Slide 11</vt:lpstr>
      <vt:lpstr>Slide 12</vt:lpstr>
      <vt:lpstr>EXAMPLE</vt:lpstr>
      <vt:lpstr>Slide 14</vt:lpstr>
      <vt:lpstr>Slide 15</vt:lpstr>
      <vt:lpstr>Slide 16</vt:lpstr>
      <vt:lpstr>Slide 17</vt:lpstr>
      <vt:lpstr>Slide 18</vt:lpstr>
      <vt:lpstr>Slide 19</vt:lpstr>
      <vt:lpstr>BOOLEAN RULES AND THEIR DUALS</vt:lpstr>
      <vt:lpstr>Slide 21</vt:lpstr>
      <vt:lpstr>                  THANK    YOU </vt:lpstr>
      <vt:lpstr>Slide 23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GOVERNMENT COLLEGE FOR WOMEN(A)                            KUMBAKONAM   DEPARTMENT OF COMPUTER SCIENCE                COMPUTER  ARCHITECTURE                                    &amp;      FUNDAMENTALS OF MICROPROCESSOR</dc:title>
  <dc:creator>christ</dc:creator>
  <cp:lastModifiedBy>christ</cp:lastModifiedBy>
  <cp:revision>53</cp:revision>
  <dcterms:created xsi:type="dcterms:W3CDTF">2020-08-03T15:50:07Z</dcterms:created>
  <dcterms:modified xsi:type="dcterms:W3CDTF">2020-08-04T04:31:47Z</dcterms:modified>
</cp:coreProperties>
</file>