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666F7-23FB-425D-9B5C-AA07AFE348F5}" type="datetimeFigureOut">
              <a:rPr lang="en-US" smtClean="0"/>
              <a:t>9/1/2020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99A77-9A34-4BEF-8123-43CA4AEAECD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42852"/>
            <a:ext cx="9144064" cy="6429420"/>
          </a:xfrm>
        </p:spPr>
        <p:txBody>
          <a:bodyPr>
            <a:normAutofit lnSpcReduction="10000"/>
          </a:bodyPr>
          <a:lstStyle/>
          <a:p>
            <a:pPr algn="l"/>
            <a:r>
              <a:rPr lang="en-IN" sz="3000" b="1" dirty="0">
                <a:solidFill>
                  <a:schemeClr val="tx1"/>
                </a:solidFill>
              </a:rPr>
              <a:t>The midpoint ellipse method</a:t>
            </a:r>
            <a:r>
              <a:rPr lang="en-IN" sz="3000" dirty="0">
                <a:solidFill>
                  <a:schemeClr val="tx1"/>
                </a:solidFill>
              </a:rPr>
              <a:t> is applied throughout the first quadrant in two parts. Now let us take the start position at </a:t>
            </a:r>
            <a:r>
              <a:rPr lang="en-IN" sz="3000" b="1" dirty="0">
                <a:solidFill>
                  <a:schemeClr val="tx1"/>
                </a:solidFill>
              </a:rPr>
              <a:t>(0,r</a:t>
            </a:r>
            <a:r>
              <a:rPr lang="en-IN" sz="3000" b="1" baseline="-25000" dirty="0">
                <a:solidFill>
                  <a:schemeClr val="tx1"/>
                </a:solidFill>
              </a:rPr>
              <a:t>y</a:t>
            </a:r>
            <a:r>
              <a:rPr lang="en-IN" sz="3000" b="1" dirty="0">
                <a:solidFill>
                  <a:schemeClr val="tx1"/>
                </a:solidFill>
              </a:rPr>
              <a:t>)</a:t>
            </a:r>
            <a:r>
              <a:rPr lang="en-IN" sz="3000" dirty="0">
                <a:solidFill>
                  <a:schemeClr val="tx1"/>
                </a:solidFill>
              </a:rPr>
              <a:t> and step along the ellipse path in clockwise order throughout the first quadrant.</a:t>
            </a:r>
          </a:p>
          <a:p>
            <a:pPr algn="l"/>
            <a:r>
              <a:rPr lang="en-IN" sz="3000" dirty="0">
                <a:solidFill>
                  <a:schemeClr val="tx1"/>
                </a:solidFill>
              </a:rPr>
              <a:t>Ellipse function can be defined as:</a:t>
            </a:r>
          </a:p>
          <a:p>
            <a:pPr algn="l"/>
            <a:r>
              <a:rPr lang="en-IN" sz="3000" b="1" dirty="0" err="1">
                <a:solidFill>
                  <a:schemeClr val="tx1"/>
                </a:solidFill>
              </a:rPr>
              <a:t>f</a:t>
            </a:r>
            <a:r>
              <a:rPr lang="en-IN" sz="3000" b="1" baseline="-25000" dirty="0" err="1">
                <a:solidFill>
                  <a:schemeClr val="tx1"/>
                </a:solidFill>
              </a:rPr>
              <a:t>ellipse</a:t>
            </a:r>
            <a:r>
              <a:rPr lang="en-IN" sz="3000" b="1" dirty="0">
                <a:solidFill>
                  <a:schemeClr val="tx1"/>
                </a:solidFill>
              </a:rPr>
              <a:t>(</a:t>
            </a:r>
            <a:r>
              <a:rPr lang="en-IN" sz="3000" b="1" dirty="0" err="1">
                <a:solidFill>
                  <a:schemeClr val="tx1"/>
                </a:solidFill>
              </a:rPr>
              <a:t>x,y</a:t>
            </a:r>
            <a:r>
              <a:rPr lang="en-IN" sz="3000" b="1" dirty="0">
                <a:solidFill>
                  <a:schemeClr val="tx1"/>
                </a:solidFill>
              </a:rPr>
              <a:t>)=r</a:t>
            </a:r>
            <a:r>
              <a:rPr lang="en-IN" sz="3000" b="1" baseline="-25000" dirty="0">
                <a:solidFill>
                  <a:schemeClr val="tx1"/>
                </a:solidFill>
              </a:rPr>
              <a:t>y</a:t>
            </a:r>
            <a:r>
              <a:rPr lang="en-IN" sz="3000" b="1" baseline="30000" dirty="0">
                <a:solidFill>
                  <a:schemeClr val="tx1"/>
                </a:solidFill>
              </a:rPr>
              <a:t>2</a:t>
            </a:r>
            <a:r>
              <a:rPr lang="en-IN" sz="3000" b="1" dirty="0">
                <a:solidFill>
                  <a:schemeClr val="tx1"/>
                </a:solidFill>
              </a:rPr>
              <a:t>x</a:t>
            </a:r>
            <a:r>
              <a:rPr lang="en-IN" sz="3000" b="1" baseline="30000" dirty="0">
                <a:solidFill>
                  <a:schemeClr val="tx1"/>
                </a:solidFill>
              </a:rPr>
              <a:t>2</a:t>
            </a:r>
            <a:r>
              <a:rPr lang="en-IN" sz="3000" b="1" dirty="0">
                <a:solidFill>
                  <a:schemeClr val="tx1"/>
                </a:solidFill>
              </a:rPr>
              <a:t>+r</a:t>
            </a:r>
            <a:r>
              <a:rPr lang="en-IN" sz="3000" b="1" baseline="-25000" dirty="0">
                <a:solidFill>
                  <a:schemeClr val="tx1"/>
                </a:solidFill>
              </a:rPr>
              <a:t>x</a:t>
            </a:r>
            <a:r>
              <a:rPr lang="en-IN" sz="3000" b="1" baseline="30000" dirty="0">
                <a:solidFill>
                  <a:schemeClr val="tx1"/>
                </a:solidFill>
              </a:rPr>
              <a:t>2</a:t>
            </a:r>
            <a:r>
              <a:rPr lang="en-IN" sz="3000" b="1" dirty="0">
                <a:solidFill>
                  <a:schemeClr val="tx1"/>
                </a:solidFill>
              </a:rPr>
              <a:t>y</a:t>
            </a:r>
            <a:r>
              <a:rPr lang="en-IN" sz="3000" b="1" baseline="30000" dirty="0">
                <a:solidFill>
                  <a:schemeClr val="tx1"/>
                </a:solidFill>
              </a:rPr>
              <a:t>2</a:t>
            </a:r>
            <a:r>
              <a:rPr lang="en-IN" sz="3000" b="1" dirty="0">
                <a:solidFill>
                  <a:schemeClr val="tx1"/>
                </a:solidFill>
              </a:rPr>
              <a:t>-r</a:t>
            </a:r>
            <a:r>
              <a:rPr lang="en-IN" sz="3000" b="1" baseline="-25000" dirty="0">
                <a:solidFill>
                  <a:schemeClr val="tx1"/>
                </a:solidFill>
              </a:rPr>
              <a:t>x</a:t>
            </a:r>
            <a:r>
              <a:rPr lang="en-IN" sz="3000" b="1" baseline="30000" dirty="0">
                <a:solidFill>
                  <a:schemeClr val="tx1"/>
                </a:solidFill>
              </a:rPr>
              <a:t>2</a:t>
            </a:r>
            <a:r>
              <a:rPr lang="en-IN" sz="3000" b="1" dirty="0">
                <a:solidFill>
                  <a:schemeClr val="tx1"/>
                </a:solidFill>
              </a:rPr>
              <a:t>r</a:t>
            </a:r>
            <a:r>
              <a:rPr lang="en-IN" sz="3000" b="1" baseline="-25000" dirty="0">
                <a:solidFill>
                  <a:schemeClr val="tx1"/>
                </a:solidFill>
              </a:rPr>
              <a:t>y</a:t>
            </a:r>
            <a:r>
              <a:rPr lang="en-IN" sz="3000" b="1" baseline="30000" dirty="0">
                <a:solidFill>
                  <a:schemeClr val="tx1"/>
                </a:solidFill>
              </a:rPr>
              <a:t>2</a:t>
            </a:r>
            <a:endParaRPr lang="en-IN" sz="3000" dirty="0">
              <a:solidFill>
                <a:schemeClr val="tx1"/>
              </a:solidFill>
            </a:endParaRPr>
          </a:p>
          <a:p>
            <a:pPr algn="l"/>
            <a:r>
              <a:rPr lang="en-IN" sz="3000" dirty="0">
                <a:solidFill>
                  <a:schemeClr val="tx1"/>
                </a:solidFill>
              </a:rPr>
              <a:t>According to this there are some properties which have been generated that are:</a:t>
            </a:r>
          </a:p>
          <a:p>
            <a:pPr algn="l"/>
            <a:r>
              <a:rPr lang="en-IN" sz="3000" b="1" dirty="0" err="1">
                <a:solidFill>
                  <a:schemeClr val="tx1"/>
                </a:solidFill>
              </a:rPr>
              <a:t>f</a:t>
            </a:r>
            <a:r>
              <a:rPr lang="en-IN" sz="3000" b="1" baseline="-25000" dirty="0" err="1">
                <a:solidFill>
                  <a:schemeClr val="tx1"/>
                </a:solidFill>
              </a:rPr>
              <a:t>ellipse</a:t>
            </a:r>
            <a:r>
              <a:rPr lang="en-IN" sz="3000" b="1" dirty="0">
                <a:solidFill>
                  <a:schemeClr val="tx1"/>
                </a:solidFill>
              </a:rPr>
              <a:t>(</a:t>
            </a:r>
            <a:r>
              <a:rPr lang="en-IN" sz="3000" b="1" dirty="0" err="1">
                <a:solidFill>
                  <a:schemeClr val="tx1"/>
                </a:solidFill>
              </a:rPr>
              <a:t>x,y</a:t>
            </a:r>
            <a:r>
              <a:rPr lang="en-IN" sz="3000" b="1" dirty="0">
                <a:solidFill>
                  <a:schemeClr val="tx1"/>
                </a:solidFill>
              </a:rPr>
              <a:t>)&lt;0</a:t>
            </a:r>
            <a:r>
              <a:rPr lang="en-IN" sz="3000" dirty="0">
                <a:solidFill>
                  <a:schemeClr val="tx1"/>
                </a:solidFill>
              </a:rPr>
              <a:t> which means </a:t>
            </a:r>
            <a:r>
              <a:rPr lang="en-IN" sz="3000" b="1" dirty="0">
                <a:solidFill>
                  <a:schemeClr val="tx1"/>
                </a:solidFill>
              </a:rPr>
              <a:t>(</a:t>
            </a:r>
            <a:r>
              <a:rPr lang="en-IN" sz="3000" b="1" dirty="0" err="1">
                <a:solidFill>
                  <a:schemeClr val="tx1"/>
                </a:solidFill>
              </a:rPr>
              <a:t>x,y</a:t>
            </a:r>
            <a:r>
              <a:rPr lang="en-IN" sz="3000" b="1" dirty="0">
                <a:solidFill>
                  <a:schemeClr val="tx1"/>
                </a:solidFill>
              </a:rPr>
              <a:t>)</a:t>
            </a:r>
            <a:r>
              <a:rPr lang="en-IN" sz="3000" dirty="0">
                <a:solidFill>
                  <a:schemeClr val="tx1"/>
                </a:solidFill>
              </a:rPr>
              <a:t> is inside the ellipse boundary.</a:t>
            </a:r>
          </a:p>
          <a:p>
            <a:pPr algn="l"/>
            <a:r>
              <a:rPr lang="en-IN" sz="3000" b="1" dirty="0" err="1">
                <a:solidFill>
                  <a:schemeClr val="tx1"/>
                </a:solidFill>
              </a:rPr>
              <a:t>f</a:t>
            </a:r>
            <a:r>
              <a:rPr lang="en-IN" sz="3000" b="1" baseline="-25000" dirty="0" err="1">
                <a:solidFill>
                  <a:schemeClr val="tx1"/>
                </a:solidFill>
              </a:rPr>
              <a:t>ellipse</a:t>
            </a:r>
            <a:r>
              <a:rPr lang="en-IN" sz="3000" b="1" dirty="0">
                <a:solidFill>
                  <a:schemeClr val="tx1"/>
                </a:solidFill>
              </a:rPr>
              <a:t>(</a:t>
            </a:r>
            <a:r>
              <a:rPr lang="en-IN" sz="3000" b="1" dirty="0" err="1">
                <a:solidFill>
                  <a:schemeClr val="tx1"/>
                </a:solidFill>
              </a:rPr>
              <a:t>x,y</a:t>
            </a:r>
            <a:r>
              <a:rPr lang="en-IN" sz="3000" b="1" dirty="0">
                <a:solidFill>
                  <a:schemeClr val="tx1"/>
                </a:solidFill>
              </a:rPr>
              <a:t>)&gt;0</a:t>
            </a:r>
            <a:r>
              <a:rPr lang="en-IN" sz="3000" dirty="0">
                <a:solidFill>
                  <a:schemeClr val="tx1"/>
                </a:solidFill>
              </a:rPr>
              <a:t> which means </a:t>
            </a:r>
            <a:r>
              <a:rPr lang="en-IN" sz="3000" b="1" dirty="0">
                <a:solidFill>
                  <a:schemeClr val="tx1"/>
                </a:solidFill>
              </a:rPr>
              <a:t>(</a:t>
            </a:r>
            <a:r>
              <a:rPr lang="en-IN" sz="3000" b="1" dirty="0" err="1">
                <a:solidFill>
                  <a:schemeClr val="tx1"/>
                </a:solidFill>
              </a:rPr>
              <a:t>x,y</a:t>
            </a:r>
            <a:r>
              <a:rPr lang="en-IN" sz="3000" b="1" dirty="0">
                <a:solidFill>
                  <a:schemeClr val="tx1"/>
                </a:solidFill>
              </a:rPr>
              <a:t>)</a:t>
            </a:r>
            <a:r>
              <a:rPr lang="en-IN" sz="3000" dirty="0">
                <a:solidFill>
                  <a:schemeClr val="tx1"/>
                </a:solidFill>
              </a:rPr>
              <a:t> is outside the ellipse boundary.</a:t>
            </a:r>
          </a:p>
          <a:p>
            <a:pPr algn="l"/>
            <a:r>
              <a:rPr lang="en-IN" sz="3000" b="1" dirty="0" err="1">
                <a:solidFill>
                  <a:schemeClr val="tx1"/>
                </a:solidFill>
              </a:rPr>
              <a:t>f</a:t>
            </a:r>
            <a:r>
              <a:rPr lang="en-IN" sz="3000" b="1" baseline="-25000" dirty="0" err="1">
                <a:solidFill>
                  <a:schemeClr val="tx1"/>
                </a:solidFill>
              </a:rPr>
              <a:t>ellipse</a:t>
            </a:r>
            <a:r>
              <a:rPr lang="en-IN" sz="3000" b="1" dirty="0">
                <a:solidFill>
                  <a:schemeClr val="tx1"/>
                </a:solidFill>
              </a:rPr>
              <a:t>(</a:t>
            </a:r>
            <a:r>
              <a:rPr lang="en-IN" sz="3000" b="1" dirty="0" err="1">
                <a:solidFill>
                  <a:schemeClr val="tx1"/>
                </a:solidFill>
              </a:rPr>
              <a:t>x,y</a:t>
            </a:r>
            <a:r>
              <a:rPr lang="en-IN" sz="3000" b="1" dirty="0">
                <a:solidFill>
                  <a:schemeClr val="tx1"/>
                </a:solidFill>
              </a:rPr>
              <a:t>)=0</a:t>
            </a:r>
            <a:r>
              <a:rPr lang="en-IN" sz="3000" dirty="0">
                <a:solidFill>
                  <a:schemeClr val="tx1"/>
                </a:solidFill>
              </a:rPr>
              <a:t> which means </a:t>
            </a:r>
            <a:r>
              <a:rPr lang="en-IN" sz="3000" b="1" dirty="0">
                <a:solidFill>
                  <a:schemeClr val="tx1"/>
                </a:solidFill>
              </a:rPr>
              <a:t>(</a:t>
            </a:r>
            <a:r>
              <a:rPr lang="en-IN" sz="3000" b="1" dirty="0" err="1">
                <a:solidFill>
                  <a:schemeClr val="tx1"/>
                </a:solidFill>
              </a:rPr>
              <a:t>x,y</a:t>
            </a:r>
            <a:r>
              <a:rPr lang="en-IN" sz="3000" b="1" dirty="0">
                <a:solidFill>
                  <a:schemeClr val="tx1"/>
                </a:solidFill>
              </a:rPr>
              <a:t>)</a:t>
            </a:r>
            <a:r>
              <a:rPr lang="en-IN" sz="3000" dirty="0">
                <a:solidFill>
                  <a:schemeClr val="tx1"/>
                </a:solidFill>
              </a:rPr>
              <a:t> is on the ellipse boundary.</a:t>
            </a:r>
          </a:p>
          <a:p>
            <a:pPr algn="l"/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840435"/>
          </a:xfrm>
        </p:spPr>
        <p:txBody>
          <a:bodyPr>
            <a:normAutofit fontScale="92500"/>
          </a:bodyPr>
          <a:lstStyle/>
          <a:p>
            <a:r>
              <a:rPr lang="en-IN" b="1" dirty="0" smtClean="0">
                <a:solidFill>
                  <a:schemeClr val="tx1"/>
                </a:solidFill>
              </a:rPr>
              <a:t>Initial decision parameter</a:t>
            </a:r>
          </a:p>
          <a:p>
            <a:pPr>
              <a:buNone/>
            </a:pPr>
            <a:r>
              <a:rPr lang="en-IN" dirty="0" smtClean="0">
                <a:solidFill>
                  <a:schemeClr val="tx1"/>
                </a:solidFill>
              </a:rPr>
              <a:t>In region </a:t>
            </a:r>
            <a:r>
              <a:rPr lang="en-IN" b="1" dirty="0" smtClean="0">
                <a:solidFill>
                  <a:schemeClr val="tx1"/>
                </a:solidFill>
              </a:rPr>
              <a:t>1</a:t>
            </a:r>
            <a:r>
              <a:rPr lang="en-IN" dirty="0" smtClean="0">
                <a:solidFill>
                  <a:schemeClr val="tx1"/>
                </a:solidFill>
              </a:rPr>
              <a:t> the initial value of a decision parameter is obtained by giving starting position = </a:t>
            </a:r>
            <a:r>
              <a:rPr lang="en-IN" b="1" dirty="0" smtClean="0">
                <a:solidFill>
                  <a:schemeClr val="tx1"/>
                </a:solidFill>
              </a:rPr>
              <a:t>(0,r</a:t>
            </a:r>
            <a:r>
              <a:rPr lang="en-IN" b="1" baseline="-25000" dirty="0" smtClean="0">
                <a:solidFill>
                  <a:schemeClr val="tx1"/>
                </a:solidFill>
              </a:rPr>
              <a:t>y</a:t>
            </a:r>
            <a:r>
              <a:rPr lang="en-IN" b="1" dirty="0" smtClean="0">
                <a:solidFill>
                  <a:schemeClr val="tx1"/>
                </a:solidFill>
              </a:rPr>
              <a:t>)</a:t>
            </a:r>
            <a:r>
              <a:rPr lang="en-IN" dirty="0" smtClean="0">
                <a:solidFill>
                  <a:schemeClr val="tx1"/>
                </a:solidFill>
              </a:rPr>
              <a:t>.</a:t>
            </a:r>
          </a:p>
          <a:p>
            <a:endParaRPr lang="en-IN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IN" b="1" dirty="0" smtClean="0">
                <a:solidFill>
                  <a:schemeClr val="tx1"/>
                </a:solidFill>
              </a:rPr>
              <a:t>i.e. p1</a:t>
            </a:r>
            <a:r>
              <a:rPr lang="en-IN" b="1" baseline="-25000" dirty="0" smtClean="0">
                <a:solidFill>
                  <a:schemeClr val="tx1"/>
                </a:solidFill>
              </a:rPr>
              <a:t>0</a:t>
            </a:r>
            <a:r>
              <a:rPr lang="en-IN" b="1" dirty="0" smtClean="0">
                <a:solidFill>
                  <a:schemeClr val="tx1"/>
                </a:solidFill>
              </a:rPr>
              <a:t>=r</a:t>
            </a:r>
            <a:r>
              <a:rPr lang="en-IN" b="1" baseline="-25000" dirty="0" smtClean="0">
                <a:solidFill>
                  <a:schemeClr val="tx1"/>
                </a:solidFill>
              </a:rPr>
              <a:t>y</a:t>
            </a:r>
            <a:r>
              <a:rPr lang="en-IN" b="1" baseline="30000" dirty="0" smtClean="0">
                <a:solidFill>
                  <a:schemeClr val="tx1"/>
                </a:solidFill>
              </a:rPr>
              <a:t>2</a:t>
            </a:r>
            <a:r>
              <a:rPr lang="en-IN" b="1" dirty="0" smtClean="0">
                <a:solidFill>
                  <a:schemeClr val="tx1"/>
                </a:solidFill>
              </a:rPr>
              <a:t>+1/4r</a:t>
            </a:r>
            <a:r>
              <a:rPr lang="en-IN" b="1" baseline="-25000" dirty="0" smtClean="0">
                <a:solidFill>
                  <a:schemeClr val="tx1"/>
                </a:solidFill>
              </a:rPr>
              <a:t>x</a:t>
            </a:r>
            <a:r>
              <a:rPr lang="en-IN" b="1" baseline="30000" dirty="0" smtClean="0">
                <a:solidFill>
                  <a:schemeClr val="tx1"/>
                </a:solidFill>
              </a:rPr>
              <a:t>2</a:t>
            </a:r>
            <a:r>
              <a:rPr lang="en-IN" b="1" dirty="0" smtClean="0">
                <a:solidFill>
                  <a:schemeClr val="tx1"/>
                </a:solidFill>
              </a:rPr>
              <a:t>-r</a:t>
            </a:r>
            <a:r>
              <a:rPr lang="en-IN" b="1" baseline="-25000" dirty="0" smtClean="0">
                <a:solidFill>
                  <a:schemeClr val="tx1"/>
                </a:solidFill>
              </a:rPr>
              <a:t>x</a:t>
            </a:r>
            <a:r>
              <a:rPr lang="en-IN" b="1" baseline="30000" dirty="0" smtClean="0">
                <a:solidFill>
                  <a:schemeClr val="tx1"/>
                </a:solidFill>
              </a:rPr>
              <a:t>2</a:t>
            </a:r>
            <a:r>
              <a:rPr lang="en-IN" b="1" dirty="0" smtClean="0">
                <a:solidFill>
                  <a:schemeClr val="tx1"/>
                </a:solidFill>
              </a:rPr>
              <a:t>r</a:t>
            </a:r>
            <a:r>
              <a:rPr lang="en-IN" b="1" baseline="-25000" dirty="0" smtClean="0">
                <a:solidFill>
                  <a:schemeClr val="tx1"/>
                </a:solidFill>
              </a:rPr>
              <a:t>y</a:t>
            </a:r>
          </a:p>
          <a:p>
            <a:endParaRPr lang="en-US" b="1" baseline="-25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IN" dirty="0" smtClean="0">
                <a:solidFill>
                  <a:schemeClr val="tx1"/>
                </a:solidFill>
              </a:rPr>
              <a:t>When we enter into a region </a:t>
            </a:r>
            <a:r>
              <a:rPr lang="en-IN" b="1" dirty="0" smtClean="0">
                <a:solidFill>
                  <a:schemeClr val="tx1"/>
                </a:solidFill>
              </a:rPr>
              <a:t>2</a:t>
            </a:r>
            <a:r>
              <a:rPr lang="en-IN" dirty="0" smtClean="0">
                <a:solidFill>
                  <a:schemeClr val="tx1"/>
                </a:solidFill>
              </a:rPr>
              <a:t> the initial position is taken as the last position selected in region </a:t>
            </a:r>
            <a:r>
              <a:rPr lang="en-IN" b="1" dirty="0" smtClean="0">
                <a:solidFill>
                  <a:schemeClr val="tx1"/>
                </a:solidFill>
              </a:rPr>
              <a:t>1</a:t>
            </a:r>
            <a:r>
              <a:rPr lang="en-IN" dirty="0" smtClean="0">
                <a:solidFill>
                  <a:schemeClr val="tx1"/>
                </a:solidFill>
              </a:rPr>
              <a:t> and the initial decision parameter in region 2 is then:</a:t>
            </a:r>
          </a:p>
          <a:p>
            <a:endParaRPr lang="en-IN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IN" b="1" dirty="0" smtClean="0">
                <a:solidFill>
                  <a:schemeClr val="tx1"/>
                </a:solidFill>
              </a:rPr>
              <a:t>	p2</a:t>
            </a:r>
            <a:r>
              <a:rPr lang="en-IN" b="1" baseline="-25000" dirty="0" smtClean="0">
                <a:solidFill>
                  <a:schemeClr val="tx1"/>
                </a:solidFill>
              </a:rPr>
              <a:t>0</a:t>
            </a:r>
            <a:r>
              <a:rPr lang="en-IN" b="1" dirty="0" smtClean="0">
                <a:solidFill>
                  <a:schemeClr val="tx1"/>
                </a:solidFill>
              </a:rPr>
              <a:t>=r</a:t>
            </a:r>
            <a:r>
              <a:rPr lang="en-IN" b="1" baseline="-25000" dirty="0" smtClean="0">
                <a:solidFill>
                  <a:schemeClr val="tx1"/>
                </a:solidFill>
              </a:rPr>
              <a:t>y</a:t>
            </a:r>
            <a:r>
              <a:rPr lang="en-IN" b="1" baseline="30000" dirty="0" smtClean="0">
                <a:solidFill>
                  <a:schemeClr val="tx1"/>
                </a:solidFill>
              </a:rPr>
              <a:t>2</a:t>
            </a:r>
            <a:r>
              <a:rPr lang="en-IN" b="1" dirty="0" smtClean="0">
                <a:solidFill>
                  <a:schemeClr val="tx1"/>
                </a:solidFill>
              </a:rPr>
              <a:t>(x</a:t>
            </a:r>
            <a:r>
              <a:rPr lang="en-IN" b="1" baseline="-25000" dirty="0" smtClean="0">
                <a:solidFill>
                  <a:schemeClr val="tx1"/>
                </a:solidFill>
              </a:rPr>
              <a:t>0</a:t>
            </a:r>
            <a:r>
              <a:rPr lang="en-IN" b="1" dirty="0" smtClean="0">
                <a:solidFill>
                  <a:schemeClr val="tx1"/>
                </a:solidFill>
              </a:rPr>
              <a:t>+1/2)</a:t>
            </a:r>
            <a:r>
              <a:rPr lang="en-IN" b="1" baseline="30000" dirty="0" smtClean="0">
                <a:solidFill>
                  <a:schemeClr val="tx1"/>
                </a:solidFill>
              </a:rPr>
              <a:t>2</a:t>
            </a:r>
            <a:r>
              <a:rPr lang="en-IN" b="1" dirty="0" smtClean="0">
                <a:solidFill>
                  <a:schemeClr val="tx1"/>
                </a:solidFill>
              </a:rPr>
              <a:t>+r</a:t>
            </a:r>
            <a:r>
              <a:rPr lang="en-IN" b="1" baseline="-25000" dirty="0" smtClean="0">
                <a:solidFill>
                  <a:schemeClr val="tx1"/>
                </a:solidFill>
              </a:rPr>
              <a:t>x</a:t>
            </a:r>
            <a:r>
              <a:rPr lang="en-IN" b="1" baseline="30000" dirty="0" smtClean="0">
                <a:solidFill>
                  <a:schemeClr val="tx1"/>
                </a:solidFill>
              </a:rPr>
              <a:t>2</a:t>
            </a:r>
            <a:r>
              <a:rPr lang="en-IN" b="1" dirty="0" smtClean="0">
                <a:solidFill>
                  <a:schemeClr val="tx1"/>
                </a:solidFill>
              </a:rPr>
              <a:t>(y</a:t>
            </a:r>
            <a:r>
              <a:rPr lang="en-IN" b="1" baseline="-25000" dirty="0" smtClean="0">
                <a:solidFill>
                  <a:schemeClr val="tx1"/>
                </a:solidFill>
              </a:rPr>
              <a:t>0</a:t>
            </a:r>
            <a:r>
              <a:rPr lang="en-IN" b="1" dirty="0" smtClean="0">
                <a:solidFill>
                  <a:schemeClr val="tx1"/>
                </a:solidFill>
              </a:rPr>
              <a:t>-1)</a:t>
            </a:r>
            <a:r>
              <a:rPr lang="en-IN" b="1" baseline="30000" dirty="0" smtClean="0">
                <a:solidFill>
                  <a:schemeClr val="tx1"/>
                </a:solidFill>
              </a:rPr>
              <a:t>2</a:t>
            </a:r>
            <a:r>
              <a:rPr lang="en-IN" b="1" dirty="0" smtClean="0">
                <a:solidFill>
                  <a:schemeClr val="tx1"/>
                </a:solidFill>
              </a:rPr>
              <a:t>-r</a:t>
            </a:r>
            <a:r>
              <a:rPr lang="en-IN" b="1" baseline="-25000" dirty="0" smtClean="0">
                <a:solidFill>
                  <a:schemeClr val="tx1"/>
                </a:solidFill>
              </a:rPr>
              <a:t>x</a:t>
            </a:r>
            <a:r>
              <a:rPr lang="en-IN" b="1" baseline="30000" dirty="0" smtClean="0">
                <a:solidFill>
                  <a:schemeClr val="tx1"/>
                </a:solidFill>
              </a:rPr>
              <a:t>2</a:t>
            </a:r>
            <a:r>
              <a:rPr lang="en-IN" b="1" dirty="0" smtClean="0">
                <a:solidFill>
                  <a:schemeClr val="tx1"/>
                </a:solidFill>
              </a:rPr>
              <a:t>r</a:t>
            </a:r>
            <a:r>
              <a:rPr lang="en-IN" b="1" baseline="-25000" dirty="0" smtClean="0">
                <a:solidFill>
                  <a:schemeClr val="tx1"/>
                </a:solidFill>
              </a:rPr>
              <a:t>y</a:t>
            </a:r>
            <a:r>
              <a:rPr lang="en-IN" b="1" baseline="30000" dirty="0" smtClean="0">
                <a:solidFill>
                  <a:schemeClr val="tx1"/>
                </a:solidFill>
              </a:rPr>
              <a:t>2</a:t>
            </a:r>
            <a:endParaRPr lang="en-IN" dirty="0" smtClean="0">
              <a:solidFill>
                <a:schemeClr val="tx1"/>
              </a:solidFill>
            </a:endParaRPr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290"/>
            <a:ext cx="8858280" cy="6357982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Segoe UI" pitchFamily="34" charset="0"/>
              </a:rPr>
              <a:t>ALGORITHM: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Take the input and ellipse centre and obtain the first point on an ellipse centered on the origin as a (x,y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)= (0,r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).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Now calculate the initial decision parameter in region 1 as: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p1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=r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+1/4r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-r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Segoe UI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At each 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position in region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perform the following task. If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p1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&lt;0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then the next point along the ellipse centered on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(0,0)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is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+1,y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.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i.e. p1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=p1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+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+r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Otherwise the next point along the circle is (x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,y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-1)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i.e. p1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=p1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+2r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– 2r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+r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Segoe UI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Now, again calculate the initial value in region 2 using the last point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,y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calculated in a region 1 as :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p2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=r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+1/2)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+r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(y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-1)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-r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Segoe UI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5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At each 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position in region 2 starting at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 =0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perform the following task. If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p2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&lt;0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the next point along the ellipse centered on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(0,0)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is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(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, 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k-1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i.e. p2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=p2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-2r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+r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Otherwise the next point along the circle will be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,y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-1)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i.e. p2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=p2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+2r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-2r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k+1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+r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Segoe UI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6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Now determine the symmetric points in another three quadrants.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7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Plot the coordinate value as: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x=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x+x</a:t>
            </a:r>
            <a:r>
              <a:rPr kumimoji="0" lang="en-US" sz="20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 , y=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y+y</a:t>
            </a:r>
            <a:r>
              <a:rPr kumimoji="0" lang="en-US" sz="20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c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Segoe UI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8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Repeat the steps for region 1 until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x&gt;=2r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x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Segoe UI" pitchFamily="34" charset="0"/>
              </a:rPr>
              <a:t>.</a:t>
            </a:r>
          </a:p>
          <a:p>
            <a:pPr>
              <a:buNone/>
            </a:pPr>
            <a:endParaRPr lang="en-IN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48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2020-09-01T07:47:34Z</dcterms:created>
  <dcterms:modified xsi:type="dcterms:W3CDTF">2020-09-01T07:56:26Z</dcterms:modified>
</cp:coreProperties>
</file>