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EF82E-9264-452E-AA0F-AF8100A9EAF8}" type="datetimeFigureOut">
              <a:rPr lang="en-US" smtClean="0"/>
              <a:pPr/>
              <a:t>8/27/2020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797A1-0C5D-4942-A6D1-226B76BEA7F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0"/>
            <a:ext cx="8286808" cy="664371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IN" b="1" u="sng" dirty="0">
                <a:solidFill>
                  <a:srgbClr val="FF0000"/>
                </a:solidFill>
              </a:rPr>
              <a:t>Bresenham Line Drawing </a:t>
            </a:r>
            <a:r>
              <a:rPr lang="en-IN" b="1" u="sng" dirty="0" smtClean="0">
                <a:solidFill>
                  <a:srgbClr val="FF0000"/>
                </a:solidFill>
              </a:rPr>
              <a:t>Algorithm</a:t>
            </a:r>
            <a:endParaRPr lang="en-IN" b="1" dirty="0">
              <a:solidFill>
                <a:srgbClr val="FF0000"/>
              </a:solidFill>
            </a:endParaRP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 </a:t>
            </a:r>
          </a:p>
          <a:p>
            <a:pPr algn="l" fontAlgn="base"/>
            <a:r>
              <a:rPr lang="en-IN" dirty="0" smtClean="0">
                <a:solidFill>
                  <a:schemeClr val="tx1"/>
                </a:solidFill>
              </a:rPr>
              <a:t>Given the starting and ending coordinates of a line,</a:t>
            </a:r>
          </a:p>
          <a:p>
            <a:pPr algn="l" fontAlgn="base"/>
            <a:r>
              <a:rPr lang="en-IN" dirty="0" smtClean="0">
                <a:solidFill>
                  <a:schemeClr val="tx1"/>
                </a:solidFill>
              </a:rPr>
              <a:t>Bresenham Line Drawing Algorithm attempts to generate the points between the starting and ending coordinates.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 </a:t>
            </a:r>
          </a:p>
          <a:p>
            <a:pPr algn="l" fontAlgn="base"/>
            <a:r>
              <a:rPr lang="en-IN" b="1" u="sng" dirty="0" smtClean="0">
                <a:solidFill>
                  <a:schemeClr val="tx1"/>
                </a:solidFill>
              </a:rPr>
              <a:t>Procedure-</a:t>
            </a:r>
            <a:endParaRPr lang="en-IN" b="1" dirty="0">
              <a:solidFill>
                <a:schemeClr val="tx1"/>
              </a:solidFill>
            </a:endParaRP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 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Given-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Starting coordinates = (X</a:t>
            </a:r>
            <a:r>
              <a:rPr lang="en-IN" baseline="-25000" dirty="0">
                <a:solidFill>
                  <a:schemeClr val="tx1"/>
                </a:solidFill>
              </a:rPr>
              <a:t>0</a:t>
            </a:r>
            <a:r>
              <a:rPr lang="en-IN" dirty="0">
                <a:solidFill>
                  <a:schemeClr val="tx1"/>
                </a:solidFill>
              </a:rPr>
              <a:t>, Y</a:t>
            </a:r>
            <a:r>
              <a:rPr lang="en-IN" baseline="-25000" dirty="0">
                <a:solidFill>
                  <a:schemeClr val="tx1"/>
                </a:solidFill>
              </a:rPr>
              <a:t>0</a:t>
            </a:r>
            <a:r>
              <a:rPr lang="en-IN" dirty="0">
                <a:solidFill>
                  <a:schemeClr val="tx1"/>
                </a:solidFill>
              </a:rPr>
              <a:t>)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Ending coordinates = (</a:t>
            </a:r>
            <a:r>
              <a:rPr lang="en-IN" dirty="0" err="1">
                <a:solidFill>
                  <a:schemeClr val="tx1"/>
                </a:solidFill>
              </a:rPr>
              <a:t>X</a:t>
            </a:r>
            <a:r>
              <a:rPr lang="en-IN" baseline="-25000" dirty="0" err="1">
                <a:solidFill>
                  <a:schemeClr val="tx1"/>
                </a:solidFill>
              </a:rPr>
              <a:t>n</a:t>
            </a:r>
            <a:r>
              <a:rPr lang="en-IN" dirty="0">
                <a:solidFill>
                  <a:schemeClr val="tx1"/>
                </a:solidFill>
              </a:rPr>
              <a:t>, </a:t>
            </a:r>
            <a:r>
              <a:rPr lang="en-IN" dirty="0" err="1">
                <a:solidFill>
                  <a:schemeClr val="tx1"/>
                </a:solidFill>
              </a:rPr>
              <a:t>Y</a:t>
            </a:r>
            <a:r>
              <a:rPr lang="en-IN" baseline="-25000" dirty="0" err="1">
                <a:solidFill>
                  <a:schemeClr val="tx1"/>
                </a:solidFill>
              </a:rPr>
              <a:t>n</a:t>
            </a:r>
            <a:r>
              <a:rPr lang="en-IN" dirty="0">
                <a:solidFill>
                  <a:schemeClr val="tx1"/>
                </a:solidFill>
              </a:rPr>
              <a:t>)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 </a:t>
            </a:r>
          </a:p>
          <a:p>
            <a:pPr algn="l" fontAlgn="base"/>
            <a:r>
              <a:rPr lang="en-IN" dirty="0">
                <a:solidFill>
                  <a:schemeClr val="tx1"/>
                </a:solidFill>
              </a:rPr>
              <a:t>The points generation using Bresenham Line Drawing Algorithm involves the following </a:t>
            </a:r>
            <a:r>
              <a:rPr lang="en-IN" dirty="0" smtClean="0">
                <a:solidFill>
                  <a:schemeClr val="tx1"/>
                </a:solidFill>
              </a:rPr>
              <a:t>steps</a:t>
            </a:r>
            <a:endParaRPr lang="en-IN" dirty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0"/>
            <a:ext cx="8472518" cy="664371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The frame buffer it address for pixel position(</a:t>
            </a:r>
            <a:r>
              <a:rPr lang="en-US" dirty="0" err="1" smtClean="0"/>
              <a:t>x,y</a:t>
            </a:r>
            <a:r>
              <a:rPr lang="en-US" dirty="0" smtClean="0"/>
              <a:t>) is calculated as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addr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)=</a:t>
            </a:r>
            <a:r>
              <a:rPr lang="en-US" dirty="0" err="1" smtClean="0"/>
              <a:t>addr</a:t>
            </a:r>
            <a:r>
              <a:rPr lang="en-US" dirty="0" smtClean="0"/>
              <a:t>(0,0)+(</a:t>
            </a:r>
            <a:r>
              <a:rPr lang="en-IN" baseline="-25000" dirty="0" smtClean="0"/>
              <a:t>,</a:t>
            </a:r>
            <a:r>
              <a:rPr lang="en-IN" dirty="0" smtClean="0"/>
              <a:t> </a:t>
            </a:r>
            <a:r>
              <a:rPr lang="en-IN" dirty="0" err="1" smtClean="0"/>
              <a:t>Y</a:t>
            </a:r>
            <a:r>
              <a:rPr lang="en-IN" baseline="-25000" dirty="0" err="1" smtClean="0"/>
              <a:t>max</a:t>
            </a:r>
            <a:r>
              <a:rPr lang="en-US" dirty="0" smtClean="0"/>
              <a:t> +1)+X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To calculate the frame buffer address for the pixel at(x+1,y)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addr</a:t>
            </a:r>
            <a:r>
              <a:rPr lang="en-US" dirty="0" smtClean="0"/>
              <a:t>(x+1,y)=</a:t>
            </a:r>
            <a:r>
              <a:rPr lang="en-US" dirty="0" err="1" smtClean="0"/>
              <a:t>addr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)+1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Frame buffer address of (x+1,y+1) with the calculation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addr</a:t>
            </a:r>
            <a:r>
              <a:rPr lang="en-US" dirty="0" smtClean="0"/>
              <a:t>(x+1,y+1)=</a:t>
            </a:r>
            <a:r>
              <a:rPr lang="en-US" dirty="0" err="1" smtClean="0"/>
              <a:t>addr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)+x</a:t>
            </a:r>
            <a:r>
              <a:rPr lang="en-IN" baseline="-25000" dirty="0" smtClean="0"/>
              <a:t>max</a:t>
            </a:r>
            <a:r>
              <a:rPr lang="en-US" dirty="0" smtClean="0"/>
              <a:t>+2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set pixel which stores intensity values for the pixels at corresponding </a:t>
            </a:r>
            <a:r>
              <a:rPr lang="en-US" dirty="0" err="1" smtClean="0"/>
              <a:t>addr</a:t>
            </a:r>
            <a:r>
              <a:rPr lang="en-US" dirty="0" smtClean="0"/>
              <a:t> within the frame buffer.</a:t>
            </a:r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14290"/>
            <a:ext cx="8543956" cy="664371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Line function:</a:t>
            </a:r>
          </a:p>
          <a:p>
            <a:r>
              <a:rPr lang="en-US" dirty="0" smtClean="0"/>
              <a:t>In PHIGS,GKS and some other packages, the 2D line function is  </a:t>
            </a:r>
            <a:r>
              <a:rPr lang="en-US" dirty="0" err="1" smtClean="0"/>
              <a:t>Polyline</a:t>
            </a:r>
            <a:r>
              <a:rPr lang="en-US" dirty="0" smtClean="0"/>
              <a:t>(</a:t>
            </a:r>
            <a:r>
              <a:rPr lang="en-US" dirty="0" err="1" smtClean="0"/>
              <a:t>n,wcPoints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n is assigned an integer value equal to the no of coordinate position to be input.</a:t>
            </a:r>
          </a:p>
          <a:p>
            <a:r>
              <a:rPr lang="en-US" dirty="0" err="1" smtClean="0"/>
              <a:t>Wcpoints</a:t>
            </a:r>
            <a:r>
              <a:rPr lang="en-US" dirty="0" smtClean="0"/>
              <a:t> is the array of input world coordinate values for line segment endpoints.</a:t>
            </a:r>
          </a:p>
          <a:p>
            <a:r>
              <a:rPr lang="en-US" dirty="0" err="1" smtClean="0"/>
              <a:t>Polyline</a:t>
            </a:r>
            <a:r>
              <a:rPr lang="en-US" dirty="0" smtClean="0"/>
              <a:t> the following segments generate two connected line segments with endpoints at (50,100) (150,250) (250,100)</a:t>
            </a:r>
          </a:p>
          <a:p>
            <a:pPr>
              <a:buNone/>
            </a:pPr>
            <a:r>
              <a:rPr lang="en-US" dirty="0" err="1" smtClean="0"/>
              <a:t>wcPoint</a:t>
            </a:r>
            <a:r>
              <a:rPr lang="en-US" dirty="0" smtClean="0"/>
              <a:t>[1].x=50;</a:t>
            </a:r>
          </a:p>
          <a:p>
            <a:pPr>
              <a:buNone/>
            </a:pPr>
            <a:r>
              <a:rPr lang="en-US" dirty="0" err="1" smtClean="0"/>
              <a:t>wcPoint</a:t>
            </a:r>
            <a:r>
              <a:rPr lang="en-US" dirty="0" smtClean="0"/>
              <a:t>[1].y=100;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wcPoint</a:t>
            </a:r>
            <a:r>
              <a:rPr lang="en-US" dirty="0" smtClean="0"/>
              <a:t>[2].</a:t>
            </a:r>
            <a:r>
              <a:rPr lang="en-US" dirty="0" smtClean="0"/>
              <a:t>x=150; </a:t>
            </a:r>
          </a:p>
          <a:p>
            <a:pPr>
              <a:buNone/>
            </a:pPr>
            <a:r>
              <a:rPr lang="en-US" dirty="0" err="1" smtClean="0"/>
              <a:t>wcPoint</a:t>
            </a:r>
            <a:r>
              <a:rPr lang="en-US" dirty="0" smtClean="0"/>
              <a:t>[2].</a:t>
            </a:r>
            <a:r>
              <a:rPr lang="en-US" dirty="0" smtClean="0"/>
              <a:t>y=250;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wcPoint</a:t>
            </a:r>
            <a:r>
              <a:rPr lang="en-US" dirty="0" smtClean="0"/>
              <a:t>[3].</a:t>
            </a:r>
            <a:r>
              <a:rPr lang="en-US" dirty="0" smtClean="0"/>
              <a:t>x=250;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wcPoint</a:t>
            </a:r>
            <a:r>
              <a:rPr lang="en-US" dirty="0" smtClean="0"/>
              <a:t>[3].</a:t>
            </a:r>
            <a:r>
              <a:rPr lang="en-US" dirty="0" smtClean="0"/>
              <a:t>y=100;</a:t>
            </a:r>
          </a:p>
          <a:p>
            <a:pPr>
              <a:buNone/>
            </a:pPr>
            <a:r>
              <a:rPr lang="en-US" dirty="0" err="1" smtClean="0"/>
              <a:t>Polyline</a:t>
            </a:r>
            <a:r>
              <a:rPr lang="en-US" dirty="0" smtClean="0"/>
              <a:t>(3,wcPoints);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71414"/>
            <a:ext cx="8858280" cy="6643710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en-IN" b="1" u="sng" dirty="0"/>
              <a:t>Step-01:</a:t>
            </a:r>
            <a:endParaRPr lang="en-IN" b="1" dirty="0"/>
          </a:p>
          <a:p>
            <a:pPr fontAlgn="base">
              <a:buNone/>
            </a:pPr>
            <a:endParaRPr lang="en-IN" dirty="0"/>
          </a:p>
          <a:p>
            <a:pPr fontAlgn="base">
              <a:buNone/>
            </a:pPr>
            <a:r>
              <a:rPr lang="en-IN" dirty="0"/>
              <a:t>Calculate ΔX and ΔY from the given input.</a:t>
            </a:r>
          </a:p>
          <a:p>
            <a:pPr fontAlgn="base">
              <a:buNone/>
            </a:pPr>
            <a:r>
              <a:rPr lang="en-IN" dirty="0"/>
              <a:t>These parameters are calculated as-</a:t>
            </a:r>
          </a:p>
          <a:p>
            <a:pPr fontAlgn="base">
              <a:buNone/>
            </a:pPr>
            <a:r>
              <a:rPr lang="en-IN" dirty="0"/>
              <a:t>ΔX = </a:t>
            </a:r>
            <a:r>
              <a:rPr lang="en-IN" dirty="0" err="1"/>
              <a:t>X</a:t>
            </a:r>
            <a:r>
              <a:rPr lang="en-IN" baseline="-25000" dirty="0" err="1"/>
              <a:t>n</a:t>
            </a:r>
            <a:r>
              <a:rPr lang="en-IN" dirty="0"/>
              <a:t> – X</a:t>
            </a:r>
            <a:r>
              <a:rPr lang="en-IN" baseline="-25000" dirty="0"/>
              <a:t>0</a:t>
            </a:r>
            <a:endParaRPr lang="en-IN" dirty="0"/>
          </a:p>
          <a:p>
            <a:pPr fontAlgn="base">
              <a:buNone/>
            </a:pPr>
            <a:r>
              <a:rPr lang="en-IN" dirty="0"/>
              <a:t>ΔY =</a:t>
            </a:r>
            <a:r>
              <a:rPr lang="en-IN" dirty="0" err="1"/>
              <a:t>Y</a:t>
            </a:r>
            <a:r>
              <a:rPr lang="en-IN" baseline="-25000" dirty="0" err="1"/>
              <a:t>n</a:t>
            </a:r>
            <a:r>
              <a:rPr lang="en-IN" dirty="0"/>
              <a:t> – Y</a:t>
            </a:r>
            <a:r>
              <a:rPr lang="en-IN" baseline="-25000" dirty="0"/>
              <a:t>0</a:t>
            </a:r>
            <a:endParaRPr lang="en-IN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b="1" u="sng" dirty="0"/>
              <a:t>Step-02: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Calculate the decision parameter P</a:t>
            </a:r>
            <a:r>
              <a:rPr lang="en-IN" baseline="-25000" dirty="0"/>
              <a:t>k</a:t>
            </a:r>
            <a:r>
              <a:rPr lang="en-IN" dirty="0"/>
              <a:t>.</a:t>
            </a:r>
          </a:p>
          <a:p>
            <a:pPr fontAlgn="base">
              <a:buNone/>
            </a:pPr>
            <a:r>
              <a:rPr lang="en-IN" dirty="0"/>
              <a:t>It is calculated as-</a:t>
            </a:r>
          </a:p>
          <a:p>
            <a:pPr fontAlgn="base">
              <a:buNone/>
            </a:pPr>
            <a:r>
              <a:rPr lang="en-IN" dirty="0" err="1"/>
              <a:t>P</a:t>
            </a:r>
            <a:r>
              <a:rPr lang="en-IN" baseline="-25000" dirty="0" err="1"/>
              <a:t>k</a:t>
            </a:r>
            <a:r>
              <a:rPr lang="en-IN" dirty="0"/>
              <a:t> = 2ΔY – ΔX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b="1" u="sng" dirty="0"/>
              <a:t>Step-03: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Suppose the current point is (</a:t>
            </a:r>
            <a:r>
              <a:rPr lang="en-IN" dirty="0" err="1"/>
              <a:t>X</a:t>
            </a:r>
            <a:r>
              <a:rPr lang="en-IN" baseline="-25000" dirty="0" err="1"/>
              <a:t>k</a:t>
            </a:r>
            <a:r>
              <a:rPr lang="en-IN" dirty="0"/>
              <a:t>, </a:t>
            </a:r>
            <a:r>
              <a:rPr lang="en-IN" dirty="0" err="1"/>
              <a:t>Y</a:t>
            </a:r>
            <a:r>
              <a:rPr lang="en-IN" baseline="-25000" dirty="0" err="1"/>
              <a:t>k</a:t>
            </a:r>
            <a:r>
              <a:rPr lang="en-IN" dirty="0"/>
              <a:t>) and the next point is (X</a:t>
            </a:r>
            <a:r>
              <a:rPr lang="en-IN" baseline="-25000" dirty="0"/>
              <a:t>k+1</a:t>
            </a:r>
            <a:r>
              <a:rPr lang="en-IN" dirty="0"/>
              <a:t>, Y</a:t>
            </a:r>
            <a:r>
              <a:rPr lang="en-IN" baseline="-25000" dirty="0"/>
              <a:t>k+1</a:t>
            </a:r>
            <a:r>
              <a:rPr lang="en-IN" dirty="0"/>
              <a:t>).</a:t>
            </a:r>
          </a:p>
          <a:p>
            <a:pPr fontAlgn="base">
              <a:buNone/>
            </a:pPr>
            <a:r>
              <a:rPr lang="en-IN" dirty="0"/>
              <a:t>Find the next point depending on the value of decision parameter P</a:t>
            </a:r>
            <a:r>
              <a:rPr lang="en-IN" baseline="-25000" dirty="0"/>
              <a:t>k</a:t>
            </a:r>
            <a:r>
              <a:rPr lang="en-IN" dirty="0"/>
              <a:t>.</a:t>
            </a:r>
          </a:p>
          <a:p>
            <a:pPr fontAlgn="base">
              <a:buNone/>
            </a:pPr>
            <a:r>
              <a:rPr lang="en-IN" dirty="0"/>
              <a:t>Follow the below two cases-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6863" t="29929" r="24115" b="6664"/>
          <a:stretch>
            <a:fillRect/>
          </a:stretch>
        </p:blipFill>
        <p:spPr bwMode="auto">
          <a:xfrm>
            <a:off x="-571536" y="0"/>
            <a:ext cx="10072758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6429420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en-IN" b="1" u="sng" dirty="0"/>
              <a:t>Problem-01: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Calculate the points between the starting coordinates (9, 18) and </a:t>
            </a:r>
            <a:r>
              <a:rPr lang="en-IN" dirty="0" smtClean="0"/>
              <a:t>ending coordinates </a:t>
            </a:r>
            <a:r>
              <a:rPr lang="en-IN" dirty="0"/>
              <a:t>(14, 22).</a:t>
            </a:r>
          </a:p>
          <a:p>
            <a:pPr fontAlgn="base">
              <a:buNone/>
            </a:pPr>
            <a:endParaRPr lang="en-IN" dirty="0"/>
          </a:p>
          <a:p>
            <a:pPr fontAlgn="base">
              <a:buNone/>
            </a:pPr>
            <a:r>
              <a:rPr lang="en-IN" b="1" u="sng" dirty="0" smtClean="0"/>
              <a:t>Solution</a:t>
            </a:r>
            <a:endParaRPr lang="en-IN" b="1" dirty="0"/>
          </a:p>
          <a:p>
            <a:pPr fontAlgn="base">
              <a:buNone/>
            </a:pPr>
            <a:endParaRPr lang="en-IN" dirty="0"/>
          </a:p>
          <a:p>
            <a:pPr fontAlgn="base">
              <a:buNone/>
            </a:pPr>
            <a:r>
              <a:rPr lang="en-IN" dirty="0" smtClean="0"/>
              <a:t>Given</a:t>
            </a:r>
            <a:endParaRPr lang="en-IN" dirty="0"/>
          </a:p>
          <a:p>
            <a:pPr fontAlgn="base">
              <a:buNone/>
            </a:pPr>
            <a:r>
              <a:rPr lang="en-IN" dirty="0"/>
              <a:t>Starting coordinates = (X</a:t>
            </a:r>
            <a:r>
              <a:rPr lang="en-IN" baseline="-25000" dirty="0"/>
              <a:t>0</a:t>
            </a:r>
            <a:r>
              <a:rPr lang="en-IN" dirty="0"/>
              <a:t>, Y</a:t>
            </a:r>
            <a:r>
              <a:rPr lang="en-IN" baseline="-25000" dirty="0"/>
              <a:t>0</a:t>
            </a:r>
            <a:r>
              <a:rPr lang="en-IN" dirty="0"/>
              <a:t>) = (9, 18)</a:t>
            </a:r>
          </a:p>
          <a:p>
            <a:pPr fontAlgn="base">
              <a:buNone/>
            </a:pPr>
            <a:r>
              <a:rPr lang="en-IN" dirty="0"/>
              <a:t>Ending coordinates = (</a:t>
            </a:r>
            <a:r>
              <a:rPr lang="en-IN" dirty="0" err="1"/>
              <a:t>X</a:t>
            </a:r>
            <a:r>
              <a:rPr lang="en-IN" baseline="-25000" dirty="0" err="1"/>
              <a:t>n</a:t>
            </a:r>
            <a:r>
              <a:rPr lang="en-IN" dirty="0"/>
              <a:t>, </a:t>
            </a:r>
            <a:r>
              <a:rPr lang="en-IN" dirty="0" err="1"/>
              <a:t>Y</a:t>
            </a:r>
            <a:r>
              <a:rPr lang="en-IN" baseline="-25000" dirty="0" err="1"/>
              <a:t>n</a:t>
            </a:r>
            <a:r>
              <a:rPr lang="en-IN" dirty="0"/>
              <a:t>) = (14, 22)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b="1" u="sng" dirty="0"/>
              <a:t>Step-01: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Calculate ΔX and ΔY from the given input.</a:t>
            </a:r>
          </a:p>
          <a:p>
            <a:pPr fontAlgn="base">
              <a:buNone/>
            </a:pPr>
            <a:r>
              <a:rPr lang="en-IN" dirty="0"/>
              <a:t>ΔX = </a:t>
            </a:r>
            <a:r>
              <a:rPr lang="en-IN" dirty="0" err="1"/>
              <a:t>X</a:t>
            </a:r>
            <a:r>
              <a:rPr lang="en-IN" baseline="-25000" dirty="0" err="1"/>
              <a:t>n</a:t>
            </a:r>
            <a:r>
              <a:rPr lang="en-IN" dirty="0"/>
              <a:t> – X</a:t>
            </a:r>
            <a:r>
              <a:rPr lang="en-IN" baseline="-25000" dirty="0"/>
              <a:t>0</a:t>
            </a:r>
            <a:r>
              <a:rPr lang="en-IN" dirty="0"/>
              <a:t> = 14 – 9 = 5</a:t>
            </a:r>
          </a:p>
          <a:p>
            <a:pPr fontAlgn="base">
              <a:buNone/>
            </a:pPr>
            <a:r>
              <a:rPr lang="en-IN" dirty="0"/>
              <a:t>ΔY =</a:t>
            </a:r>
            <a:r>
              <a:rPr lang="en-IN" dirty="0" err="1"/>
              <a:t>Y</a:t>
            </a:r>
            <a:r>
              <a:rPr lang="en-IN" baseline="-25000" dirty="0" err="1"/>
              <a:t>n</a:t>
            </a:r>
            <a:r>
              <a:rPr lang="en-IN" dirty="0"/>
              <a:t> – Y</a:t>
            </a:r>
            <a:r>
              <a:rPr lang="en-IN" baseline="-25000" dirty="0"/>
              <a:t>0</a:t>
            </a:r>
            <a:r>
              <a:rPr lang="en-IN" dirty="0"/>
              <a:t> = 22 – 18 = </a:t>
            </a:r>
            <a:r>
              <a:rPr lang="en-IN" dirty="0" smtClean="0"/>
              <a:t>4</a:t>
            </a:r>
          </a:p>
          <a:p>
            <a:pPr fontAlgn="base">
              <a:buNone/>
            </a:pPr>
            <a:r>
              <a:rPr lang="en-US" dirty="0" smtClean="0"/>
              <a:t>Slope =</a:t>
            </a:r>
            <a:r>
              <a:rPr lang="en-IN" dirty="0" smtClean="0"/>
              <a:t> ΔY / ΔX = </a:t>
            </a:r>
            <a:r>
              <a:rPr lang="en-US" dirty="0" smtClean="0"/>
              <a:t>4/5=0.8 &lt;1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429784" cy="6858000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en-IN" b="1" u="sng" dirty="0"/>
              <a:t>Step-02: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Calculate the decision parameter.</a:t>
            </a:r>
          </a:p>
          <a:p>
            <a:pPr fontAlgn="base">
              <a:buNone/>
            </a:pPr>
            <a:r>
              <a:rPr lang="en-IN" dirty="0" smtClean="0"/>
              <a:t>P</a:t>
            </a:r>
            <a:r>
              <a:rPr lang="en-IN" baseline="-25000" dirty="0" smtClean="0"/>
              <a:t>0 </a:t>
            </a:r>
            <a:r>
              <a:rPr lang="en-IN" dirty="0" smtClean="0"/>
              <a:t>= </a:t>
            </a:r>
            <a:r>
              <a:rPr lang="en-IN" dirty="0"/>
              <a:t>2ΔY – ΔX</a:t>
            </a:r>
          </a:p>
          <a:p>
            <a:pPr fontAlgn="base">
              <a:buNone/>
            </a:pPr>
            <a:r>
              <a:rPr lang="en-IN" dirty="0" smtClean="0"/>
              <a:t>    = </a:t>
            </a:r>
            <a:r>
              <a:rPr lang="en-IN" dirty="0"/>
              <a:t>2 x 4 – 5</a:t>
            </a:r>
          </a:p>
          <a:p>
            <a:pPr fontAlgn="base">
              <a:buNone/>
            </a:pPr>
            <a:r>
              <a:rPr lang="en-IN" dirty="0" smtClean="0"/>
              <a:t>     = </a:t>
            </a:r>
            <a:r>
              <a:rPr lang="en-IN" dirty="0"/>
              <a:t>3</a:t>
            </a:r>
          </a:p>
          <a:p>
            <a:pPr fontAlgn="base">
              <a:buNone/>
            </a:pPr>
            <a:r>
              <a:rPr lang="en-IN" dirty="0"/>
              <a:t>So, decision parameter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/>
              <a:t> </a:t>
            </a:r>
            <a:r>
              <a:rPr lang="en-IN" dirty="0" smtClean="0"/>
              <a:t>= P</a:t>
            </a:r>
            <a:r>
              <a:rPr lang="en-IN" baseline="-25000" dirty="0" smtClean="0"/>
              <a:t>0</a:t>
            </a:r>
            <a:r>
              <a:rPr lang="en-IN" dirty="0" smtClean="0"/>
              <a:t> = </a:t>
            </a:r>
            <a:r>
              <a:rPr lang="en-IN" dirty="0"/>
              <a:t>3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b="1" u="sng" dirty="0"/>
              <a:t>Step-03:</a:t>
            </a:r>
            <a:endParaRPr lang="en-IN" b="1" dirty="0"/>
          </a:p>
          <a:p>
            <a:pPr fontAlgn="base">
              <a:buNone/>
            </a:pPr>
            <a:r>
              <a:rPr lang="en-IN" dirty="0"/>
              <a:t> </a:t>
            </a:r>
            <a:r>
              <a:rPr lang="en-IN" dirty="0" smtClean="0"/>
              <a:t>As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 smtClean="0"/>
              <a:t> &gt;= 0, so case-02 is satisfied.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 fontAlgn="base">
              <a:buNone/>
            </a:pPr>
            <a:r>
              <a:rPr lang="en-IN" dirty="0"/>
              <a:t>Thus,</a:t>
            </a:r>
          </a:p>
          <a:p>
            <a:pPr fontAlgn="base">
              <a:buNone/>
            </a:pPr>
            <a:r>
              <a:rPr lang="en-IN" dirty="0"/>
              <a:t>P</a:t>
            </a:r>
            <a:r>
              <a:rPr lang="en-IN" baseline="-25000" dirty="0"/>
              <a:t>k+1</a:t>
            </a:r>
            <a:r>
              <a:rPr lang="en-IN" dirty="0"/>
              <a:t> = </a:t>
            </a:r>
            <a:r>
              <a:rPr lang="en-IN" dirty="0" err="1"/>
              <a:t>P</a:t>
            </a:r>
            <a:r>
              <a:rPr lang="en-IN" baseline="-25000" dirty="0" err="1"/>
              <a:t>k</a:t>
            </a:r>
            <a:r>
              <a:rPr lang="en-IN" dirty="0"/>
              <a:t> + 2ΔY – 2ΔX = 3 + (2 x 4) – (2 x 5) = 1</a:t>
            </a:r>
          </a:p>
          <a:p>
            <a:pPr fontAlgn="base">
              <a:buNone/>
            </a:pPr>
            <a:r>
              <a:rPr lang="en-IN" dirty="0"/>
              <a:t>X</a:t>
            </a:r>
            <a:r>
              <a:rPr lang="en-IN" baseline="-25000" dirty="0"/>
              <a:t>k+1</a:t>
            </a:r>
            <a:r>
              <a:rPr lang="en-IN" dirty="0"/>
              <a:t> = </a:t>
            </a:r>
            <a:r>
              <a:rPr lang="en-IN" dirty="0" err="1"/>
              <a:t>X</a:t>
            </a:r>
            <a:r>
              <a:rPr lang="en-IN" baseline="-25000" dirty="0" err="1"/>
              <a:t>k</a:t>
            </a:r>
            <a:r>
              <a:rPr lang="en-IN" dirty="0"/>
              <a:t> + 1 = 9 + 1 = 10</a:t>
            </a:r>
          </a:p>
          <a:p>
            <a:pPr fontAlgn="base">
              <a:buNone/>
            </a:pPr>
            <a:r>
              <a:rPr lang="en-IN" dirty="0"/>
              <a:t>Y</a:t>
            </a:r>
            <a:r>
              <a:rPr lang="en-IN" baseline="-25000" dirty="0"/>
              <a:t>k+1</a:t>
            </a:r>
            <a:r>
              <a:rPr lang="en-IN" dirty="0"/>
              <a:t> = </a:t>
            </a:r>
            <a:r>
              <a:rPr lang="en-IN" dirty="0" err="1"/>
              <a:t>Y</a:t>
            </a:r>
            <a:r>
              <a:rPr lang="en-IN" baseline="-25000" dirty="0" err="1"/>
              <a:t>k</a:t>
            </a:r>
            <a:r>
              <a:rPr lang="en-IN" dirty="0"/>
              <a:t> + 1 = 18 + 1 = 19</a:t>
            </a:r>
          </a:p>
          <a:p>
            <a:pPr fontAlgn="base">
              <a:buNone/>
            </a:pPr>
            <a:r>
              <a:rPr lang="en-IN" dirty="0"/>
              <a:t> 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52"/>
            <a:ext cx="8543956" cy="6715148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en-IN" dirty="0" smtClean="0"/>
              <a:t>Similarly, Step-03 is executed until the end point is reached or number of iterations equals to 4 times.</a:t>
            </a:r>
          </a:p>
          <a:p>
            <a:pPr fontAlgn="base">
              <a:buNone/>
            </a:pPr>
            <a:endParaRPr lang="en-IN" dirty="0" smtClean="0"/>
          </a:p>
          <a:p>
            <a:pPr fontAlgn="base">
              <a:buNone/>
            </a:pPr>
            <a:r>
              <a:rPr lang="en-IN" dirty="0" smtClean="0"/>
              <a:t> As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 smtClean="0"/>
              <a:t> &gt;= 0, so case-02 is satisfied.</a:t>
            </a:r>
          </a:p>
          <a:p>
            <a:pPr fontAlgn="base">
              <a:buNone/>
            </a:pPr>
            <a:r>
              <a:rPr lang="en-IN" dirty="0" smtClean="0"/>
              <a:t> </a:t>
            </a:r>
          </a:p>
          <a:p>
            <a:pPr fontAlgn="base">
              <a:buNone/>
            </a:pPr>
            <a:r>
              <a:rPr lang="en-IN" dirty="0" smtClean="0"/>
              <a:t>Thus,</a:t>
            </a:r>
          </a:p>
          <a:p>
            <a:pPr fontAlgn="base">
              <a:buNone/>
            </a:pPr>
            <a:r>
              <a:rPr lang="en-IN" dirty="0" smtClean="0"/>
              <a:t>P</a:t>
            </a:r>
            <a:r>
              <a:rPr lang="en-IN" baseline="-25000" dirty="0" smtClean="0"/>
              <a:t>k+1</a:t>
            </a:r>
            <a:r>
              <a:rPr lang="en-IN" dirty="0" smtClean="0"/>
              <a:t> =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 smtClean="0"/>
              <a:t> + 2ΔY – 2ΔX = 1 + (2 x 4) – (2 x 5) = -1</a:t>
            </a:r>
          </a:p>
          <a:p>
            <a:pPr fontAlgn="base">
              <a:buNone/>
            </a:pPr>
            <a:r>
              <a:rPr lang="en-IN" dirty="0" smtClean="0"/>
              <a:t>X</a:t>
            </a:r>
            <a:r>
              <a:rPr lang="en-IN" baseline="-25000" dirty="0" smtClean="0"/>
              <a:t>k+1</a:t>
            </a:r>
            <a:r>
              <a:rPr lang="en-IN" dirty="0" smtClean="0"/>
              <a:t> = </a:t>
            </a:r>
            <a:r>
              <a:rPr lang="en-IN" dirty="0" err="1" smtClean="0"/>
              <a:t>X</a:t>
            </a:r>
            <a:r>
              <a:rPr lang="en-IN" baseline="-25000" dirty="0" err="1" smtClean="0"/>
              <a:t>k</a:t>
            </a:r>
            <a:r>
              <a:rPr lang="en-IN" dirty="0" smtClean="0"/>
              <a:t> + 1 = 10+ 1 = 11</a:t>
            </a:r>
          </a:p>
          <a:p>
            <a:pPr fontAlgn="base">
              <a:buNone/>
            </a:pPr>
            <a:r>
              <a:rPr lang="en-IN" dirty="0" smtClean="0"/>
              <a:t>Y</a:t>
            </a:r>
            <a:r>
              <a:rPr lang="en-IN" baseline="-25000" dirty="0" smtClean="0"/>
              <a:t>k+1</a:t>
            </a:r>
            <a:r>
              <a:rPr lang="en-IN" dirty="0" smtClean="0"/>
              <a:t> = </a:t>
            </a:r>
            <a:r>
              <a:rPr lang="en-IN" dirty="0" err="1" smtClean="0"/>
              <a:t>Y</a:t>
            </a:r>
            <a:r>
              <a:rPr lang="en-IN" baseline="-25000" dirty="0" err="1" smtClean="0"/>
              <a:t>k</a:t>
            </a:r>
            <a:r>
              <a:rPr lang="en-IN" dirty="0" smtClean="0"/>
              <a:t> + 1 = 19 + 1 = 20</a:t>
            </a:r>
          </a:p>
          <a:p>
            <a:pPr fontAlgn="base">
              <a:buNone/>
            </a:pPr>
            <a:endParaRPr lang="en-IN" dirty="0" smtClean="0"/>
          </a:p>
          <a:p>
            <a:pPr fontAlgn="base">
              <a:buNone/>
            </a:pPr>
            <a:endParaRPr lang="en-IN" dirty="0" smtClean="0"/>
          </a:p>
          <a:p>
            <a:pPr fontAlgn="base">
              <a:buNone/>
            </a:pPr>
            <a:r>
              <a:rPr lang="en-IN" dirty="0" smtClean="0"/>
              <a:t> As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 smtClean="0"/>
              <a:t> &lt;0, so case-01 is satisfied.</a:t>
            </a:r>
          </a:p>
          <a:p>
            <a:pPr fontAlgn="base">
              <a:buNone/>
            </a:pPr>
            <a:r>
              <a:rPr lang="en-IN" dirty="0" smtClean="0"/>
              <a:t> </a:t>
            </a:r>
          </a:p>
          <a:p>
            <a:pPr fontAlgn="base">
              <a:buNone/>
            </a:pPr>
            <a:r>
              <a:rPr lang="en-IN" dirty="0" smtClean="0"/>
              <a:t>Thus,</a:t>
            </a:r>
          </a:p>
          <a:p>
            <a:pPr fontAlgn="base">
              <a:buNone/>
            </a:pPr>
            <a:r>
              <a:rPr lang="en-IN" dirty="0" smtClean="0"/>
              <a:t>P</a:t>
            </a:r>
            <a:r>
              <a:rPr lang="en-IN" baseline="-25000" dirty="0" smtClean="0"/>
              <a:t>k+1</a:t>
            </a:r>
            <a:r>
              <a:rPr lang="en-IN" dirty="0" smtClean="0"/>
              <a:t> =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k</a:t>
            </a:r>
            <a:r>
              <a:rPr lang="en-IN" dirty="0" smtClean="0"/>
              <a:t> + 2ΔY  = -1 + (2 x 4) = </a:t>
            </a:r>
            <a:r>
              <a:rPr lang="en-IN" dirty="0"/>
              <a:t>7</a:t>
            </a:r>
            <a:endParaRPr lang="en-IN" dirty="0" smtClean="0"/>
          </a:p>
          <a:p>
            <a:pPr fontAlgn="base">
              <a:buNone/>
            </a:pPr>
            <a:r>
              <a:rPr lang="en-IN" dirty="0" smtClean="0"/>
              <a:t>X</a:t>
            </a:r>
            <a:r>
              <a:rPr lang="en-IN" baseline="-25000" dirty="0" smtClean="0"/>
              <a:t>k+1</a:t>
            </a:r>
            <a:r>
              <a:rPr lang="en-IN" dirty="0" smtClean="0"/>
              <a:t> = </a:t>
            </a:r>
            <a:r>
              <a:rPr lang="en-IN" dirty="0" err="1" smtClean="0"/>
              <a:t>X</a:t>
            </a:r>
            <a:r>
              <a:rPr lang="en-IN" baseline="-25000" dirty="0" err="1" smtClean="0"/>
              <a:t>k</a:t>
            </a:r>
            <a:r>
              <a:rPr lang="en-IN" dirty="0" smtClean="0"/>
              <a:t> + 1 = 11 + 1 = 12</a:t>
            </a:r>
          </a:p>
          <a:p>
            <a:pPr fontAlgn="base">
              <a:buNone/>
            </a:pPr>
            <a:r>
              <a:rPr lang="en-IN" dirty="0" smtClean="0"/>
              <a:t>Y</a:t>
            </a:r>
            <a:r>
              <a:rPr lang="en-IN" baseline="-25000" dirty="0" smtClean="0"/>
              <a:t>k+1</a:t>
            </a:r>
            <a:r>
              <a:rPr lang="en-IN" dirty="0" smtClean="0"/>
              <a:t> = 20</a:t>
            </a:r>
          </a:p>
          <a:p>
            <a:pPr fontAlgn="base">
              <a:buNone/>
            </a:pPr>
            <a:r>
              <a:rPr lang="en-IN" dirty="0" smtClean="0"/>
              <a:t> </a:t>
            </a:r>
          </a:p>
          <a:p>
            <a:pPr fontAlgn="base">
              <a:buNone/>
            </a:pPr>
            <a:r>
              <a:rPr lang="en-IN" dirty="0" smtClean="0"/>
              <a:t> 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1079" t="12391" r="28330" b="6664"/>
          <a:stretch>
            <a:fillRect/>
          </a:stretch>
        </p:blipFill>
        <p:spPr bwMode="auto">
          <a:xfrm>
            <a:off x="428596" y="857232"/>
            <a:ext cx="8358246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642918"/>
            <a:ext cx="8472518" cy="548324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Problem 2:</a:t>
            </a:r>
          </a:p>
          <a:p>
            <a:pPr>
              <a:buNone/>
            </a:pPr>
            <a:r>
              <a:rPr lang="en-IN" dirty="0" smtClean="0"/>
              <a:t>Calculate the points between the starting coordinates (20, 10) and ending coordinates (30, 18).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Loading the frame buffer: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Straight line segments and other objects are scan converted for display with a raster system frame buffer position must be calculated.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Scan conversion </a:t>
            </a:r>
            <a:r>
              <a:rPr lang="en-US" dirty="0" err="1" smtClean="0"/>
              <a:t>algo</a:t>
            </a:r>
            <a:r>
              <a:rPr lang="en-US" dirty="0" smtClean="0"/>
              <a:t>. Generate pixel position at successive unit intervals.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This allows us to use incremental methods to calculate frame buffer addresses.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row major order that pixel position</a:t>
            </a:r>
          </a:p>
          <a:p>
            <a:pPr marL="514350" indent="-514350">
              <a:buNone/>
            </a:pPr>
            <a:r>
              <a:rPr lang="en-US" dirty="0" smtClean="0"/>
              <a:t>    1. (0,0) Lower left corner</a:t>
            </a:r>
          </a:p>
          <a:p>
            <a:pPr marL="514350" indent="-514350">
              <a:buNone/>
            </a:pPr>
            <a:r>
              <a:rPr lang="en-US" dirty="0" smtClean="0"/>
              <a:t>    2. (</a:t>
            </a:r>
            <a:r>
              <a:rPr lang="en-IN" dirty="0" err="1" smtClean="0"/>
              <a:t>X</a:t>
            </a:r>
            <a:r>
              <a:rPr lang="en-IN" baseline="-25000" dirty="0" err="1" smtClean="0"/>
              <a:t>max</a:t>
            </a:r>
            <a:r>
              <a:rPr lang="en-IN" baseline="-25000" dirty="0" smtClean="0"/>
              <a:t>,</a:t>
            </a:r>
            <a:r>
              <a:rPr lang="en-IN" dirty="0" smtClean="0"/>
              <a:t> </a:t>
            </a:r>
            <a:r>
              <a:rPr lang="en-IN" dirty="0" err="1" smtClean="0"/>
              <a:t>Y</a:t>
            </a:r>
            <a:r>
              <a:rPr lang="en-IN" baseline="-25000" dirty="0" err="1" smtClean="0"/>
              <a:t>max</a:t>
            </a:r>
            <a:r>
              <a:rPr lang="en-US" dirty="0" smtClean="0"/>
              <a:t>) top right corner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327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2020-08-25T07:09:01Z</dcterms:created>
  <dcterms:modified xsi:type="dcterms:W3CDTF">2020-08-27T04:51:26Z</dcterms:modified>
</cp:coreProperties>
</file>