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71" r:id="rId11"/>
    <p:sldId id="272" r:id="rId12"/>
    <p:sldId id="268" r:id="rId13"/>
    <p:sldId id="269" r:id="rId14"/>
    <p:sldId id="270" r:id="rId15"/>
    <p:sldId id="273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9EC-1501-42F6-8C07-4C6A69B44708}" type="datetimeFigureOut">
              <a:rPr lang="en-US" smtClean="0"/>
              <a:pPr/>
              <a:t>8/17/2020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D86F-F2C0-4637-8F33-1CC23495F0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9EC-1501-42F6-8C07-4C6A69B44708}" type="datetimeFigureOut">
              <a:rPr lang="en-US" smtClean="0"/>
              <a:pPr/>
              <a:t>8/17/2020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D86F-F2C0-4637-8F33-1CC23495F0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9EC-1501-42F6-8C07-4C6A69B44708}" type="datetimeFigureOut">
              <a:rPr lang="en-US" smtClean="0"/>
              <a:pPr/>
              <a:t>8/17/2020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D86F-F2C0-4637-8F33-1CC23495F0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9EC-1501-42F6-8C07-4C6A69B44708}" type="datetimeFigureOut">
              <a:rPr lang="en-US" smtClean="0"/>
              <a:pPr/>
              <a:t>8/17/2020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D86F-F2C0-4637-8F33-1CC23495F0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9EC-1501-42F6-8C07-4C6A69B44708}" type="datetimeFigureOut">
              <a:rPr lang="en-US" smtClean="0"/>
              <a:pPr/>
              <a:t>8/17/2020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D86F-F2C0-4637-8F33-1CC23495F0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9EC-1501-42F6-8C07-4C6A69B44708}" type="datetimeFigureOut">
              <a:rPr lang="en-US" smtClean="0"/>
              <a:pPr/>
              <a:t>8/17/2020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D86F-F2C0-4637-8F33-1CC23495F0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9EC-1501-42F6-8C07-4C6A69B44708}" type="datetimeFigureOut">
              <a:rPr lang="en-US" smtClean="0"/>
              <a:pPr/>
              <a:t>8/17/2020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D86F-F2C0-4637-8F33-1CC23495F0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9EC-1501-42F6-8C07-4C6A69B44708}" type="datetimeFigureOut">
              <a:rPr lang="en-US" smtClean="0"/>
              <a:pPr/>
              <a:t>8/17/2020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D86F-F2C0-4637-8F33-1CC23495F0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9EC-1501-42F6-8C07-4C6A69B44708}" type="datetimeFigureOut">
              <a:rPr lang="en-US" smtClean="0"/>
              <a:pPr/>
              <a:t>8/17/2020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D86F-F2C0-4637-8F33-1CC23495F0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9EC-1501-42F6-8C07-4C6A69B44708}" type="datetimeFigureOut">
              <a:rPr lang="en-US" smtClean="0"/>
              <a:pPr/>
              <a:t>8/17/2020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D86F-F2C0-4637-8F33-1CC23495F0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9EC-1501-42F6-8C07-4C6A69B44708}" type="datetimeFigureOut">
              <a:rPr lang="en-US" smtClean="0"/>
              <a:pPr/>
              <a:t>8/17/2020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D86F-F2C0-4637-8F33-1CC23495F0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459EC-1501-42F6-8C07-4C6A69B44708}" type="datetimeFigureOut">
              <a:rPr lang="en-US" smtClean="0"/>
              <a:pPr/>
              <a:t>8/17/2020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DD86F-F2C0-4637-8F33-1CC23495F01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542451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HARD-COPY DEVICES</a:t>
            </a:r>
          </a:p>
          <a:p>
            <a:pPr algn="l"/>
            <a:r>
              <a:rPr lang="en-IN" sz="2000" b="1" dirty="0">
                <a:solidFill>
                  <a:schemeClr val="tx1"/>
                </a:solidFill>
              </a:rPr>
              <a:t>Types of Printers:</a:t>
            </a:r>
            <a:r>
              <a:rPr lang="en-IN" sz="2000" dirty="0">
                <a:solidFill>
                  <a:schemeClr val="tx1"/>
                </a:solidFill>
              </a:rPr>
              <a:t> There are many types of printers which are classified on various criteria as shown in fig</a:t>
            </a:r>
            <a:r>
              <a:rPr lang="en-IN" sz="2000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en-IN" sz="2000" dirty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992" t="10312" r="18555" b="18437"/>
          <a:stretch>
            <a:fillRect/>
          </a:stretch>
        </p:blipFill>
        <p:spPr bwMode="auto">
          <a:xfrm>
            <a:off x="785786" y="1714488"/>
            <a:ext cx="785818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275" t="12391" r="9780" b="16108"/>
          <a:stretch>
            <a:fillRect/>
          </a:stretch>
        </p:blipFill>
        <p:spPr bwMode="auto">
          <a:xfrm>
            <a:off x="285720" y="285728"/>
            <a:ext cx="838528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970" r="14785"/>
          <a:stretch>
            <a:fillRect/>
          </a:stretch>
        </p:blipFill>
        <p:spPr bwMode="auto">
          <a:xfrm>
            <a:off x="1357290" y="428604"/>
            <a:ext cx="6429420" cy="53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>
                <a:latin typeface="+mj-lt"/>
              </a:rPr>
              <a:t>POLYLINES</a:t>
            </a:r>
          </a:p>
          <a:p>
            <a:r>
              <a:rPr lang="en-IN" sz="2800" dirty="0" smtClean="0">
                <a:latin typeface="+mj-lt"/>
              </a:rPr>
              <a:t>The  GKS  function  for  drawing  line  segments  is         called  ‘POLYLINE’</a:t>
            </a:r>
          </a:p>
          <a:p>
            <a:r>
              <a:rPr lang="en-IN" sz="2800" dirty="0" smtClean="0">
                <a:latin typeface="+mj-lt"/>
              </a:rPr>
              <a:t>The  ‘POLYLINE’ command takes an array of X-Y coordinates and creates line segments joining them. The elements that organize the look of a ‘POLYLINE’</a:t>
            </a:r>
          </a:p>
          <a:p>
            <a:r>
              <a:rPr lang="en-IN" sz="2800" dirty="0" smtClean="0">
                <a:latin typeface="+mj-lt"/>
              </a:rPr>
              <a:t>Line type    :         solid, dashed or dotted.</a:t>
            </a:r>
          </a:p>
          <a:p>
            <a:r>
              <a:rPr lang="en-IN" sz="2800" dirty="0" smtClean="0">
                <a:latin typeface="+mj-lt"/>
              </a:rPr>
              <a:t>Line width scale factor   :         thickness of the line.</a:t>
            </a:r>
          </a:p>
          <a:p>
            <a:r>
              <a:rPr lang="en-IN" sz="2800" dirty="0" err="1" smtClean="0">
                <a:latin typeface="+mj-lt"/>
              </a:rPr>
              <a:t>Polyline</a:t>
            </a:r>
            <a:r>
              <a:rPr lang="en-IN" sz="2800" dirty="0" smtClean="0">
                <a:latin typeface="+mj-lt"/>
              </a:rPr>
              <a:t> </a:t>
            </a:r>
            <a:r>
              <a:rPr lang="en-IN" sz="2800" dirty="0" err="1" smtClean="0">
                <a:latin typeface="+mj-lt"/>
              </a:rPr>
              <a:t>color</a:t>
            </a:r>
            <a:r>
              <a:rPr lang="en-IN" sz="2800" dirty="0" smtClean="0">
                <a:latin typeface="+mj-lt"/>
              </a:rPr>
              <a:t> index    :  </a:t>
            </a:r>
            <a:r>
              <a:rPr lang="en-IN" sz="2800" dirty="0" err="1" smtClean="0">
                <a:latin typeface="+mj-lt"/>
              </a:rPr>
              <a:t>color</a:t>
            </a:r>
            <a:r>
              <a:rPr lang="en-IN" sz="2800" dirty="0" smtClean="0">
                <a:latin typeface="+mj-lt"/>
              </a:rPr>
              <a:t> of the line.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</a:rPr>
              <a:t> </a:t>
            </a:r>
            <a:r>
              <a:rPr lang="en-IN" sz="3000" b="1" u="sng" dirty="0" smtClean="0">
                <a:solidFill>
                  <a:srgbClr val="FF0000"/>
                </a:solidFill>
              </a:rPr>
              <a:t>POLYMARKERS</a:t>
            </a:r>
          </a:p>
          <a:p>
            <a:pPr>
              <a:buNone/>
            </a:pPr>
            <a:endParaRPr lang="en-IN" sz="3000" dirty="0" smtClean="0"/>
          </a:p>
          <a:p>
            <a:r>
              <a:rPr lang="en-IN" sz="3000" dirty="0" smtClean="0"/>
              <a:t>The GKS POLYMARKER function permits to draw symbols of marker </a:t>
            </a:r>
            <a:r>
              <a:rPr lang="en-IN" sz="3000" dirty="0" err="1" smtClean="0"/>
              <a:t>centered</a:t>
            </a:r>
            <a:r>
              <a:rPr lang="en-IN" sz="3000" dirty="0" smtClean="0"/>
              <a:t> at coordinate points. The features that control the look of ‘POLYMARKERS’</a:t>
            </a:r>
          </a:p>
          <a:p>
            <a:pPr>
              <a:buNone/>
            </a:pPr>
            <a:endParaRPr lang="en-IN" sz="3000" dirty="0" smtClean="0"/>
          </a:p>
          <a:p>
            <a:r>
              <a:rPr lang="en-IN" sz="3000" dirty="0" smtClean="0"/>
              <a:t>Marker characters  - dot, plus, asterisk, circle or cross.</a:t>
            </a:r>
          </a:p>
          <a:p>
            <a:pPr>
              <a:buNone/>
            </a:pPr>
            <a:endParaRPr lang="en-IN" sz="3000" dirty="0" smtClean="0"/>
          </a:p>
          <a:p>
            <a:r>
              <a:rPr lang="en-IN" sz="3000" dirty="0" smtClean="0"/>
              <a:t>  Marker size scale factor  - size of marker</a:t>
            </a:r>
          </a:p>
          <a:p>
            <a:pPr>
              <a:buNone/>
            </a:pPr>
            <a:endParaRPr lang="en-IN" sz="3000" dirty="0" smtClean="0"/>
          </a:p>
          <a:p>
            <a:r>
              <a:rPr lang="en-IN" sz="3000" dirty="0" smtClean="0"/>
              <a:t>·  </a:t>
            </a:r>
            <a:r>
              <a:rPr lang="en-IN" sz="3000" dirty="0" err="1" smtClean="0"/>
              <a:t>Polymarker</a:t>
            </a:r>
            <a:r>
              <a:rPr lang="en-IN" sz="3000" dirty="0" smtClean="0"/>
              <a:t> </a:t>
            </a:r>
            <a:r>
              <a:rPr lang="en-IN" sz="3000" dirty="0" err="1" smtClean="0"/>
              <a:t>color</a:t>
            </a:r>
            <a:r>
              <a:rPr lang="en-IN" sz="3000" dirty="0" smtClean="0"/>
              <a:t> index  - </a:t>
            </a:r>
            <a:r>
              <a:rPr lang="en-IN" sz="3000" dirty="0" err="1" smtClean="0"/>
              <a:t>color</a:t>
            </a:r>
            <a:r>
              <a:rPr lang="en-IN" sz="3000" dirty="0" smtClean="0"/>
              <a:t> of the marker.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sz="4100" b="1" dirty="0" smtClean="0">
                <a:solidFill>
                  <a:srgbClr val="FF0000"/>
                </a:solidFill>
              </a:rPr>
              <a:t>FILLAREA</a:t>
            </a:r>
            <a:endParaRPr lang="en-IN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 GKS ‘FILL AREA’ function permits to denote a polygonal shape of a zone to be filled with various interior shapes. The features that control the look of fill areas.</a:t>
            </a:r>
          </a:p>
          <a:p>
            <a:pPr>
              <a:buNone/>
            </a:pPr>
            <a:r>
              <a:rPr lang="en-IN" dirty="0" smtClean="0"/>
              <a:t> </a:t>
            </a:r>
          </a:p>
          <a:p>
            <a:r>
              <a:rPr lang="en-IN" dirty="0" smtClean="0"/>
              <a:t>FILL AREA interior style          : solid </a:t>
            </a:r>
            <a:r>
              <a:rPr lang="en-IN" dirty="0" err="1" smtClean="0"/>
              <a:t>colors</a:t>
            </a:r>
            <a:r>
              <a:rPr lang="en-IN" dirty="0" smtClean="0"/>
              <a:t>, hatch patterns.</a:t>
            </a:r>
          </a:p>
          <a:p>
            <a:pPr>
              <a:buNone/>
            </a:pPr>
            <a:r>
              <a:rPr lang="en-IN" dirty="0" smtClean="0"/>
              <a:t> </a:t>
            </a:r>
          </a:p>
          <a:p>
            <a:r>
              <a:rPr lang="en-IN" dirty="0" smtClean="0"/>
              <a:t>FILL AREA style index  :  horizontal lines; vertical lines; left slant lines; right slant lines; horizontal and vertical lines; or left slant and right slant lines.</a:t>
            </a:r>
          </a:p>
          <a:p>
            <a:pPr>
              <a:buNone/>
            </a:pPr>
            <a:r>
              <a:rPr lang="en-IN" dirty="0" smtClean="0"/>
              <a:t> </a:t>
            </a:r>
          </a:p>
          <a:p>
            <a:r>
              <a:rPr lang="en-IN" dirty="0" smtClean="0"/>
              <a:t>Fill area </a:t>
            </a:r>
            <a:r>
              <a:rPr lang="en-IN" dirty="0" err="1" smtClean="0"/>
              <a:t>color</a:t>
            </a:r>
            <a:r>
              <a:rPr lang="en-IN" dirty="0" smtClean="0"/>
              <a:t> index        :  </a:t>
            </a:r>
            <a:r>
              <a:rPr lang="en-IN" dirty="0" err="1" smtClean="0"/>
              <a:t>color</a:t>
            </a:r>
            <a:r>
              <a:rPr lang="en-IN" dirty="0" smtClean="0"/>
              <a:t> of the fill patterns / solid areas.</a:t>
            </a:r>
          </a:p>
          <a:p>
            <a:pPr>
              <a:buNone/>
            </a:pPr>
            <a:r>
              <a:rPr lang="en-IN" dirty="0" smtClean="0"/>
              <a:t> 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sz="4000" dirty="0" smtClean="0">
                <a:solidFill>
                  <a:srgbClr val="FF0000"/>
                </a:solidFill>
              </a:rPr>
              <a:t>TEXT:</a:t>
            </a:r>
          </a:p>
          <a:p>
            <a:pPr>
              <a:buNone/>
            </a:pPr>
            <a:r>
              <a:rPr lang="en-IN" dirty="0" smtClean="0"/>
              <a:t>		The GKS TEXT function permits to sketch a text string at a specified coordinate place. The features that control the look of text are:</a:t>
            </a:r>
          </a:p>
          <a:p>
            <a:pPr>
              <a:buNone/>
            </a:pPr>
            <a:r>
              <a:rPr lang="en-IN" dirty="0" smtClean="0"/>
              <a:t> </a:t>
            </a:r>
          </a:p>
          <a:p>
            <a:r>
              <a:rPr lang="en-IN" dirty="0" smtClean="0"/>
              <a:t>Text font and precision  : text font should be used for the characters</a:t>
            </a:r>
          </a:p>
          <a:p>
            <a:pPr>
              <a:buNone/>
            </a:pPr>
            <a:r>
              <a:rPr lang="en-IN" dirty="0" smtClean="0"/>
              <a:t> </a:t>
            </a:r>
          </a:p>
          <a:p>
            <a:r>
              <a:rPr lang="en-IN" dirty="0" smtClean="0"/>
              <a:t>Character expansion factor      : height-to-width ratio of each character.</a:t>
            </a:r>
          </a:p>
          <a:p>
            <a:pPr>
              <a:buNone/>
            </a:pPr>
            <a:r>
              <a:rPr lang="en-IN" dirty="0" smtClean="0"/>
              <a:t> </a:t>
            </a:r>
          </a:p>
          <a:p>
            <a:r>
              <a:rPr lang="en-IN" dirty="0" smtClean="0"/>
              <a:t>Character spacing           : additional white space should be inserted between characters </a:t>
            </a:r>
          </a:p>
          <a:p>
            <a:endParaRPr lang="en-IN" dirty="0" smtClean="0"/>
          </a:p>
          <a:p>
            <a:r>
              <a:rPr lang="en-IN" dirty="0" smtClean="0"/>
              <a:t>Text </a:t>
            </a:r>
            <a:r>
              <a:rPr lang="en-IN" dirty="0" err="1" smtClean="0"/>
              <a:t>color</a:t>
            </a:r>
            <a:r>
              <a:rPr lang="en-IN" dirty="0" smtClean="0"/>
              <a:t> index             : </a:t>
            </a:r>
            <a:r>
              <a:rPr lang="en-IN" dirty="0" err="1" smtClean="0"/>
              <a:t>color</a:t>
            </a:r>
            <a:r>
              <a:rPr lang="en-IN" dirty="0" smtClean="0"/>
              <a:t> the text string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 Text path                        : direction the text should be written (right, left, up, or down).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553" r="11526"/>
          <a:stretch>
            <a:fillRect/>
          </a:stretch>
        </p:blipFill>
        <p:spPr bwMode="auto">
          <a:xfrm>
            <a:off x="0" y="214290"/>
            <a:ext cx="882238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4" y="0"/>
            <a:ext cx="91443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34469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8456"/>
            <a:ext cx="8686800" cy="608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9001156" cy="671514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Coordinate Representation:</a:t>
            </a:r>
          </a:p>
          <a:p>
            <a:r>
              <a:rPr lang="en-US" dirty="0" smtClean="0"/>
              <a:t>General graphics packages are designed to be used with Cartesian co ordinates.</a:t>
            </a:r>
          </a:p>
          <a:p>
            <a:r>
              <a:rPr lang="en-US" dirty="0" smtClean="0"/>
              <a:t>Several different Cartesian reference frames are used to construct &amp; display a scene.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3571876"/>
            <a:ext cx="185738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Modeling transformation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6612" y="3571876"/>
            <a:ext cx="157166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Device Coordinates</a:t>
            </a:r>
            <a:endParaRPr lang="en-IN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5000628" y="3571876"/>
            <a:ext cx="185738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Normalized coordinates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3174" y="3500438"/>
            <a:ext cx="185738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World Coordinates</a:t>
            </a:r>
            <a:endParaRPr lang="en-IN" sz="2000" b="1" dirty="0"/>
          </a:p>
        </p:txBody>
      </p:sp>
      <p:sp>
        <p:nvSpPr>
          <p:cNvPr id="8" name="Notched Right Arrow 7"/>
          <p:cNvSpPr/>
          <p:nvPr/>
        </p:nvSpPr>
        <p:spPr>
          <a:xfrm>
            <a:off x="1857356" y="4071942"/>
            <a:ext cx="785818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Notched Right Arrow 8"/>
          <p:cNvSpPr/>
          <p:nvPr/>
        </p:nvSpPr>
        <p:spPr>
          <a:xfrm>
            <a:off x="6929454" y="4143380"/>
            <a:ext cx="347666" cy="1333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Notched Right Arrow 9"/>
          <p:cNvSpPr/>
          <p:nvPr/>
        </p:nvSpPr>
        <p:spPr>
          <a:xfrm>
            <a:off x="4429124" y="4000504"/>
            <a:ext cx="552456" cy="1238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74" name="Picture 2" descr="Cartesian coordinate system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47675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0"/>
            <a:ext cx="8472518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Graphics Function:</a:t>
            </a:r>
          </a:p>
          <a:p>
            <a:pPr>
              <a:buNone/>
            </a:pPr>
            <a:r>
              <a:rPr lang="en-US" sz="2800" dirty="0" smtClean="0"/>
              <a:t>These packages provides users with a variety of function for creating and manipulating pictures.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Output Primitives:</a:t>
            </a:r>
          </a:p>
          <a:p>
            <a:pPr>
              <a:buNone/>
            </a:pPr>
            <a:r>
              <a:rPr lang="en-US" sz="2800" dirty="0" smtClean="0"/>
              <a:t>Basic building blocks (points, straight lines, curved lines, filled areas &amp; shapes)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Attributes:</a:t>
            </a:r>
          </a:p>
          <a:p>
            <a:pPr>
              <a:buNone/>
            </a:pPr>
            <a:r>
              <a:rPr lang="en-US" sz="2800" dirty="0" smtClean="0"/>
              <a:t>Properties of the output primitives (line styles, text styles, color specification and area filling patterns)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Geometric Transformation:</a:t>
            </a:r>
          </a:p>
          <a:p>
            <a:pPr>
              <a:buNone/>
            </a:pPr>
            <a:r>
              <a:rPr lang="en-US" sz="2800" dirty="0" smtClean="0"/>
              <a:t>Changing size, position and orientation.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Modeling transformation:</a:t>
            </a:r>
          </a:p>
          <a:p>
            <a:pPr>
              <a:buNone/>
            </a:pPr>
            <a:r>
              <a:rPr lang="en-US" dirty="0" smtClean="0"/>
              <a:t>Construct scene using object descriptions.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Viewing transformations:</a:t>
            </a:r>
          </a:p>
          <a:p>
            <a:pPr>
              <a:buNone/>
            </a:pPr>
            <a:r>
              <a:rPr lang="en-US" dirty="0" smtClean="0"/>
              <a:t>Used to specify the view that is to be presented.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Input function:</a:t>
            </a:r>
          </a:p>
          <a:p>
            <a:pPr>
              <a:buNone/>
            </a:pPr>
            <a:r>
              <a:rPr lang="en-US" dirty="0" smtClean="0"/>
              <a:t>Used to control &amp; Process the data flow from the interactive devices(Mouse, joystick)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Control Orientations:</a:t>
            </a:r>
          </a:p>
          <a:p>
            <a:pPr>
              <a:buNone/>
            </a:pPr>
            <a:r>
              <a:rPr lang="en-US" dirty="0" smtClean="0"/>
              <a:t>It contains the task such as clearing a display screen and initializing parameters.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0"/>
            <a:ext cx="8472518" cy="6126163"/>
          </a:xfrm>
        </p:spPr>
        <p:txBody>
          <a:bodyPr/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SOFTWARE STANDARDS: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/>
              <a:t>A  standard graphics package such as </a:t>
            </a:r>
          </a:p>
          <a:p>
            <a:pPr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GSK – Graphical </a:t>
            </a:r>
            <a:r>
              <a:rPr lang="en-US" sz="2800" b="1" smtClean="0"/>
              <a:t>Kernel </a:t>
            </a:r>
            <a:r>
              <a:rPr lang="en-US" sz="2800" b="1" smtClean="0"/>
              <a:t>system.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PHIGS – Programmers Hierarchical Interactive Graphics </a:t>
            </a:r>
            <a:r>
              <a:rPr lang="en-US" sz="2800" b="1" dirty="0" smtClean="0"/>
              <a:t>Standards.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>
              <a:buNone/>
            </a:pPr>
            <a:endParaRPr lang="en-IN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214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2020-08-13T15:32:40Z</dcterms:created>
  <dcterms:modified xsi:type="dcterms:W3CDTF">2020-08-17T05:04:38Z</dcterms:modified>
</cp:coreProperties>
</file>