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62" r:id="rId4"/>
    <p:sldId id="297" r:id="rId5"/>
    <p:sldId id="258" r:id="rId6"/>
    <p:sldId id="259" r:id="rId7"/>
    <p:sldId id="260" r:id="rId8"/>
    <p:sldId id="261" r:id="rId9"/>
    <p:sldId id="263" r:id="rId10"/>
    <p:sldId id="264" r:id="rId11"/>
    <p:sldId id="267" r:id="rId12"/>
    <p:sldId id="271" r:id="rId13"/>
    <p:sldId id="272" r:id="rId14"/>
    <p:sldId id="273" r:id="rId15"/>
    <p:sldId id="298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5" r:id="rId33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928">
          <p15:clr>
            <a:srgbClr val="000000"/>
          </p15:clr>
        </p15:guide>
        <p15:guide id="2" pos="2208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1925" y="0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2"/>
            <a:ext cx="4648200" cy="348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1</a:t>
            </a:fld>
            <a:endParaRPr/>
          </a:p>
        </p:txBody>
      </p:sp>
      <p:sp>
        <p:nvSpPr>
          <p:cNvPr id="104" name="Google Shape;104;p1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imes New Roman"/>
                <a:buNone/>
              </a:pPr>
              <a:t>1</a:t>
            </a:fld>
            <a:endParaRPr/>
          </a:p>
        </p:txBody>
      </p:sp>
      <p:sp>
        <p:nvSpPr>
          <p:cNvPr id="105" name="Google Shape;10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6" name="Google Shape;106;p1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2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11</a:t>
            </a:fld>
            <a:endParaRPr/>
          </a:p>
        </p:txBody>
      </p:sp>
      <p:sp>
        <p:nvSpPr>
          <p:cNvPr id="259" name="Google Shape;25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0" name="Google Shape;260;p12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6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12</a:t>
            </a:fld>
            <a:endParaRPr/>
          </a:p>
        </p:txBody>
      </p:sp>
      <p:sp>
        <p:nvSpPr>
          <p:cNvPr id="315" name="Google Shape;31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p16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7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13</a:t>
            </a:fld>
            <a:endParaRPr/>
          </a:p>
        </p:txBody>
      </p:sp>
      <p:sp>
        <p:nvSpPr>
          <p:cNvPr id="324" name="Google Shape;32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5" name="Google Shape;325;p17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8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14</a:t>
            </a:fld>
            <a:endParaRPr/>
          </a:p>
        </p:txBody>
      </p:sp>
      <p:sp>
        <p:nvSpPr>
          <p:cNvPr id="332" name="Google Shape;33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3" name="Google Shape;333;p18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9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16</a:t>
            </a:fld>
            <a:endParaRPr/>
          </a:p>
        </p:txBody>
      </p:sp>
      <p:sp>
        <p:nvSpPr>
          <p:cNvPr id="341" name="Google Shape;34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2" name="Google Shape;342;p19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I BELIEVE WE MAY NEED TO DO IT IN MORE IN-DEPTH INTRODUCTION, USING SOME EXAMPLES.  So it will take one slide for one function, i.e., one chapter we want to cover.  Do we need to cover chapter 2: preprocessing and 3. Statistical methods?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0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17</a:t>
            </a:fld>
            <a:endParaRPr/>
          </a:p>
        </p:txBody>
      </p:sp>
      <p:sp>
        <p:nvSpPr>
          <p:cNvPr id="349" name="Google Shape;34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0" name="Google Shape;350;p20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1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18</a:t>
            </a:fld>
            <a:endParaRPr/>
          </a:p>
        </p:txBody>
      </p:sp>
      <p:sp>
        <p:nvSpPr>
          <p:cNvPr id="357" name="Google Shape;35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8" name="Google Shape;358;p21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2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19</a:t>
            </a:fld>
            <a:endParaRPr/>
          </a:p>
        </p:txBody>
      </p:sp>
      <p:sp>
        <p:nvSpPr>
          <p:cNvPr id="365" name="Google Shape;36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6" name="Google Shape;366;p22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3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20</a:t>
            </a:fld>
            <a:endParaRPr/>
          </a:p>
        </p:txBody>
      </p:sp>
      <p:sp>
        <p:nvSpPr>
          <p:cNvPr id="373" name="Google Shape;37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4" name="Google Shape;374;p23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4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21</a:t>
            </a:fld>
            <a:endParaRPr/>
          </a:p>
        </p:txBody>
      </p:sp>
      <p:sp>
        <p:nvSpPr>
          <p:cNvPr id="381" name="Google Shape;381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2" name="Google Shape;382;p24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</a:t>
            </a:fld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4" name="Google Shape;114;p2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5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22</a:t>
            </a:fld>
            <a:endParaRPr/>
          </a:p>
        </p:txBody>
      </p:sp>
      <p:sp>
        <p:nvSpPr>
          <p:cNvPr id="389" name="Google Shape;38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0" name="Google Shape;390;p25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This chapter will not be in the new version, will it?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BUT SHOULD WESTILL  INTRODCE THEM SO THAT THEY WILL GET AN OVERALL PICTURE?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6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23</a:t>
            </a:fld>
            <a:endParaRPr/>
          </a:p>
        </p:txBody>
      </p:sp>
      <p:sp>
        <p:nvSpPr>
          <p:cNvPr id="397" name="Google Shape;397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8" name="Google Shape;398;p26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7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24</a:t>
            </a:fld>
            <a:endParaRPr/>
          </a:p>
        </p:txBody>
      </p:sp>
      <p:sp>
        <p:nvSpPr>
          <p:cNvPr id="405" name="Google Shape;40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6" name="Google Shape;406;p27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28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25</a:t>
            </a:fld>
            <a:endParaRPr/>
          </a:p>
        </p:txBody>
      </p:sp>
      <p:sp>
        <p:nvSpPr>
          <p:cNvPr id="414" name="Google Shape;41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5" name="Google Shape;415;p28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9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26</a:t>
            </a:fld>
            <a:endParaRPr/>
          </a:p>
        </p:txBody>
      </p:sp>
      <p:sp>
        <p:nvSpPr>
          <p:cNvPr id="438" name="Google Shape;438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39" name="Google Shape;439;p29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Add a definition/description of “traditional data analysis”.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30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27</a:t>
            </a:fld>
            <a:endParaRPr/>
          </a:p>
        </p:txBody>
      </p:sp>
      <p:sp>
        <p:nvSpPr>
          <p:cNvPr id="446" name="Google Shape;446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7" name="Google Shape;447;p30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31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28</a:t>
            </a:fld>
            <a:endParaRPr/>
          </a:p>
        </p:txBody>
      </p:sp>
      <p:sp>
        <p:nvSpPr>
          <p:cNvPr id="455" name="Google Shape;45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56" name="Google Shape;456;p31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32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29</a:t>
            </a:fld>
            <a:endParaRPr/>
          </a:p>
        </p:txBody>
      </p:sp>
      <p:sp>
        <p:nvSpPr>
          <p:cNvPr id="463" name="Google Shape;463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64" name="Google Shape;464;p32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33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30</a:t>
            </a:fld>
            <a:endParaRPr/>
          </a:p>
        </p:txBody>
      </p:sp>
      <p:sp>
        <p:nvSpPr>
          <p:cNvPr id="472" name="Google Shape;47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3" name="Google Shape;473;p33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34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31</a:t>
            </a:fld>
            <a:endParaRPr/>
          </a:p>
        </p:txBody>
      </p:sp>
      <p:sp>
        <p:nvSpPr>
          <p:cNvPr id="480" name="Google Shape;48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1" name="Google Shape;481;p34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3</a:t>
            </a:fld>
            <a:endParaRPr/>
          </a:p>
        </p:txBody>
      </p:sp>
      <p:sp>
        <p:nvSpPr>
          <p:cNvPr id="155" name="Google Shape;15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6" name="Google Shape;156;p7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40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32</a:t>
            </a:fld>
            <a:endParaRPr/>
          </a:p>
        </p:txBody>
      </p:sp>
      <p:sp>
        <p:nvSpPr>
          <p:cNvPr id="531" name="Google Shape;531;p40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5</a:t>
            </a:fld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3" name="Google Shape;123;p3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6</a:t>
            </a:fld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4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7</a:t>
            </a:fld>
            <a:endParaRPr/>
          </a:p>
        </p:txBody>
      </p:sp>
      <p:sp>
        <p:nvSpPr>
          <p:cNvPr id="138" name="Google Shape;1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9" name="Google Shape;139;p5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Two slides should be added after this one</a:t>
            </a:r>
            <a:endParaRPr/>
          </a:p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1.  Evolution of machine learning</a:t>
            </a:r>
            <a:endParaRPr/>
          </a:p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2.  Evolution of statistics methods</a:t>
            </a:r>
            <a:endParaRPr/>
          </a:p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8</a:t>
            </a:fld>
            <a:endParaRPr/>
          </a:p>
        </p:txBody>
      </p:sp>
      <p:sp>
        <p:nvSpPr>
          <p:cNvPr id="146" name="Google Shape;1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7" name="Google Shape;147;p6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9</a:t>
            </a:fld>
            <a:endParaRPr/>
          </a:p>
        </p:txBody>
      </p:sp>
      <p:sp>
        <p:nvSpPr>
          <p:cNvPr id="165" name="Google Shape;16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6" name="Google Shape;166;p8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/>
          <p:nvPr/>
        </p:nvSpPr>
        <p:spPr>
          <a:xfrm>
            <a:off x="3971925" y="8831262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ahoma"/>
                <a:buNone/>
              </a:pPr>
              <a:t>10</a:t>
            </a:fld>
            <a:endParaRPr/>
          </a:p>
        </p:txBody>
      </p:sp>
      <p:sp>
        <p:nvSpPr>
          <p:cNvPr id="212" name="Google Shape;21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3" name="Google Shape;213;p9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2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>
            <a:spLocks noGrp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1680"/>
              <a:buFont typeface="Noto Sans Symbols"/>
              <a:buNone/>
              <a:defRPr/>
            </a:lvl1pPr>
            <a:lvl2pPr lvl="1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dt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2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ft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2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sldNum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3276600" y="6477000"/>
            <a:ext cx="2895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62000" y="228600"/>
            <a:ext cx="7716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381000" y="1447800"/>
            <a:ext cx="84582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276600" y="6477000"/>
            <a:ext cx="28956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oogle Shape;80;p12"/>
          <p:cNvGrpSpPr/>
          <p:nvPr/>
        </p:nvGrpSpPr>
        <p:grpSpPr>
          <a:xfrm>
            <a:off x="0" y="2438400"/>
            <a:ext cx="8888412" cy="952500"/>
            <a:chOff x="0" y="1536"/>
            <a:chExt cx="5599" cy="600"/>
          </a:xfrm>
        </p:grpSpPr>
        <p:grpSp>
          <p:nvGrpSpPr>
            <p:cNvPr id="81" name="Google Shape;81;p12"/>
            <p:cNvGrpSpPr/>
            <p:nvPr/>
          </p:nvGrpSpPr>
          <p:grpSpPr>
            <a:xfrm>
              <a:off x="185" y="1604"/>
              <a:ext cx="458" cy="208"/>
              <a:chOff x="720" y="336"/>
              <a:chExt cx="636" cy="300"/>
            </a:xfrm>
          </p:grpSpPr>
          <p:sp>
            <p:nvSpPr>
              <p:cNvPr id="82" name="Google Shape;82;p12"/>
              <p:cNvSpPr txBox="1"/>
              <p:nvPr/>
            </p:nvSpPr>
            <p:spPr>
              <a:xfrm>
                <a:off x="720" y="336"/>
                <a:ext cx="300" cy="3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8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83" name="Google Shape;83;p12"/>
              <p:cNvSpPr txBox="1"/>
              <p:nvPr/>
            </p:nvSpPr>
            <p:spPr>
              <a:xfrm>
                <a:off x="1056" y="336"/>
                <a:ext cx="300" cy="300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8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84" name="Google Shape;84;p12"/>
            <p:cNvGrpSpPr/>
            <p:nvPr/>
          </p:nvGrpSpPr>
          <p:grpSpPr>
            <a:xfrm>
              <a:off x="263" y="1870"/>
              <a:ext cx="441" cy="208"/>
              <a:chOff x="912" y="2640"/>
              <a:chExt cx="636" cy="300"/>
            </a:xfrm>
          </p:grpSpPr>
          <p:sp>
            <p:nvSpPr>
              <p:cNvPr id="85" name="Google Shape;85;p12"/>
              <p:cNvSpPr txBox="1"/>
              <p:nvPr/>
            </p:nvSpPr>
            <p:spPr>
              <a:xfrm>
                <a:off x="912" y="2640"/>
                <a:ext cx="300" cy="3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8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86" name="Google Shape;86;p12"/>
              <p:cNvSpPr txBox="1"/>
              <p:nvPr/>
            </p:nvSpPr>
            <p:spPr>
              <a:xfrm>
                <a:off x="1248" y="2640"/>
                <a:ext cx="300" cy="300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8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87" name="Google Shape;87;p12"/>
            <p:cNvSpPr txBox="1"/>
            <p:nvPr/>
          </p:nvSpPr>
          <p:spPr>
            <a:xfrm>
              <a:off x="0" y="1824"/>
              <a:ext cx="300" cy="3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88" name="Google Shape;88;p12"/>
            <p:cNvSpPr txBox="1"/>
            <p:nvPr/>
          </p:nvSpPr>
          <p:spPr>
            <a:xfrm>
              <a:off x="400" y="1536"/>
              <a:ext cx="0" cy="6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89" name="Google Shape;89;p12"/>
            <p:cNvSpPr txBox="1"/>
            <p:nvPr/>
          </p:nvSpPr>
          <p:spPr>
            <a:xfrm>
              <a:off x="199" y="2089"/>
              <a:ext cx="5400" cy="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90" name="Google Shape;90;p12"/>
          <p:cNvSpPr txBox="1"/>
          <p:nvPr/>
        </p:nvSpPr>
        <p:spPr>
          <a:xfrm>
            <a:off x="8694737" y="6553200"/>
            <a:ext cx="44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2"/>
                </a:buClr>
                <a:buSzPts val="1400"/>
                <a:buFont typeface="Tahoma"/>
                <a:buNone/>
              </a:pPr>
              <a:t>‹#›</a:t>
            </a:fld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title"/>
          </p:nvPr>
        </p:nvSpPr>
        <p:spPr>
          <a:xfrm>
            <a:off x="762000" y="228600"/>
            <a:ext cx="7716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body" idx="1"/>
          </p:nvPr>
        </p:nvSpPr>
        <p:spPr>
          <a:xfrm>
            <a:off x="381000" y="1447800"/>
            <a:ext cx="84582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3528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12419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048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921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921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921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921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dt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ft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sldNum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1</a:t>
            </a:fld>
            <a:endParaRPr/>
          </a:p>
        </p:txBody>
      </p:sp>
      <p:sp>
        <p:nvSpPr>
          <p:cNvPr id="109" name="Google Shape;109;p14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ahoma"/>
                <a:buNone/>
              </a:pPr>
              <a:t>1</a:t>
            </a:fld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title" idx="4294967295"/>
          </p:nvPr>
        </p:nvSpPr>
        <p:spPr>
          <a:xfrm>
            <a:off x="0" y="152400"/>
            <a:ext cx="87630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Tahoma"/>
              <a:buNone/>
            </a:pPr>
            <a:r>
              <a:rPr lang="en-US" sz="6000" b="1" i="0" u="none" strike="noStrike" cap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Data Mining: </a:t>
            </a:r>
            <a:br>
              <a:rPr lang="en-US" sz="6000" b="1" i="0" u="none" strike="noStrike" cap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6000" b="1" i="0" u="none" strike="noStrike" cap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4800" b="1" i="0" u="none" strike="noStrike" cap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Concepts and Techniques</a:t>
            </a:r>
            <a:br>
              <a:rPr lang="en-US" sz="4800" b="1" i="0" u="none" strike="noStrike" cap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4800" b="1" i="0" u="none" strike="noStrike" cap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4800" b="1" i="0" u="none" strike="noStrike" cap="none" dirty="0" smtClean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n-US" sz="4800" b="1" i="0" u="none" strike="noStrike" cap="none" dirty="0" smtClean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4800" b="1" i="0" u="none" strike="noStrike" cap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n-US" sz="4800" b="1" i="0" u="none" strike="noStrike" cap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3200" b="1" i="0" u="none" strike="noStrike" cap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— Chapter 1</a:t>
            </a:r>
            <a:r>
              <a:rPr lang="en-US" sz="2800" b="1" i="0" u="none" strike="noStrike" cap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 —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2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10</a:t>
            </a:fld>
            <a:endParaRPr/>
          </a:p>
        </p:txBody>
      </p:sp>
      <p:sp>
        <p:nvSpPr>
          <p:cNvPr id="216" name="Google Shape;216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Example: A Web Mining Framework</a:t>
            </a:r>
            <a:endParaRPr/>
          </a:p>
        </p:txBody>
      </p:sp>
      <p:sp>
        <p:nvSpPr>
          <p:cNvPr id="217" name="Google Shape;217;p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Web mining usually involves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cleaning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integration from multiple sources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Warehousing the data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cube construction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selection for data mining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Presentation of the mining results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Patterns and knowledge to be used or stored into knowledge-base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5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11</a:t>
            </a:fld>
            <a:endParaRPr/>
          </a:p>
        </p:txBody>
      </p:sp>
      <p:sp>
        <p:nvSpPr>
          <p:cNvPr id="263" name="Google Shape;263;p25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KDD Process: A Typical View from ML and Statistics</a:t>
            </a:r>
            <a:endParaRPr/>
          </a:p>
        </p:txBody>
      </p:sp>
      <p:sp>
        <p:nvSpPr>
          <p:cNvPr id="276" name="Google Shape;276;p25"/>
          <p:cNvSpPr txBox="1">
            <a:spLocks noGrp="1"/>
          </p:cNvSpPr>
          <p:nvPr>
            <p:ph type="body" idx="1"/>
          </p:nvPr>
        </p:nvSpPr>
        <p:spPr>
          <a:xfrm>
            <a:off x="381000" y="57912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This is a view from typical machine learning and statistics communities</a:t>
            </a:r>
            <a:endParaRPr/>
          </a:p>
        </p:txBody>
      </p:sp>
      <p:cxnSp>
        <p:nvCxnSpPr>
          <p:cNvPr id="264" name="Google Shape;264;p25"/>
          <p:cNvCxnSpPr/>
          <p:nvPr/>
        </p:nvCxnSpPr>
        <p:spPr>
          <a:xfrm>
            <a:off x="1533525" y="2362200"/>
            <a:ext cx="3810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265" name="Google Shape;265;p25"/>
          <p:cNvCxnSpPr/>
          <p:nvPr/>
        </p:nvCxnSpPr>
        <p:spPr>
          <a:xfrm>
            <a:off x="6562725" y="2362200"/>
            <a:ext cx="4572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266" name="Google Shape;266;p25"/>
          <p:cNvSpPr txBox="1"/>
          <p:nvPr/>
        </p:nvSpPr>
        <p:spPr>
          <a:xfrm>
            <a:off x="85725" y="2151062"/>
            <a:ext cx="14352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r>
              <a:rPr lang="en-US" sz="18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Input Data</a:t>
            </a:r>
            <a:endParaRPr/>
          </a:p>
        </p:txBody>
      </p:sp>
      <p:sp>
        <p:nvSpPr>
          <p:cNvPr id="267" name="Google Shape;267;p25"/>
          <p:cNvSpPr txBox="1"/>
          <p:nvPr/>
        </p:nvSpPr>
        <p:spPr>
          <a:xfrm>
            <a:off x="1990725" y="1981200"/>
            <a:ext cx="914400" cy="10668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8" name="Google Shape;268;p25"/>
          <p:cNvSpPr txBox="1"/>
          <p:nvPr/>
        </p:nvSpPr>
        <p:spPr>
          <a:xfrm>
            <a:off x="3667125" y="1981200"/>
            <a:ext cx="914400" cy="10668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9" name="Shape 269"/>
          <p:cNvSpPr/>
          <p:nvPr/>
        </p:nvSpPr>
        <p:spPr>
          <a:xfrm rot="780141">
            <a:off x="7096084" y="1676436"/>
            <a:ext cx="1743145" cy="1295452"/>
          </a:xfrm>
          <a:prstGeom prst="rect">
            <a:avLst/>
          </a:prstGeom>
          <a:gradFill>
            <a:gsLst>
              <a:gs pos="0">
                <a:srgbClr val="FFE701"/>
              </a:gs>
              <a:gs pos="100000">
                <a:srgbClr val="FE3E02"/>
              </a:gs>
            </a:gsLst>
            <a:lin ang="4560000" scaled="0"/>
          </a:gra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0" u="none" cap="none">
                <a:latin typeface="Impact"/>
              </a:rPr>
              <a:t>Pattern
Information
Knowledge
</a:t>
            </a:r>
          </a:p>
        </p:txBody>
      </p:sp>
      <p:sp>
        <p:nvSpPr>
          <p:cNvPr id="270" name="Google Shape;270;p25"/>
          <p:cNvSpPr txBox="1"/>
          <p:nvPr/>
        </p:nvSpPr>
        <p:spPr>
          <a:xfrm>
            <a:off x="3514725" y="2057400"/>
            <a:ext cx="1295400" cy="7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Tahoma"/>
              <a:buNone/>
            </a:pPr>
            <a:r>
              <a:rPr lang="en-US" sz="2000" b="1" i="0" u="none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</a:rPr>
              <a:t>Data Mining</a:t>
            </a:r>
            <a:endParaRPr/>
          </a:p>
        </p:txBody>
      </p:sp>
      <p:sp>
        <p:nvSpPr>
          <p:cNvPr id="271" name="Google Shape;271;p25"/>
          <p:cNvSpPr txBox="1"/>
          <p:nvPr/>
        </p:nvSpPr>
        <p:spPr>
          <a:xfrm>
            <a:off x="1762125" y="2149475"/>
            <a:ext cx="1447800" cy="5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r>
              <a:rPr lang="en-US" sz="1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Pre-Processing</a:t>
            </a:r>
            <a:endParaRPr/>
          </a:p>
        </p:txBody>
      </p:sp>
      <p:cxnSp>
        <p:nvCxnSpPr>
          <p:cNvPr id="272" name="Google Shape;272;p25"/>
          <p:cNvCxnSpPr/>
          <p:nvPr/>
        </p:nvCxnSpPr>
        <p:spPr>
          <a:xfrm>
            <a:off x="3133725" y="2362200"/>
            <a:ext cx="3810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273" name="Google Shape;273;p25"/>
          <p:cNvCxnSpPr/>
          <p:nvPr/>
        </p:nvCxnSpPr>
        <p:spPr>
          <a:xfrm>
            <a:off x="4886325" y="2362200"/>
            <a:ext cx="3810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274" name="Google Shape;274;p25"/>
          <p:cNvSpPr txBox="1"/>
          <p:nvPr/>
        </p:nvSpPr>
        <p:spPr>
          <a:xfrm>
            <a:off x="5419725" y="1981200"/>
            <a:ext cx="990600" cy="10668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75" name="Google Shape;275;p25"/>
          <p:cNvSpPr txBox="1"/>
          <p:nvPr/>
        </p:nvSpPr>
        <p:spPr>
          <a:xfrm>
            <a:off x="5343525" y="2085975"/>
            <a:ext cx="1295400" cy="5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None/>
            </a:pPr>
            <a:r>
              <a:rPr lang="en-US" sz="16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Post-Processing</a:t>
            </a:r>
            <a:endParaRPr/>
          </a:p>
        </p:txBody>
      </p:sp>
      <p:grpSp>
        <p:nvGrpSpPr>
          <p:cNvPr id="277" name="Google Shape;277;p25"/>
          <p:cNvGrpSpPr/>
          <p:nvPr/>
        </p:nvGrpSpPr>
        <p:grpSpPr>
          <a:xfrm>
            <a:off x="542925" y="3886200"/>
            <a:ext cx="2381250" cy="1052513"/>
            <a:chOff x="288" y="2880"/>
            <a:chExt cx="1500" cy="663"/>
          </a:xfrm>
        </p:grpSpPr>
        <p:sp>
          <p:nvSpPr>
            <p:cNvPr id="278" name="Google Shape;278;p25"/>
            <p:cNvSpPr txBox="1"/>
            <p:nvPr/>
          </p:nvSpPr>
          <p:spPr>
            <a:xfrm>
              <a:off x="288" y="2880"/>
              <a:ext cx="1200" cy="6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79" name="Google Shape;279;p25"/>
            <p:cNvSpPr txBox="1"/>
            <p:nvPr/>
          </p:nvSpPr>
          <p:spPr>
            <a:xfrm>
              <a:off x="288" y="2943"/>
              <a:ext cx="1500" cy="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ahoma"/>
                <a:buNone/>
              </a:pPr>
              <a:r>
                <a:rPr lang="en-US" sz="16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rPr>
                <a:t>Data integration</a:t>
              </a:r>
              <a:endParaRPr/>
            </a:p>
            <a:p>
              <a:pPr marL="0" marR="0" lvl="0" indent="0" algn="l" rtl="0">
                <a:lnSpc>
                  <a:spcPct val="6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ahoma"/>
                <a:buNone/>
              </a:pPr>
              <a:r>
                <a:rPr lang="en-US" sz="16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rPr>
                <a:t>Normalization</a:t>
              </a:r>
              <a:endParaRPr/>
            </a:p>
            <a:p>
              <a:pPr marL="0" marR="0" lvl="0" indent="0" algn="l" rtl="0">
                <a:lnSpc>
                  <a:spcPct val="6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ahoma"/>
                <a:buNone/>
              </a:pPr>
              <a:r>
                <a:rPr lang="en-US" sz="16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rPr>
                <a:t>Feature selection</a:t>
              </a:r>
              <a:endParaRPr/>
            </a:p>
            <a:p>
              <a:pPr marL="0" marR="0" lvl="0" indent="0" algn="l" rtl="0">
                <a:lnSpc>
                  <a:spcPct val="6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ahoma"/>
                <a:buNone/>
              </a:pPr>
              <a:r>
                <a:rPr lang="en-US" sz="16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rPr>
                <a:t>Dimension reduction</a:t>
              </a:r>
              <a:endParaRPr/>
            </a:p>
          </p:txBody>
        </p:sp>
      </p:grpSp>
      <p:sp>
        <p:nvSpPr>
          <p:cNvPr id="280" name="Google Shape;280;p25"/>
          <p:cNvSpPr txBox="1"/>
          <p:nvPr/>
        </p:nvSpPr>
        <p:spPr>
          <a:xfrm>
            <a:off x="3057525" y="3886200"/>
            <a:ext cx="2362200" cy="1524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1" name="Google Shape;281;p25"/>
          <p:cNvSpPr txBox="1"/>
          <p:nvPr/>
        </p:nvSpPr>
        <p:spPr>
          <a:xfrm>
            <a:off x="3057525" y="3962400"/>
            <a:ext cx="2438400" cy="14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Pattern discovery</a:t>
            </a:r>
            <a:endParaRPr/>
          </a:p>
          <a:p>
            <a:pPr marL="0" marR="0" lvl="0" indent="0" algn="l" rtl="0">
              <a:lnSpc>
                <a:spcPct val="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Association &amp; correlation</a:t>
            </a:r>
            <a:endParaRPr/>
          </a:p>
          <a:p>
            <a:pPr marL="0" marR="0" lvl="0" indent="0" algn="l" rtl="0">
              <a:lnSpc>
                <a:spcPct val="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Classification</a:t>
            </a:r>
            <a:endParaRPr/>
          </a:p>
          <a:p>
            <a:pPr marL="0" marR="0" lvl="0" indent="0" algn="l" rtl="0">
              <a:lnSpc>
                <a:spcPct val="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Clustering</a:t>
            </a:r>
            <a:endParaRPr/>
          </a:p>
          <a:p>
            <a:pPr marL="0" marR="0" lvl="0" indent="0" algn="l" rtl="0">
              <a:lnSpc>
                <a:spcPct val="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Outlier analysis</a:t>
            </a:r>
            <a:endParaRPr/>
          </a:p>
          <a:p>
            <a:pPr marL="0" marR="0" lvl="0" indent="0" algn="l" rtl="0">
              <a:lnSpc>
                <a:spcPct val="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None/>
            </a:pPr>
            <a:r>
              <a:rPr lang="en-US" sz="1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… … … …</a:t>
            </a:r>
            <a:endParaRPr/>
          </a:p>
        </p:txBody>
      </p:sp>
      <p:grpSp>
        <p:nvGrpSpPr>
          <p:cNvPr id="282" name="Google Shape;282;p25"/>
          <p:cNvGrpSpPr/>
          <p:nvPr/>
        </p:nvGrpSpPr>
        <p:grpSpPr>
          <a:xfrm>
            <a:off x="5876925" y="3886200"/>
            <a:ext cx="2381250" cy="1052513"/>
            <a:chOff x="288" y="2880"/>
            <a:chExt cx="1500" cy="663"/>
          </a:xfrm>
        </p:grpSpPr>
        <p:sp>
          <p:nvSpPr>
            <p:cNvPr id="283" name="Google Shape;283;p25"/>
            <p:cNvSpPr txBox="1"/>
            <p:nvPr/>
          </p:nvSpPr>
          <p:spPr>
            <a:xfrm>
              <a:off x="288" y="2880"/>
              <a:ext cx="1200" cy="6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84" name="Google Shape;284;p25"/>
            <p:cNvSpPr txBox="1"/>
            <p:nvPr/>
          </p:nvSpPr>
          <p:spPr>
            <a:xfrm>
              <a:off x="288" y="2943"/>
              <a:ext cx="1500" cy="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ahoma"/>
                <a:buNone/>
              </a:pPr>
              <a:r>
                <a:rPr lang="en-US" sz="16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rPr>
                <a:t>Pattern evaluation</a:t>
              </a:r>
              <a:endParaRPr/>
            </a:p>
            <a:p>
              <a:pPr marL="0" marR="0" lvl="0" indent="0" algn="l" rtl="0">
                <a:lnSpc>
                  <a:spcPct val="6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ahoma"/>
                <a:buNone/>
              </a:pPr>
              <a:r>
                <a:rPr lang="en-US" sz="16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rPr>
                <a:t>Pattern selection</a:t>
              </a:r>
              <a:endParaRPr/>
            </a:p>
            <a:p>
              <a:pPr marL="0" marR="0" lvl="0" indent="0" algn="l" rtl="0">
                <a:lnSpc>
                  <a:spcPct val="6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ahoma"/>
                <a:buNone/>
              </a:pPr>
              <a:r>
                <a:rPr lang="en-US" sz="16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rPr>
                <a:t>Pattern interpretation</a:t>
              </a:r>
              <a:endParaRPr/>
            </a:p>
            <a:p>
              <a:pPr marL="0" marR="0" lvl="0" indent="0" algn="l" rtl="0">
                <a:lnSpc>
                  <a:spcPct val="60000"/>
                </a:lnSpc>
                <a:spcBef>
                  <a:spcPts val="80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ahoma"/>
                <a:buNone/>
              </a:pPr>
              <a:r>
                <a:rPr lang="en-US" sz="16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rPr>
                <a:t>Pattern visualization</a:t>
              </a:r>
              <a:endParaRPr/>
            </a:p>
          </p:txBody>
        </p:sp>
      </p:grpSp>
      <p:sp>
        <p:nvSpPr>
          <p:cNvPr id="285" name="Google Shape;285;p25"/>
          <p:cNvSpPr/>
          <p:nvPr/>
        </p:nvSpPr>
        <p:spPr>
          <a:xfrm rot="-10259531">
            <a:off x="1838538" y="2819483"/>
            <a:ext cx="304657" cy="990519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6" name="Google Shape;286;p25"/>
          <p:cNvSpPr/>
          <p:nvPr/>
        </p:nvSpPr>
        <p:spPr>
          <a:xfrm rot="-10259531">
            <a:off x="3667338" y="2819483"/>
            <a:ext cx="304657" cy="990519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7" name="Google Shape;287;p25"/>
          <p:cNvSpPr/>
          <p:nvPr/>
        </p:nvSpPr>
        <p:spPr>
          <a:xfrm rot="-10259531">
            <a:off x="5800938" y="2819483"/>
            <a:ext cx="304657" cy="990519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9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12</a:t>
            </a:fld>
            <a:endParaRPr/>
          </a:p>
        </p:txBody>
      </p:sp>
      <p:sp>
        <p:nvSpPr>
          <p:cNvPr id="319" name="Google Shape;319;p29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Chapter 1.  Introduction</a:t>
            </a:r>
            <a:endParaRPr/>
          </a:p>
        </p:txBody>
      </p:sp>
      <p:sp>
        <p:nvSpPr>
          <p:cNvPr id="320" name="Google Shape;320;p29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Why Data Mining?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Is Data Mining</a:t>
            </a: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?</a:t>
            </a:r>
            <a:endParaRPr dirty="0" smtClean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</a:t>
            </a: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Kind of Data Can Be Mined?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Kinds of Patterns Can Be Mined?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Technology Are Used?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Applications Are Targeted? 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Issues in Data Mining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Brief History of Data Mining and Data Mining Society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Summary</a:t>
            </a:r>
            <a:endParaRPr dirty="0"/>
          </a:p>
        </p:txBody>
      </p:sp>
      <p:sp>
        <p:nvSpPr>
          <p:cNvPr id="321" name="Google Shape;321;p29"/>
          <p:cNvSpPr/>
          <p:nvPr/>
        </p:nvSpPr>
        <p:spPr>
          <a:xfrm rot="9720098">
            <a:off x="4914921" y="2349688"/>
            <a:ext cx="380983" cy="30478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0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13</a:t>
            </a:fld>
            <a:endParaRPr/>
          </a:p>
        </p:txBody>
      </p:sp>
      <p:sp>
        <p:nvSpPr>
          <p:cNvPr id="328" name="Google Shape;328;p30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Data Mining: On What Kinds of Data?</a:t>
            </a:r>
            <a:endParaRPr/>
          </a:p>
        </p:txBody>
      </p:sp>
      <p:sp>
        <p:nvSpPr>
          <p:cNvPr id="329" name="Google Shape;329;p30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6106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Database-oriented data sets and applications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Relational database, data warehouse, transactional database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Advanced data sets and advanced applications 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streams and sensor data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Time-series data, temporal data, sequence data (incl. bio-sequences) 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Structure data, graphs, social networks and multi-linked data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Object-relational databases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Heterogeneous databases and legacy databases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Spatial data and spatiotemporal data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Multimedia database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Text databases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World-Wide Web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1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14</a:t>
            </a:fld>
            <a:endParaRPr/>
          </a:p>
        </p:txBody>
      </p:sp>
      <p:sp>
        <p:nvSpPr>
          <p:cNvPr id="336" name="Google Shape;336;p31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Chapter 1.  Introduction</a:t>
            </a:r>
            <a:endParaRPr/>
          </a:p>
        </p:txBody>
      </p:sp>
      <p:sp>
        <p:nvSpPr>
          <p:cNvPr id="337" name="Google Shape;337;p31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Why Data Mining?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Is Data Mining?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Multi-Dimensional View of Data Mining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Data Can Be Mined?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Kinds of Patterns Can Be Mined?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Technology Are Used?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Applications Are Targeted? 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Issues in Data Mining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Summary</a:t>
            </a:r>
            <a:endParaRPr/>
          </a:p>
        </p:txBody>
      </p:sp>
      <p:sp>
        <p:nvSpPr>
          <p:cNvPr id="338" name="Google Shape;338;p31"/>
          <p:cNvSpPr/>
          <p:nvPr/>
        </p:nvSpPr>
        <p:spPr>
          <a:xfrm rot="9720098">
            <a:off x="5372121" y="3327404"/>
            <a:ext cx="380983" cy="30478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IN" sz="2800" dirty="0" smtClean="0"/>
              <a:t>What Kinds of Patterns Can Be Mined?</a:t>
            </a:r>
            <a:endParaRPr lang="en-IN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Generalization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Association and Correlation Analysis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Classification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Cluster Analysis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Outlier Analysis</a:t>
            </a:r>
          </a:p>
          <a:p>
            <a:endParaRPr lang="en-US" b="1" dirty="0" smtClean="0">
              <a:solidFill>
                <a:schemeClr val="dk2"/>
              </a:solidFill>
            </a:endParaRPr>
          </a:p>
          <a:p>
            <a:endParaRPr lang="en-US" b="1" dirty="0" smtClean="0">
              <a:solidFill>
                <a:schemeClr val="dk2"/>
              </a:solidFill>
            </a:endParaRPr>
          </a:p>
          <a:p>
            <a:endParaRPr lang="en-US" b="1" dirty="0" smtClean="0">
              <a:solidFill>
                <a:schemeClr val="dk2"/>
              </a:solidFill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2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16</a:t>
            </a:fld>
            <a:endParaRPr/>
          </a:p>
        </p:txBody>
      </p:sp>
      <p:sp>
        <p:nvSpPr>
          <p:cNvPr id="345" name="Google Shape;345;p32"/>
          <p:cNvSpPr txBox="1">
            <a:spLocks noGrp="1"/>
          </p:cNvSpPr>
          <p:nvPr>
            <p:ph type="title"/>
          </p:nvPr>
        </p:nvSpPr>
        <p:spPr>
          <a:xfrm>
            <a:off x="0" y="381000"/>
            <a:ext cx="9144000" cy="5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Data Mining Function: (1) Generalization</a:t>
            </a:r>
            <a:endParaRPr/>
          </a:p>
        </p:txBody>
      </p:sp>
      <p:sp>
        <p:nvSpPr>
          <p:cNvPr id="346" name="Google Shape;346;p32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3058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Information integration and data warehouse construction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cleaning, transformation, integration, and multidimensional data model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cube technology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Scalable methods for computing (i.e., materializing) multidimensional aggregates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OLAP (online analytical processing)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Multidimensional concept description: Characterization and discrimination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Generalize, summarize, and contrast data characteristics, e.g., dry vs. wet region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3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17</a:t>
            </a:fld>
            <a:endParaRPr/>
          </a:p>
        </p:txBody>
      </p:sp>
      <p:sp>
        <p:nvSpPr>
          <p:cNvPr id="353" name="Google Shape;353;p33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7630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Data Mining Function: (2) Association and Correlation Analysis</a:t>
            </a:r>
            <a:endParaRPr/>
          </a:p>
        </p:txBody>
      </p:sp>
      <p:sp>
        <p:nvSpPr>
          <p:cNvPr id="354" name="Google Shape;354;p33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3058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Frequent patterns (or frequent itemsets)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items are frequently purchased together in your Walmart?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Association, correlation vs. causality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typical association rule</a:t>
            </a:r>
            <a:endParaRPr/>
          </a:p>
          <a:p>
            <a:pPr marL="1143000" lvl="2" indent="-2286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Diaper 🡪 Beer [0.5%, 75%]  (support, confidence)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Are strongly associated items also strongly correlated?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How to mine such patterns and rules efficiently in large datasets?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How to use such patterns for classification, clustering, and other applications?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4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18</a:t>
            </a:fld>
            <a:endParaRPr/>
          </a:p>
        </p:txBody>
      </p:sp>
      <p:sp>
        <p:nvSpPr>
          <p:cNvPr id="361" name="Google Shape;361;p34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Data Mining Function: (3) Classification</a:t>
            </a:r>
            <a:endParaRPr/>
          </a:p>
        </p:txBody>
      </p:sp>
      <p:sp>
        <p:nvSpPr>
          <p:cNvPr id="362" name="Google Shape;362;p34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84582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Classification and label prediction  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Construct models (functions) based on some training examples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Describe and distinguish classes or concepts for future prediction</a:t>
            </a:r>
            <a:endParaRPr/>
          </a:p>
          <a:p>
            <a:pPr marL="1143000" lvl="2" indent="-2286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E.g., classify countries based on (climate), or classify cars based on (gas mileage)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Predict some unknown class labels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Typical methods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Decision trees, naïve Bayesian classification, support vector machines, neural networks, rule-based classification, pattern-based classification, logistic regression, …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Typical applications: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Credit card fraud detection, direct marketing, classifying stars, diseases,  web-pages, …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5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19</a:t>
            </a:fld>
            <a:endParaRPr/>
          </a:p>
        </p:txBody>
      </p:sp>
      <p:sp>
        <p:nvSpPr>
          <p:cNvPr id="369" name="Google Shape;369;p35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8991600" cy="6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Data Mining Function: (4) Cluster Analysis</a:t>
            </a:r>
            <a:endParaRPr/>
          </a:p>
        </p:txBody>
      </p:sp>
      <p:sp>
        <p:nvSpPr>
          <p:cNvPr id="370" name="Google Shape;370;p35"/>
          <p:cNvSpPr txBox="1">
            <a:spLocks noGrp="1"/>
          </p:cNvSpPr>
          <p:nvPr>
            <p:ph type="body" idx="1"/>
          </p:nvPr>
        </p:nvSpPr>
        <p:spPr>
          <a:xfrm>
            <a:off x="304800" y="1295400"/>
            <a:ext cx="8534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Unsupervised learning (i.e., Class label is unknown)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Group data to form new categories (i.e., clusters), e.g., cluster houses to find distribution patterns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Principle: Maximizing intra-class similarity &amp; minimizing interclass similarity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Many methods and applications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</a:t>
            </a:fld>
            <a:endParaRPr/>
          </a:p>
        </p:txBody>
      </p:sp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Chapter 1.  Introduction</a:t>
            </a:r>
            <a:endParaRPr/>
          </a:p>
        </p:txBody>
      </p:sp>
      <p:sp>
        <p:nvSpPr>
          <p:cNvPr id="118" name="Google Shape;118;p15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Why Data Mining?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Is Data Mining?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</a:t>
            </a: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Kind of Data Can Be Mined?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Kinds of Patterns Can Be Mined?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Technology Are Used?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Applications Are Targeted? 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Issues in Data Mining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Summary</a:t>
            </a:r>
            <a:endParaRPr dirty="0"/>
          </a:p>
        </p:txBody>
      </p:sp>
      <p:sp>
        <p:nvSpPr>
          <p:cNvPr id="119" name="Google Shape;119;p15"/>
          <p:cNvSpPr/>
          <p:nvPr/>
        </p:nvSpPr>
        <p:spPr>
          <a:xfrm rot="9720098">
            <a:off x="3314721" y="1346204"/>
            <a:ext cx="380983" cy="30478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6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20</a:t>
            </a:fld>
            <a:endParaRPr/>
          </a:p>
        </p:txBody>
      </p:sp>
      <p:sp>
        <p:nvSpPr>
          <p:cNvPr id="377" name="Google Shape;377;p36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8991600" cy="6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 dirty="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Data Mining Function: (5) Outlier Analysis</a:t>
            </a:r>
            <a:endParaRPr/>
          </a:p>
        </p:txBody>
      </p:sp>
      <p:sp>
        <p:nvSpPr>
          <p:cNvPr id="378" name="Google Shape;378;p36"/>
          <p:cNvSpPr txBox="1">
            <a:spLocks noGrp="1"/>
          </p:cNvSpPr>
          <p:nvPr>
            <p:ph type="body" idx="1"/>
          </p:nvPr>
        </p:nvSpPr>
        <p:spPr>
          <a:xfrm>
            <a:off x="304800" y="1295400"/>
            <a:ext cx="8534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Outlier analysis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Outlier: A data object that does not comply with the general behavior of the data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Noise or exception? ― One person’s garbage could be another person’s treasure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Methods: by product of clustering or regression analysis, …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Useful in fraud detection, rare events analysis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37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21</a:t>
            </a:fld>
            <a:endParaRPr/>
          </a:p>
        </p:txBody>
      </p:sp>
      <p:sp>
        <p:nvSpPr>
          <p:cNvPr id="385" name="Google Shape;385;p37"/>
          <p:cNvSpPr txBox="1">
            <a:spLocks noGrp="1"/>
          </p:cNvSpPr>
          <p:nvPr>
            <p:ph type="title"/>
          </p:nvPr>
        </p:nvSpPr>
        <p:spPr>
          <a:xfrm>
            <a:off x="0" y="152400"/>
            <a:ext cx="8991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Time and Ordering: Sequential Pattern, Trend and Evolution Analysis</a:t>
            </a:r>
            <a:endParaRPr/>
          </a:p>
        </p:txBody>
      </p:sp>
      <p:sp>
        <p:nvSpPr>
          <p:cNvPr id="386" name="Google Shape;386;p37"/>
          <p:cNvSpPr txBox="1">
            <a:spLocks noGrp="1"/>
          </p:cNvSpPr>
          <p:nvPr>
            <p:ph type="body" idx="1"/>
          </p:nvPr>
        </p:nvSpPr>
        <p:spPr>
          <a:xfrm>
            <a:off x="304800" y="1371600"/>
            <a:ext cx="85344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Sequence, trend and evolution analysis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Trend, time-series, and deviation analysis: e.g., regression and value prediction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Sequential pattern mining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e.g., first buy digital camera, then buy large SD memory cards</a:t>
            </a: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Periodicity analysis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Motifs and biological sequence analysis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Approximate and consecutive motifs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Similarity-based analysis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Mining data streams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Ordered, time-varying, potentially infinite, data streams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8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22</a:t>
            </a:fld>
            <a:endParaRPr/>
          </a:p>
        </p:txBody>
      </p:sp>
      <p:sp>
        <p:nvSpPr>
          <p:cNvPr id="393" name="Google Shape;393;p38"/>
          <p:cNvSpPr txBox="1">
            <a:spLocks noGrp="1"/>
          </p:cNvSpPr>
          <p:nvPr>
            <p:ph type="title"/>
          </p:nvPr>
        </p:nvSpPr>
        <p:spPr>
          <a:xfrm>
            <a:off x="0" y="152400"/>
            <a:ext cx="8991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Structure and Network Analysis</a:t>
            </a:r>
            <a:endParaRPr/>
          </a:p>
        </p:txBody>
      </p:sp>
      <p:sp>
        <p:nvSpPr>
          <p:cNvPr id="394" name="Google Shape;394;p38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4582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Graph mining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Finding frequent subgraphs (e.g., chemical compounds), trees (XML), substructures (web fragments)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Information network analysis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Social networks: actors (objects, nodes) and relationships (edges)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e.g., author networks in CS, terrorist networks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Multiple heterogeneous networks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person could be multiple information networks: friends, family, classmates, …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Links carry a lot of semantic information: Link mining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Web mining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Web is a big information network: from PageRank to Google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Analysis of Web information networks</a:t>
            </a:r>
            <a:endParaRPr/>
          </a:p>
          <a:p>
            <a:pPr marL="114300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Web community discovery, opinion mining, usage mining, …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9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23</a:t>
            </a:fld>
            <a:endParaRPr/>
          </a:p>
        </p:txBody>
      </p:sp>
      <p:sp>
        <p:nvSpPr>
          <p:cNvPr id="401" name="Google Shape;401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Evaluation of Knowledge</a:t>
            </a:r>
            <a:endParaRPr/>
          </a:p>
        </p:txBody>
      </p:sp>
      <p:sp>
        <p:nvSpPr>
          <p:cNvPr id="402" name="Google Shape;402;p39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4582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Are all mined knowledge interesting?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One can mine tremendous amount of “patterns” and knowledge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Some may fit only certain dimension space (time, location, …)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Some may not be representative, may be transient, …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Evaluation of mined knowledge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directly mine only interesting knowledge?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Descriptive vs. predictive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Coverage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Typicality vs. novelty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Accuracy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Timeliness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…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0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24</a:t>
            </a:fld>
            <a:endParaRPr/>
          </a:p>
        </p:txBody>
      </p:sp>
      <p:sp>
        <p:nvSpPr>
          <p:cNvPr id="409" name="Google Shape;409;p40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1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Chapter 1.  Introduction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10" name="Google Shape;410;p40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Why Data Mining?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Is Data Mining?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</a:t>
            </a: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Kind of Data Can Be Mined?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Kinds of Patterns Can Be Mined?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Technology Are Used?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Applications Are Targeted? 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Issues in Data Mining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Summary</a:t>
            </a:r>
            <a:endParaRPr/>
          </a:p>
        </p:txBody>
      </p:sp>
      <p:sp>
        <p:nvSpPr>
          <p:cNvPr id="411" name="Google Shape;411;p40"/>
          <p:cNvSpPr/>
          <p:nvPr/>
        </p:nvSpPr>
        <p:spPr>
          <a:xfrm rot="9720098">
            <a:off x="4305321" y="3374284"/>
            <a:ext cx="380983" cy="30478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dirty="0">
              <a:solidFill>
                <a:schemeClr val="tx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41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25</a:t>
            </a:fld>
            <a:endParaRPr/>
          </a:p>
        </p:txBody>
      </p:sp>
      <p:sp>
        <p:nvSpPr>
          <p:cNvPr id="418" name="Google Shape;418;p41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861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ahoma"/>
              <a:buNone/>
            </a:pPr>
            <a:r>
              <a:rPr lang="en-US" sz="2800" b="1" i="0" u="none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Data Mining: Confluence of Multiple Disciplines</a:t>
            </a:r>
            <a:r>
              <a:rPr lang="en-US" sz="3200" b="0" i="0" u="none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419" name="Google Shape;419;p41"/>
          <p:cNvSpPr/>
          <p:nvPr/>
        </p:nvSpPr>
        <p:spPr>
          <a:xfrm>
            <a:off x="3429000" y="3200400"/>
            <a:ext cx="2286000" cy="10668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ahoma"/>
              <a:buNone/>
            </a:pPr>
            <a:r>
              <a:rPr lang="en-US" sz="2800" b="1" i="0" u="none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Data Mining</a:t>
            </a:r>
            <a:endParaRPr>
              <a:solidFill>
                <a:schemeClr val="tx1"/>
              </a:solidFill>
            </a:endParaRPr>
          </a:p>
        </p:txBody>
      </p:sp>
      <p:cxnSp>
        <p:nvCxnSpPr>
          <p:cNvPr id="420" name="Google Shape;420;p41"/>
          <p:cNvCxnSpPr/>
          <p:nvPr/>
        </p:nvCxnSpPr>
        <p:spPr>
          <a:xfrm>
            <a:off x="2362200" y="3657600"/>
            <a:ext cx="10668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21" name="Google Shape;421;p41"/>
          <p:cNvCxnSpPr/>
          <p:nvPr/>
        </p:nvCxnSpPr>
        <p:spPr>
          <a:xfrm>
            <a:off x="2286000" y="2438400"/>
            <a:ext cx="1905000" cy="762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22" name="Google Shape;422;p41"/>
          <p:cNvCxnSpPr/>
          <p:nvPr/>
        </p:nvCxnSpPr>
        <p:spPr>
          <a:xfrm flipH="1">
            <a:off x="4876800" y="2362200"/>
            <a:ext cx="1905000" cy="8382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23" name="Google Shape;423;p41"/>
          <p:cNvCxnSpPr/>
          <p:nvPr/>
        </p:nvCxnSpPr>
        <p:spPr>
          <a:xfrm rot="10800000">
            <a:off x="5715000" y="3657600"/>
            <a:ext cx="10668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24" name="Google Shape;424;p41"/>
          <p:cNvCxnSpPr/>
          <p:nvPr/>
        </p:nvCxnSpPr>
        <p:spPr>
          <a:xfrm rot="10800000">
            <a:off x="5029200" y="4191000"/>
            <a:ext cx="1981200" cy="762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25" name="Google Shape;425;p41"/>
          <p:cNvCxnSpPr/>
          <p:nvPr/>
        </p:nvCxnSpPr>
        <p:spPr>
          <a:xfrm rot="10800000" flipH="1">
            <a:off x="2438400" y="4191000"/>
            <a:ext cx="1600200" cy="762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26" name="Google Shape;426;p41"/>
          <p:cNvSpPr/>
          <p:nvPr/>
        </p:nvSpPr>
        <p:spPr>
          <a:xfrm>
            <a:off x="1066800" y="1600200"/>
            <a:ext cx="2057400" cy="838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Machine</a:t>
            </a:r>
            <a:endParaRPr>
              <a:solidFill>
                <a:schemeClr val="tx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Learning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427" name="Google Shape;427;p41"/>
          <p:cNvSpPr/>
          <p:nvPr/>
        </p:nvSpPr>
        <p:spPr>
          <a:xfrm>
            <a:off x="5867400" y="1600200"/>
            <a:ext cx="2057400" cy="762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Statistics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428" name="Google Shape;428;p41"/>
          <p:cNvSpPr/>
          <p:nvPr/>
        </p:nvSpPr>
        <p:spPr>
          <a:xfrm>
            <a:off x="304800" y="3276600"/>
            <a:ext cx="2057400" cy="838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Applications</a:t>
            </a:r>
            <a:endParaRPr dirty="0"/>
          </a:p>
        </p:txBody>
      </p:sp>
      <p:sp>
        <p:nvSpPr>
          <p:cNvPr id="429" name="Google Shape;429;p41"/>
          <p:cNvSpPr/>
          <p:nvPr/>
        </p:nvSpPr>
        <p:spPr>
          <a:xfrm>
            <a:off x="533400" y="4724400"/>
            <a:ext cx="2057400" cy="838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Algorithm</a:t>
            </a:r>
            <a:endParaRPr/>
          </a:p>
        </p:txBody>
      </p:sp>
      <p:sp>
        <p:nvSpPr>
          <p:cNvPr id="430" name="Google Shape;430;p41"/>
          <p:cNvSpPr/>
          <p:nvPr/>
        </p:nvSpPr>
        <p:spPr>
          <a:xfrm>
            <a:off x="3505200" y="1448972"/>
            <a:ext cx="2057400" cy="98942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Pattern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Recognition</a:t>
            </a:r>
            <a:endParaRPr dirty="0"/>
          </a:p>
        </p:txBody>
      </p:sp>
      <p:sp>
        <p:nvSpPr>
          <p:cNvPr id="431" name="Google Shape;431;p41"/>
          <p:cNvSpPr/>
          <p:nvPr/>
        </p:nvSpPr>
        <p:spPr>
          <a:xfrm>
            <a:off x="6400800" y="4876800"/>
            <a:ext cx="2057400" cy="838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High-Performance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Computing</a:t>
            </a:r>
            <a:endParaRPr/>
          </a:p>
        </p:txBody>
      </p:sp>
      <p:sp>
        <p:nvSpPr>
          <p:cNvPr id="432" name="Google Shape;432;p41"/>
          <p:cNvSpPr/>
          <p:nvPr/>
        </p:nvSpPr>
        <p:spPr>
          <a:xfrm>
            <a:off x="6781800" y="3200400"/>
            <a:ext cx="2057400" cy="838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Visualization</a:t>
            </a:r>
            <a:endParaRPr/>
          </a:p>
        </p:txBody>
      </p:sp>
      <p:cxnSp>
        <p:nvCxnSpPr>
          <p:cNvPr id="433" name="Google Shape;433;p41"/>
          <p:cNvCxnSpPr/>
          <p:nvPr/>
        </p:nvCxnSpPr>
        <p:spPr>
          <a:xfrm>
            <a:off x="4495800" y="4267200"/>
            <a:ext cx="0" cy="8382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34" name="Google Shape;434;p41"/>
          <p:cNvSpPr/>
          <p:nvPr/>
        </p:nvSpPr>
        <p:spPr>
          <a:xfrm>
            <a:off x="3505200" y="4800600"/>
            <a:ext cx="2057400" cy="838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Database </a:t>
            </a:r>
            <a:endParaRPr>
              <a:solidFill>
                <a:schemeClr val="tx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Technology</a:t>
            </a:r>
            <a:endParaRPr>
              <a:solidFill>
                <a:schemeClr val="tx1"/>
              </a:solidFill>
            </a:endParaRPr>
          </a:p>
        </p:txBody>
      </p:sp>
      <p:cxnSp>
        <p:nvCxnSpPr>
          <p:cNvPr id="435" name="Google Shape;435;p41"/>
          <p:cNvCxnSpPr/>
          <p:nvPr/>
        </p:nvCxnSpPr>
        <p:spPr>
          <a:xfrm>
            <a:off x="4495800" y="2438400"/>
            <a:ext cx="0" cy="762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42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26</a:t>
            </a:fld>
            <a:endParaRPr/>
          </a:p>
        </p:txBody>
      </p:sp>
      <p:sp>
        <p:nvSpPr>
          <p:cNvPr id="442" name="Google Shape;442;p42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91440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Why Confluence of Multiple Disciplines?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43" name="Google Shape;443;p42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6106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Tremendous amount of data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Algorithms must be highly scalable to handle such as tera-bytes of data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High-dimensionality of data 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Micro-array may have tens of thousands of dimensions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High complexity of data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streams and sensor data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Time-series data, temporal data, sequence data 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Structure data, graphs, social networks and multi-linked data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Heterogeneous databases and legacy databases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Spatial, spatiotemporal, multimedia, text and Web data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Software programs, scientific simulations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New and sophisticated applications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43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27</a:t>
            </a:fld>
            <a:endParaRPr/>
          </a:p>
        </p:txBody>
      </p:sp>
      <p:sp>
        <p:nvSpPr>
          <p:cNvPr id="450" name="Google Shape;450;p43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1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Chapter 1.  Introduction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51" name="Google Shape;451;p43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Why Data Mining?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Is Data Mining?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Multi-Dimensional View of Data Mining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Data Can Be Mined?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Kinds of Patterns Can Be Mined?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Technology Are Used?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Applications Are Targeted? 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Issues in Data Mining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Summary</a:t>
            </a:r>
            <a:endParaRPr/>
          </a:p>
        </p:txBody>
      </p:sp>
      <p:sp>
        <p:nvSpPr>
          <p:cNvPr id="452" name="Google Shape;452;p43"/>
          <p:cNvSpPr/>
          <p:nvPr/>
        </p:nvSpPr>
        <p:spPr>
          <a:xfrm rot="9720098">
            <a:off x="5600721" y="4394204"/>
            <a:ext cx="380983" cy="30478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4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28</a:t>
            </a:fld>
            <a:endParaRPr/>
          </a:p>
        </p:txBody>
      </p:sp>
      <p:sp>
        <p:nvSpPr>
          <p:cNvPr id="459" name="Google Shape;459;p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1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Applications of Data Mining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60" name="Google Shape;460;p44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84582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Web page analysis: from web page classification, clustering to PageRank &amp; HITS algorithms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Collaborative analysis &amp; recommender systems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Basket data analysis to targeted marketing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Biological and medical data analysis: classification, cluster analysis (microarray data analysis),  biological sequence analysis, biological network analysis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 and software engineering (e.g., IEEE Computer, Aug. 2009 issue)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From major dedicated data mining systems/tools (e.g., SAS, MS SQL-Server Analysis Manager, Oracle Data Mining Tools) to invisible data mining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45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29</a:t>
            </a:fld>
            <a:endParaRPr/>
          </a:p>
        </p:txBody>
      </p:sp>
      <p:sp>
        <p:nvSpPr>
          <p:cNvPr id="467" name="Google Shape;467;p45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1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Chapter 1.  Introduction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68" name="Google Shape;468;p45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Why Data Mining?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Is Data Mining?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Multi-Dimensional View of Data Mining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Data Can Be Mined?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Kinds of Patterns Can Be Mined?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Technology Are Used?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Applications Are Targeted? 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Issues in Data </a:t>
            </a: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Mining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Summary</a:t>
            </a:r>
            <a:endParaRPr/>
          </a:p>
        </p:txBody>
      </p:sp>
      <p:sp>
        <p:nvSpPr>
          <p:cNvPr id="469" name="Google Shape;469;p45"/>
          <p:cNvSpPr/>
          <p:nvPr/>
        </p:nvSpPr>
        <p:spPr>
          <a:xfrm rot="9720098">
            <a:off x="4305321" y="4927604"/>
            <a:ext cx="380983" cy="30478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3</a:t>
            </a:fld>
            <a:endParaRPr/>
          </a:p>
        </p:txBody>
      </p:sp>
      <p:sp>
        <p:nvSpPr>
          <p:cNvPr id="159" name="Google Shape;159;p20"/>
          <p:cNvSpPr txBox="1">
            <a:spLocks noGrp="1"/>
          </p:cNvSpPr>
          <p:nvPr>
            <p:ph type="title"/>
          </p:nvPr>
        </p:nvSpPr>
        <p:spPr>
          <a:xfrm>
            <a:off x="901700" y="300037"/>
            <a:ext cx="6794400" cy="6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What Is Data Mining?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0" name="Google Shape;160;p20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81534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 (knowledge discovery from data) 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Extraction of interesting </a:t>
            </a: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</a:t>
            </a:r>
            <a:r>
              <a:rPr lang="en-US" sz="2000" b="0" i="0" u="sng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non-trivial,</a:t>
            </a: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b="0" i="0" u="sng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implicit</a:t>
            </a: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000" b="0" i="0" u="sng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previously unknown</a:t>
            </a: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and </a:t>
            </a:r>
            <a:r>
              <a:rPr lang="en-US" sz="2000" b="0" i="0" u="sng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potentially useful)</a:t>
            </a:r>
            <a:r>
              <a:rPr lang="en-US" sz="2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patterns or knowledge from huge amount of data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None/>
            </a:pPr>
            <a:endParaRPr sz="16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Alternative names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Knowledge discovery (mining) in databases (KDD), knowledge extraction, data/pattern analysis, data archeology, data dredging, information harvesting, business intelligence, etc.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Watch out: Is everything “data mining”? 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Simple search and query processing   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(Deductive) expert systems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46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30</a:t>
            </a:fld>
            <a:endParaRPr/>
          </a:p>
        </p:txBody>
      </p:sp>
      <p:sp>
        <p:nvSpPr>
          <p:cNvPr id="476" name="Google Shape;476;p46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239000" cy="5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Major Issues in Data Mining (1)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77" name="Google Shape;477;p46"/>
          <p:cNvSpPr txBox="1">
            <a:spLocks noGrp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Mining Methodology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Mining various and new kinds of knowledge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Mining knowledge in multi-dimensional space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mining: An interdisciplinary effort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Boosting the power of discovery in a networked environment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Handling noise, uncertainty, and incompleteness of data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Pattern evaluation and pattern- or constraint-guided mining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User Interaction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Interactive mining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Incorporation of background knowledge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Presentation and visualization of data mining results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47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31</a:t>
            </a:fld>
            <a:endParaRPr/>
          </a:p>
        </p:txBody>
      </p:sp>
      <p:sp>
        <p:nvSpPr>
          <p:cNvPr id="484" name="Google Shape;484;p47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239000" cy="5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Major Issues in Data Mining (2)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85" name="Google Shape;485;p47"/>
          <p:cNvSpPr txBox="1">
            <a:spLocks noGrp="1"/>
          </p:cNvSpPr>
          <p:nvPr>
            <p:ph type="body" idx="1"/>
          </p:nvPr>
        </p:nvSpPr>
        <p:spPr>
          <a:xfrm>
            <a:off x="381000" y="1524000"/>
            <a:ext cx="8382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Efficiency and Scalability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Efficiency and scalability of data mining algorithms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Parallel, distributed, stream, and incremental mining methods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Diversity of data types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Handling complex types of data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Mining dynamic, networked, and global data repositories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 and society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Social impacts of data mining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Privacy-preserving data mining</a:t>
            </a:r>
            <a:endParaRPr/>
          </a:p>
          <a:p>
            <a:pPr marL="742950" lvl="1" indent="-28575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Invisible data mining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53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32</a:t>
            </a:fld>
            <a:endParaRPr/>
          </a:p>
        </p:txBody>
      </p:sp>
      <p:sp>
        <p:nvSpPr>
          <p:cNvPr id="535" name="Google Shape;535;p53"/>
          <p:cNvSpPr txBox="1">
            <a:spLocks noGrp="1"/>
          </p:cNvSpPr>
          <p:nvPr>
            <p:ph type="title"/>
          </p:nvPr>
        </p:nvSpPr>
        <p:spPr>
          <a:xfrm>
            <a:off x="1066800" y="404812"/>
            <a:ext cx="70104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Summary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36" name="Google Shape;536;p53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4186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mining: Discovering interesting patterns and knowledge from massive amount of data</a:t>
            </a:r>
            <a:endParaRPr dirty="0"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natural evolution of database technology, in great demand, with wide applications</a:t>
            </a:r>
            <a:endParaRPr dirty="0"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KDD process includes data cleaning, data integration, data selection, transformation, data mining, pattern evaluation, and knowledge presentation</a:t>
            </a:r>
            <a:endParaRPr dirty="0"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Mining can be performed in a variety of data</a:t>
            </a:r>
            <a:endParaRPr dirty="0"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 functionalities: characterization, discrimination, association, classification, clustering, outlier and trend analysis, etc.</a:t>
            </a:r>
            <a:endParaRPr dirty="0"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 technologies and applications</a:t>
            </a:r>
            <a:endParaRPr dirty="0"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issues in data mining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Data Mining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Data:</a:t>
            </a:r>
          </a:p>
          <a:p>
            <a:pPr marL="457200" lvl="2" indent="-297180">
              <a:buSzPts val="1080"/>
              <a:buNone/>
            </a:pPr>
            <a:r>
              <a:rPr lang="en-IN" dirty="0" smtClean="0"/>
              <a:t>		Collection of records and their attributes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Types of Data:</a:t>
            </a:r>
          </a:p>
          <a:p>
            <a:pPr lvl="3"/>
            <a:r>
              <a:rPr lang="en-IN" dirty="0" smtClean="0"/>
              <a:t>Record Data</a:t>
            </a:r>
          </a:p>
          <a:p>
            <a:pPr lvl="3"/>
            <a:r>
              <a:rPr lang="en-IN" dirty="0" smtClean="0"/>
              <a:t>Graph Data</a:t>
            </a:r>
          </a:p>
          <a:p>
            <a:pPr lvl="3"/>
            <a:r>
              <a:rPr lang="en-IN" dirty="0" smtClean="0"/>
              <a:t>Unstructured Data, etc</a:t>
            </a:r>
          </a:p>
          <a:p>
            <a:endParaRPr lang="en-IN" dirty="0" smtClean="0"/>
          </a:p>
          <a:p>
            <a:r>
              <a:rPr lang="en-IN" dirty="0" smtClean="0"/>
              <a:t>Mining:</a:t>
            </a:r>
          </a:p>
          <a:p>
            <a:pPr lvl="2"/>
            <a:r>
              <a:rPr lang="en-IN" dirty="0" smtClean="0"/>
              <a:t>Extraction of valuable data </a:t>
            </a:r>
          </a:p>
          <a:p>
            <a:pPr lvl="2">
              <a:buNone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5</a:t>
            </a:fld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title"/>
          </p:nvPr>
        </p:nvSpPr>
        <p:spPr>
          <a:xfrm>
            <a:off x="533400" y="304800"/>
            <a:ext cx="8153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Why Data Mining? </a:t>
            </a:r>
            <a:endParaRPr/>
          </a:p>
        </p:txBody>
      </p:sp>
      <p:sp>
        <p:nvSpPr>
          <p:cNvPr id="127" name="Google Shape;127;p16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6106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Explosive Growth of Data: from terabytes to petabytes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collection and data availability</a:t>
            </a:r>
            <a:endParaRPr/>
          </a:p>
          <a:p>
            <a:pPr marL="1143000" lvl="2" indent="-228600" algn="l" rtl="0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Automated data collection tools, database systems, Web, computerized society</a:t>
            </a:r>
            <a:endParaRPr/>
          </a:p>
          <a:p>
            <a:pPr marL="742950" lvl="1" indent="-285750" algn="l" rtl="0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sources of abundant data</a:t>
            </a:r>
            <a:endParaRPr/>
          </a:p>
          <a:p>
            <a:pPr marL="1143000" lvl="2" indent="-228600" algn="l" rtl="0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Business: Web, e-commerce, transactions, stocks, … </a:t>
            </a:r>
            <a:endParaRPr/>
          </a:p>
          <a:p>
            <a:pPr marL="1143000" lvl="2" indent="-228600" algn="l" rtl="0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Science: Remote sensing, bioinformatics, scientific simulation, … </a:t>
            </a:r>
            <a:endParaRPr/>
          </a:p>
          <a:p>
            <a:pPr marL="1143000" lvl="2" indent="-228600" algn="l" rtl="0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Society and everyone: news, digital cameras, YouTube   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sng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We are drowning in data, but starving for knowledge!</a:t>
            </a: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“Necessity is the mother of invention”—Data mining—Automated analysis of massive data sets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6</a:t>
            </a:fld>
            <a:endParaRPr/>
          </a:p>
        </p:txBody>
      </p:sp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>
            <a:off x="990600" y="347662"/>
            <a:ext cx="72390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Evolution of Sciences</a:t>
            </a:r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8534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6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Before 1600, </a:t>
            </a:r>
            <a:r>
              <a:rPr lang="en-US" sz="16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empirical science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96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1600-1950s, </a:t>
            </a:r>
            <a:r>
              <a:rPr lang="en-US" sz="16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theoretical </a:t>
            </a:r>
            <a:r>
              <a:rPr lang="en-US" sz="1600" b="1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science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88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Each discipline has grown a </a:t>
            </a:r>
            <a:r>
              <a:rPr lang="en-US" sz="1600" b="0" i="1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theoretical </a:t>
            </a: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component. Theoretical models often motivate experiments and generalize our understanding. 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96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1950s-1990s, </a:t>
            </a:r>
            <a:r>
              <a:rPr lang="en-US" sz="16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computational science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88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Over the last 50 years, most disciplines have grown a third, </a:t>
            </a:r>
            <a:r>
              <a:rPr lang="en-US" sz="1600" b="0" i="1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computational </a:t>
            </a: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branch (e.g. empirical, theoretical, and computational ecology, or physics, or linguistics.)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88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Computational Science traditionally meant simulation. It grew out of our inability to find closed-form solutions for complex mathematical models. 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96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1990-now, </a:t>
            </a:r>
            <a:r>
              <a:rPr lang="en-US" sz="16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science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88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flood of data from new scientific instruments and simulations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88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ability to economically store and manage </a:t>
            </a:r>
            <a:r>
              <a:rPr lang="en-US" sz="1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petabytes</a:t>
            </a: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of data online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88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Internet and computing Grid that makes all these archives universally accessible 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880"/>
              <a:buFont typeface="Noto Sans Symbols"/>
              <a:buChar char="■"/>
            </a:pP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Scientific info. management, acquisition, organization, query, and visualization tasks scale almost linearly with data volumes.  </a:t>
            </a:r>
            <a:r>
              <a:rPr lang="en-US" sz="1600" b="0" i="0" u="none" dirty="0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</a:rPr>
              <a:t>Data mining</a:t>
            </a:r>
            <a:r>
              <a:rPr lang="en-US" sz="1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is a major new challenge!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960"/>
              <a:buNone/>
            </a:pPr>
            <a:r>
              <a:rPr lang="en-US" sz="16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8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7</a:t>
            </a:fld>
            <a:endParaRPr/>
          </a:p>
        </p:txBody>
      </p:sp>
      <p:sp>
        <p:nvSpPr>
          <p:cNvPr id="142" name="Google Shape;142;p18"/>
          <p:cNvSpPr txBox="1">
            <a:spLocks noGrp="1"/>
          </p:cNvSpPr>
          <p:nvPr>
            <p:ph type="title"/>
          </p:nvPr>
        </p:nvSpPr>
        <p:spPr>
          <a:xfrm>
            <a:off x="990600" y="347662"/>
            <a:ext cx="72390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Evolution of Database Technology</a:t>
            </a:r>
            <a:endParaRPr/>
          </a:p>
        </p:txBody>
      </p:sp>
      <p:sp>
        <p:nvSpPr>
          <p:cNvPr id="143" name="Google Shape;143;p18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1960s: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collection, database </a:t>
            </a:r>
            <a:r>
              <a:rPr lang="en-US" sz="18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creation,  </a:t>
            </a: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and network DBMS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1970s: 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Relational data model, relational DBMS implementation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1980s: 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RDBMS, advanced data models (extended-relational, OO, deductive, etc.) 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Application-oriented DBMS (spatial, scientific, engineering, etc.)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1990s: 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mining, data warehousing, multimedia databases, and Web databases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2000s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Stream data management and mining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 and its applications</a:t>
            </a:r>
            <a:endParaRPr/>
          </a:p>
          <a:p>
            <a:pPr marL="742950" lvl="1" indent="-285750" algn="l" rtl="0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Web technology (XML, data integration) and global information systems</a:t>
            </a:r>
            <a:r>
              <a:rPr lang="en-US" sz="9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8</a:t>
            </a:fld>
            <a:endParaRPr/>
          </a:p>
        </p:txBody>
      </p:sp>
      <p:sp>
        <p:nvSpPr>
          <p:cNvPr id="150" name="Google Shape;150;p19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Chapter 1.  Introduction</a:t>
            </a:r>
            <a:endParaRPr/>
          </a:p>
        </p:txBody>
      </p:sp>
      <p:sp>
        <p:nvSpPr>
          <p:cNvPr id="151" name="Google Shape;151;p19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Why Data Mining?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Is Data Mining</a:t>
            </a: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Data Can Be Mined?</a:t>
            </a:r>
            <a:endParaRPr smtClean="0"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</a:t>
            </a: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Kinds of Patterns Can Be Mined?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Technology Are Used?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Kind of Applications Are Targeted? 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Major Issues in Data Mining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Summary</a:t>
            </a:r>
            <a:endParaRPr/>
          </a:p>
        </p:txBody>
      </p:sp>
      <p:sp>
        <p:nvSpPr>
          <p:cNvPr id="152" name="Google Shape;152;p19"/>
          <p:cNvSpPr/>
          <p:nvPr/>
        </p:nvSpPr>
        <p:spPr>
          <a:xfrm rot="9720098">
            <a:off x="3467121" y="1879604"/>
            <a:ext cx="380983" cy="30478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"/>
          <p:cNvSpPr txBox="1"/>
          <p:nvPr/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Tahoma"/>
                <a:buNone/>
              </a:pPr>
              <a:t>9</a:t>
            </a:fld>
            <a:endParaRPr/>
          </a:p>
        </p:txBody>
      </p:sp>
      <p:sp>
        <p:nvSpPr>
          <p:cNvPr id="169" name="Google Shape;169;p21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Knowledge Discovery (KDD) Process</a:t>
            </a:r>
            <a:endParaRPr/>
          </a:p>
        </p:txBody>
      </p:sp>
      <p:sp>
        <p:nvSpPr>
          <p:cNvPr id="170" name="Google Shape;170;p21"/>
          <p:cNvSpPr txBox="1">
            <a:spLocks noGrp="1"/>
          </p:cNvSpPr>
          <p:nvPr>
            <p:ph type="body" idx="1"/>
          </p:nvPr>
        </p:nvSpPr>
        <p:spPr>
          <a:xfrm>
            <a:off x="152400" y="1295400"/>
            <a:ext cx="44196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This is a view from typical database systems and data warehousing communities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Data mining plays an essential role in the knowledge discovery process</a:t>
            </a:r>
            <a:endParaRPr/>
          </a:p>
        </p:txBody>
      </p:sp>
      <p:cxnSp>
        <p:nvCxnSpPr>
          <p:cNvPr id="171" name="Google Shape;171;p21"/>
          <p:cNvCxnSpPr/>
          <p:nvPr/>
        </p:nvCxnSpPr>
        <p:spPr>
          <a:xfrm rot="10800000" flipH="1">
            <a:off x="1219200" y="5105400"/>
            <a:ext cx="990600" cy="609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172" name="Google Shape;172;p21"/>
          <p:cNvCxnSpPr/>
          <p:nvPr/>
        </p:nvCxnSpPr>
        <p:spPr>
          <a:xfrm rot="10800000" flipH="1">
            <a:off x="6781800" y="1600200"/>
            <a:ext cx="990600" cy="609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173" name="Google Shape;173;p21"/>
          <p:cNvCxnSpPr/>
          <p:nvPr/>
        </p:nvCxnSpPr>
        <p:spPr>
          <a:xfrm rot="10800000" flipH="1">
            <a:off x="5105400" y="2667000"/>
            <a:ext cx="990600" cy="609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174" name="Google Shape;174;p21"/>
          <p:cNvCxnSpPr/>
          <p:nvPr/>
        </p:nvCxnSpPr>
        <p:spPr>
          <a:xfrm rot="10800000" flipH="1">
            <a:off x="3276600" y="3733800"/>
            <a:ext cx="990600" cy="609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175" name="Google Shape;175;p21"/>
          <p:cNvSpPr/>
          <p:nvPr/>
        </p:nvSpPr>
        <p:spPr>
          <a:xfrm>
            <a:off x="228600" y="5562600"/>
            <a:ext cx="685800" cy="152400"/>
          </a:xfrm>
          <a:prstGeom prst="ellipse">
            <a:avLst/>
          </a:prstGeom>
          <a:solidFill>
            <a:srgbClr val="00CC66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6" name="Google Shape;176;p21"/>
          <p:cNvSpPr txBox="1"/>
          <p:nvPr/>
        </p:nvSpPr>
        <p:spPr>
          <a:xfrm>
            <a:off x="228600" y="5638800"/>
            <a:ext cx="685800" cy="406500"/>
          </a:xfrm>
          <a:prstGeom prst="rect">
            <a:avLst/>
          </a:prstGeom>
          <a:solidFill>
            <a:srgbClr val="00CC66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7" name="Google Shape;177;p21"/>
          <p:cNvSpPr/>
          <p:nvPr/>
        </p:nvSpPr>
        <p:spPr>
          <a:xfrm>
            <a:off x="228600" y="5943600"/>
            <a:ext cx="685800" cy="152400"/>
          </a:xfrm>
          <a:prstGeom prst="ellipse">
            <a:avLst/>
          </a:prstGeom>
          <a:solidFill>
            <a:srgbClr val="00CC66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8" name="Google Shape;178;p21"/>
          <p:cNvSpPr/>
          <p:nvPr/>
        </p:nvSpPr>
        <p:spPr>
          <a:xfrm>
            <a:off x="609600" y="5943600"/>
            <a:ext cx="685800" cy="152400"/>
          </a:xfrm>
          <a:prstGeom prst="ellipse">
            <a:avLst/>
          </a:prstGeom>
          <a:solidFill>
            <a:srgbClr val="00CC66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9" name="Google Shape;179;p21"/>
          <p:cNvSpPr txBox="1"/>
          <p:nvPr/>
        </p:nvSpPr>
        <p:spPr>
          <a:xfrm>
            <a:off x="609600" y="6019800"/>
            <a:ext cx="685800" cy="406500"/>
          </a:xfrm>
          <a:prstGeom prst="rect">
            <a:avLst/>
          </a:prstGeom>
          <a:solidFill>
            <a:srgbClr val="00CC66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0" name="Google Shape;180;p21"/>
          <p:cNvSpPr/>
          <p:nvPr/>
        </p:nvSpPr>
        <p:spPr>
          <a:xfrm>
            <a:off x="609600" y="6324600"/>
            <a:ext cx="685800" cy="152400"/>
          </a:xfrm>
          <a:prstGeom prst="ellipse">
            <a:avLst/>
          </a:prstGeom>
          <a:solidFill>
            <a:srgbClr val="00CC66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1" name="Google Shape;181;p21"/>
          <p:cNvSpPr/>
          <p:nvPr/>
        </p:nvSpPr>
        <p:spPr>
          <a:xfrm>
            <a:off x="1295400" y="5715000"/>
            <a:ext cx="685800" cy="152400"/>
          </a:xfrm>
          <a:prstGeom prst="ellipse">
            <a:avLst/>
          </a:prstGeom>
          <a:solidFill>
            <a:srgbClr val="00CC66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2" name="Google Shape;182;p21"/>
          <p:cNvSpPr txBox="1"/>
          <p:nvPr/>
        </p:nvSpPr>
        <p:spPr>
          <a:xfrm>
            <a:off x="1295400" y="5791200"/>
            <a:ext cx="685800" cy="406500"/>
          </a:xfrm>
          <a:prstGeom prst="rect">
            <a:avLst/>
          </a:prstGeom>
          <a:solidFill>
            <a:srgbClr val="00CC66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3" name="Google Shape;183;p21"/>
          <p:cNvSpPr/>
          <p:nvPr/>
        </p:nvSpPr>
        <p:spPr>
          <a:xfrm>
            <a:off x="1295400" y="6096000"/>
            <a:ext cx="685800" cy="152400"/>
          </a:xfrm>
          <a:prstGeom prst="ellipse">
            <a:avLst/>
          </a:prstGeom>
          <a:solidFill>
            <a:srgbClr val="00CC66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4" name="Google Shape;184;p21"/>
          <p:cNvSpPr txBox="1"/>
          <p:nvPr/>
        </p:nvSpPr>
        <p:spPr>
          <a:xfrm>
            <a:off x="304800" y="4876800"/>
            <a:ext cx="17430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Cleaning</a:t>
            </a:r>
            <a:endParaRPr/>
          </a:p>
        </p:txBody>
      </p:sp>
      <p:sp>
        <p:nvSpPr>
          <p:cNvPr id="185" name="Google Shape;185;p21"/>
          <p:cNvSpPr txBox="1"/>
          <p:nvPr/>
        </p:nvSpPr>
        <p:spPr>
          <a:xfrm>
            <a:off x="1600200" y="5410200"/>
            <a:ext cx="19956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Integration</a:t>
            </a:r>
            <a:endParaRPr/>
          </a:p>
        </p:txBody>
      </p:sp>
      <p:sp>
        <p:nvSpPr>
          <p:cNvPr id="186" name="Google Shape;186;p21"/>
          <p:cNvSpPr txBox="1"/>
          <p:nvPr/>
        </p:nvSpPr>
        <p:spPr>
          <a:xfrm>
            <a:off x="1371600" y="6248400"/>
            <a:ext cx="14478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Times New Roman"/>
              <a:buNone/>
            </a:pPr>
            <a:r>
              <a:rPr lang="en-US" sz="2000" b="1" i="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Databases</a:t>
            </a:r>
            <a:endParaRPr/>
          </a:p>
        </p:txBody>
      </p:sp>
      <p:sp>
        <p:nvSpPr>
          <p:cNvPr id="187" name="Google Shape;187;p21"/>
          <p:cNvSpPr txBox="1"/>
          <p:nvPr/>
        </p:nvSpPr>
        <p:spPr>
          <a:xfrm>
            <a:off x="1066800" y="4114800"/>
            <a:ext cx="19971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Times New Roman"/>
              <a:buNone/>
            </a:pPr>
            <a:r>
              <a:rPr lang="en-US" sz="2000" b="1" i="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Warehouse</a:t>
            </a:r>
            <a:endParaRPr/>
          </a:p>
        </p:txBody>
      </p:sp>
      <p:sp>
        <p:nvSpPr>
          <p:cNvPr id="188" name="Google Shape;188;p21"/>
          <p:cNvSpPr txBox="1"/>
          <p:nvPr/>
        </p:nvSpPr>
        <p:spPr>
          <a:xfrm>
            <a:off x="2362200" y="4572000"/>
            <a:ext cx="685800" cy="6858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9" name="Google Shape;189;p21"/>
          <p:cNvSpPr txBox="1"/>
          <p:nvPr/>
        </p:nvSpPr>
        <p:spPr>
          <a:xfrm>
            <a:off x="4419600" y="3429000"/>
            <a:ext cx="457200" cy="4572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0" name="Google Shape;190;p21"/>
          <p:cNvSpPr txBox="1"/>
          <p:nvPr/>
        </p:nvSpPr>
        <p:spPr>
          <a:xfrm>
            <a:off x="6477000" y="1981200"/>
            <a:ext cx="76200" cy="609600"/>
          </a:xfrm>
          <a:prstGeom prst="rect">
            <a:avLst/>
          </a:prstGeom>
          <a:solidFill>
            <a:schemeClr val="hlink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1" name="Google Shape;191;p21"/>
          <p:cNvSpPr txBox="1"/>
          <p:nvPr/>
        </p:nvSpPr>
        <p:spPr>
          <a:xfrm>
            <a:off x="6553200" y="2209800"/>
            <a:ext cx="76200" cy="381000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2" name="Google Shape;192;p21"/>
          <p:cNvSpPr txBox="1"/>
          <p:nvPr/>
        </p:nvSpPr>
        <p:spPr>
          <a:xfrm>
            <a:off x="6400800" y="2133600"/>
            <a:ext cx="76200" cy="4572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3" name="Google Shape;193;p21"/>
          <p:cNvSpPr txBox="1"/>
          <p:nvPr/>
        </p:nvSpPr>
        <p:spPr>
          <a:xfrm>
            <a:off x="6629400" y="2362200"/>
            <a:ext cx="76200" cy="2286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4" name="Google Shape;194;p21"/>
          <p:cNvSpPr txBox="1"/>
          <p:nvPr/>
        </p:nvSpPr>
        <p:spPr>
          <a:xfrm>
            <a:off x="6172200" y="2590800"/>
            <a:ext cx="685800" cy="762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5" name="Google Shape;195;p21"/>
          <p:cNvSpPr txBox="1"/>
          <p:nvPr/>
        </p:nvSpPr>
        <p:spPr>
          <a:xfrm>
            <a:off x="6248400" y="2362200"/>
            <a:ext cx="152400" cy="228600"/>
          </a:xfrm>
          <a:prstGeom prst="rect">
            <a:avLst/>
          </a:prstGeom>
          <a:solidFill>
            <a:srgbClr val="FF99F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7086600" y="990600"/>
            <a:ext cx="1743075" cy="612775"/>
          </a:xfrm>
          <a:prstGeom prst="rect">
            <a:avLst/>
          </a:prstGeom>
          <a:gradFill>
            <a:gsLst>
              <a:gs pos="0">
                <a:srgbClr val="FFE701"/>
              </a:gs>
              <a:gs pos="100000">
                <a:srgbClr val="FE3E02"/>
              </a:gs>
            </a:gsLst>
            <a:lin ang="5400000" scaled="0"/>
          </a:gra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0" u="none" cap="none">
                <a:latin typeface="Impact"/>
              </a:rPr>
              <a:t>Knowledge
</a:t>
            </a:r>
          </a:p>
        </p:txBody>
      </p:sp>
      <p:sp>
        <p:nvSpPr>
          <p:cNvPr id="197" name="Google Shape;197;p21"/>
          <p:cNvSpPr txBox="1"/>
          <p:nvPr/>
        </p:nvSpPr>
        <p:spPr>
          <a:xfrm>
            <a:off x="2514600" y="3276600"/>
            <a:ext cx="22782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000"/>
              <a:buFont typeface="Times New Roman"/>
              <a:buNone/>
            </a:pPr>
            <a:r>
              <a:rPr lang="en-US" sz="2000" b="1" i="0" u="none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Task-relevant Data</a:t>
            </a:r>
            <a:endParaRPr/>
          </a:p>
        </p:txBody>
      </p:sp>
      <p:sp>
        <p:nvSpPr>
          <p:cNvPr id="198" name="Google Shape;198;p21"/>
          <p:cNvSpPr txBox="1"/>
          <p:nvPr/>
        </p:nvSpPr>
        <p:spPr>
          <a:xfrm>
            <a:off x="3641725" y="4052887"/>
            <a:ext cx="11556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Selection</a:t>
            </a:r>
            <a:endParaRPr/>
          </a:p>
        </p:txBody>
      </p:sp>
      <p:sp>
        <p:nvSpPr>
          <p:cNvPr id="199" name="Google Shape;199;p21"/>
          <p:cNvSpPr txBox="1"/>
          <p:nvPr/>
        </p:nvSpPr>
        <p:spPr>
          <a:xfrm>
            <a:off x="4267200" y="2590800"/>
            <a:ext cx="15588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Times New Roman"/>
              <a:buNone/>
            </a:pPr>
            <a:r>
              <a:rPr lang="en-US" sz="2000" b="1" i="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Mining</a:t>
            </a:r>
            <a:endParaRPr/>
          </a:p>
        </p:txBody>
      </p:sp>
      <p:sp>
        <p:nvSpPr>
          <p:cNvPr id="200" name="Google Shape;200;p21"/>
          <p:cNvSpPr txBox="1"/>
          <p:nvPr/>
        </p:nvSpPr>
        <p:spPr>
          <a:xfrm>
            <a:off x="5257800" y="1676400"/>
            <a:ext cx="22494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Pattern Evaluation</a:t>
            </a:r>
            <a:endParaRPr/>
          </a:p>
        </p:txBody>
      </p:sp>
      <p:cxnSp>
        <p:nvCxnSpPr>
          <p:cNvPr id="201" name="Google Shape;201;p21"/>
          <p:cNvCxnSpPr/>
          <p:nvPr/>
        </p:nvCxnSpPr>
        <p:spPr>
          <a:xfrm>
            <a:off x="5638800" y="3124200"/>
            <a:ext cx="0" cy="2133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none" w="med" len="med"/>
          </a:ln>
        </p:spPr>
      </p:cxnSp>
      <p:cxnSp>
        <p:nvCxnSpPr>
          <p:cNvPr id="202" name="Google Shape;202;p21"/>
          <p:cNvCxnSpPr/>
          <p:nvPr/>
        </p:nvCxnSpPr>
        <p:spPr>
          <a:xfrm>
            <a:off x="7315200" y="2057400"/>
            <a:ext cx="0" cy="32004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3" name="Google Shape;203;p21"/>
          <p:cNvCxnSpPr/>
          <p:nvPr/>
        </p:nvCxnSpPr>
        <p:spPr>
          <a:xfrm rot="10800000">
            <a:off x="3962400" y="5257800"/>
            <a:ext cx="33528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4" name="Google Shape;204;p21"/>
          <p:cNvCxnSpPr/>
          <p:nvPr/>
        </p:nvCxnSpPr>
        <p:spPr>
          <a:xfrm>
            <a:off x="3962400" y="4343400"/>
            <a:ext cx="0" cy="9144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5" name="Google Shape;205;p21"/>
          <p:cNvCxnSpPr/>
          <p:nvPr/>
        </p:nvCxnSpPr>
        <p:spPr>
          <a:xfrm>
            <a:off x="7315200" y="5257800"/>
            <a:ext cx="0" cy="8382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6" name="Google Shape;206;p21"/>
          <p:cNvCxnSpPr/>
          <p:nvPr/>
        </p:nvCxnSpPr>
        <p:spPr>
          <a:xfrm rot="10800000">
            <a:off x="2286000" y="6096000"/>
            <a:ext cx="50292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7" name="Google Shape;207;p21"/>
          <p:cNvCxnSpPr/>
          <p:nvPr/>
        </p:nvCxnSpPr>
        <p:spPr>
          <a:xfrm rot="10800000">
            <a:off x="1905000" y="5410200"/>
            <a:ext cx="381000" cy="685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08" name="Google Shape;208;p21"/>
          <p:cNvCxnSpPr/>
          <p:nvPr/>
        </p:nvCxnSpPr>
        <p:spPr>
          <a:xfrm>
            <a:off x="2057400" y="5410200"/>
            <a:ext cx="16002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9" name="Google Shape;209;p21"/>
          <p:cNvCxnSpPr/>
          <p:nvPr/>
        </p:nvCxnSpPr>
        <p:spPr>
          <a:xfrm>
            <a:off x="3657600" y="4191000"/>
            <a:ext cx="0" cy="12192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1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2223</Words>
  <Application>Microsoft Office PowerPoint</Application>
  <PresentationFormat>On-screen Show (4:3)</PresentationFormat>
  <Paragraphs>402</Paragraphs>
  <Slides>32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1_Blends</vt:lpstr>
      <vt:lpstr>Data Mining:   Concepts and Techniques    — Chapter 1 —</vt:lpstr>
      <vt:lpstr>Chapter 1.  Introduction</vt:lpstr>
      <vt:lpstr>What Is Data Mining?</vt:lpstr>
      <vt:lpstr>Data Mining</vt:lpstr>
      <vt:lpstr>Why Data Mining? </vt:lpstr>
      <vt:lpstr>Evolution of Sciences</vt:lpstr>
      <vt:lpstr>Evolution of Database Technology</vt:lpstr>
      <vt:lpstr>Chapter 1.  Introduction</vt:lpstr>
      <vt:lpstr>Knowledge Discovery (KDD) Process</vt:lpstr>
      <vt:lpstr>Example: A Web Mining Framework</vt:lpstr>
      <vt:lpstr>KDD Process: A Typical View from ML and Statistics</vt:lpstr>
      <vt:lpstr>Chapter 1.  Introduction</vt:lpstr>
      <vt:lpstr>Data Mining: On What Kinds of Data?</vt:lpstr>
      <vt:lpstr>Chapter 1.  Introduction</vt:lpstr>
      <vt:lpstr>What Kinds of Patterns Can Be Mined?</vt:lpstr>
      <vt:lpstr>Data Mining Function: (1) Generalization</vt:lpstr>
      <vt:lpstr>Data Mining Function: (2) Association and Correlation Analysis</vt:lpstr>
      <vt:lpstr>Data Mining Function: (3) Classification</vt:lpstr>
      <vt:lpstr>Data Mining Function: (4) Cluster Analysis</vt:lpstr>
      <vt:lpstr>Data Mining Function: (5) Outlier Analysis</vt:lpstr>
      <vt:lpstr>Time and Ordering: Sequential Pattern, Trend and Evolution Analysis</vt:lpstr>
      <vt:lpstr>Structure and Network Analysis</vt:lpstr>
      <vt:lpstr>Evaluation of Knowledge</vt:lpstr>
      <vt:lpstr>Chapter 1.  Introduction</vt:lpstr>
      <vt:lpstr>Data Mining: Confluence of Multiple Disciplines </vt:lpstr>
      <vt:lpstr>Why Confluence of Multiple Disciplines?</vt:lpstr>
      <vt:lpstr>Chapter 1.  Introduction</vt:lpstr>
      <vt:lpstr>Applications of Data Mining</vt:lpstr>
      <vt:lpstr>Chapter 1.  Introduction</vt:lpstr>
      <vt:lpstr>Major Issues in Data Mining (1)</vt:lpstr>
      <vt:lpstr>Major Issues in Data Mining (2)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Mining:   Concepts and Techniques    — Chapter 1 —</dc:title>
  <dc:creator>Nithya</dc:creator>
  <cp:lastModifiedBy>Nithya</cp:lastModifiedBy>
  <cp:revision>14</cp:revision>
  <dcterms:modified xsi:type="dcterms:W3CDTF">2020-12-08T09:50:10Z</dcterms:modified>
</cp:coreProperties>
</file>