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notesSlides/notesSlide37.xml" ContentType="application/vnd.openxmlformats-officedocument.presentationml.notesSlide+xml"/>
  <Default Extension="jpeg" ContentType="image/jpeg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7" r:id="rId1"/>
  </p:sldMasterIdLst>
  <p:notesMasterIdLst>
    <p:notesMasterId r:id="rId65"/>
  </p:notesMasterIdLst>
  <p:handoutMasterIdLst>
    <p:handoutMasterId r:id="rId66"/>
  </p:handoutMasterIdLst>
  <p:sldIdLst>
    <p:sldId id="764" r:id="rId2"/>
    <p:sldId id="1015" r:id="rId3"/>
    <p:sldId id="829" r:id="rId4"/>
    <p:sldId id="830" r:id="rId5"/>
    <p:sldId id="1020" r:id="rId6"/>
    <p:sldId id="1023" r:id="rId7"/>
    <p:sldId id="1021" r:id="rId8"/>
    <p:sldId id="1024" r:id="rId9"/>
    <p:sldId id="1025" r:id="rId10"/>
    <p:sldId id="1016" r:id="rId11"/>
    <p:sldId id="768" r:id="rId12"/>
    <p:sldId id="769" r:id="rId13"/>
    <p:sldId id="785" r:id="rId14"/>
    <p:sldId id="770" r:id="rId15"/>
    <p:sldId id="771" r:id="rId16"/>
    <p:sldId id="772" r:id="rId17"/>
    <p:sldId id="773" r:id="rId18"/>
    <p:sldId id="779" r:id="rId19"/>
    <p:sldId id="774" r:id="rId20"/>
    <p:sldId id="796" r:id="rId21"/>
    <p:sldId id="775" r:id="rId22"/>
    <p:sldId id="776" r:id="rId23"/>
    <p:sldId id="777" r:id="rId24"/>
    <p:sldId id="795" r:id="rId25"/>
    <p:sldId id="783" r:id="rId26"/>
    <p:sldId id="1017" r:id="rId27"/>
    <p:sldId id="818" r:id="rId28"/>
    <p:sldId id="1054" r:id="rId29"/>
    <p:sldId id="1055" r:id="rId30"/>
    <p:sldId id="897" r:id="rId31"/>
    <p:sldId id="973" r:id="rId32"/>
    <p:sldId id="819" r:id="rId33"/>
    <p:sldId id="802" r:id="rId34"/>
    <p:sldId id="803" r:id="rId35"/>
    <p:sldId id="804" r:id="rId36"/>
    <p:sldId id="805" r:id="rId37"/>
    <p:sldId id="816" r:id="rId38"/>
    <p:sldId id="806" r:id="rId39"/>
    <p:sldId id="814" r:id="rId40"/>
    <p:sldId id="815" r:id="rId41"/>
    <p:sldId id="809" r:id="rId42"/>
    <p:sldId id="953" r:id="rId43"/>
    <p:sldId id="811" r:id="rId44"/>
    <p:sldId id="813" r:id="rId45"/>
    <p:sldId id="955" r:id="rId46"/>
    <p:sldId id="954" r:id="rId47"/>
    <p:sldId id="1056" r:id="rId48"/>
    <p:sldId id="1018" r:id="rId49"/>
    <p:sldId id="873" r:id="rId50"/>
    <p:sldId id="837" r:id="rId51"/>
    <p:sldId id="1031" r:id="rId52"/>
    <p:sldId id="1032" r:id="rId53"/>
    <p:sldId id="1030" r:id="rId54"/>
    <p:sldId id="1033" r:id="rId55"/>
    <p:sldId id="861" r:id="rId56"/>
    <p:sldId id="874" r:id="rId57"/>
    <p:sldId id="840" r:id="rId58"/>
    <p:sldId id="864" r:id="rId59"/>
    <p:sldId id="844" r:id="rId60"/>
    <p:sldId id="1036" r:id="rId61"/>
    <p:sldId id="1042" r:id="rId62"/>
    <p:sldId id="1043" r:id="rId63"/>
    <p:sldId id="737" r:id="rId64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6E6EA"/>
    <a:srgbClr val="FAE2F6"/>
    <a:srgbClr val="170981"/>
    <a:srgbClr val="121328"/>
    <a:srgbClr val="D7FDF9"/>
    <a:srgbClr val="003366"/>
    <a:srgbClr val="FF7C8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8" autoAdjust="0"/>
    <p:restoredTop sz="91398" autoAdjust="0"/>
  </p:normalViewPr>
  <p:slideViewPr>
    <p:cSldViewPr>
      <p:cViewPr>
        <p:scale>
          <a:sx n="75" d="100"/>
          <a:sy n="75" d="100"/>
        </p:scale>
        <p:origin x="-154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52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4.xml"/><Relationship Id="rId2" Type="http://schemas.openxmlformats.org/officeDocument/2006/relationships/slide" Target="slides/slide12.xml"/><Relationship Id="rId1" Type="http://schemas.openxmlformats.org/officeDocument/2006/relationships/slide" Target="slides/slide11.xml"/><Relationship Id="rId5" Type="http://schemas.openxmlformats.org/officeDocument/2006/relationships/slide" Target="slides/slide49.xml"/><Relationship Id="rId4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2" Type="http://schemas.openxmlformats.org/officeDocument/2006/relationships/image" Target="../media/image73.emf"/><Relationship Id="rId1" Type="http://schemas.openxmlformats.org/officeDocument/2006/relationships/image" Target="../media/image72.emf"/><Relationship Id="rId5" Type="http://schemas.openxmlformats.org/officeDocument/2006/relationships/image" Target="../media/image67.wmf"/><Relationship Id="rId4" Type="http://schemas.openxmlformats.org/officeDocument/2006/relationships/image" Target="../media/image75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DF1F91A-2CB6-4B45-9BDD-9B3CCC92B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0" tIns="46586" rIns="93170" bIns="46586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9CB2E0B-6DAE-4181-A70C-EE993044C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45D78-DE83-4990-9F7F-3F95EEA3D52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96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FDCF9D-169C-4763-8651-89BA135BF6A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77994-6BEE-4106-A2E0-0DA4298EA4E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</p:spPr>
        <p:txBody>
          <a:bodyPr lIns="91262" tIns="45631" rIns="91262" bIns="456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5686A-0A65-4BD1-8086-51B9CDDF304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</p:spPr>
        <p:txBody>
          <a:bodyPr lIns="91262" tIns="45631" rIns="91262" bIns="456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FCB644-93A3-4EB4-863B-0DE743A934A3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402EDC-7A54-4BF7-AF50-9694CBD5944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</p:spPr>
        <p:txBody>
          <a:bodyPr lIns="91262" tIns="45631" rIns="91262" bIns="456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F31B7-0F8B-4064-997B-BFBC54CCF9AA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31422-C9B8-4D5F-8478-A199DEA9E43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438E3-3513-4209-9EE8-4E35EC80A906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A8324D-3F9F-4B3C-AF94-7588755EE3BA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</p:spPr>
        <p:txBody>
          <a:bodyPr lIns="91262" tIns="45631" rIns="91262" bIns="45631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4A20A-2CB4-4218-B2D4-88D3D4A428B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9680D-A020-4D62-A09F-20FCEA7322A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706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7E689A-D41B-4E67-B98A-3595C787D141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D1A76-955D-4EFB-9C2D-40793E7048AF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0F5DA3-D299-4B07-9DE4-BA647B6DE30E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Note: We need to </a:t>
            </a:r>
            <a:r>
              <a:rPr lang="en-US" b="1" smtClean="0"/>
              <a:t>label</a:t>
            </a:r>
            <a:r>
              <a:rPr lang="en-US" smtClean="0"/>
              <a:t> the dark plotted points as </a:t>
            </a:r>
            <a:r>
              <a:rPr lang="en-US" b="1" smtClean="0"/>
              <a:t>Q1, Median, Q3</a:t>
            </a:r>
            <a:r>
              <a:rPr lang="en-US" smtClean="0"/>
              <a:t> – that would help in understanding this graph.</a:t>
            </a:r>
          </a:p>
          <a:p>
            <a:r>
              <a:rPr lang="en-US" smtClean="0"/>
              <a:t>Tell audience: There is a shift in distribution of branch 1 WRT branch 2 in that the unit prices of items sold at branch 1 tend to be lower than those at branch 2.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A5D3E9-DB20-49A0-8BB6-84D26DF9968F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="1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56846-9D6B-4B06-BC80-154C7FC4DA3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853C79-476C-4035-B242-AC295BEABEE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1D3806-0A90-4EFE-B7D7-4BD8C7FE2CC6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B4CB9-A146-41B8-8ED9-BAEE02870351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73DDA52A-D258-45DC-819B-C7B9B78F2BF6}" type="slidenum">
              <a:rPr lang="en-US" sz="1200">
                <a:latin typeface="Times New Roman" pitchFamily="18" charset="0"/>
              </a:rPr>
              <a:pPr algn="r" defTabSz="931863" eaLnBrk="0" hangingPunct="0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0" tIns="46586" rIns="93170" bIns="46586" anchor="b"/>
          <a:lstStyle/>
          <a:p>
            <a:pPr algn="r" defTabSz="931863" eaLnBrk="0" hangingPunct="0"/>
            <a:fld id="{39A36D3A-E93F-4AF3-9397-4E6BE1506F6C}" type="slidenum">
              <a:rPr lang="en-US" sz="1200">
                <a:latin typeface="Times New Roman" pitchFamily="18" charset="0"/>
              </a:rPr>
              <a:pPr algn="r" defTabSz="931863" eaLnBrk="0" hangingPunct="0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62C3E-FAE1-4E28-84B9-CCE67A2DBFA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716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208884-8236-426A-A1DD-9794F895163C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D3E60F-B54F-4892-B6ED-BD91A2D7DD54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http://books.elsevier.com/companions/1558606890/pictures/Chapter_01/fig1-6b.gif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A8B0B-2CA2-4152-B65F-9CD18465D086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3EEFC-0C90-4856-AD8A-CAE0295D273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484368-E157-4D88-ABE0-DF7C8D1C7357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2A17B2-E820-4A2A-9ECB-F58283355ACF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FE461-AB1C-4456-9F78-27D5C79260AC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586DB4-B818-42F2-A4F6-1ACC8764693E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A2473-D939-4E29-8985-BCAF77976E6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95EE01-BB9B-4FBA-96AA-56E5FE8F0B7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D13FE-DB3E-4288-A356-9F599CA7BA6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3313F6-2F7F-4AAD-9242-94E0793565BF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0F5CC-4415-4CF5-9D02-84E7D20B1557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F561D-A53A-4B79-8061-C713C5D0FDD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E2A4DA-59E0-443C-B51B-BFBA5278A10F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48982-94A9-4A1B-81C5-58A099CEA90B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BA68F-2289-40C2-B8B3-4E87CC49F75B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36DA26-BAA6-481A-B7F1-2CD10D4453D7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A8A8C-5D17-444E-99F0-767AAACE4600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B90E89-C640-4CA9-AABB-6376D71552C5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81DFD-7CAA-4A21-9AE6-5B2BA639D30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C9067F-0E02-4F40-BF8F-B358FDDB662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0EA9AF-5C79-46AD-9695-2D94037BF81E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467D35-8431-470E-B7CE-1C35E274FB35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C9420F-D57C-4B7C-BD7B-BCB4E4A0788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20AE-0F38-482B-AF47-A79A0D6FECDC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FD9D5-7126-45B8-BE96-287B974E003E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2515F-4611-4FEF-8DEC-AFF9C08A74EE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E68950-8E1F-4301-8ED0-62C7D6952106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 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2C8F3-6303-4C02-8B19-5FAE0258819B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779DB2-D4B1-46C5-89A2-2870D23FE37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7FDD1-6DB2-462C-B7D2-44F1B7D274CD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A3FAE-D85B-4BD2-B548-60B9AECA018D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94D16C-B6BE-4481-8C41-CAD3FB7A11A8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3345C-D41C-44D3-95DE-218461B1D29F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231EC-E857-4BB1-B8C0-ED9B32B27484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524081-DD49-421C-93BA-C5C0531D1A6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7EB29C-43A1-42C4-BFB1-D5B199059B1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70755D-DE82-421C-BF7D-A4FFE9B2E40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</p:spPr>
        <p:txBody>
          <a:bodyPr lIns="90748" tIns="45373" rIns="90748" bIns="45373"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96BCF4-60BD-4D7D-9271-5942AD7871A4}" type="datetime4">
              <a:rPr lang="en-US" smtClean="0"/>
              <a:pPr>
                <a:defRPr/>
              </a:pPr>
              <a:t>December 8,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Mining: Concepts and Techniques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DBC094-108B-4B81-BC4A-A07C66BA20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7BBD6D-4FC0-41DD-BD88-FC0FB38754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E4B28-B823-4651-A877-A0859FA6A7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B450-2DD6-4406-A26B-990DE9E66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CCFDB-1908-4222-B7B3-D4412895C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C8898-C609-4F1F-A904-EE0383157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93D32-5583-49D5-A71A-CAD100B18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3B26E-E6FA-43DB-BA61-B347266577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A371C-CF7C-403A-9194-D5354DB186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D95F62-90B8-45E7-AD33-96F609CE18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728E4-D5DE-4029-A24F-47BBDF10E4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421906-601E-4FA1-BB0B-FEAE74B8C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8427B-D3DD-4895-985E-CBB7D9426E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54BA7-06B2-42E5-A96E-1B60C3FEE7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6E9AA7-417E-4832-96F4-3C68F48666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8F9CA-721A-4895-B0EE-BA1E93F8F15D}" type="datetimeFigureOut">
              <a:rPr lang="en-IN" smtClean="0"/>
              <a:t>08-12-2020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5A1EEDC-B354-4E58-858C-DB0D854115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</p:sldLayoutIdLst>
  <p:transition>
    <p:zoom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Word_97_-_2003_Document1.doc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.com/products/mathematica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png"/><Relationship Id="rId5" Type="http://schemas.openxmlformats.org/officeDocument/2006/relationships/hyperlink" Target="http://mathworld.wolfram.com/ChernoffFace.html" TargetMode="External"/><Relationship Id="rId4" Type="http://schemas.openxmlformats.org/officeDocument/2006/relationships/hyperlink" Target="http://www.amazon.com/exec/obidos/ASIN/0062731025/ref=nosim/weisstein-20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4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57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Microsoft_Office_Word_97_-_2003_Document2.doc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oleObject" Target="../embeddings/Microsoft_Office_Excel_97-2003_Worksheet3.xls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Microsoft_Office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Office_Excel_97-2003_Worksheet7.xls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oleObject" Target="../embeddings/Microsoft_Office_Excel_97-2003_Worksheet5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077200" cy="2895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000" smtClean="0"/>
              <a:t>Data Mining: </a:t>
            </a:r>
            <a:br>
              <a:rPr lang="en-US" sz="6000" smtClean="0"/>
            </a:br>
            <a:r>
              <a:rPr lang="en-US" sz="6000" smtClean="0"/>
              <a:t> </a:t>
            </a:r>
            <a:r>
              <a:rPr lang="en-US" sz="4800" smtClean="0"/>
              <a:t>Concepts and Techniques</a:t>
            </a:r>
            <a:r>
              <a:rPr lang="en-US" sz="6000" smtClean="0"/>
              <a:t> </a:t>
            </a:r>
            <a:br>
              <a:rPr lang="en-US" sz="6000" smtClean="0"/>
            </a:br>
            <a:r>
              <a:rPr lang="en-US" sz="6000" smtClean="0"/>
              <a:t/>
            </a:r>
            <a:br>
              <a:rPr lang="en-US" sz="6000" smtClean="0"/>
            </a:br>
            <a:r>
              <a:rPr lang="en-US" sz="2800" smtClean="0"/>
              <a:t>— Chapter 2 —</a:t>
            </a:r>
          </a:p>
        </p:txBody>
      </p:sp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E4A2F4-8AA9-494D-9905-5A1D8961FCB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A33C48-E4F7-4F46-9B45-B62AA0D06ED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6629" name="AutoShape 4"/>
          <p:cNvSpPr>
            <a:spLocks noChangeArrowheads="1"/>
          </p:cNvSpPr>
          <p:nvPr/>
        </p:nvSpPr>
        <p:spPr bwMode="auto">
          <a:xfrm rot="9694931">
            <a:off x="6781800" y="25908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762000"/>
          </a:xfrm>
        </p:spPr>
        <p:txBody>
          <a:bodyPr/>
          <a:lstStyle/>
          <a:p>
            <a:pPr eaLnBrk="1" hangingPunct="1"/>
            <a:r>
              <a:rPr lang="en-US" smtClean="0"/>
              <a:t>Basic Statistical Descriptions of Data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305800" cy="5257800"/>
          </a:xfrm>
        </p:spPr>
        <p:txBody>
          <a:bodyPr/>
          <a:lstStyle/>
          <a:p>
            <a:pPr eaLnBrk="1" hangingPunct="1">
              <a:buSzPct val="80000"/>
            </a:pPr>
            <a:r>
              <a:rPr lang="en-US" sz="2400" u="sng" smtClean="0"/>
              <a:t>Motivation</a:t>
            </a:r>
          </a:p>
          <a:p>
            <a:pPr lvl="1" eaLnBrk="1" hangingPunct="1">
              <a:buSzPct val="80000"/>
            </a:pPr>
            <a:r>
              <a:rPr lang="en-US" sz="2400" smtClean="0"/>
              <a:t>To better understand the data: central tendency, variation and spread</a:t>
            </a:r>
          </a:p>
          <a:p>
            <a:pPr eaLnBrk="1" hangingPunct="1">
              <a:buSzPct val="80000"/>
            </a:pPr>
            <a:r>
              <a:rPr lang="en-US" sz="2400" u="sng" smtClean="0"/>
              <a:t>Data dispersion characteristics</a:t>
            </a:r>
            <a:r>
              <a:rPr lang="en-US" sz="2400" smtClean="0"/>
              <a:t> </a:t>
            </a:r>
          </a:p>
          <a:p>
            <a:pPr lvl="1" eaLnBrk="1" hangingPunct="1">
              <a:buSzPct val="80000"/>
            </a:pPr>
            <a:r>
              <a:rPr lang="en-US" sz="2400" smtClean="0"/>
              <a:t>median, max, min, quantiles, outliers, variance, etc.</a:t>
            </a:r>
          </a:p>
          <a:p>
            <a:pPr eaLnBrk="1" hangingPunct="1">
              <a:buSzPct val="80000"/>
            </a:pPr>
            <a:r>
              <a:rPr lang="en-US" sz="2400" u="sng" smtClean="0"/>
              <a:t>Numerical dimensions</a:t>
            </a:r>
            <a:r>
              <a:rPr lang="en-US" sz="2400" smtClean="0"/>
              <a:t> correspond to sorted intervals</a:t>
            </a:r>
          </a:p>
          <a:p>
            <a:pPr lvl="1" eaLnBrk="1" hangingPunct="1">
              <a:buSzPct val="80000"/>
            </a:pPr>
            <a:r>
              <a:rPr lang="en-US" sz="2400" smtClean="0"/>
              <a:t>Data dispersion: analyzed with multiple granularities of precision</a:t>
            </a:r>
          </a:p>
          <a:p>
            <a:pPr lvl="1" eaLnBrk="1" hangingPunct="1">
              <a:buSzPct val="80000"/>
            </a:pPr>
            <a:r>
              <a:rPr lang="en-US" sz="2400" smtClean="0"/>
              <a:t>Boxplot or quantile analysis on sorted intervals</a:t>
            </a:r>
          </a:p>
          <a:p>
            <a:pPr eaLnBrk="1" hangingPunct="1">
              <a:buSzPct val="80000"/>
            </a:pPr>
            <a:r>
              <a:rPr lang="en-US" sz="2400" u="sng" smtClean="0"/>
              <a:t>Dispersion analysis on computed measures</a:t>
            </a:r>
            <a:endParaRPr lang="en-US" sz="2400" smtClean="0"/>
          </a:p>
          <a:p>
            <a:pPr lvl="1" eaLnBrk="1" hangingPunct="1">
              <a:buSzPct val="80000"/>
            </a:pPr>
            <a:r>
              <a:rPr lang="en-US" sz="2400" smtClean="0"/>
              <a:t>Folding measures into numerical dimensions</a:t>
            </a:r>
          </a:p>
          <a:p>
            <a:pPr lvl="1" eaLnBrk="1" hangingPunct="1">
              <a:buSzPct val="80000"/>
            </a:pPr>
            <a:r>
              <a:rPr lang="en-US" sz="2400" smtClean="0"/>
              <a:t>Boxplot or quantile analysis on the transformed cube</a:t>
            </a:r>
            <a:endParaRPr lang="en-US" sz="2000" smtClean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2566CA-1073-44B2-BA78-09DF0025F6B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Measuring the Central Tendency</a:t>
            </a:r>
            <a:endParaRPr lang="en-US" sz="4000" dirty="0" smtClean="0"/>
          </a:p>
        </p:txBody>
      </p:sp>
      <p:sp>
        <p:nvSpPr>
          <p:cNvPr id="205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6477000" cy="5029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sz="1800" u="sng" smtClean="0"/>
              <a:t>Mean (algebraic measure) (sample vs. population):</a:t>
            </a:r>
          </a:p>
          <a:p>
            <a:pPr lvl="1" eaLnBrk="1" hangingPunct="1">
              <a:lnSpc>
                <a:spcPct val="130000"/>
              </a:lnSpc>
              <a:buSzPct val="80000"/>
              <a:buFont typeface="Wingdings" pitchFamily="2" charset="2"/>
              <a:buNone/>
            </a:pPr>
            <a:r>
              <a:rPr lang="en-US" sz="1800" smtClean="0"/>
              <a:t>Note: </a:t>
            </a:r>
            <a:r>
              <a:rPr lang="en-US" sz="1800" i="1" smtClean="0"/>
              <a:t>n</a:t>
            </a:r>
            <a:r>
              <a:rPr lang="en-US" sz="1800" smtClean="0"/>
              <a:t> is sample size and </a:t>
            </a:r>
            <a:r>
              <a:rPr lang="en-US" sz="1800" i="1" smtClean="0"/>
              <a:t>N</a:t>
            </a:r>
            <a:r>
              <a:rPr lang="en-US" sz="1800" smtClean="0"/>
              <a:t> is population size.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Weighted arithmetic mean: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Trimmed mean: chopping extreme values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sz="1800" u="sng" smtClean="0"/>
              <a:t>Median</a:t>
            </a:r>
            <a:r>
              <a:rPr lang="en-US" sz="1800" smtClean="0"/>
              <a:t>: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Middle value if odd number of values, or average of the middle two values otherwise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Estimated by interpolation (for </a:t>
            </a:r>
            <a:r>
              <a:rPr lang="en-US" sz="1800" i="1" smtClean="0">
                <a:solidFill>
                  <a:schemeClr val="tx2"/>
                </a:solidFill>
              </a:rPr>
              <a:t>grouped data</a:t>
            </a:r>
            <a:r>
              <a:rPr lang="en-US" sz="1800" smtClean="0"/>
              <a:t>):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sz="1800" u="sng" smtClean="0"/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sz="1800" u="sng" smtClean="0"/>
              <a:t>Mode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Value that occurs most frequently in the data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Unimodal, bimodal, trimodal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smtClean="0"/>
              <a:t>Empirical formula: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sz="1800" smtClean="0"/>
          </a:p>
        </p:txBody>
      </p:sp>
      <p:graphicFrame>
        <p:nvGraphicFramePr>
          <p:cNvPr id="2054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8001000" y="1130300"/>
          <a:ext cx="1066800" cy="771525"/>
        </p:xfrm>
        <a:graphic>
          <a:graphicData uri="http://schemas.openxmlformats.org/presentationml/2006/ole">
            <p:oleObj spid="_x0000_s2054" name="Equation" r:id="rId4" imgW="596900" imgH="431800" progId="Equation.3">
              <p:embed/>
            </p:oleObj>
          </a:graphicData>
        </a:graphic>
      </p:graphicFrame>
      <p:sp>
        <p:nvSpPr>
          <p:cNvPr id="2055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E0422D0-FE1B-41A5-B562-72BA8A5358B3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019800" y="1143000"/>
          <a:ext cx="1752600" cy="846138"/>
        </p:xfrm>
        <a:graphic>
          <a:graphicData uri="http://schemas.openxmlformats.org/presentationml/2006/ole">
            <p:oleObj spid="_x0000_s2050" name="Microsoft Equation 3.0" r:id="rId5" imgW="710891" imgH="431613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5715000" y="1981200"/>
          <a:ext cx="1600200" cy="1447800"/>
        </p:xfrm>
        <a:graphic>
          <a:graphicData uri="http://schemas.openxmlformats.org/presentationml/2006/ole">
            <p:oleObj spid="_x0000_s2051" name="Equation" r:id="rId6" imgW="749300" imgH="838200" progId="Equation.3">
              <p:embed/>
            </p:oleObj>
          </a:graphicData>
        </a:graphic>
      </p:graphicFrame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1905000" y="4343400"/>
          <a:ext cx="4648200" cy="914400"/>
        </p:xfrm>
        <a:graphic>
          <a:graphicData uri="http://schemas.openxmlformats.org/presentationml/2006/ole">
            <p:oleObj spid="_x0000_s2052" name="Equation" r:id="rId7" imgW="2387600" imgH="469900" progId="Equation.3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3124200" y="6096000"/>
          <a:ext cx="4449763" cy="420688"/>
        </p:xfrm>
        <a:graphic>
          <a:graphicData uri="http://schemas.openxmlformats.org/presentationml/2006/ole">
            <p:oleObj spid="_x0000_s2053" name="Equation" r:id="rId8" imgW="2197100" imgH="203200" progId="Equation.3">
              <p:embed/>
            </p:oleObj>
          </a:graphicData>
        </a:graphic>
      </p:graphicFrame>
      <p:pic>
        <p:nvPicPr>
          <p:cNvPr id="2058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231616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5867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 </a:t>
            </a:r>
            <a:r>
              <a:rPr lang="en-US" smtClean="0"/>
              <a:t>Symmetric vs. Skewed Data</a:t>
            </a:r>
            <a:endParaRPr lang="en-US" sz="3200" smtClean="0"/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5334000" cy="1255713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smtClean="0">
                <a:solidFill>
                  <a:schemeClr val="tx2"/>
                </a:solidFill>
              </a:rPr>
              <a:t>Median, mean and mode of symmetric, positively and negatively skewed data</a:t>
            </a:r>
          </a:p>
        </p:txBody>
      </p:sp>
      <p:pic>
        <p:nvPicPr>
          <p:cNvPr id="28679" name="Picture 6" descr="rightskewe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3352800" cy="2514600"/>
          </a:xfrm>
          <a:noFill/>
        </p:spPr>
      </p:pic>
      <p:pic>
        <p:nvPicPr>
          <p:cNvPr id="28680" name="Picture 8" descr="leftskew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086100"/>
            <a:ext cx="4876800" cy="3771900"/>
          </a:xfrm>
          <a:noFill/>
        </p:spPr>
      </p:pic>
      <p:sp>
        <p:nvSpPr>
          <p:cNvPr id="28676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4937F73-8117-4DC9-8293-6F29C0D2959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8674" name="Date Placeholder 5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477000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21C13F02-9C53-41FE-ABED-F1FB75027A84}" type="datetime4">
              <a:rPr lang="en-US" sz="1200"/>
              <a:pPr/>
              <a:t>December 8, 2020</a:t>
            </a:fld>
            <a:endParaRPr lang="en-US" sz="1200"/>
          </a:p>
        </p:txBody>
      </p:sp>
      <p:sp>
        <p:nvSpPr>
          <p:cNvPr id="28675" name="Footer Placeholder 6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Data Mining: Concepts and Techniques</a:t>
            </a:r>
          </a:p>
        </p:txBody>
      </p:sp>
      <p:pic>
        <p:nvPicPr>
          <p:cNvPr id="28681" name="Picture 10" descr="ha02skew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0"/>
            <a:ext cx="38100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23622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</a:rPr>
              <a:t>positively skewed</a:t>
            </a:r>
          </a:p>
        </p:txBody>
      </p:sp>
      <p:sp>
        <p:nvSpPr>
          <p:cNvPr id="28683" name="Rectangle 12"/>
          <p:cNvSpPr>
            <a:spLocks noChangeArrowheads="1"/>
          </p:cNvSpPr>
          <p:nvPr/>
        </p:nvSpPr>
        <p:spPr bwMode="auto">
          <a:xfrm>
            <a:off x="5257800" y="51816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</a:rPr>
              <a:t>negatively skewed</a:t>
            </a:r>
          </a:p>
        </p:txBody>
      </p:sp>
      <p:sp>
        <p:nvSpPr>
          <p:cNvPr id="28684" name="Rectangle 13"/>
          <p:cNvSpPr>
            <a:spLocks noChangeArrowheads="1"/>
          </p:cNvSpPr>
          <p:nvPr/>
        </p:nvSpPr>
        <p:spPr bwMode="auto">
          <a:xfrm>
            <a:off x="5791200" y="14478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solidFill>
                  <a:schemeClr val="tx2"/>
                </a:solidFill>
              </a:rPr>
              <a:t>symmetric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Measuring the Dispersion of Data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610600" cy="50292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sz="1800" smtClean="0"/>
              <a:t>Quartiles, outliers and boxplots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Quartiles</a:t>
            </a:r>
            <a:r>
              <a:rPr lang="en-US" sz="1800" smtClean="0"/>
              <a:t>: Q</a:t>
            </a:r>
            <a:r>
              <a:rPr lang="en-US" sz="1800" baseline="-25000" smtClean="0"/>
              <a:t>1</a:t>
            </a:r>
            <a:r>
              <a:rPr lang="en-US" sz="1800" smtClean="0"/>
              <a:t> (25</a:t>
            </a:r>
            <a:r>
              <a:rPr lang="en-US" sz="1800" baseline="30000" smtClean="0"/>
              <a:t>th</a:t>
            </a:r>
            <a:r>
              <a:rPr lang="en-US" sz="1800" smtClean="0"/>
              <a:t> percentile), Q</a:t>
            </a:r>
            <a:r>
              <a:rPr lang="en-US" sz="1800" baseline="-25000" smtClean="0"/>
              <a:t>3</a:t>
            </a:r>
            <a:r>
              <a:rPr lang="en-US" sz="1800" smtClean="0"/>
              <a:t> (75</a:t>
            </a:r>
            <a:r>
              <a:rPr lang="en-US" sz="1800" baseline="30000" smtClean="0"/>
              <a:t>th</a:t>
            </a:r>
            <a:r>
              <a:rPr lang="en-US" sz="1800" smtClean="0"/>
              <a:t> percentile)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Inter-quartile range</a:t>
            </a:r>
            <a:r>
              <a:rPr lang="en-US" sz="1800" smtClean="0"/>
              <a:t>: IQR = Q</a:t>
            </a:r>
            <a:r>
              <a:rPr lang="en-US" sz="1800" baseline="-25000" smtClean="0"/>
              <a:t>3 </a:t>
            </a:r>
            <a:r>
              <a:rPr lang="en-US" sz="1800" smtClean="0"/>
              <a:t>–</a:t>
            </a:r>
            <a:r>
              <a:rPr lang="en-US" sz="1800" baseline="-25000" smtClean="0"/>
              <a:t> </a:t>
            </a:r>
            <a:r>
              <a:rPr lang="en-US" sz="1800" smtClean="0"/>
              <a:t>Q</a:t>
            </a:r>
            <a:r>
              <a:rPr lang="en-US" sz="1800" baseline="-25000" smtClean="0"/>
              <a:t>1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Five number summary</a:t>
            </a:r>
            <a:r>
              <a:rPr lang="en-US" sz="1800" smtClean="0"/>
              <a:t>: min, Q</a:t>
            </a:r>
            <a:r>
              <a:rPr lang="en-US" sz="1800" baseline="-25000" smtClean="0"/>
              <a:t>1</a:t>
            </a:r>
            <a:r>
              <a:rPr lang="en-US" sz="1800" smtClean="0"/>
              <a:t>, median,</a:t>
            </a:r>
            <a:r>
              <a:rPr lang="en-US" sz="1800" baseline="-25000" smtClean="0"/>
              <a:t> </a:t>
            </a:r>
            <a:r>
              <a:rPr lang="en-US" sz="1800" smtClean="0"/>
              <a:t>Q</a:t>
            </a:r>
            <a:r>
              <a:rPr lang="en-US" sz="1800" baseline="-25000" smtClean="0"/>
              <a:t>3</a:t>
            </a:r>
            <a:r>
              <a:rPr lang="en-US" sz="1800" smtClean="0"/>
              <a:t>, max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Boxplot</a:t>
            </a:r>
            <a:r>
              <a:rPr lang="en-US" sz="1800" smtClean="0"/>
              <a:t>: ends of the box are the quartiles; median is marked; add whiskers, and plot outliers individually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Outlier</a:t>
            </a:r>
            <a:r>
              <a:rPr lang="en-US" sz="1800" smtClean="0"/>
              <a:t>: usually, a value higher/lower than 1.5 x IQR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sz="1800" smtClean="0"/>
              <a:t>Variance and standard deviation (</a:t>
            </a:r>
            <a:r>
              <a:rPr lang="en-US" sz="1800" i="1" smtClean="0"/>
              <a:t>sample:</a:t>
            </a:r>
            <a:r>
              <a:rPr lang="en-US" sz="1800" smtClean="0"/>
              <a:t> </a:t>
            </a:r>
            <a:r>
              <a:rPr lang="en-US" sz="1800" i="1" smtClean="0"/>
              <a:t>s, population: </a:t>
            </a:r>
            <a:r>
              <a:rPr lang="el-GR" sz="1800" i="1" smtClean="0"/>
              <a:t>σ</a:t>
            </a:r>
            <a:r>
              <a:rPr lang="en-US" sz="1800" i="1" smtClean="0"/>
              <a:t>)</a:t>
            </a:r>
            <a:endParaRPr lang="en-US" sz="1800" smtClean="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Variance</a:t>
            </a:r>
            <a:r>
              <a:rPr lang="en-US" sz="1800" smtClean="0"/>
              <a:t>: (algebraic, scalable computation)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sz="1800" smtClean="0"/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sz="1800" smtClean="0"/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sz="1800" b="1" smtClean="0"/>
              <a:t>Standard deviation</a:t>
            </a:r>
            <a:r>
              <a:rPr lang="en-US" sz="1800" i="1" smtClean="0"/>
              <a:t> s (or </a:t>
            </a:r>
            <a:r>
              <a:rPr lang="el-GR" sz="1800" i="1" smtClean="0"/>
              <a:t>σ</a:t>
            </a:r>
            <a:r>
              <a:rPr lang="en-US" sz="1800" i="1" smtClean="0"/>
              <a:t>) </a:t>
            </a:r>
            <a:r>
              <a:rPr lang="en-US" sz="1800" smtClean="0"/>
              <a:t>is the square root of variance </a:t>
            </a:r>
            <a:r>
              <a:rPr lang="en-US" sz="1800" i="1" smtClean="0"/>
              <a:t>s</a:t>
            </a:r>
            <a:r>
              <a:rPr lang="en-US" sz="1800" i="1" baseline="30000" smtClean="0"/>
              <a:t>2 (</a:t>
            </a:r>
            <a:r>
              <a:rPr lang="en-US" sz="1800" i="1" smtClean="0"/>
              <a:t>or</a:t>
            </a:r>
            <a:r>
              <a:rPr lang="en-US" sz="1800" i="1" baseline="30000" smtClean="0"/>
              <a:t> </a:t>
            </a:r>
            <a:r>
              <a:rPr lang="el-GR" sz="1800" i="1" smtClean="0"/>
              <a:t>σ</a:t>
            </a:r>
            <a:r>
              <a:rPr lang="en-US" sz="1800" i="1" baseline="30000" smtClean="0"/>
              <a:t>2)</a:t>
            </a:r>
          </a:p>
        </p:txBody>
      </p:sp>
      <p:graphicFrame>
        <p:nvGraphicFramePr>
          <p:cNvPr id="3075" name="Object 11"/>
          <p:cNvGraphicFramePr>
            <a:graphicFrameLocks noChangeAspect="1"/>
          </p:cNvGraphicFramePr>
          <p:nvPr>
            <p:ph sz="half" idx="2"/>
          </p:nvPr>
        </p:nvGraphicFramePr>
        <p:xfrm>
          <a:off x="5511800" y="3670300"/>
          <a:ext cx="2235200" cy="431800"/>
        </p:xfrm>
        <a:graphic>
          <a:graphicData uri="http://schemas.openxmlformats.org/presentationml/2006/ole">
            <p:oleObj spid="_x0000_s3075" name="Equation" r:id="rId4" imgW="2235200" imgH="431800" progId="Equation.3">
              <p:embed/>
            </p:oleObj>
          </a:graphicData>
        </a:graphic>
      </p:graphicFrame>
      <p:sp>
        <p:nvSpPr>
          <p:cNvPr id="307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4CF74BF-B25A-4723-835B-9017891E7941}" type="slidenum">
              <a:rPr lang="en-US" smtClean="0"/>
              <a:pPr/>
              <a:t>14</a:t>
            </a:fld>
            <a:endParaRPr lang="en-US" smtClean="0"/>
          </a:p>
        </p:txBody>
      </p:sp>
      <p:graphicFrame>
        <p:nvGraphicFramePr>
          <p:cNvPr id="3074" name="Object 10"/>
          <p:cNvGraphicFramePr>
            <a:graphicFrameLocks noChangeAspect="1"/>
          </p:cNvGraphicFramePr>
          <p:nvPr/>
        </p:nvGraphicFramePr>
        <p:xfrm>
          <a:off x="381000" y="5018088"/>
          <a:ext cx="4267200" cy="696912"/>
        </p:xfrm>
        <a:graphic>
          <a:graphicData uri="http://schemas.openxmlformats.org/presentationml/2006/ole">
            <p:oleObj spid="_x0000_s3074" name="Equation" r:id="rId5" imgW="2959100" imgH="4318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5181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 </a:t>
            </a:r>
            <a:r>
              <a:rPr lang="en-US" smtClean="0"/>
              <a:t>Boxplot Analysis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096000" cy="51816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Five-number summary</a:t>
            </a:r>
            <a:r>
              <a:rPr lang="en-US" sz="2000" smtClean="0"/>
              <a:t> of a distribution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Minimum, Q1, Median, Q3, Maximum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b="1" smtClean="0"/>
              <a:t>Boxplot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Data is represented with a box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ends of the box are at the first and third quartiles, i.e., the height of the box is IQR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The median is marked by a line within the box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Whiskers: two lines outside the box extended to Minimum and Maximum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Outliers: points beyond a specified outlier threshold, plotted individually</a:t>
            </a:r>
          </a:p>
        </p:txBody>
      </p:sp>
      <p:sp>
        <p:nvSpPr>
          <p:cNvPr id="29698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96DDA9F-6AEE-49B7-9221-F9F14C0606A3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9699" name="Picture 1035" descr="box 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7288" y="2362200"/>
            <a:ext cx="28305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38" descr="th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175" y="114300"/>
            <a:ext cx="39338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Visualization of Data Dispersion: 3-D Boxplots</a:t>
            </a:r>
            <a:endParaRPr lang="en-US" smtClean="0"/>
          </a:p>
        </p:txBody>
      </p:sp>
      <p:sp>
        <p:nvSpPr>
          <p:cNvPr id="30722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152400" y="6477000"/>
            <a:ext cx="19050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fld id="{536731BF-481F-435C-82DA-FD64DE8EB964}" type="datetime4">
              <a:rPr lang="en-US" sz="1200"/>
              <a:pPr/>
              <a:t>December 8, 2020</a:t>
            </a:fld>
            <a:endParaRPr lang="en-US" sz="1200"/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Data Mining: Concepts and Techniques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F170E9-1BCF-4EB5-B5D2-D20FDBAFF9C1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30726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8991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sz="3200" smtClean="0"/>
              <a:t>Properties of Normal Distribution Curve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2514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tx2"/>
                </a:solidFill>
              </a:rPr>
              <a:t>The normal (distribution) curve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–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68% of the measurements  (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: mean, 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standard deviation)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 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–2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+2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95% of it</a:t>
            </a:r>
          </a:p>
          <a:p>
            <a:pPr lvl="1" eaLnBrk="1" hangingPunct="1"/>
            <a:r>
              <a:rPr lang="en-US" sz="2400" smtClean="0">
                <a:solidFill>
                  <a:schemeClr val="tx2"/>
                </a:solidFill>
              </a:rPr>
              <a:t>From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–3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 to </a:t>
            </a:r>
            <a:r>
              <a:rPr lang="el-GR" sz="2400" smtClean="0">
                <a:solidFill>
                  <a:schemeClr val="tx2"/>
                </a:solidFill>
              </a:rPr>
              <a:t>μ</a:t>
            </a:r>
            <a:r>
              <a:rPr lang="en-US" sz="2400" smtClean="0">
                <a:solidFill>
                  <a:schemeClr val="tx2"/>
                </a:solidFill>
              </a:rPr>
              <a:t>+3</a:t>
            </a:r>
            <a:r>
              <a:rPr lang="el-GR" sz="2400" smtClean="0">
                <a:solidFill>
                  <a:schemeClr val="tx2"/>
                </a:solidFill>
              </a:rPr>
              <a:t>σ</a:t>
            </a:r>
            <a:r>
              <a:rPr lang="en-US" sz="2400" smtClean="0">
                <a:solidFill>
                  <a:schemeClr val="tx2"/>
                </a:solidFill>
              </a:rPr>
              <a:t>: contains about 99.7% of it</a:t>
            </a:r>
          </a:p>
          <a:p>
            <a:pPr lvl="1" eaLnBrk="1" hangingPunct="1"/>
            <a:endParaRPr lang="en-US" sz="2400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31749" name="Picture 5" descr="normal1-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24200" y="3729038"/>
            <a:ext cx="2895600" cy="2590800"/>
          </a:xfrm>
          <a:noFill/>
        </p:spPr>
      </p:pic>
      <p:pic>
        <p:nvPicPr>
          <p:cNvPr id="31750" name="Picture 7" descr="normal1-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886200"/>
            <a:ext cx="2986088" cy="2438400"/>
          </a:xfrm>
          <a:noFill/>
        </p:spPr>
      </p:pic>
      <p:sp>
        <p:nvSpPr>
          <p:cNvPr id="31746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9A26F75-7218-46F3-AA26-82207D98F87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31751" name="Picture 9" descr="normal1-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7913" y="3810000"/>
            <a:ext cx="298608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Graphic Displays of Basic Statistical Descriptions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Boxplot</a:t>
            </a:r>
            <a:r>
              <a:rPr lang="en-US" sz="2400" smtClean="0"/>
              <a:t>: graphic display of five-number summary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Histogram</a:t>
            </a:r>
            <a:r>
              <a:rPr lang="en-US" sz="2400" smtClean="0"/>
              <a:t>: x-axis are values, y-axis repres. frequencies 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Quantile plot</a:t>
            </a:r>
            <a:r>
              <a:rPr lang="en-US" sz="2400" smtClean="0"/>
              <a:t>:  each value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  </a:t>
            </a:r>
            <a:r>
              <a:rPr lang="en-US" sz="2400" smtClean="0"/>
              <a:t>is paired with </a:t>
            </a:r>
            <a:r>
              <a:rPr lang="en-US" sz="2400" i="1" smtClean="0"/>
              <a:t>f</a:t>
            </a:r>
            <a:r>
              <a:rPr lang="en-US" sz="2400" i="1" baseline="-25000" smtClean="0"/>
              <a:t>i </a:t>
            </a:r>
            <a:r>
              <a:rPr lang="en-US" sz="2400" smtClean="0"/>
              <a:t> indicating that approximately 100 </a:t>
            </a:r>
            <a:r>
              <a:rPr lang="en-US" sz="2400" i="1" smtClean="0"/>
              <a:t>f</a:t>
            </a:r>
            <a:r>
              <a:rPr lang="en-US" sz="2400" i="1" baseline="-25000" smtClean="0"/>
              <a:t>i </a:t>
            </a:r>
            <a:r>
              <a:rPr lang="en-US" sz="2400" smtClean="0"/>
              <a:t>% of data  are </a:t>
            </a:r>
            <a:r>
              <a:rPr lang="en-US" sz="2400" smtClean="0">
                <a:sym typeface="Symbol" pitchFamily="18" charset="2"/>
              </a:rPr>
              <a:t></a:t>
            </a:r>
            <a:r>
              <a:rPr lang="en-US" sz="2400" smtClean="0"/>
              <a:t>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baseline="-25000" smtClean="0"/>
              <a:t> </a:t>
            </a:r>
            <a:endParaRPr lang="en-US" sz="2400" smtClean="0"/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Quantile-quantile (q-q) plot</a:t>
            </a:r>
            <a:r>
              <a:rPr lang="en-US" sz="2400" smtClean="0"/>
              <a:t>: graphs the quantiles of one univariant distribution against the corresponding quantiles of another</a:t>
            </a:r>
          </a:p>
          <a:p>
            <a:pPr eaLnBrk="1" hangingPunct="1">
              <a:lnSpc>
                <a:spcPct val="140000"/>
              </a:lnSpc>
              <a:buSzPct val="80000"/>
            </a:pPr>
            <a:r>
              <a:rPr lang="en-US" sz="2400" b="1" smtClean="0"/>
              <a:t>Scatter plot</a:t>
            </a:r>
            <a:r>
              <a:rPr lang="en-US" sz="2400" smtClean="0"/>
              <a:t>: each pair of values is a pair of coordinates and plotted as points in the plane</a:t>
            </a:r>
          </a:p>
        </p:txBody>
      </p:sp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342D04-C148-435B-B4BF-28F5EA3F1744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Histogram Analysis</a:t>
            </a:r>
          </a:p>
        </p:txBody>
      </p:sp>
      <p:sp>
        <p:nvSpPr>
          <p:cNvPr id="410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648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Histogram: Graph display of tabulated frequencies, shown as bars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It shows what proportion of cases fall into each of several categories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Differs from a bar chart in that it is the </a:t>
            </a:r>
            <a:r>
              <a:rPr lang="en-US" sz="2000" i="1" smtClean="0"/>
              <a:t>area</a:t>
            </a:r>
            <a:r>
              <a:rPr lang="en-US" sz="2000" smtClean="0"/>
              <a:t> of the bar that denotes the value, not the height as in bar charts, a crucial distinction when the categories are not of uniform width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 categories are usually specified as non-overlapping intervals of some variable. The categories (bars) must be adjacent</a:t>
            </a:r>
          </a:p>
          <a:p>
            <a:pPr eaLnBrk="1" hangingPunct="1">
              <a:lnSpc>
                <a:spcPct val="110000"/>
              </a:lnSpc>
            </a:pPr>
            <a:endParaRPr lang="en-US" sz="1600" smtClean="0"/>
          </a:p>
        </p:txBody>
      </p:sp>
      <p:graphicFrame>
        <p:nvGraphicFramePr>
          <p:cNvPr id="4098" name="Object 1029"/>
          <p:cNvGraphicFramePr>
            <a:graphicFrameLocks/>
          </p:cNvGraphicFramePr>
          <p:nvPr>
            <p:ph type="chart" sz="half" idx="2"/>
          </p:nvPr>
        </p:nvGraphicFramePr>
        <p:xfrm>
          <a:off x="4572000" y="1447800"/>
          <a:ext cx="5410200" cy="4343400"/>
        </p:xfrm>
        <a:graphic>
          <a:graphicData uri="http://schemas.openxmlformats.org/presentationml/2006/ole">
            <p:oleObj spid="_x0000_s4098" name="Chart" r:id="rId4" imgW="7915242" imgH="3848250" progId="MSGraph.Chart.8">
              <p:embed followColorScheme="full"/>
            </p:oleObj>
          </a:graphicData>
        </a:graphic>
      </p:graphicFrame>
      <p:sp>
        <p:nvSpPr>
          <p:cNvPr id="4099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8BD66CE-ABBE-4D93-81CD-78A9D90E8FD8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C4F52C-BD26-4DCB-9CE7-019B6F68BF5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 rot="9694931">
            <a:off x="6629400" y="16764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Histograms Often Tell More than Boxplots</a:t>
            </a:r>
          </a:p>
        </p:txBody>
      </p:sp>
      <p:graphicFrame>
        <p:nvGraphicFramePr>
          <p:cNvPr id="5123" name="Object 7"/>
          <p:cNvGraphicFramePr>
            <a:graphicFrameLocks noChangeAspect="1"/>
          </p:cNvGraphicFramePr>
          <p:nvPr>
            <p:ph sz="half" idx="1"/>
          </p:nvPr>
        </p:nvGraphicFramePr>
        <p:xfrm>
          <a:off x="944563" y="3017838"/>
          <a:ext cx="3063875" cy="1692275"/>
        </p:xfrm>
        <a:graphic>
          <a:graphicData uri="http://schemas.openxmlformats.org/presentationml/2006/ole">
            <p:oleObj spid="_x0000_s5123" name="SmartDraw" r:id="rId4" imgW="3063240" imgH="1691640" progId="SmartDraw.2">
              <p:embed/>
            </p:oleObj>
          </a:graphicData>
        </a:graphic>
      </p:graphicFrame>
      <p:graphicFrame>
        <p:nvGraphicFramePr>
          <p:cNvPr id="512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" y="1409700"/>
          <a:ext cx="3962400" cy="2189163"/>
        </p:xfrm>
        <a:graphic>
          <a:graphicData uri="http://schemas.openxmlformats.org/presentationml/2006/ole">
            <p:oleObj spid="_x0000_s5122" name="SmartDraw" r:id="rId5" imgW="3063240" imgH="1691640" progId="SmartDraw.2">
              <p:embed/>
            </p:oleObj>
          </a:graphicData>
        </a:graphic>
      </p:graphicFrame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A43A5-0A6D-4F24-A941-93EB4C6C1C2E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126" name="Rectangle 9"/>
          <p:cNvSpPr>
            <a:spLocks noChangeArrowheads="1"/>
          </p:cNvSpPr>
          <p:nvPr/>
        </p:nvSpPr>
        <p:spPr bwMode="auto">
          <a:xfrm>
            <a:off x="4876800" y="1522413"/>
            <a:ext cx="3657600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The two histograms shown in the left may have the same boxplot representation</a:t>
            </a:r>
          </a:p>
          <a:p>
            <a:pPr marL="742950" lvl="1" indent="-285750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/>
              <a:t>The same values for: min, Q1, median, Q3, max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But they have rather different data distributions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Quantile Plot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31913"/>
            <a:ext cx="8382000" cy="2478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Displays all of the data (allowing the user to assess both the overall behavior and unusual occurrences)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Plots </a:t>
            </a:r>
            <a:r>
              <a:rPr lang="en-US" sz="2400" b="1" smtClean="0"/>
              <a:t>quantile</a:t>
            </a:r>
            <a:r>
              <a:rPr lang="en-US" sz="2400" smtClean="0"/>
              <a:t>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For a data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i="1" smtClean="0"/>
              <a:t> </a:t>
            </a:r>
            <a:r>
              <a:rPr lang="en-US" sz="2400" smtClean="0"/>
              <a:t>data sorted in increasing order, 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i="1" smtClean="0"/>
              <a:t> </a:t>
            </a:r>
            <a:r>
              <a:rPr lang="en-US" sz="2400" smtClean="0"/>
              <a:t>indicates that approximately 100 </a:t>
            </a:r>
            <a:r>
              <a:rPr lang="en-US" sz="2400" i="1" smtClean="0"/>
              <a:t>f</a:t>
            </a:r>
            <a:r>
              <a:rPr lang="en-US" sz="2400" i="1" baseline="-25000" smtClean="0"/>
              <a:t>i</a:t>
            </a:r>
            <a:r>
              <a:rPr lang="en-US" sz="2400" smtClean="0"/>
              <a:t>% of the data are below or equal to the value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Data Mining: Concepts and Techniques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E15F97-BA5D-49F4-8A29-80F021C0650C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3379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602038"/>
            <a:ext cx="64008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Quantile-Quantile (Q-Q) Plot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82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Graphs the quantiles of one univariate distribution against the corresponding quantiles of another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View: Is there is a shift in going from one distribution to another?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Example shows unit price of items sold at Branch 1 vs. Branch 2 for each quantile.  Unit prices of items sold at Branch 1 tend to be lower than those at Branch 2.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533DB4-2C43-4507-A9F2-D548BDDB1FC3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348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3136900"/>
            <a:ext cx="6029325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Scatter plot</a:t>
            </a:r>
          </a:p>
        </p:txBody>
      </p:sp>
      <p:sp>
        <p:nvSpPr>
          <p:cNvPr id="35844" name="Rectangle 1027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1779588"/>
          </a:xfrm>
        </p:spPr>
        <p:txBody>
          <a:bodyPr/>
          <a:lstStyle/>
          <a:p>
            <a:pPr eaLnBrk="1" hangingPunct="1"/>
            <a:r>
              <a:rPr lang="en-US" sz="2400" smtClean="0"/>
              <a:t>Provides a first look at bivariate data to see clusters of points, outliers, etc</a:t>
            </a:r>
          </a:p>
          <a:p>
            <a:pPr eaLnBrk="1" hangingPunct="1"/>
            <a:r>
              <a:rPr lang="en-US" sz="2400" smtClean="0"/>
              <a:t>Each pair of values is treated as a pair of coordinates and plotted as points in the plane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F7A877-8E4E-4D23-8A8F-96A780475C1A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3584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971800"/>
            <a:ext cx="7391400" cy="35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/>
              <a:t>Positively and Negatively Correlated Data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4906963"/>
            <a:ext cx="4267200" cy="14128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sz="1800" smtClean="0"/>
              <a:t>The left half fragment is positively correlated</a:t>
            </a:r>
          </a:p>
          <a:p>
            <a:pPr eaLnBrk="1" hangingPunct="1">
              <a:lnSpc>
                <a:spcPct val="140000"/>
              </a:lnSpc>
            </a:pPr>
            <a:r>
              <a:rPr lang="en-US" sz="1800" smtClean="0"/>
              <a:t>The right half is negative correlated</a:t>
            </a:r>
            <a:endParaRPr lang="en-US" sz="1800" smtClean="0">
              <a:solidFill>
                <a:schemeClr val="hlink"/>
              </a:solidFill>
            </a:endParaRP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5662C3-0D43-46EC-9827-CCDF60918D93}" type="slidenum">
              <a:rPr lang="en-US" smtClean="0"/>
              <a:pPr/>
              <a:t>24</a:t>
            </a:fld>
            <a:endParaRPr lang="en-US" smtClean="0"/>
          </a:p>
        </p:txBody>
      </p:sp>
      <p:pic>
        <p:nvPicPr>
          <p:cNvPr id="36869" name="Picture 4" descr="ha02correl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95400"/>
            <a:ext cx="33655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5" descr="ha02correl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19200"/>
            <a:ext cx="3810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6" descr="fig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114800"/>
            <a:ext cx="350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Rectangle 7"/>
          <p:cNvSpPr>
            <a:spLocks noChangeArrowheads="1"/>
          </p:cNvSpPr>
          <p:nvPr/>
        </p:nvSpPr>
        <p:spPr bwMode="auto">
          <a:xfrm>
            <a:off x="4191000" y="4953000"/>
            <a:ext cx="42672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 Uncorrelated Data</a:t>
            </a:r>
          </a:p>
        </p:txBody>
      </p:sp>
      <p:pic>
        <p:nvPicPr>
          <p:cNvPr id="37892" name="Picture 4" descr="fig18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3352800" cy="2514600"/>
          </a:xfrm>
          <a:noFill/>
        </p:spPr>
      </p:pic>
      <p:pic>
        <p:nvPicPr>
          <p:cNvPr id="37893" name="Picture 5" descr="fig18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2001838"/>
            <a:ext cx="4267200" cy="3606800"/>
          </a:xfrm>
          <a:noFill/>
        </p:spPr>
      </p:pic>
      <p:pic>
        <p:nvPicPr>
          <p:cNvPr id="37891" name="Picture 3" descr="fig18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0"/>
            <a:ext cx="4038600" cy="3733800"/>
          </a:xfrm>
          <a:noFill/>
        </p:spPr>
      </p:pic>
      <p:sp>
        <p:nvSpPr>
          <p:cNvPr id="37890" name="Slide Number Placeholder 8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1CDDA21-14D7-4678-ADA4-F096BF2BB33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ECA2E-E596-4049-9603-DCDC7B8DE32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8917" name="AutoShape 4"/>
          <p:cNvSpPr>
            <a:spLocks noChangeArrowheads="1"/>
          </p:cNvSpPr>
          <p:nvPr/>
        </p:nvSpPr>
        <p:spPr bwMode="auto">
          <a:xfrm rot="9694931">
            <a:off x="4038600" y="35052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Data Visualization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1800" smtClean="0"/>
              <a:t>Why data visualization?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>
                <a:solidFill>
                  <a:schemeClr val="tx2"/>
                </a:solidFill>
              </a:rPr>
              <a:t>Gain insight</a:t>
            </a:r>
            <a:r>
              <a:rPr lang="en-US" sz="1800" smtClean="0"/>
              <a:t> into an information space by mapping data onto graphical primitives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>
                <a:solidFill>
                  <a:schemeClr val="tx2"/>
                </a:solidFill>
              </a:rPr>
              <a:t>Provide qualitative overview</a:t>
            </a:r>
            <a:r>
              <a:rPr lang="en-US" sz="1800" smtClean="0"/>
              <a:t> of large data sets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>
                <a:solidFill>
                  <a:schemeClr val="tx2"/>
                </a:solidFill>
              </a:rPr>
              <a:t>Search</a:t>
            </a:r>
            <a:r>
              <a:rPr lang="en-US" sz="1800" smtClean="0"/>
              <a:t> for patterns, trends, structure, irregularities, relationships among data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>
                <a:solidFill>
                  <a:schemeClr val="tx2"/>
                </a:solidFill>
              </a:rPr>
              <a:t>Help find interesting regions and suitable parameters</a:t>
            </a:r>
            <a:r>
              <a:rPr lang="en-US" sz="1800" smtClean="0"/>
              <a:t> for further quantitative analysis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>
                <a:solidFill>
                  <a:schemeClr val="tx2"/>
                </a:solidFill>
              </a:rPr>
              <a:t>Provide a visual proof</a:t>
            </a:r>
            <a:r>
              <a:rPr lang="en-US" sz="1800" smtClean="0"/>
              <a:t> of computer representations derived</a:t>
            </a:r>
          </a:p>
          <a:p>
            <a:pPr eaLnBrk="1" hangingPunct="1">
              <a:lnSpc>
                <a:spcPct val="110000"/>
              </a:lnSpc>
            </a:pPr>
            <a:r>
              <a:rPr lang="en-US" sz="1800" smtClean="0"/>
              <a:t>Categorization of visualization methods: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/>
              <a:t>Pixel-oriented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/>
              <a:t>Geometric projection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/>
              <a:t>Icon-based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/>
              <a:t>Hierarchical visualization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1800" smtClean="0"/>
              <a:t>Visualizing complex data and relations</a:t>
            </a:r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7D35E-4510-4529-B78C-B32B9EC0DB3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875F05A-7481-49C1-90BA-B3645F75B664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Pixel-Oriented Visualization Techniques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534400" cy="1905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For a data set of m dimensions, create m windows on the screen, one for each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 m dimension values of a record are mapped to m pixels at the corresponding positions in the windows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The colors of the pixels reflect the corresponding values</a:t>
            </a:r>
          </a:p>
        </p:txBody>
      </p:sp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8613775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AutoNum type="alphaLcParenBoth"/>
            </a:pPr>
            <a:r>
              <a:rPr lang="en-US" sz="2000"/>
              <a:t>Income</a:t>
            </a: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2362200" y="6172200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/>
              <a:t>(b) Credit Limit</a:t>
            </a:r>
          </a:p>
        </p:txBody>
      </p:sp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495800" y="61722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/>
              <a:t>(c) transaction volume</a:t>
            </a:r>
          </a:p>
        </p:txBody>
      </p:sp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7239000" y="61563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2000"/>
              <a:t>(d) age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DB7F7A-4A44-4074-96D1-E9D38C81BFD2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Laying Out Pixels in Circle Segments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95400"/>
            <a:ext cx="8534400" cy="83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To save space and show the connections among multiple dimensions, space filling is often done in a circle segment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81000" y="5851525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buFontTx/>
              <a:buAutoNum type="alphaLcParenBoth"/>
            </a:pPr>
            <a:r>
              <a:rPr lang="en-US" sz="2000"/>
              <a:t>Representing a data record in circle segment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4495800" y="6019800"/>
            <a:ext cx="449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/>
              <a:t>(b) Laying out pixels in circle segment</a:t>
            </a:r>
          </a:p>
        </p:txBody>
      </p:sp>
      <p:pic>
        <p:nvPicPr>
          <p:cNvPr id="4199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498725"/>
            <a:ext cx="37576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182813"/>
            <a:ext cx="4078288" cy="376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Types of Data Sets</a:t>
            </a:r>
            <a:r>
              <a:rPr lang="en-US" sz="3200" smtClean="0">
                <a:solidFill>
                  <a:schemeClr val="hlink"/>
                </a:solidFill>
              </a:rPr>
              <a:t> 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419600" cy="5181600"/>
          </a:xfrm>
          <a:noFill/>
        </p:spPr>
        <p:txBody>
          <a:bodyPr lIns="90488" tIns="44450" rIns="90488" bIns="44450"/>
          <a:lstStyle/>
          <a:p>
            <a:pPr marL="285750" indent="-28575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Record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Relational records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Data matrix, e.g., numerical matrix, crosstabs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Document data: text documents: term-frequency vector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Transaction data</a:t>
            </a:r>
            <a:endParaRPr lang="en-US" sz="1400" smtClean="0"/>
          </a:p>
          <a:p>
            <a:pPr marL="285750" indent="-28575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Graph and network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World Wide Web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Social or information networks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Molecular Structures</a:t>
            </a:r>
          </a:p>
          <a:p>
            <a:pPr marL="285750" indent="-28575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Ordered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Video data: sequence of images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Temporal data: time-series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Sequential Data: transaction sequences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Genetic sequence data</a:t>
            </a:r>
          </a:p>
          <a:p>
            <a:pPr marL="285750" indent="-28575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Spatial, image and multimedia: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Spatial data: maps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Image data: </a:t>
            </a:r>
          </a:p>
          <a:p>
            <a:pPr marL="800100" lvl="1" indent="-342900" eaLnBrk="1" hangingPunct="1">
              <a:lnSpc>
                <a:spcPct val="105000"/>
              </a:lnSpc>
            </a:pPr>
            <a:r>
              <a:rPr lang="en-US" sz="1400" smtClean="0">
                <a:cs typeface="Times New Roman" pitchFamily="18" charset="0"/>
              </a:rPr>
              <a:t>Video data: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114800" y="1592263"/>
          <a:ext cx="4876800" cy="2217737"/>
        </p:xfrm>
        <a:graphic>
          <a:graphicData uri="http://schemas.openxmlformats.org/presentationml/2006/ole">
            <p:oleObj spid="_x0000_s1026" name="Visio" r:id="rId4" imgW="5925718" imgH="2693902" progId="Visio.Drawing.6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5029200" y="4191000"/>
          <a:ext cx="3821113" cy="1998663"/>
        </p:xfrm>
        <a:graphic>
          <a:graphicData uri="http://schemas.openxmlformats.org/presentationml/2006/ole">
            <p:oleObj spid="_x0000_s1027" name="Document" r:id="rId5" imgW="3823716" imgH="1999488" progId="Word.Document.8">
              <p:embed/>
            </p:oleObj>
          </a:graphicData>
        </a:graphic>
      </p:graphicFrame>
      <p:sp>
        <p:nvSpPr>
          <p:cNvPr id="1028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A70CBE-FB1E-4524-AB5B-CD1421919CF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Geometric Projection Visualization Techniques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sz="2400" smtClean="0"/>
              <a:t>Visualization of geometric transformations and projections of the data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smtClean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Direct visualization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Scatterplot and scatterplot matrices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Landscapes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Projection pursuit technique: Help users find meaningful projections of multidimensional data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Prosection views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Hyperslice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Parallel coordinates</a:t>
            </a:r>
            <a:endParaRPr lang="en-US" sz="2400" smtClean="0"/>
          </a:p>
        </p:txBody>
      </p:sp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295B8BF-54B5-4726-B48F-E674E63FF617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 Data Visualization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124200" y="6477000"/>
            <a:ext cx="28956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1200"/>
              <a:t>Data Mining: Concepts and Techniques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0D9651-41FB-4361-8435-E5BCD41C9BA9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44037" name="Picture 3" descr="fig1-6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731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4"/>
          <p:cNvSpPr txBox="1">
            <a:spLocks noChangeArrowheads="1"/>
          </p:cNvSpPr>
          <p:nvPr/>
        </p:nvSpPr>
        <p:spPr bwMode="auto">
          <a:xfrm rot="5400000">
            <a:off x="-1855788" y="3630613"/>
            <a:ext cx="508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Ribbons with Twists Based on Vorticity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pPr eaLnBrk="1" hangingPunct="1"/>
            <a:r>
              <a:rPr lang="de-DE" sz="3200" smtClean="0">
                <a:latin typeface="Arial" charset="0"/>
              </a:rPr>
              <a:t>Scatterplot Matrices</a:t>
            </a:r>
            <a:endParaRPr lang="en-US" sz="3200" smtClean="0">
              <a:latin typeface="Arial" charset="0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172200"/>
            <a:ext cx="8382000" cy="30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600" smtClean="0"/>
              <a:t>Matrix </a:t>
            </a:r>
            <a:r>
              <a:rPr lang="de-DE" sz="1600" smtClean="0"/>
              <a:t>of scatterplots (x-y-diagrams) of the k-dim. data [total of (k2/2-k) scatterplots]</a:t>
            </a:r>
            <a:endParaRPr lang="en-US" sz="1600" smtClean="0"/>
          </a:p>
        </p:txBody>
      </p:sp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98E857-CD53-4721-B929-720852476193}" type="slidenum">
              <a:rPr lang="en-US" smtClean="0"/>
              <a:pPr/>
              <a:t>32</a:t>
            </a:fld>
            <a:endParaRPr lang="en-US" smtClean="0"/>
          </a:p>
        </p:txBody>
      </p:sp>
      <p:pic>
        <p:nvPicPr>
          <p:cNvPr id="45061" name="Picture 4" descr="scatplo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806450"/>
            <a:ext cx="54102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 rot="-5400000">
            <a:off x="-69056" y="3421856"/>
            <a:ext cx="3155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>
                <a:solidFill>
                  <a:schemeClr val="accent1"/>
                </a:solidFill>
                <a:latin typeface="Arial" charset="0"/>
              </a:rPr>
              <a:t>Used by</a:t>
            </a:r>
            <a:r>
              <a:rPr lang="de-DE" sz="800" u="sng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800">
                <a:solidFill>
                  <a:schemeClr val="accent1"/>
                </a:solidFill>
                <a:latin typeface="Arial" charset="0"/>
              </a:rPr>
              <a:t>ermission of M. Ward, Worcester Polytechnic</a:t>
            </a:r>
            <a:r>
              <a:rPr lang="de-DE" sz="120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de-DE" sz="800">
                <a:solidFill>
                  <a:schemeClr val="accent1"/>
                </a:solidFill>
                <a:latin typeface="Arial" charset="0"/>
              </a:rPr>
              <a:t>Institute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>
                <a:latin typeface="Arial" charset="0"/>
              </a:rPr>
              <a:t>Landscapes</a:t>
            </a:r>
            <a:endParaRPr lang="en-US" sz="4800" smtClean="0">
              <a:latin typeface="Arial" charset="0"/>
            </a:endParaRPr>
          </a:p>
        </p:txBody>
      </p:sp>
      <p:sp>
        <p:nvSpPr>
          <p:cNvPr id="46088" name="Rectangle 7"/>
          <p:cNvSpPr>
            <a:spLocks noGrp="1" noChangeArrowheads="1"/>
          </p:cNvSpPr>
          <p:nvPr>
            <p:ph idx="1"/>
          </p:nvPr>
        </p:nvSpPr>
        <p:spPr>
          <a:xfrm>
            <a:off x="304800" y="5486400"/>
            <a:ext cx="8382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Visualization of the data as perspective landscape</a:t>
            </a:r>
            <a:endParaRPr lang="de-DE" sz="2000" b="1" smtClean="0"/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The data needs to be transformed into a (possibly artificial) 2D spatial representation which preserves the characteristics of the data </a:t>
            </a:r>
            <a:endParaRPr lang="en-US" sz="2000" smtClean="0"/>
          </a:p>
        </p:txBody>
      </p:sp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ADE7B4-9428-45BC-8C39-106A80FCCCA0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46083" name="Rectangle 2"/>
          <p:cNvSpPr>
            <a:spLocks noChangeArrowheads="1"/>
          </p:cNvSpPr>
          <p:nvPr/>
        </p:nvSpPr>
        <p:spPr bwMode="auto">
          <a:xfrm>
            <a:off x="0" y="5410200"/>
            <a:ext cx="89916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1044575" indent="-1588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tabLst>
                <a:tab pos="1333500" algn="l"/>
              </a:tabLst>
            </a:pPr>
            <a:endParaRPr lang="de-DE" sz="2000" b="1" u="sng">
              <a:latin typeface="Arial" charset="0"/>
            </a:endParaRP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7381875" y="2590800"/>
            <a:ext cx="14573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400">
                <a:solidFill>
                  <a:schemeClr val="tx2"/>
                </a:solidFill>
                <a:latin typeface="Arial" charset="0"/>
              </a:rPr>
              <a:t>news articles</a:t>
            </a:r>
            <a:br>
              <a:rPr lang="de-DE" sz="1400">
                <a:solidFill>
                  <a:schemeClr val="tx2"/>
                </a:solidFill>
                <a:latin typeface="Arial" charset="0"/>
              </a:rPr>
            </a:br>
            <a:r>
              <a:rPr lang="de-DE" sz="1400">
                <a:solidFill>
                  <a:schemeClr val="tx2"/>
                </a:solidFill>
                <a:latin typeface="Arial" charset="0"/>
              </a:rPr>
              <a:t>visualized as</a:t>
            </a:r>
            <a:br>
              <a:rPr lang="de-DE" sz="1400">
                <a:solidFill>
                  <a:schemeClr val="tx2"/>
                </a:solidFill>
                <a:latin typeface="Arial" charset="0"/>
              </a:rPr>
            </a:br>
            <a:r>
              <a:rPr lang="de-DE" sz="1400">
                <a:solidFill>
                  <a:schemeClr val="tx2"/>
                </a:solidFill>
                <a:latin typeface="Arial" charset="0"/>
              </a:rPr>
              <a:t>a landscape</a:t>
            </a:r>
          </a:p>
        </p:txBody>
      </p:sp>
      <p:pic>
        <p:nvPicPr>
          <p:cNvPr id="46085" name="Picture 4" descr="Landsca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117600"/>
            <a:ext cx="5638800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Text Box 5"/>
          <p:cNvSpPr txBox="1">
            <a:spLocks noChangeArrowheads="1"/>
          </p:cNvSpPr>
          <p:nvPr/>
        </p:nvSpPr>
        <p:spPr bwMode="auto">
          <a:xfrm rot="-5400000">
            <a:off x="-442912" y="3351212"/>
            <a:ext cx="3721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1000">
                <a:solidFill>
                  <a:schemeClr val="accent1"/>
                </a:solidFill>
                <a:latin typeface="Arial" charset="0"/>
              </a:rPr>
              <a:t>Used by permission of B. Wright, Visible Decisions Inc.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Parallel Coordinates</a:t>
            </a:r>
            <a:endParaRPr lang="en-US" sz="4000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458200" cy="2286000"/>
          </a:xfrm>
        </p:spPr>
        <p:txBody>
          <a:bodyPr/>
          <a:lstStyle/>
          <a:p>
            <a:pPr eaLnBrk="1" hangingPunct="1"/>
            <a:r>
              <a:rPr lang="de-DE" sz="2000" smtClean="0"/>
              <a:t>n equidistant axes which are parallel to one of the screen axes and correspond to the attributes </a:t>
            </a:r>
          </a:p>
          <a:p>
            <a:pPr eaLnBrk="1" hangingPunct="1"/>
            <a:r>
              <a:rPr lang="de-DE" sz="2000" smtClean="0"/>
              <a:t>The axes are scaled to the [minimum, maximum]: range of the corresponding attribute</a:t>
            </a:r>
          </a:p>
          <a:p>
            <a:pPr eaLnBrk="1" hangingPunct="1"/>
            <a:r>
              <a:rPr lang="de-DE" sz="2000" smtClean="0"/>
              <a:t>Every data item corresponds to a polygonal line which intersects each of the axes at the point which corresponds to the value for the attribute</a:t>
            </a:r>
            <a:endParaRPr lang="en-US" sz="2000" smtClean="0"/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2FFC8D5-E8DC-4621-A23E-4B34CC5DF878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86200"/>
            <a:ext cx="655320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777AD7-AFA9-4324-A6B9-DAC5550077DE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Parallel Coordinates of a Data Set</a:t>
            </a:r>
          </a:p>
        </p:txBody>
      </p:sp>
      <p:pic>
        <p:nvPicPr>
          <p:cNvPr id="48131" name="Picture 2" descr="ParCoord_KapII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392238"/>
            <a:ext cx="7467600" cy="493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de-DE" smtClean="0">
                <a:solidFill>
                  <a:srgbClr val="170981"/>
                </a:solidFill>
              </a:rPr>
              <a:t>Icon-Based Visualization Techniques</a:t>
            </a:r>
            <a:endParaRPr lang="en-US" smtClean="0">
              <a:solidFill>
                <a:srgbClr val="170981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458200" cy="4953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sz="2400" smtClean="0"/>
              <a:t>Visualization of the data values as features of icons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smtClean="0"/>
              <a:t>Typical visualization 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Chernoff Faces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Stick Figures</a:t>
            </a:r>
          </a:p>
          <a:p>
            <a:pPr eaLnBrk="1" hangingPunct="1">
              <a:lnSpc>
                <a:spcPct val="110000"/>
              </a:lnSpc>
            </a:pPr>
            <a:r>
              <a:rPr lang="de-DE" sz="2400" smtClean="0"/>
              <a:t>General techniques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Shape coding: Use shape to represent certain information encoding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Color icons: Use color icons to encode more information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z="2400" smtClean="0"/>
              <a:t>Tile bars: Use small icons to represent the relevant feature vectors in document retrieval</a:t>
            </a:r>
            <a:endParaRPr lang="en-US" sz="2400" smtClean="0"/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B53E25-1F6D-4D23-A8B2-00C15E8A7127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Chernoff Faces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371600"/>
            <a:ext cx="8458200" cy="2667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A way to display variables on a two-dimensional surface, e.g., let x be eyebrow slant, y be eye size, z be nose length, etc.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The figure shows faces produced using 10 characteristics--head eccentricity, eye size, eye spacing, eye eccentricity, pupil size, eyebrow slant, nose size, mouth shape, mouth size, and mouth opening): Each assigned one of 10 possible values, generated using </a:t>
            </a:r>
            <a:r>
              <a:rPr lang="en-US" sz="2000" i="1" smtClean="0">
                <a:hlinkClick r:id="rId3"/>
              </a:rPr>
              <a:t>Mathematica</a:t>
            </a:r>
            <a:r>
              <a:rPr lang="en-US" sz="2000" smtClean="0"/>
              <a:t> (S. Dickson)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04800" y="4200525"/>
            <a:ext cx="5486400" cy="21986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REFERENCE: Gonick, L. and Smith, W. </a:t>
            </a:r>
            <a:r>
              <a:rPr lang="en-US" sz="2000" i="1" smtClean="0">
                <a:hlinkClick r:id="rId4"/>
              </a:rPr>
              <a:t>The Cartoon Guide to Statistics.</a:t>
            </a:r>
            <a:r>
              <a:rPr lang="en-US" sz="2000" smtClean="0"/>
              <a:t> New York: Harper Perennial, p. 212, 1993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Weisstein, Eric W. "Chernoff Face." From </a:t>
            </a:r>
            <a:r>
              <a:rPr lang="en-US" sz="2000" i="1" smtClean="0"/>
              <a:t>MathWorld</a:t>
            </a:r>
            <a:r>
              <a:rPr lang="en-US" sz="2000" smtClean="0"/>
              <a:t>--A Wolfram Web Resource. </a:t>
            </a:r>
            <a:r>
              <a:rPr lang="en-US" sz="2000" smtClean="0">
                <a:hlinkClick r:id="rId5"/>
              </a:rPr>
              <a:t>mathworld.wolfram.com/ChernoffFace.html</a:t>
            </a:r>
            <a:r>
              <a:rPr lang="en-US" sz="2000" smtClean="0"/>
              <a:t> </a:t>
            </a:r>
          </a:p>
        </p:txBody>
      </p:sp>
      <p:sp>
        <p:nvSpPr>
          <p:cNvPr id="5017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A684A-9FBF-4540-BF86-53125CA4E019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50182" name="Picture 4" descr="ChernoffFac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8800" y="3886200"/>
            <a:ext cx="3429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CECBDD-1852-498E-91CD-88830385BDF8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5120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772400" cy="762000"/>
          </a:xfrm>
        </p:spPr>
        <p:txBody>
          <a:bodyPr/>
          <a:lstStyle/>
          <a:p>
            <a:pPr eaLnBrk="1" hangingPunct="1"/>
            <a:r>
              <a:rPr lang="de-DE" smtClean="0"/>
              <a:t>Stick</a:t>
            </a:r>
            <a:r>
              <a:rPr lang="de-DE" smtClean="0">
                <a:solidFill>
                  <a:schemeClr val="tx1"/>
                </a:solidFill>
              </a:rPr>
              <a:t> </a:t>
            </a:r>
            <a:r>
              <a:rPr lang="de-DE" smtClean="0"/>
              <a:t>Figure</a:t>
            </a:r>
            <a:endParaRPr lang="en-US" sz="4000" smtClean="0"/>
          </a:p>
        </p:txBody>
      </p:sp>
      <p:pic>
        <p:nvPicPr>
          <p:cNvPr id="51203" name="Picture 2" descr="StickCen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620871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174625" y="6559550"/>
            <a:ext cx="74453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285750" indent="-285750" defTabSz="381000">
              <a:spcBef>
                <a:spcPct val="20000"/>
              </a:spcBef>
              <a:buSzPct val="130000"/>
            </a:pPr>
            <a:r>
              <a:rPr lang="en-US" sz="1100"/>
              <a:t>Two attributes mapped to axes, remaining attributes mapped to angle or length of limbs”. Look at texture pattern</a:t>
            </a:r>
            <a:endParaRPr lang="de-DE" sz="1800">
              <a:latin typeface="Arial Narrow" pitchFamily="34" charset="0"/>
            </a:endParaRPr>
          </a:p>
        </p:txBody>
      </p:sp>
      <p:sp>
        <p:nvSpPr>
          <p:cNvPr id="51205" name="Text Box 4"/>
          <p:cNvSpPr txBox="1">
            <a:spLocks noChangeArrowheads="1"/>
          </p:cNvSpPr>
          <p:nvPr/>
        </p:nvSpPr>
        <p:spPr bwMode="auto">
          <a:xfrm>
            <a:off x="6781800" y="1066800"/>
            <a:ext cx="22383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>
                <a:latin typeface="Arial" charset="0"/>
              </a:rPr>
              <a:t>A census data figure showing age, income, gender, education, etc.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 rot="-5417876">
            <a:off x="-1455737" y="3741737"/>
            <a:ext cx="3582988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800">
                <a:solidFill>
                  <a:schemeClr val="accent1"/>
                </a:solidFill>
                <a:latin typeface="Arial" charset="0"/>
              </a:rPr>
              <a:t>used by permission of G. Grinstein, University of Massachusettes at Lowell</a:t>
            </a:r>
          </a:p>
        </p:txBody>
      </p:sp>
      <p:sp>
        <p:nvSpPr>
          <p:cNvPr id="51208" name="Text Box 12"/>
          <p:cNvSpPr txBox="1">
            <a:spLocks noChangeArrowheads="1"/>
          </p:cNvSpPr>
          <p:nvPr/>
        </p:nvSpPr>
        <p:spPr bwMode="auto">
          <a:xfrm>
            <a:off x="6858000" y="4419600"/>
            <a:ext cx="2286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5-piece stick figure (1 body and 4 limbs w. different angle/length)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3200" dirty="0" smtClean="0"/>
              <a:t>Hierarchical Visualization Techniques</a:t>
            </a:r>
            <a:endParaRPr lang="en-US" sz="3200" dirty="0" smtClean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de-DE" smtClean="0"/>
              <a:t>Visualization of the data using a hierarchical partitioning into subspaces</a:t>
            </a:r>
          </a:p>
          <a:p>
            <a:pPr eaLnBrk="1" hangingPunct="1">
              <a:lnSpc>
                <a:spcPct val="110000"/>
              </a:lnSpc>
            </a:pPr>
            <a:r>
              <a:rPr lang="de-DE" smtClean="0"/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mtClean="0"/>
              <a:t>Dimensional Stacking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mtClean="0"/>
              <a:t>Worlds-within-Worlds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mtClean="0"/>
              <a:t>Tree-Map 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mtClean="0"/>
              <a:t>Cone Trees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smtClean="0"/>
              <a:t>InfoCube</a:t>
            </a:r>
            <a:endParaRPr lang="en-US" smtClean="0"/>
          </a:p>
        </p:txBody>
      </p:sp>
      <p:sp>
        <p:nvSpPr>
          <p:cNvPr id="52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96790-786F-43D6-951A-74E81A57F33A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85200" cy="762000"/>
          </a:xfrm>
        </p:spPr>
        <p:txBody>
          <a:bodyPr/>
          <a:lstStyle/>
          <a:p>
            <a:pPr eaLnBrk="1" hangingPunct="1"/>
            <a:r>
              <a:rPr lang="en-US" sz="3200" smtClean="0"/>
              <a:t>Important Characteristics of Structured Data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013700" cy="5029200"/>
          </a:xfrm>
          <a:noFill/>
        </p:spPr>
        <p:txBody>
          <a:bodyPr lIns="90488" tIns="44450" rIns="90488" bIns="44450"/>
          <a:lstStyle/>
          <a:p>
            <a:pPr marL="285750" indent="-285750" eaLnBrk="1" hangingPunct="1">
              <a:lnSpc>
                <a:spcPct val="115000"/>
              </a:lnSpc>
            </a:pPr>
            <a:r>
              <a:rPr lang="en-US" smtClean="0"/>
              <a:t>Dimensionality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smtClean="0"/>
              <a:t>Curse of dimensionality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smtClean="0"/>
              <a:t>Sparsity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smtClean="0"/>
              <a:t>Only presence counts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smtClean="0"/>
              <a:t>Resolution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smtClean="0"/>
              <a:t>Patterns depend on the scale</a:t>
            </a:r>
            <a:r>
              <a:rPr lang="en-US" sz="3200" smtClean="0"/>
              <a:t> 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smtClean="0"/>
              <a:t>Distribution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smtClean="0"/>
              <a:t>Centrality and dispersion</a:t>
            </a:r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D44DB6-859A-4AAD-9602-60B547F4A5C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Dimensional Stacking</a:t>
            </a:r>
          </a:p>
        </p:txBody>
      </p:sp>
      <p:pic>
        <p:nvPicPr>
          <p:cNvPr id="532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" y="1295400"/>
            <a:ext cx="8153400" cy="2125663"/>
          </a:xfrm>
          <a:noFill/>
        </p:spPr>
      </p:pic>
      <p:sp>
        <p:nvSpPr>
          <p:cNvPr id="5325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304800" y="3581400"/>
            <a:ext cx="8610600" cy="28194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de-DE" sz="2400" smtClean="0"/>
              <a:t>Partitioning of the n-dimensional attribute space in 2-D subspaces, which are ‘stacked’ into each other</a:t>
            </a:r>
          </a:p>
          <a:p>
            <a:pPr eaLnBrk="1" hangingPunct="1"/>
            <a:r>
              <a:rPr lang="de-DE" sz="2400" smtClean="0"/>
              <a:t>Partitioning of the attribute value ranges into classes.  The important attributes should be used on the outer levels.</a:t>
            </a:r>
            <a:endParaRPr lang="de-DE" sz="2400" b="1" smtClean="0"/>
          </a:p>
          <a:p>
            <a:pPr eaLnBrk="1" hangingPunct="1"/>
            <a:r>
              <a:rPr lang="de-DE" sz="2400" smtClean="0"/>
              <a:t>Adequate for data with ordinal attributes of low cardinality</a:t>
            </a:r>
          </a:p>
          <a:p>
            <a:pPr eaLnBrk="1" hangingPunct="1"/>
            <a:r>
              <a:rPr lang="en-US" sz="2400" smtClean="0"/>
              <a:t>But, difficult to display more than nine dimensions</a:t>
            </a:r>
          </a:p>
          <a:p>
            <a:pPr eaLnBrk="1" hangingPunct="1"/>
            <a:r>
              <a:rPr lang="en-US" sz="2400" smtClean="0"/>
              <a:t>Important to map dimensions appropriately</a:t>
            </a:r>
          </a:p>
        </p:txBody>
      </p:sp>
      <p:sp>
        <p:nvSpPr>
          <p:cNvPr id="532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A2788C-9F18-4815-982F-603BAF6D78B5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72E63-B4A4-4CC3-9993-603F6AE2B5C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542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763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Dimensional Stacking</a:t>
            </a: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066800" y="1219200"/>
            <a:ext cx="7581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lvl="2" eaLnBrk="0" hangingPunct="0">
              <a:spcBef>
                <a:spcPts val="1900"/>
              </a:spcBef>
              <a:spcAft>
                <a:spcPts val="1500"/>
              </a:spcAft>
            </a:pPr>
            <a:r>
              <a:rPr lang="de-DE" sz="1000">
                <a:solidFill>
                  <a:schemeClr val="accent1"/>
                </a:solidFill>
                <a:latin typeface="Arial" charset="0"/>
              </a:rPr>
              <a:t>Used by permission of M. Ward, Worcester Polytechnic Institute</a:t>
            </a:r>
          </a:p>
        </p:txBody>
      </p:sp>
      <p:pic>
        <p:nvPicPr>
          <p:cNvPr id="54276" name="Picture 3" descr="dimsta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60500"/>
            <a:ext cx="741997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305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sz="2000">
                <a:latin typeface="Arial" charset="0"/>
              </a:rPr>
              <a:t>Visualization of oil mining data with longitude and latitude mapped to the outer x-, y-axes and ore grade and depth mapped to the inner x-, y-axes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Worlds-within-Worlds</a:t>
            </a:r>
            <a:endParaRPr lang="en-US" smtClean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52400" y="1295400"/>
            <a:ext cx="8839200" cy="1981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de-DE" sz="2000" smtClean="0"/>
              <a:t>Assign </a:t>
            </a:r>
            <a:r>
              <a:rPr lang="en-US" sz="2000" smtClean="0"/>
              <a:t>the function and two most important parameters to innermost world 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z="2000" smtClean="0"/>
              <a:t>Fix all other parameters at constant values - draw other (1 or 2 or 3 dimensional worlds choosing these as the axes)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sz="2000" smtClean="0"/>
              <a:t>Software that uses this paradigm</a:t>
            </a:r>
          </a:p>
          <a:p>
            <a:pPr marL="457200" indent="-457200" eaLnBrk="1" hangingPunct="1">
              <a:lnSpc>
                <a:spcPct val="110000"/>
              </a:lnSpc>
            </a:pPr>
            <a:endParaRPr lang="en-US" sz="2000" smtClean="0"/>
          </a:p>
        </p:txBody>
      </p:sp>
      <p:sp>
        <p:nvSpPr>
          <p:cNvPr id="553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-76200" y="3276600"/>
            <a:ext cx="3810000" cy="3200400"/>
          </a:xfrm>
        </p:spPr>
        <p:txBody>
          <a:bodyPr/>
          <a:lstStyle/>
          <a:p>
            <a:pPr marL="800100" lvl="1" indent="-342900" eaLnBrk="1" hangingPunct="1"/>
            <a:r>
              <a:rPr lang="en-US" sz="2000" smtClean="0"/>
              <a:t>N–vision: Dynamic interaction through data glove and stereo displays, including  rotation, scaling (inner) and translation (inner/outer) </a:t>
            </a:r>
          </a:p>
          <a:p>
            <a:pPr marL="800100" lvl="1" indent="-342900" eaLnBrk="1" hangingPunct="1"/>
            <a:r>
              <a:rPr lang="en-US" sz="2000" smtClean="0"/>
              <a:t>Auto Visual: Static interaction by means of queries</a:t>
            </a:r>
          </a:p>
        </p:txBody>
      </p:sp>
      <p:sp>
        <p:nvSpPr>
          <p:cNvPr id="552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F34268-7EE6-4404-AB74-EAEAE340B05F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55302" name="Picture 4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200400"/>
            <a:ext cx="5562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Tree-Map</a:t>
            </a:r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56324" name="Rectangle 6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1676400"/>
          </a:xfrm>
        </p:spPr>
        <p:txBody>
          <a:bodyPr/>
          <a:lstStyle/>
          <a:p>
            <a:pPr eaLnBrk="1" hangingPunct="1"/>
            <a:r>
              <a:rPr lang="de-DE" sz="2400" smtClean="0"/>
              <a:t>Screen-filling method which uses a hierarchical partitioning of the screen into regions depending on the attribute values</a:t>
            </a:r>
            <a:endParaRPr lang="de-DE" sz="2400" b="1" smtClean="0"/>
          </a:p>
          <a:p>
            <a:pPr eaLnBrk="1" hangingPunct="1"/>
            <a:r>
              <a:rPr lang="de-DE" sz="2400" smtClean="0"/>
              <a:t>The x- and y-dimension of the screen are partitioned alternately according to the attribute values (classes)</a:t>
            </a:r>
            <a:endParaRPr lang="en-US" sz="2400" smtClean="0"/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C21F3D-2720-42B2-91BE-B22F861D7B79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56325" name="Picture 4" descr="all102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048000"/>
            <a:ext cx="533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30238" y="4419600"/>
            <a:ext cx="2900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MSR Netscan Image</a:t>
            </a:r>
          </a:p>
        </p:txBody>
      </p:sp>
      <p:sp>
        <p:nvSpPr>
          <p:cNvPr id="56327" name="Rectangle 1"/>
          <p:cNvSpPr>
            <a:spLocks noChangeArrowheads="1"/>
          </p:cNvSpPr>
          <p:nvPr/>
        </p:nvSpPr>
        <p:spPr bwMode="auto">
          <a:xfrm>
            <a:off x="4038600" y="6553200"/>
            <a:ext cx="4572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Ack.: http://www.cs.umd.edu/hcil/treemap-history/all102001.jpg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0" smtClean="0"/>
              <a:t>Tree-Map of a File System (Schneiderman)</a:t>
            </a:r>
          </a:p>
        </p:txBody>
      </p:sp>
      <p:sp>
        <p:nvSpPr>
          <p:cNvPr id="573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217C58-03C5-4120-AEDB-20F559D23DB5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295400"/>
            <a:ext cx="7543800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InfoCube</a:t>
            </a:r>
            <a:endParaRPr lang="en-US" smtClean="0"/>
          </a:p>
        </p:txBody>
      </p:sp>
      <p:sp>
        <p:nvSpPr>
          <p:cNvPr id="5837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4953000"/>
          </a:xfrm>
        </p:spPr>
        <p:txBody>
          <a:bodyPr/>
          <a:lstStyle/>
          <a:p>
            <a:pPr eaLnBrk="1" hangingPunct="1"/>
            <a:r>
              <a:rPr lang="de-DE" smtClean="0"/>
              <a:t>A 3-D visualization technique where hierarchical information is displayed as nested semi-transparent cubes </a:t>
            </a:r>
          </a:p>
          <a:p>
            <a:pPr eaLnBrk="1" hangingPunct="1"/>
            <a:r>
              <a:rPr lang="de-DE" smtClean="0"/>
              <a:t>The outermost cubes correspond to the top level data, while the subnodes or the lower level data are represented as smaller cubes inside the outermost cubes, and so on</a:t>
            </a:r>
          </a:p>
        </p:txBody>
      </p:sp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2AA59B-56EB-4B6A-8706-BD85970653C3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58373" name="Picture 11" descr="http://www.csl.sony.co.jp/person/rekimoto/cube/cub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3550" y="4114800"/>
            <a:ext cx="36004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91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smtClean="0"/>
              <a:t>Three-D Cone Trees</a:t>
            </a:r>
            <a:endParaRPr lang="en-US" smtClean="0"/>
          </a:p>
        </p:txBody>
      </p:sp>
      <p:sp>
        <p:nvSpPr>
          <p:cNvPr id="5939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5410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sz="2000" i="1" smtClean="0"/>
              <a:t>3D</a:t>
            </a:r>
            <a:r>
              <a:rPr lang="en-US" sz="2000" smtClean="0"/>
              <a:t> </a:t>
            </a:r>
            <a:r>
              <a:rPr lang="en-US" sz="2000" i="1" smtClean="0"/>
              <a:t>cone tree</a:t>
            </a:r>
            <a:r>
              <a:rPr lang="en-US" sz="2000" smtClean="0"/>
              <a:t> visualization technique works well for up to a thousand nodes or so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First build a </a:t>
            </a:r>
            <a:r>
              <a:rPr lang="en-US" sz="2000" i="1" smtClean="0"/>
              <a:t>2D</a:t>
            </a:r>
            <a:r>
              <a:rPr lang="en-US" sz="2000" smtClean="0"/>
              <a:t> </a:t>
            </a:r>
            <a:r>
              <a:rPr lang="en-US" sz="2000" i="1" smtClean="0"/>
              <a:t>circle tree</a:t>
            </a:r>
            <a:r>
              <a:rPr lang="en-US" sz="2000" smtClean="0"/>
              <a:t> that arranges its nodes in concentric circles centered on the root node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Cannot avoid overlaps when projected to 2D 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G. Robertson, J. Mackinlay, S. Card. “Cone Trees: Animated 3D Visualizations of Hierarchical Information”, </a:t>
            </a:r>
            <a:r>
              <a:rPr lang="en-US" sz="2000" i="1" smtClean="0"/>
              <a:t>ACM SIGCHI'91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Graph from Nadeau Software Consulting website: Visualize a social network data set that models the way an infection spreads from one person to the next </a:t>
            </a:r>
            <a:endParaRPr lang="de-DE" sz="2000" smtClean="0"/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BF06B7-6AFA-429A-B95B-7614736E870E}" type="slidenum">
              <a:rPr lang="en-US" smtClean="0"/>
              <a:pPr/>
              <a:t>46</a:t>
            </a:fld>
            <a:endParaRPr lang="en-US" smtClean="0"/>
          </a:p>
        </p:txBody>
      </p:sp>
      <p:pic>
        <p:nvPicPr>
          <p:cNvPr id="59395" name="Picture 6" descr="GraphVis_ExConeTree_15_den_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7850" y="3276600"/>
            <a:ext cx="3105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GraphVis_ExConeTree_15_d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0100" y="152400"/>
            <a:ext cx="4762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9" name="TextBox 1"/>
          <p:cNvSpPr txBox="1">
            <a:spLocks noChangeArrowheads="1"/>
          </p:cNvSpPr>
          <p:nvPr/>
        </p:nvSpPr>
        <p:spPr bwMode="auto">
          <a:xfrm>
            <a:off x="4419600" y="6381750"/>
            <a:ext cx="44640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Ack.: http://nadeausoftware.com/articles/visualization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Visualizing Complex Data and Relations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610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Visualizing non-numerical data: text and social networks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Tag cloud: visualizing user-generated tags</a:t>
            </a: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184400"/>
            <a:ext cx="51054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381000" y="2133600"/>
            <a:ext cx="358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</a:pPr>
            <a:r>
              <a:rPr lang="en-US"/>
              <a:t>The importance of tag is represented by font size/color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/>
              <a:t>Besides text data, there are also methods to visualize relationships, such as visualizing social networks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191000" y="6324600"/>
            <a:ext cx="480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Newsmap: Google News Stories in 2005</a:t>
            </a:r>
          </a:p>
        </p:txBody>
      </p:sp>
    </p:spTree>
  </p:cSld>
  <p:clrMapOvr>
    <a:masterClrMapping/>
  </p:clrMapOvr>
  <p:transition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mtClean="0"/>
              <a:t>Chapter 2: Getting to Know Your Data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82000" cy="4800600"/>
          </a:xfrm>
          <a:noFill/>
        </p:spPr>
        <p:txBody>
          <a:bodyPr lIns="92075" tIns="46038" rIns="92075" bIns="46038">
            <a:normAutofit fontScale="92500" lnSpcReduction="20000"/>
          </a:bodyPr>
          <a:lstStyle/>
          <a:p>
            <a:pPr eaLnBrk="1" hangingPunct="1">
              <a:lnSpc>
                <a:spcPct val="200000"/>
              </a:lnSpc>
            </a:pPr>
            <a:r>
              <a:rPr lang="en-US" smtClean="0"/>
              <a:t>Data Objects and Attribute Types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Basic Statistical Descriptions of Data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Data Visualization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Measuring Data Similarity and Dissimilarity</a:t>
            </a:r>
          </a:p>
          <a:p>
            <a:pPr eaLnBrk="1" hangingPunct="1">
              <a:lnSpc>
                <a:spcPct val="200000"/>
              </a:lnSpc>
            </a:pPr>
            <a:r>
              <a:rPr lang="en-US" smtClean="0"/>
              <a:t>Summary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CAF448-8047-4FB2-923B-1A08AF7ED85F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1445" name="AutoShape 4"/>
          <p:cNvSpPr>
            <a:spLocks noChangeArrowheads="1"/>
          </p:cNvSpPr>
          <p:nvPr/>
        </p:nvSpPr>
        <p:spPr bwMode="auto">
          <a:xfrm rot="9694931">
            <a:off x="7772400" y="4495800"/>
            <a:ext cx="450850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en-IN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Similarity and Dissimilarity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/>
            <a:r>
              <a:rPr lang="en-US" sz="2400" b="1" smtClean="0"/>
              <a:t>Similarity</a:t>
            </a:r>
          </a:p>
          <a:p>
            <a:pPr lvl="1" eaLnBrk="1" hangingPunct="1"/>
            <a:r>
              <a:rPr lang="en-US" sz="2400" smtClean="0"/>
              <a:t>Numerical measure of how alike two data objects are</a:t>
            </a:r>
          </a:p>
          <a:p>
            <a:pPr lvl="1" eaLnBrk="1" hangingPunct="1"/>
            <a:r>
              <a:rPr lang="en-US" sz="2400" smtClean="0"/>
              <a:t>Value is higher when objects are more alike</a:t>
            </a:r>
          </a:p>
          <a:p>
            <a:pPr lvl="1" eaLnBrk="1" hangingPunct="1"/>
            <a:r>
              <a:rPr lang="en-US" sz="2400" smtClean="0"/>
              <a:t>Often falls in the range [0,1]</a:t>
            </a:r>
          </a:p>
          <a:p>
            <a:pPr eaLnBrk="1" hangingPunct="1"/>
            <a:r>
              <a:rPr lang="en-US" sz="2400" b="1" smtClean="0"/>
              <a:t>Dissimilarity</a:t>
            </a:r>
            <a:r>
              <a:rPr lang="en-US" sz="2400" smtClean="0"/>
              <a:t> (e.g., distance)</a:t>
            </a:r>
          </a:p>
          <a:p>
            <a:pPr lvl="1" eaLnBrk="1" hangingPunct="1"/>
            <a:r>
              <a:rPr lang="en-US" sz="2400" smtClean="0"/>
              <a:t>Numerical measure of how different two data objects are</a:t>
            </a:r>
          </a:p>
          <a:p>
            <a:pPr lvl="1" eaLnBrk="1" hangingPunct="1"/>
            <a:r>
              <a:rPr lang="en-US" sz="2400" smtClean="0"/>
              <a:t>Lower when objects are more alike</a:t>
            </a:r>
          </a:p>
          <a:p>
            <a:pPr lvl="1" eaLnBrk="1" hangingPunct="1"/>
            <a:r>
              <a:rPr lang="en-US" sz="2400" smtClean="0"/>
              <a:t>Minimum dissimilarity is often 0</a:t>
            </a:r>
          </a:p>
          <a:p>
            <a:pPr lvl="1" eaLnBrk="1" hangingPunct="1"/>
            <a:r>
              <a:rPr lang="en-US" sz="2400" smtClean="0"/>
              <a:t>Upper limit varies</a:t>
            </a:r>
          </a:p>
          <a:p>
            <a:pPr eaLnBrk="1" hangingPunct="1"/>
            <a:r>
              <a:rPr lang="en-US" sz="2400" b="1" smtClean="0"/>
              <a:t>Proximity</a:t>
            </a:r>
            <a:r>
              <a:rPr lang="en-US" sz="2400" smtClean="0"/>
              <a:t> refers to a similarity or dissimilarity</a:t>
            </a:r>
          </a:p>
        </p:txBody>
      </p:sp>
      <p:sp>
        <p:nvSpPr>
          <p:cNvPr id="624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51AF52-A05E-4945-BCDE-B2EC0F0C5420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Data Objects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400" smtClean="0"/>
              <a:t>Data sets are made up of data objects.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 </a:t>
            </a:r>
            <a:r>
              <a:rPr lang="en-US" sz="2400" b="1" smtClean="0"/>
              <a:t>data object</a:t>
            </a:r>
            <a:r>
              <a:rPr lang="en-US" sz="2400" smtClean="0"/>
              <a:t> represents an entity.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Examples: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sales database:  customers, store items, sales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medical database: patients, treatments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400" smtClean="0"/>
              <a:t>university database: students, professors, courses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Also called </a:t>
            </a:r>
            <a:r>
              <a:rPr lang="en-US" sz="2400" i="1" smtClean="0"/>
              <a:t>samples , examples, instances, data points, objects, tuples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Data objects are described by </a:t>
            </a:r>
            <a:r>
              <a:rPr lang="en-US" sz="2400" b="1" smtClean="0"/>
              <a:t>attributes</a:t>
            </a:r>
            <a:r>
              <a:rPr lang="en-US" sz="2400" smtClean="0"/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smtClean="0"/>
              <a:t>Database rows -&gt; data objects; columns -&gt;attributes.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741C2F-A306-4B22-A519-6773FE8FF483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1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Data Matrix and Dissimilarity Matrix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3962400" cy="51816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Data matrix</a:t>
            </a:r>
          </a:p>
          <a:p>
            <a:pPr lvl="1" eaLnBrk="1" hangingPunct="1"/>
            <a:r>
              <a:rPr lang="en-US" sz="2400" smtClean="0"/>
              <a:t>n data points with p dimensions</a:t>
            </a:r>
          </a:p>
          <a:p>
            <a:pPr lvl="1" eaLnBrk="1" hangingPunct="1"/>
            <a:r>
              <a:rPr lang="en-US" sz="2400" smtClean="0"/>
              <a:t>Two modes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>
                <a:solidFill>
                  <a:schemeClr val="hlink"/>
                </a:solidFill>
              </a:rPr>
              <a:t>Dissimilarity matrix</a:t>
            </a:r>
          </a:p>
          <a:p>
            <a:pPr lvl="1" eaLnBrk="1" hangingPunct="1"/>
            <a:r>
              <a:rPr lang="en-US" sz="2400" smtClean="0"/>
              <a:t>n data points, but registers only the distance </a:t>
            </a:r>
          </a:p>
          <a:p>
            <a:pPr lvl="1" eaLnBrk="1" hangingPunct="1"/>
            <a:r>
              <a:rPr lang="en-US" sz="2400" smtClean="0"/>
              <a:t>A triangular matrix</a:t>
            </a:r>
          </a:p>
          <a:p>
            <a:pPr lvl="1" eaLnBrk="1" hangingPunct="1"/>
            <a:r>
              <a:rPr lang="en-US" sz="2400" smtClean="0"/>
              <a:t>Single mode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5771D4-9C17-47A6-89CB-68E6C5909E7A}" type="slidenum">
              <a:rPr lang="en-US" smtClean="0"/>
              <a:pPr/>
              <a:t>50</a:t>
            </a:fld>
            <a:endParaRPr lang="en-US" smtClean="0"/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4419600" y="1752600"/>
          <a:ext cx="3124200" cy="2058988"/>
        </p:xfrm>
        <a:graphic>
          <a:graphicData uri="http://schemas.openxmlformats.org/presentationml/2006/ole">
            <p:oleObj spid="_x0000_s6146" name="Equation" r:id="rId4" imgW="1778000" imgH="1244600" progId="Equation.3">
              <p:embed/>
            </p:oleObj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4419600" y="4191000"/>
          <a:ext cx="3429000" cy="1970088"/>
        </p:xfrm>
        <a:graphic>
          <a:graphicData uri="http://schemas.openxmlformats.org/presentationml/2006/ole">
            <p:oleObj spid="_x0000_s6147" name="Equation" r:id="rId5" imgW="1828800" imgH="11430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7826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Proximity Measure for Nominal Attributes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458200" cy="46482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mtClean="0"/>
              <a:t>Can take 2 or more states, e.g., red, yellow, blue, green (generalization of a binary attribute)</a:t>
            </a:r>
          </a:p>
          <a:p>
            <a:pPr eaLnBrk="1" hangingPunct="1">
              <a:lnSpc>
                <a:spcPct val="120000"/>
              </a:lnSpc>
            </a:pPr>
            <a:r>
              <a:rPr lang="en-US" u="sng" smtClean="0"/>
              <a:t>Method 1</a:t>
            </a:r>
            <a:r>
              <a:rPr lang="en-US" smtClean="0"/>
              <a:t>: Simple matching</a:t>
            </a:r>
            <a:endParaRPr lang="en-US" i="1" smtClean="0"/>
          </a:p>
          <a:p>
            <a:pPr lvl="1" eaLnBrk="1" hangingPunct="1">
              <a:lnSpc>
                <a:spcPct val="120000"/>
              </a:lnSpc>
            </a:pPr>
            <a:r>
              <a:rPr lang="en-US" i="1" smtClean="0"/>
              <a:t>m</a:t>
            </a:r>
            <a:r>
              <a:rPr lang="en-US" smtClean="0"/>
              <a:t>: # of matches,</a:t>
            </a:r>
            <a:r>
              <a:rPr lang="en-US" i="1" smtClean="0"/>
              <a:t> p</a:t>
            </a:r>
            <a:r>
              <a:rPr lang="en-US" smtClean="0"/>
              <a:t>: total # of variables</a:t>
            </a:r>
          </a:p>
          <a:p>
            <a:pPr eaLnBrk="1" hangingPunct="1">
              <a:lnSpc>
                <a:spcPct val="120000"/>
              </a:lnSpc>
            </a:pPr>
            <a:endParaRPr lang="en-US" smtClean="0"/>
          </a:p>
          <a:p>
            <a:pPr eaLnBrk="1" hangingPunct="1">
              <a:lnSpc>
                <a:spcPct val="120000"/>
              </a:lnSpc>
            </a:pPr>
            <a:r>
              <a:rPr lang="en-US" u="sng" smtClean="0"/>
              <a:t>Method 2</a:t>
            </a:r>
            <a:r>
              <a:rPr lang="en-US" smtClean="0"/>
              <a:t>: Use a large number of binary attributes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mtClean="0"/>
              <a:t>creating a new binary attribute for each of the </a:t>
            </a:r>
            <a:r>
              <a:rPr lang="en-US" i="1" smtClean="0"/>
              <a:t>M</a:t>
            </a:r>
            <a:r>
              <a:rPr lang="en-US" smtClean="0"/>
              <a:t> nominal states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F6B64DA-9023-4D2F-B679-2212F9E0C30D}" type="slidenum">
              <a:rPr lang="en-US" smtClean="0"/>
              <a:pPr/>
              <a:t>51</a:t>
            </a:fld>
            <a:endParaRPr lang="en-US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3124200" y="3810000"/>
          <a:ext cx="2667000" cy="666750"/>
        </p:xfrm>
        <a:graphic>
          <a:graphicData uri="http://schemas.openxmlformats.org/presentationml/2006/ole">
            <p:oleObj spid="_x0000_s7170" name="Equation" r:id="rId4" imgW="1384300" imgH="4699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Proximity Measure for Binary Attributes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648200" cy="38100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30000"/>
              </a:lnSpc>
            </a:pPr>
            <a:r>
              <a:rPr lang="en-US" sz="2000" smtClean="0"/>
              <a:t>A contingency table for binary data</a:t>
            </a:r>
          </a:p>
          <a:p>
            <a:pPr eaLnBrk="1" hangingPunct="1">
              <a:lnSpc>
                <a:spcPct val="130000"/>
              </a:lnSpc>
            </a:pPr>
            <a:endParaRPr lang="en-US" sz="2000" smtClean="0"/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Distance measure for symmetric binary variables: 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Distance measure for asymmetric binary variables: </a:t>
            </a:r>
          </a:p>
          <a:p>
            <a:pPr eaLnBrk="1" hangingPunct="1">
              <a:lnSpc>
                <a:spcPct val="130000"/>
              </a:lnSpc>
            </a:pPr>
            <a:r>
              <a:rPr lang="en-US" sz="2000" smtClean="0"/>
              <a:t>Jaccard coefficient (</a:t>
            </a:r>
            <a:r>
              <a:rPr lang="en-US" sz="2000" i="1" smtClean="0">
                <a:solidFill>
                  <a:schemeClr val="hlink"/>
                </a:solidFill>
              </a:rPr>
              <a:t>similarity</a:t>
            </a:r>
            <a:r>
              <a:rPr lang="en-US" sz="2000" smtClean="0"/>
              <a:t> measure for </a:t>
            </a:r>
            <a:r>
              <a:rPr lang="en-US" sz="2000" i="1" smtClean="0"/>
              <a:t>asymmetric </a:t>
            </a:r>
            <a:r>
              <a:rPr lang="en-US" sz="2000" smtClean="0"/>
              <a:t>binary variables): </a:t>
            </a:r>
          </a:p>
        </p:txBody>
      </p:sp>
      <p:graphicFrame>
        <p:nvGraphicFramePr>
          <p:cNvPr id="8194" name="Diagram 25"/>
          <p:cNvGraphicFramePr>
            <a:graphicFrameLocks noChangeAspect="1"/>
          </p:cNvGraphicFramePr>
          <p:nvPr>
            <p:ph sz="quarter" idx="2"/>
          </p:nvPr>
        </p:nvGraphicFramePr>
        <p:xfrm>
          <a:off x="6477000" y="2413000"/>
          <a:ext cx="381000" cy="233363"/>
        </p:xfrm>
        <a:graphic>
          <a:graphicData uri="http://schemas.openxmlformats.org/drawingml/2006/compatibility">
            <com:legacyDrawing xmlns:com="http://schemas.openxmlformats.org/drawingml/2006/compatibility" spid="_x0000_s8194"/>
          </a:graphicData>
        </a:graphic>
      </p:graphicFrame>
      <p:pic>
        <p:nvPicPr>
          <p:cNvPr id="8203" name="Picture 35" descr="eqcoherenc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81000" y="5638800"/>
            <a:ext cx="8305800" cy="731838"/>
          </a:xfrm>
          <a:noFill/>
        </p:spPr>
      </p:pic>
      <p:sp>
        <p:nvSpPr>
          <p:cNvPr id="8196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1E360C-956F-404F-945E-7DB82B4D315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199" name="Rectangle 15"/>
          <p:cNvSpPr>
            <a:spLocks noChangeArrowheads="1"/>
          </p:cNvSpPr>
          <p:nvPr/>
        </p:nvSpPr>
        <p:spPr bwMode="auto">
          <a:xfrm>
            <a:off x="228600" y="51816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000"/>
              <a:t>Note: Jaccard coefficient is the same as “coherence”:</a:t>
            </a:r>
          </a:p>
        </p:txBody>
      </p:sp>
      <p:pic>
        <p:nvPicPr>
          <p:cNvPr id="8200" name="Picture 18" descr="eqjacca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67200"/>
            <a:ext cx="4343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30" descr="eqbinarysy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514600"/>
            <a:ext cx="34290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1" descr="eqbinaryasy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3505200"/>
            <a:ext cx="29718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Picture 36" descr="eqcontingency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276350"/>
            <a:ext cx="3962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 Box 37"/>
          <p:cNvSpPr txBox="1">
            <a:spLocks noChangeArrowheads="1"/>
          </p:cNvSpPr>
          <p:nvPr/>
        </p:nvSpPr>
        <p:spPr bwMode="auto">
          <a:xfrm>
            <a:off x="4343400" y="1690688"/>
            <a:ext cx="963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Object </a:t>
            </a:r>
            <a:r>
              <a:rPr lang="en-US" sz="1800" i="1"/>
              <a:t>i</a:t>
            </a:r>
            <a:endParaRPr lang="en-US" sz="1800"/>
          </a:p>
        </p:txBody>
      </p:sp>
      <p:sp>
        <p:nvSpPr>
          <p:cNvPr id="8206" name="Text Box 38"/>
          <p:cNvSpPr txBox="1">
            <a:spLocks noChangeArrowheads="1"/>
          </p:cNvSpPr>
          <p:nvPr/>
        </p:nvSpPr>
        <p:spPr bwMode="auto">
          <a:xfrm>
            <a:off x="6705600" y="928688"/>
            <a:ext cx="976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Object </a:t>
            </a:r>
            <a:r>
              <a:rPr lang="en-US" sz="1800" i="1"/>
              <a:t>j</a:t>
            </a:r>
            <a:endParaRPr lang="en-US" sz="18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1238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Dissimilarity between Binary Variables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382000" cy="4949825"/>
          </a:xfrm>
        </p:spPr>
        <p:txBody>
          <a:bodyPr/>
          <a:lstStyle/>
          <a:p>
            <a:pPr eaLnBrk="1" hangingPunct="1"/>
            <a:r>
              <a:rPr lang="en-US" sz="2400" smtClean="0"/>
              <a:t>Example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lvl="1" eaLnBrk="1" hangingPunct="1"/>
            <a:endParaRPr lang="en-US" sz="24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Gender is a symmetric attribute</a:t>
            </a:r>
          </a:p>
          <a:p>
            <a:pPr lvl="1" eaLnBrk="1" hangingPunct="1"/>
            <a:r>
              <a:rPr lang="en-US" sz="2000" smtClean="0"/>
              <a:t>The remaining attributes are asymmetric binary</a:t>
            </a:r>
          </a:p>
          <a:p>
            <a:pPr lvl="1" eaLnBrk="1" hangingPunct="1"/>
            <a:r>
              <a:rPr lang="en-US" sz="2000" smtClean="0"/>
              <a:t>Let the values Y and P be 1, and the value N 0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EDA1D3-9923-41A7-89A9-A3CB8CAB9AC9}" type="slidenum">
              <a:rPr lang="en-US" smtClean="0"/>
              <a:pPr/>
              <a:t>53</a:t>
            </a:fld>
            <a:endParaRPr lang="en-US" smtClean="0"/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143000" y="1981200"/>
          <a:ext cx="6932613" cy="1600200"/>
        </p:xfrm>
        <a:graphic>
          <a:graphicData uri="http://schemas.openxmlformats.org/presentationml/2006/ole">
            <p:oleObj spid="_x0000_s9218" name="Document" r:id="rId4" imgW="6819900" imgH="1475232" progId="Word.Document.8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2057400" y="4784725"/>
          <a:ext cx="4191000" cy="1692275"/>
        </p:xfrm>
        <a:graphic>
          <a:graphicData uri="http://schemas.openxmlformats.org/presentationml/2006/ole">
            <p:oleObj spid="_x0000_s9219" name="Equation" r:id="rId5" imgW="2019300" imgH="12192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dirty="0" smtClean="0"/>
              <a:t>Standardizing Numeric Data</a:t>
            </a:r>
          </a:p>
        </p:txBody>
      </p:sp>
      <p:sp>
        <p:nvSpPr>
          <p:cNvPr id="102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820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000" smtClean="0"/>
              <a:t>Z-score: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X: raw score to be standardized, </a:t>
            </a:r>
            <a:r>
              <a:rPr lang="el-GR" sz="2000" smtClean="0">
                <a:cs typeface="Tahoma" pitchFamily="34" charset="0"/>
              </a:rPr>
              <a:t>μ</a:t>
            </a:r>
            <a:r>
              <a:rPr lang="en-US" sz="2000" smtClean="0">
                <a:cs typeface="Tahoma" pitchFamily="34" charset="0"/>
              </a:rPr>
              <a:t>: mean of the population, </a:t>
            </a:r>
            <a:r>
              <a:rPr lang="el-GR" sz="2000" smtClean="0">
                <a:cs typeface="Tahoma" pitchFamily="34" charset="0"/>
              </a:rPr>
              <a:t>σ</a:t>
            </a:r>
            <a:r>
              <a:rPr lang="en-US" sz="2000" smtClean="0">
                <a:cs typeface="Tahoma" pitchFamily="34" charset="0"/>
              </a:rPr>
              <a:t>: standard deviation</a:t>
            </a:r>
            <a:endParaRPr lang="el-GR" sz="2000" smtClean="0">
              <a:cs typeface="Tahoma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the distance between the raw score and the population mean in units of the standard deviation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>
                <a:cs typeface="Tahoma" pitchFamily="34" charset="0"/>
              </a:rPr>
              <a:t>negative </a:t>
            </a:r>
            <a:r>
              <a:rPr lang="en-US" sz="2000" smtClean="0"/>
              <a:t>when the raw score is below the mean, “+” when above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An alternative way: Calculate the mean absolute deviation</a:t>
            </a:r>
          </a:p>
          <a:p>
            <a:pPr eaLnBrk="1" hangingPunct="1">
              <a:lnSpc>
                <a:spcPct val="110000"/>
              </a:lnSpc>
            </a:pPr>
            <a:endParaRPr lang="en-US" sz="2000" smtClean="0"/>
          </a:p>
          <a:p>
            <a:pPr lvl="1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z="2000" smtClean="0"/>
              <a:t>where</a:t>
            </a:r>
          </a:p>
          <a:p>
            <a:pPr lvl="1" eaLnBrk="1" hangingPunct="1">
              <a:lnSpc>
                <a:spcPct val="110000"/>
              </a:lnSpc>
            </a:pPr>
            <a:endParaRPr lang="en-US" sz="2000" smtClean="0"/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standardized measure (</a:t>
            </a:r>
            <a:r>
              <a:rPr lang="en-US" sz="2000" i="1" smtClean="0"/>
              <a:t>z-score</a:t>
            </a:r>
            <a:r>
              <a:rPr lang="en-US" sz="2000" smtClean="0"/>
              <a:t>):</a:t>
            </a:r>
          </a:p>
          <a:p>
            <a:pPr eaLnBrk="1" hangingPunct="1">
              <a:lnSpc>
                <a:spcPct val="110000"/>
              </a:lnSpc>
            </a:pPr>
            <a:r>
              <a:rPr lang="en-US" sz="2000" smtClean="0"/>
              <a:t>Using mean absolute deviation is more robust than using standard deviation </a:t>
            </a:r>
          </a:p>
        </p:txBody>
      </p:sp>
      <p:graphicFrame>
        <p:nvGraphicFramePr>
          <p:cNvPr id="10245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981200" y="1143000"/>
          <a:ext cx="1409700" cy="601663"/>
        </p:xfrm>
        <a:graphic>
          <a:graphicData uri="http://schemas.openxmlformats.org/presentationml/2006/ole">
            <p:oleObj spid="_x0000_s10245" name="Equation" r:id="rId4" imgW="952087" imgH="406224" progId="Equation.3">
              <p:embed/>
            </p:oleObj>
          </a:graphicData>
        </a:graphic>
      </p:graphicFrame>
      <p:sp>
        <p:nvSpPr>
          <p:cNvPr id="10246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D3BF7D-933A-4329-AA91-7D4E4FB7C56B}" type="slidenum">
              <a:rPr lang="en-US" smtClean="0"/>
              <a:pPr/>
              <a:t>54</a:t>
            </a:fld>
            <a:endParaRPr lang="en-US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1828800" y="4419600"/>
          <a:ext cx="2819400" cy="495300"/>
        </p:xfrm>
        <a:graphic>
          <a:graphicData uri="http://schemas.openxmlformats.org/presentationml/2006/ole">
            <p:oleObj spid="_x0000_s10242" name="Equation" r:id="rId5" imgW="2374900" imgH="419100" progId="Equation.3">
              <p:embed/>
            </p:oleObj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2667000" y="3962400"/>
          <a:ext cx="5334000" cy="496888"/>
        </p:xfrm>
        <a:graphic>
          <a:graphicData uri="http://schemas.openxmlformats.org/presentationml/2006/ole">
            <p:oleObj spid="_x0000_s10243" name="Equation" r:id="rId6" imgW="4343400" imgH="406400" progId="Equation.3">
              <p:embed/>
            </p:oleObj>
          </a:graphicData>
        </a:graphic>
      </p:graphicFrame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5181600" y="4724400"/>
          <a:ext cx="1905000" cy="892175"/>
        </p:xfrm>
        <a:graphic>
          <a:graphicData uri="http://schemas.openxmlformats.org/presentationml/2006/ole">
            <p:oleObj spid="_x0000_s10244" name="Equation" r:id="rId7" imgW="1409088" imgH="660113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/>
              <a:t>Example: </a:t>
            </a:r>
            <a:br>
              <a:rPr lang="en-US" sz="3200" smtClean="0"/>
            </a:br>
            <a:r>
              <a:rPr lang="en-US" sz="3200" smtClean="0"/>
              <a:t>Data Matrix and Dissimilarity Matrix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0A4946-BDC6-4F7B-A1D2-25E2E8F4A1EB}" type="slidenum">
              <a:rPr lang="en-US" smtClean="0"/>
              <a:pPr/>
              <a:t>55</a:t>
            </a:fld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4824413" y="1981200"/>
          <a:ext cx="2947987" cy="1581150"/>
        </p:xfrm>
        <a:graphic>
          <a:graphicData uri="http://schemas.openxmlformats.org/presentationml/2006/ole">
            <p:oleObj spid="_x0000_s11266" name="Worksheet" r:id="rId4" imgW="1838249" imgH="857402" progId="Excel.Sheet.8">
              <p:embed/>
            </p:oleObj>
          </a:graphicData>
        </a:graphic>
      </p:graphicFrame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3886200" y="3962400"/>
            <a:ext cx="4800600" cy="854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/>
              <a:t>Dissimilarity Matrix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 b="1"/>
              <a:t>(with </a:t>
            </a:r>
            <a:r>
              <a:rPr lang="en-US" sz="2000" b="1">
                <a:solidFill>
                  <a:schemeClr val="tx2"/>
                </a:solidFill>
              </a:rPr>
              <a:t>Euclidean Distance)</a:t>
            </a:r>
          </a:p>
        </p:txBody>
      </p:sp>
      <p:graphicFrame>
        <p:nvGraphicFramePr>
          <p:cNvPr id="11267" name="Object 6"/>
          <p:cNvGraphicFramePr>
            <a:graphicFrameLocks noChangeAspect="1"/>
          </p:cNvGraphicFramePr>
          <p:nvPr/>
        </p:nvGraphicFramePr>
        <p:xfrm>
          <a:off x="4008438" y="5029200"/>
          <a:ext cx="4906962" cy="1365250"/>
        </p:xfrm>
        <a:graphic>
          <a:graphicData uri="http://schemas.openxmlformats.org/presentationml/2006/ole">
            <p:oleObj spid="_x0000_s11267" name="Worksheet" r:id="rId5" imgW="3057449" imgH="866851" progId="Excel.Sheet.8">
              <p:embed/>
            </p:oleObj>
          </a:graphicData>
        </a:graphic>
      </p:graphicFrame>
      <p:sp>
        <p:nvSpPr>
          <p:cNvPr id="11272" name="Text Box 7"/>
          <p:cNvSpPr txBox="1">
            <a:spLocks noChangeArrowheads="1"/>
          </p:cNvSpPr>
          <p:nvPr/>
        </p:nvSpPr>
        <p:spPr bwMode="auto">
          <a:xfrm>
            <a:off x="4648200" y="1447800"/>
            <a:ext cx="3276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Data Matrix</a:t>
            </a:r>
          </a:p>
        </p:txBody>
      </p:sp>
      <p:graphicFrame>
        <p:nvGraphicFramePr>
          <p:cNvPr id="11268" name="Object 12"/>
          <p:cNvGraphicFramePr>
            <a:graphicFrameLocks noChangeAspect="1"/>
          </p:cNvGraphicFramePr>
          <p:nvPr/>
        </p:nvGraphicFramePr>
        <p:xfrm>
          <a:off x="427038" y="1219200"/>
          <a:ext cx="3306762" cy="4191000"/>
        </p:xfrm>
        <a:graphic>
          <a:graphicData uri="http://schemas.openxmlformats.org/presentationml/2006/ole">
            <p:oleObj spid="_x0000_s11268" name="SmartDraw" r:id="rId6" imgW="4379976" imgH="5551932" progId="SmartDraw.2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Distance on Numeric Data: Minkowski Distance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 lnSpcReduction="10000"/>
          </a:bodyPr>
          <a:lstStyle/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i="1" smtClean="0">
                <a:solidFill>
                  <a:schemeClr val="hlink"/>
                </a:solidFill>
              </a:rPr>
              <a:t>Minkowski distance</a:t>
            </a:r>
            <a:r>
              <a:rPr lang="en-US" sz="2400" smtClean="0"/>
              <a:t>: A popular distance measure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endParaRPr lang="en-US" sz="2400" smtClean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sz="2400" smtClean="0"/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z="2400" smtClean="0"/>
              <a:t>where  </a:t>
            </a:r>
            <a:r>
              <a:rPr lang="en-US" sz="2400" i="1" smtClean="0"/>
              <a:t>i</a:t>
            </a:r>
            <a:r>
              <a:rPr lang="en-US" sz="2400" smtClean="0"/>
              <a:t> = (</a:t>
            </a:r>
            <a:r>
              <a:rPr lang="en-US" sz="2400" i="1" smtClean="0"/>
              <a:t>x</a:t>
            </a:r>
            <a:r>
              <a:rPr lang="en-US" sz="2400" baseline="-25000" smtClean="0"/>
              <a:t>i1</a:t>
            </a:r>
            <a:r>
              <a:rPr lang="en-US" sz="2400" smtClean="0"/>
              <a:t>, </a:t>
            </a:r>
            <a:r>
              <a:rPr lang="en-US" sz="2400" i="1" smtClean="0"/>
              <a:t>x</a:t>
            </a:r>
            <a:r>
              <a:rPr lang="en-US" sz="2400" baseline="-25000" smtClean="0"/>
              <a:t>i2</a:t>
            </a:r>
            <a:r>
              <a:rPr lang="en-US" sz="2400" smtClean="0"/>
              <a:t>, …, </a:t>
            </a:r>
            <a:r>
              <a:rPr lang="en-US" sz="2400" i="1" smtClean="0"/>
              <a:t>x</a:t>
            </a:r>
            <a:r>
              <a:rPr lang="en-US" sz="2400" baseline="-25000" smtClean="0"/>
              <a:t>ip</a:t>
            </a:r>
            <a:r>
              <a:rPr lang="en-US" sz="2400" smtClean="0"/>
              <a:t>) and</a:t>
            </a:r>
            <a:r>
              <a:rPr lang="en-US" sz="2400" i="1" smtClean="0"/>
              <a:t> j</a:t>
            </a:r>
            <a:r>
              <a:rPr lang="en-US" sz="2400" smtClean="0"/>
              <a:t> = (</a:t>
            </a:r>
            <a:r>
              <a:rPr lang="en-US" sz="2400" i="1" smtClean="0"/>
              <a:t>x</a:t>
            </a:r>
            <a:r>
              <a:rPr lang="en-US" sz="2400" baseline="-25000" smtClean="0"/>
              <a:t>j1</a:t>
            </a:r>
            <a:r>
              <a:rPr lang="en-US" sz="2400" smtClean="0"/>
              <a:t>, </a:t>
            </a:r>
            <a:r>
              <a:rPr lang="en-US" sz="2400" i="1" smtClean="0"/>
              <a:t>x</a:t>
            </a:r>
            <a:r>
              <a:rPr lang="en-US" sz="2400" baseline="-25000" smtClean="0"/>
              <a:t>j2</a:t>
            </a:r>
            <a:r>
              <a:rPr lang="en-US" sz="2400" smtClean="0"/>
              <a:t>, …, </a:t>
            </a:r>
            <a:r>
              <a:rPr lang="en-US" sz="2400" i="1" smtClean="0"/>
              <a:t>x</a:t>
            </a:r>
            <a:r>
              <a:rPr lang="en-US" sz="2400" baseline="-25000" smtClean="0"/>
              <a:t>jp</a:t>
            </a:r>
            <a:r>
              <a:rPr lang="en-US" sz="2400" smtClean="0"/>
              <a:t>) are two </a:t>
            </a:r>
            <a:r>
              <a:rPr lang="en-US" sz="2400" i="1" smtClean="0"/>
              <a:t>p</a:t>
            </a:r>
            <a:r>
              <a:rPr lang="en-US" sz="2400" smtClean="0"/>
              <a:t>-dimensional data objects, and </a:t>
            </a:r>
            <a:r>
              <a:rPr lang="en-US" sz="2400" i="1" smtClean="0"/>
              <a:t>h</a:t>
            </a:r>
            <a:r>
              <a:rPr lang="en-US" sz="2400" smtClean="0"/>
              <a:t> is the order (the distance so defined is also called L-</a:t>
            </a:r>
            <a:r>
              <a:rPr lang="en-US" sz="2400" i="1" smtClean="0"/>
              <a:t>h</a:t>
            </a:r>
            <a:r>
              <a:rPr lang="en-US" sz="2400" smtClean="0"/>
              <a:t> norm)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Properties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d(i, j) </a:t>
            </a:r>
            <a:r>
              <a:rPr lang="en-US" sz="2400" smtClean="0">
                <a:sym typeface="Symbol" pitchFamily="18" charset="2"/>
              </a:rPr>
              <a:t>&gt; 0 if i </a:t>
            </a:r>
            <a:r>
              <a:rPr lang="en-US" sz="2400" smtClean="0">
                <a:cs typeface="Tahoma" pitchFamily="34" charset="0"/>
                <a:sym typeface="Symbol" pitchFamily="18" charset="2"/>
              </a:rPr>
              <a:t>≠ j</a:t>
            </a:r>
            <a:r>
              <a:rPr lang="en-US" sz="2400" smtClean="0">
                <a:cs typeface="Tahoma" pitchFamily="34" charset="0"/>
              </a:rPr>
              <a:t>, and </a:t>
            </a:r>
            <a:r>
              <a:rPr lang="en-US" sz="2400" smtClean="0"/>
              <a:t>d(i, i) </a:t>
            </a:r>
            <a:r>
              <a:rPr lang="en-US" sz="2400" smtClean="0">
                <a:sym typeface="Symbol" pitchFamily="18" charset="2"/>
              </a:rPr>
              <a:t>= 0 </a:t>
            </a:r>
            <a:r>
              <a:rPr lang="en-US" sz="2400" smtClean="0"/>
              <a:t>(Positive definiteness)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d(i, j) </a:t>
            </a:r>
            <a:r>
              <a:rPr lang="en-US" sz="2400" smtClean="0">
                <a:sym typeface="Symbol" pitchFamily="18" charset="2"/>
              </a:rPr>
              <a:t>= </a:t>
            </a:r>
            <a:r>
              <a:rPr lang="en-US" sz="2400" smtClean="0"/>
              <a:t>d(j, i)</a:t>
            </a:r>
            <a:r>
              <a:rPr lang="en-US" sz="2400" i="1" smtClean="0"/>
              <a:t>  </a:t>
            </a:r>
            <a:r>
              <a:rPr lang="en-US" sz="2400" smtClean="0"/>
              <a:t>(Symmetry)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d(i, j) </a:t>
            </a:r>
            <a:r>
              <a:rPr lang="en-US" sz="2400" smtClean="0">
                <a:sym typeface="Symbol" pitchFamily="18" charset="2"/>
              </a:rPr>
              <a:t> </a:t>
            </a:r>
            <a:r>
              <a:rPr lang="en-US" sz="2400" smtClean="0"/>
              <a:t>d(i, k) </a:t>
            </a:r>
            <a:r>
              <a:rPr lang="en-US" sz="2400" smtClean="0">
                <a:sym typeface="Symbol" pitchFamily="18" charset="2"/>
              </a:rPr>
              <a:t>+ </a:t>
            </a:r>
            <a:r>
              <a:rPr lang="en-US" sz="2400" smtClean="0"/>
              <a:t>d(k, j)</a:t>
            </a:r>
            <a:r>
              <a:rPr lang="en-US" sz="2400" i="1" smtClean="0"/>
              <a:t>  </a:t>
            </a:r>
            <a:r>
              <a:rPr lang="en-US" sz="2400" smtClean="0"/>
              <a:t>(Triangle Inequality)</a:t>
            </a:r>
            <a:endParaRPr lang="en-US" sz="2400" i="1" smtClean="0"/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smtClean="0"/>
              <a:t>A distance that satisfies these properties is a </a:t>
            </a:r>
            <a:r>
              <a:rPr lang="en-US" sz="2400" smtClean="0">
                <a:solidFill>
                  <a:srgbClr val="FF0000"/>
                </a:solidFill>
              </a:rPr>
              <a:t>metric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7CEC05-28EB-4ED0-98AE-157F9C655C7E}" type="slidenum">
              <a:rPr lang="en-US" smtClean="0"/>
              <a:pPr/>
              <a:t>56</a:t>
            </a:fld>
            <a:endParaRPr lang="en-US" smtClean="0"/>
          </a:p>
        </p:txBody>
      </p:sp>
      <p:pic>
        <p:nvPicPr>
          <p:cNvPr id="63493" name="Picture 7" descr="eqminkows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828800"/>
            <a:ext cx="6400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Special Cases of Minkowski Distance</a:t>
            </a:r>
            <a:endParaRPr lang="en-US" smtClean="0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077200" cy="5181600"/>
          </a:xfrm>
        </p:spPr>
        <p:txBody>
          <a:bodyPr/>
          <a:lstStyle/>
          <a:p>
            <a:pPr eaLnBrk="1" hangingPunct="1"/>
            <a:r>
              <a:rPr lang="en-US" sz="2000" i="1" smtClean="0">
                <a:latin typeface="Arial" charset="0"/>
                <a:cs typeface="Times New Roman" pitchFamily="18" charset="0"/>
              </a:rPr>
              <a:t>h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= 1:  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Manhattan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(city block, L</a:t>
            </a:r>
            <a:r>
              <a:rPr lang="en-US" sz="2000" baseline="-30000" smtClean="0">
                <a:latin typeface="Arial" charset="0"/>
                <a:cs typeface="Times New Roman" pitchFamily="18" charset="0"/>
              </a:rPr>
              <a:t>1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norm)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 distance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Times New Roman" pitchFamily="18" charset="0"/>
              </a:rPr>
              <a:t>E.g., the Hamming distance: the number of bits that are different between two binary vectors</a:t>
            </a:r>
          </a:p>
          <a:p>
            <a:pPr lvl="1" eaLnBrk="1" hangingPunct="1"/>
            <a:endParaRPr lang="en-US" sz="2000" b="1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sz="2000" i="1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2000" i="1" smtClean="0">
                <a:latin typeface="Arial" charset="0"/>
                <a:cs typeface="Times New Roman" pitchFamily="18" charset="0"/>
              </a:rPr>
              <a:t>h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= 2:  (L</a:t>
            </a:r>
            <a:r>
              <a:rPr lang="en-US" sz="2000" baseline="-25000" smtClean="0">
                <a:latin typeface="Arial" charset="0"/>
                <a:cs typeface="Times New Roman" pitchFamily="18" charset="0"/>
              </a:rPr>
              <a:t>2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norm) 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Euclidean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distance</a:t>
            </a:r>
          </a:p>
          <a:p>
            <a:pPr lvl="4" eaLnBrk="1" hangingPunct="1"/>
            <a:endParaRPr lang="en-US" smtClean="0">
              <a:latin typeface="Arial" charset="0"/>
              <a:cs typeface="Times New Roman" pitchFamily="18" charset="0"/>
            </a:endParaRPr>
          </a:p>
          <a:p>
            <a:pPr eaLnBrk="1" hangingPunct="1"/>
            <a:endParaRPr lang="en-US" sz="2000" i="1" smtClean="0">
              <a:latin typeface="Arial" charset="0"/>
              <a:cs typeface="Times New Roman" pitchFamily="18" charset="0"/>
            </a:endParaRPr>
          </a:p>
          <a:p>
            <a:pPr eaLnBrk="1" hangingPunct="1"/>
            <a:r>
              <a:rPr lang="en-US" sz="2000" i="1" smtClean="0">
                <a:latin typeface="Arial" charset="0"/>
                <a:cs typeface="Times New Roman" pitchFamily="18" charset="0"/>
              </a:rPr>
              <a:t>h </a:t>
            </a:r>
            <a:r>
              <a:rPr lang="en-US" sz="2000" smtClean="0">
                <a:latin typeface="Arial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.  </a:t>
            </a:r>
            <a:r>
              <a:rPr lang="en-US" sz="2000" smtClean="0">
                <a:solidFill>
                  <a:schemeClr val="hlink"/>
                </a:solidFill>
                <a:latin typeface="Arial" charset="0"/>
                <a:cs typeface="Times New Roman" pitchFamily="18" charset="0"/>
              </a:rPr>
              <a:t>“supremum”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 (L</a:t>
            </a:r>
            <a:r>
              <a:rPr lang="en-US" sz="2000" baseline="-30000" smtClean="0">
                <a:latin typeface="Arial" charset="0"/>
                <a:cs typeface="Times New Roman" pitchFamily="18" charset="0"/>
              </a:rPr>
              <a:t>max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norm, L</a:t>
            </a:r>
            <a:r>
              <a:rPr lang="en-US" sz="2000" baseline="-30000" smtClean="0">
                <a:latin typeface="Arial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000" baseline="-30000" smtClean="0">
                <a:latin typeface="Arial" charset="0"/>
                <a:cs typeface="Times New Roman" pitchFamily="18" charset="0"/>
              </a:rPr>
              <a:t> </a:t>
            </a:r>
            <a:r>
              <a:rPr lang="en-US" sz="2000" smtClean="0">
                <a:latin typeface="Arial" charset="0"/>
                <a:cs typeface="Times New Roman" pitchFamily="18" charset="0"/>
              </a:rPr>
              <a:t>norm) distance. </a:t>
            </a:r>
          </a:p>
          <a:p>
            <a:pPr lvl="1" eaLnBrk="1" hangingPunct="1"/>
            <a:r>
              <a:rPr lang="en-US" sz="2000" smtClean="0">
                <a:latin typeface="Arial" charset="0"/>
                <a:cs typeface="Times New Roman" pitchFamily="18" charset="0"/>
              </a:rPr>
              <a:t>This is the maximum difference between any component (attribute) of the vectors</a:t>
            </a:r>
          </a:p>
          <a:p>
            <a:pPr lvl="1" eaLnBrk="1" hangingPunct="1"/>
            <a:endParaRPr lang="en-US" sz="2000" smtClean="0">
              <a:latin typeface="Arial" charset="0"/>
              <a:cs typeface="Times New Roman" pitchFamily="18" charset="0"/>
            </a:endParaRPr>
          </a:p>
        </p:txBody>
      </p:sp>
      <p:graphicFrame>
        <p:nvGraphicFramePr>
          <p:cNvPr id="1229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438400" y="2514600"/>
          <a:ext cx="4114800" cy="414338"/>
        </p:xfrm>
        <a:graphic>
          <a:graphicData uri="http://schemas.openxmlformats.org/presentationml/2006/ole">
            <p:oleObj spid="_x0000_s12291" name="Microsoft Equation 3.0" r:id="rId4" imgW="4292600" imgH="431800" progId="Equation.3">
              <p:embed/>
            </p:oleObj>
          </a:graphicData>
        </a:graphic>
      </p:graphicFrame>
      <p:sp>
        <p:nvSpPr>
          <p:cNvPr id="12292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8343B2B-8EEC-41DC-AA9A-808228551EC3}" type="slidenum">
              <a:rPr lang="en-US" smtClean="0"/>
              <a:pPr/>
              <a:t>57</a:t>
            </a:fld>
            <a:endParaRPr lang="en-US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/>
        </p:nvGraphicFramePr>
        <p:xfrm>
          <a:off x="2063750" y="3455988"/>
          <a:ext cx="5005388" cy="582612"/>
        </p:xfrm>
        <a:graphic>
          <a:graphicData uri="http://schemas.openxmlformats.org/presentationml/2006/ole">
            <p:oleObj spid="_x0000_s12290" name="Equation" r:id="rId5" imgW="5003800" imgH="584200" progId="Equation.3">
              <p:embed/>
            </p:oleObj>
          </a:graphicData>
        </a:graphic>
      </p:graphicFrame>
      <p:pic>
        <p:nvPicPr>
          <p:cNvPr id="12295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5410200"/>
            <a:ext cx="60198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Minkowski Distance</a:t>
            </a:r>
          </a:p>
        </p:txBody>
      </p:sp>
      <p:sp>
        <p:nvSpPr>
          <p:cNvPr id="133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36554C-6842-4EBA-9054-6F65B063DD69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3321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2895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Dissimilarity Matrices</a:t>
            </a:r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304800" y="1219200"/>
          <a:ext cx="2962275" cy="1363663"/>
        </p:xfrm>
        <a:graphic>
          <a:graphicData uri="http://schemas.openxmlformats.org/presentationml/2006/ole">
            <p:oleObj spid="_x0000_s13314" name="Worksheet" r:id="rId4" imgW="1838249" imgH="819302" progId="Excel.Sheet.8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810000" y="1600200"/>
          <a:ext cx="4948238" cy="1320800"/>
        </p:xfrm>
        <a:graphic>
          <a:graphicData uri="http://schemas.openxmlformats.org/presentationml/2006/ole">
            <p:oleObj spid="_x0000_s13315" name="Worksheet" r:id="rId5" imgW="3057449" imgH="819302" progId="Excel.Sheet.8">
              <p:embed/>
            </p:oleObj>
          </a:graphicData>
        </a:graphic>
      </p:graphicFrame>
      <p:graphicFrame>
        <p:nvGraphicFramePr>
          <p:cNvPr id="13316" name="Object 6"/>
          <p:cNvGraphicFramePr>
            <a:graphicFrameLocks noChangeAspect="1"/>
          </p:cNvGraphicFramePr>
          <p:nvPr/>
        </p:nvGraphicFramePr>
        <p:xfrm>
          <a:off x="3810000" y="3429000"/>
          <a:ext cx="4948238" cy="1320800"/>
        </p:xfrm>
        <a:graphic>
          <a:graphicData uri="http://schemas.openxmlformats.org/presentationml/2006/ole">
            <p:oleObj spid="_x0000_s13316" name="Worksheet" r:id="rId6" imgW="3057449" imgH="819302" progId="Excel.Sheet.8">
              <p:embed/>
            </p:oleObj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/>
        </p:nvGraphicFramePr>
        <p:xfrm>
          <a:off x="3810000" y="5254625"/>
          <a:ext cx="4872038" cy="1374775"/>
        </p:xfrm>
        <a:graphic>
          <a:graphicData uri="http://schemas.openxmlformats.org/presentationml/2006/ole">
            <p:oleObj spid="_x0000_s13317" name="Worksheet" r:id="rId7" imgW="3057449" imgH="838200" progId="Excel.Sheet.8">
              <p:embed/>
            </p:oleObj>
          </a:graphicData>
        </a:graphic>
      </p:graphicFrame>
      <p:sp>
        <p:nvSpPr>
          <p:cNvPr id="13322" name="Rectangle 16"/>
          <p:cNvSpPr>
            <a:spLocks noChangeArrowheads="1"/>
          </p:cNvSpPr>
          <p:nvPr/>
        </p:nvSpPr>
        <p:spPr bwMode="auto">
          <a:xfrm>
            <a:off x="3595688" y="1066800"/>
            <a:ext cx="2576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Manhattan (L</a:t>
            </a:r>
            <a:r>
              <a:rPr lang="en-US" b="1" baseline="-25000"/>
              <a:t>1</a:t>
            </a:r>
            <a:r>
              <a:rPr lang="en-US" b="1"/>
              <a:t>)</a:t>
            </a:r>
          </a:p>
        </p:txBody>
      </p:sp>
      <p:sp>
        <p:nvSpPr>
          <p:cNvPr id="13323" name="Rectangle 17"/>
          <p:cNvSpPr>
            <a:spLocks noChangeArrowheads="1"/>
          </p:cNvSpPr>
          <p:nvPr/>
        </p:nvSpPr>
        <p:spPr bwMode="auto">
          <a:xfrm>
            <a:off x="3581400" y="2895600"/>
            <a:ext cx="2332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Euclidean (L</a:t>
            </a:r>
            <a:r>
              <a:rPr lang="en-US" b="1" baseline="-25000"/>
              <a:t>2</a:t>
            </a:r>
            <a:r>
              <a:rPr lang="en-US" b="1"/>
              <a:t>)</a:t>
            </a:r>
          </a:p>
        </p:txBody>
      </p:sp>
      <p:sp>
        <p:nvSpPr>
          <p:cNvPr id="13324" name="Rectangle 18"/>
          <p:cNvSpPr>
            <a:spLocks noChangeArrowheads="1"/>
          </p:cNvSpPr>
          <p:nvPr/>
        </p:nvSpPr>
        <p:spPr bwMode="auto">
          <a:xfrm>
            <a:off x="3657600" y="4800600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Supremum </a:t>
            </a:r>
          </a:p>
        </p:txBody>
      </p:sp>
      <p:graphicFrame>
        <p:nvGraphicFramePr>
          <p:cNvPr id="13318" name="Object 19"/>
          <p:cNvGraphicFramePr>
            <a:graphicFrameLocks noChangeAspect="1"/>
          </p:cNvGraphicFramePr>
          <p:nvPr/>
        </p:nvGraphicFramePr>
        <p:xfrm>
          <a:off x="265113" y="2819400"/>
          <a:ext cx="3006725" cy="3810000"/>
        </p:xfrm>
        <a:graphic>
          <a:graphicData uri="http://schemas.openxmlformats.org/presentationml/2006/ole">
            <p:oleObj spid="_x0000_s13318" name="SmartDraw" r:id="rId8" imgW="4379976" imgH="5551932" progId="SmartDraw.2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457200"/>
            <a:ext cx="6553200" cy="630238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Ordinal Variables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8458200" cy="4800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sz="2400" smtClean="0"/>
              <a:t>An ordinal variable can be discrete or continuous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Order is important, e.g., rank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smtClean="0"/>
              <a:t>Can be treated like interval-scaled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replace </a:t>
            </a:r>
            <a:r>
              <a:rPr lang="en-US" sz="2400" i="1" smtClean="0"/>
              <a:t>x</a:t>
            </a:r>
            <a:r>
              <a:rPr lang="en-US" sz="2400" i="1" baseline="-25000" smtClean="0"/>
              <a:t>if</a:t>
            </a:r>
            <a:r>
              <a:rPr lang="en-US" sz="2400" baseline="-25000" smtClean="0"/>
              <a:t> </a:t>
            </a:r>
            <a:r>
              <a:rPr lang="en-US" sz="2400" smtClean="0"/>
              <a:t> by their rank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map the range of each variable onto [0, 1] by replacing</a:t>
            </a:r>
            <a:r>
              <a:rPr lang="en-US" sz="2400" i="1" smtClean="0"/>
              <a:t> i</a:t>
            </a:r>
            <a:r>
              <a:rPr lang="en-US" sz="2400" smtClean="0"/>
              <a:t>-th object in the </a:t>
            </a:r>
            <a:r>
              <a:rPr lang="en-US" sz="2400" i="1" smtClean="0"/>
              <a:t>f</a:t>
            </a:r>
            <a:r>
              <a:rPr lang="en-US" sz="2400" smtClean="0"/>
              <a:t>-th variable by</a:t>
            </a:r>
          </a:p>
          <a:p>
            <a:pPr lvl="1" eaLnBrk="1" hangingPunct="1">
              <a:lnSpc>
                <a:spcPct val="110000"/>
              </a:lnSpc>
            </a:pPr>
            <a:endParaRPr lang="en-US" sz="2400" smtClean="0"/>
          </a:p>
          <a:p>
            <a:pPr lvl="1" eaLnBrk="1" hangingPunct="1">
              <a:lnSpc>
                <a:spcPct val="110000"/>
              </a:lnSpc>
            </a:pPr>
            <a:endParaRPr lang="en-US" sz="2400" smtClean="0"/>
          </a:p>
          <a:p>
            <a:pPr lvl="1" eaLnBrk="1" hangingPunct="1">
              <a:lnSpc>
                <a:spcPct val="110000"/>
              </a:lnSpc>
            </a:pPr>
            <a:r>
              <a:rPr lang="en-US" sz="2400" smtClean="0"/>
              <a:t>compute the dissimilarity using methods for interval-scaled variables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5B3150-4DB2-4D76-A737-05FCE9DAC327}" type="slidenum">
              <a:rPr lang="en-US" smtClean="0"/>
              <a:pPr/>
              <a:t>59</a:t>
            </a:fld>
            <a:endParaRPr lang="en-US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3352800" y="4419600"/>
          <a:ext cx="2438400" cy="812800"/>
        </p:xfrm>
        <a:graphic>
          <a:graphicData uri="http://schemas.openxmlformats.org/presentationml/2006/ole">
            <p:oleObj spid="_x0000_s14338" name="Equation" r:id="rId4" imgW="1168400" imgH="711200" progId="Equation.3">
              <p:embed/>
            </p:oleObj>
          </a:graphicData>
        </a:graphic>
      </p:graphicFrame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5105400" y="2971800"/>
          <a:ext cx="2209800" cy="442913"/>
        </p:xfrm>
        <a:graphic>
          <a:graphicData uri="http://schemas.openxmlformats.org/presentationml/2006/ole">
            <p:oleObj spid="_x0000_s14339" name="Equation" r:id="rId5" imgW="1397000" imgH="3683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Attributes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smtClean="0"/>
              <a:t>Attribute (</a:t>
            </a:r>
            <a:r>
              <a:rPr lang="en-US" smtClean="0"/>
              <a:t>or</a:t>
            </a:r>
            <a:r>
              <a:rPr lang="en-US" b="1" smtClean="0"/>
              <a:t> dimensions, features, variables</a:t>
            </a:r>
            <a:r>
              <a:rPr lang="en-US" smtClean="0"/>
              <a:t>): a data field, representing a characteristic or feature of a data object.</a:t>
            </a:r>
          </a:p>
          <a:p>
            <a:pPr lvl="1" eaLnBrk="1" hangingPunct="1"/>
            <a:r>
              <a:rPr lang="en-US" i="1" smtClean="0"/>
              <a:t>E.g., customer _ID, name, address</a:t>
            </a:r>
          </a:p>
          <a:p>
            <a:pPr eaLnBrk="1" hangingPunct="1"/>
            <a:r>
              <a:rPr lang="en-US" smtClean="0"/>
              <a:t>Types:</a:t>
            </a:r>
          </a:p>
          <a:p>
            <a:pPr lvl="1" eaLnBrk="1" hangingPunct="1"/>
            <a:r>
              <a:rPr lang="en-US" smtClean="0"/>
              <a:t>Nominal</a:t>
            </a:r>
          </a:p>
          <a:p>
            <a:pPr lvl="1" eaLnBrk="1" hangingPunct="1"/>
            <a:r>
              <a:rPr lang="en-US" smtClean="0"/>
              <a:t>Binary</a:t>
            </a:r>
          </a:p>
          <a:p>
            <a:pPr lvl="1" eaLnBrk="1" hangingPunct="1"/>
            <a:r>
              <a:rPr lang="en-US" smtClean="0"/>
              <a:t>Numeric: quantitative</a:t>
            </a:r>
          </a:p>
          <a:p>
            <a:pPr lvl="2" eaLnBrk="1" hangingPunct="1"/>
            <a:r>
              <a:rPr lang="en-US" sz="2800" smtClean="0"/>
              <a:t>Interval-scaled</a:t>
            </a:r>
          </a:p>
          <a:p>
            <a:pPr lvl="2" eaLnBrk="1" hangingPunct="1"/>
            <a:r>
              <a:rPr lang="en-US" sz="2800" smtClean="0"/>
              <a:t>Ratio-scaled</a:t>
            </a:r>
            <a:endParaRPr lang="en-US" smtClean="0"/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4058E7-9A6C-425B-B3B2-BA2B122129DA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170981"/>
                </a:solidFill>
              </a:rPr>
              <a:t>Attributes of Mixed Type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database may contain all attribute types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Nominal, symmetric binary, asymmetric binary, numeric, ordinal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One may use a weighted formula to combine their effects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lvl="1" eaLnBrk="1" hangingPunct="1">
              <a:lnSpc>
                <a:spcPct val="90000"/>
              </a:lnSpc>
            </a:pPr>
            <a:endParaRPr lang="en-US" sz="2400" i="1" smtClean="0"/>
          </a:p>
          <a:p>
            <a:pPr lvl="1" eaLnBrk="1" hangingPunct="1">
              <a:lnSpc>
                <a:spcPct val="90000"/>
              </a:lnSpc>
            </a:pPr>
            <a:endParaRPr lang="en-US" sz="2400" i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f</a:t>
            </a:r>
            <a:r>
              <a:rPr lang="en-US" sz="2400" smtClean="0"/>
              <a:t>  is binary or nominal:</a:t>
            </a:r>
          </a:p>
          <a:p>
            <a:pPr lvl="2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cs typeface="Tahoma" pitchFamily="34" charset="0"/>
              </a:rPr>
              <a:t>d</a:t>
            </a:r>
            <a:r>
              <a:rPr lang="en-US" baseline="-25000" smtClean="0"/>
              <a:t>ij</a:t>
            </a:r>
            <a:r>
              <a:rPr lang="en-US" baseline="30000" smtClean="0"/>
              <a:t>(f)</a:t>
            </a:r>
            <a:r>
              <a:rPr lang="en-US" smtClean="0"/>
              <a:t> = 0  if x</a:t>
            </a:r>
            <a:r>
              <a:rPr lang="en-US" baseline="-25000" smtClean="0"/>
              <a:t>if </a:t>
            </a:r>
            <a:r>
              <a:rPr lang="en-US" smtClean="0"/>
              <a:t>= x</a:t>
            </a:r>
            <a:r>
              <a:rPr lang="en-US" baseline="-25000" smtClean="0"/>
              <a:t>jf</a:t>
            </a:r>
            <a:r>
              <a:rPr lang="en-US" smtClean="0"/>
              <a:t> , or </a:t>
            </a:r>
            <a:r>
              <a:rPr lang="en-US" smtClean="0">
                <a:cs typeface="Tahoma" pitchFamily="34" charset="0"/>
              </a:rPr>
              <a:t>d</a:t>
            </a:r>
            <a:r>
              <a:rPr lang="en-US" baseline="-25000" smtClean="0"/>
              <a:t>ij</a:t>
            </a:r>
            <a:r>
              <a:rPr lang="en-US" baseline="30000" smtClean="0"/>
              <a:t>(f)</a:t>
            </a:r>
            <a:r>
              <a:rPr lang="en-US" smtClean="0"/>
              <a:t> = 1 otherwise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f</a:t>
            </a:r>
            <a:r>
              <a:rPr lang="en-US" sz="2400" smtClean="0"/>
              <a:t>  is numeric: use the normalized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f</a:t>
            </a:r>
            <a:r>
              <a:rPr lang="en-US" sz="2400" smtClean="0"/>
              <a:t>  is ordinal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Compute ranks r</a:t>
            </a:r>
            <a:r>
              <a:rPr lang="en-US" baseline="-25000" smtClean="0"/>
              <a:t>if</a:t>
            </a:r>
            <a:r>
              <a:rPr lang="en-US" smtClean="0"/>
              <a:t> and 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Treat z</a:t>
            </a:r>
            <a:r>
              <a:rPr lang="en-US" baseline="-25000" smtClean="0"/>
              <a:t>if</a:t>
            </a:r>
            <a:r>
              <a:rPr lang="en-US" smtClean="0"/>
              <a:t> as interval-scaled</a:t>
            </a:r>
          </a:p>
          <a:p>
            <a:pPr lvl="2" eaLnBrk="1" hangingPunct="1">
              <a:lnSpc>
                <a:spcPct val="90000"/>
              </a:lnSpc>
            </a:pPr>
            <a:endParaRPr lang="en-US" sz="2000" smtClean="0"/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514600" y="2895600"/>
          <a:ext cx="3276600" cy="1144588"/>
        </p:xfrm>
        <a:graphic>
          <a:graphicData uri="http://schemas.openxmlformats.org/presentationml/2006/ole">
            <p:oleObj spid="_x0000_s15362" name="Equation" r:id="rId4" imgW="2108200" imgH="736600" progId="Equation.3">
              <p:embed/>
            </p:oleObj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791200" y="5748338"/>
          <a:ext cx="1370013" cy="728662"/>
        </p:xfrm>
        <a:graphic>
          <a:graphicData uri="http://schemas.openxmlformats.org/presentationml/2006/ole">
            <p:oleObj spid="_x0000_s15363" name="Equation" r:id="rId5" imgW="1002865" imgH="533169" progId="Equation.3">
              <p:embed/>
            </p:oleObj>
          </a:graphicData>
        </a:graphic>
      </p:graphicFrame>
      <p:sp>
        <p:nvSpPr>
          <p:cNvPr id="15364" name="Slide Number Placeholder 7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8672CE5-DF6F-45CF-BD66-DC7A199B5967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304800"/>
            <a:ext cx="762635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 Cosine Similarity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 </a:t>
            </a:r>
            <a:r>
              <a:rPr lang="en-US" sz="2000" b="1" smtClean="0"/>
              <a:t>document</a:t>
            </a:r>
            <a:r>
              <a:rPr lang="en-US" sz="2000" smtClean="0"/>
              <a:t> can be represented by thousands of attributes, each recording the </a:t>
            </a:r>
            <a:r>
              <a:rPr lang="en-US" sz="2000" i="1" smtClean="0"/>
              <a:t>frequency</a:t>
            </a:r>
            <a:r>
              <a:rPr lang="en-US" sz="2000" smtClean="0"/>
              <a:t> of a particular word (such as keywords) or phrase in the document.</a:t>
            </a:r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Other vector objects: gene features in micro-arrays, …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Applications: information retrieval, biologic taxonomy, gene feature mapping, ...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Cosine measure: </a:t>
            </a:r>
            <a:r>
              <a:rPr lang="en-US" sz="2000" smtClean="0">
                <a:cs typeface="Times New Roman" pitchFamily="18" charset="0"/>
              </a:rPr>
              <a:t>If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 and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 are two vectors (e.g., term-frequency vectors), then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          cos(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, 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=  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/||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||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|| ,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where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indicates vector dot product,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smtClean="0">
                <a:cs typeface="Times New Roman" pitchFamily="18" charset="0"/>
              </a:rPr>
              <a:t>||: the length of vector </a:t>
            </a:r>
            <a:r>
              <a:rPr lang="en-US" sz="2000" i="1" smtClean="0">
                <a:cs typeface="Times New Roman" pitchFamily="18" charset="0"/>
              </a:rPr>
              <a:t>d</a:t>
            </a:r>
          </a:p>
        </p:txBody>
      </p:sp>
      <p:sp>
        <p:nvSpPr>
          <p:cNvPr id="645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8AB5BF-13C6-48A4-80A7-47833D5EF91C}" type="slidenum">
              <a:rPr lang="en-US" smtClean="0"/>
              <a:pPr/>
              <a:t>61</a:t>
            </a:fld>
            <a:endParaRPr lang="en-US" smtClean="0"/>
          </a:p>
        </p:txBody>
      </p:sp>
      <p:pic>
        <p:nvPicPr>
          <p:cNvPr id="64517" name="Picture 4" descr="eqt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752475" y="304800"/>
            <a:ext cx="762635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170981"/>
                </a:solidFill>
              </a:rPr>
              <a:t> Example: Cosine Similarity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sz="20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cos(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, 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=  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) /||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||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|| , 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   where 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smtClean="0">
                <a:cs typeface="Times New Roman" pitchFamily="18" charset="0"/>
              </a:rPr>
              <a:t> indicates vector dot product, 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smtClean="0">
                <a:cs typeface="Times New Roman" pitchFamily="18" charset="0"/>
              </a:rPr>
              <a:t>|: the length of vector </a:t>
            </a:r>
            <a:r>
              <a:rPr lang="en-US" sz="2000" i="1" smtClean="0">
                <a:cs typeface="Times New Roman" pitchFamily="18" charset="0"/>
              </a:rPr>
              <a:t>d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i="1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000" smtClean="0">
                <a:cs typeface="Times New Roman" pitchFamily="18" charset="0"/>
              </a:rPr>
              <a:t>Ex: Find the </a:t>
            </a:r>
            <a:r>
              <a:rPr lang="en-US" sz="2000" b="1" smtClean="0">
                <a:cs typeface="Times New Roman" pitchFamily="18" charset="0"/>
              </a:rPr>
              <a:t>similarity</a:t>
            </a:r>
            <a:r>
              <a:rPr lang="en-US" sz="2000" smtClean="0">
                <a:cs typeface="Times New Roman" pitchFamily="18" charset="0"/>
              </a:rPr>
              <a:t> between documents 1 and 2.</a:t>
            </a:r>
          </a:p>
          <a:p>
            <a:pPr algn="just" eaLnBrk="1" hangingPunct="1">
              <a:lnSpc>
                <a:spcPct val="90000"/>
              </a:lnSpc>
            </a:pPr>
            <a:endParaRPr lang="en-US" sz="200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 </a:t>
            </a:r>
            <a:r>
              <a:rPr lang="en-US" sz="2000" b="1" smtClean="0">
                <a:cs typeface="Times New Roman" pitchFamily="18" charset="0"/>
              </a:rPr>
              <a:t>=  </a:t>
            </a:r>
            <a:r>
              <a:rPr lang="en-US" sz="2000" smtClean="0">
                <a:cs typeface="Times New Roman" pitchFamily="18" charset="0"/>
              </a:rPr>
              <a:t>(5, 0, 3, 0, 2, 0, 0, 2, 0, 0)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b="1" smtClean="0">
                <a:cs typeface="Times New Roman" pitchFamily="18" charset="0"/>
              </a:rPr>
              <a:t> =  </a:t>
            </a:r>
            <a:r>
              <a:rPr lang="en-US" sz="2000" smtClean="0">
                <a:cs typeface="Times New Roman" pitchFamily="18" charset="0"/>
              </a:rPr>
              <a:t>(3, 0, 2, 0, 1, 1, 0, 1, 0, 1)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smtClean="0">
              <a:cs typeface="Times New Roman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  <a:sym typeface="Symbol" pitchFamily="18" charset="2"/>
              </a:rPr>
              <a:t>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 </a:t>
            </a:r>
            <a:r>
              <a:rPr lang="en-US" sz="2000" smtClean="0">
                <a:cs typeface="Times New Roman" pitchFamily="18" charset="0"/>
              </a:rPr>
              <a:t>= 5*3+0*0+3*2+0*0+2*1+0*1+0*1+2*1+0*0+0*1 = 25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smtClean="0">
                <a:cs typeface="Times New Roman" pitchFamily="18" charset="0"/>
              </a:rPr>
              <a:t>||= (5*5+0*0+3*3+0*0+2*2+0*0+0*0+2*2+0*0+0*0)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=(42)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  = 6.481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||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||= (3*3+0*0+2*2+0*0+1*1+1*1+0*0+1*1+0*0+1*1)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=(17)</a:t>
            </a:r>
            <a:r>
              <a:rPr lang="en-US" sz="2000" b="1" baseline="30000" smtClean="0">
                <a:cs typeface="Times New Roman" pitchFamily="18" charset="0"/>
              </a:rPr>
              <a:t>0.5</a:t>
            </a:r>
            <a:r>
              <a:rPr lang="en-US" sz="2000" smtClean="0">
                <a:cs typeface="Times New Roman" pitchFamily="18" charset="0"/>
              </a:rPr>
              <a:t>       = 4.12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smtClean="0">
                <a:cs typeface="Times New Roman" pitchFamily="18" charset="0"/>
              </a:rPr>
              <a:t>cos(</a:t>
            </a:r>
            <a:r>
              <a:rPr lang="en-US" sz="2000" i="1" smtClean="0">
                <a:cs typeface="Times New Roman" pitchFamily="18" charset="0"/>
              </a:rPr>
              <a:t>d</a:t>
            </a:r>
            <a:r>
              <a:rPr lang="en-US" sz="2000" i="1" baseline="-30000" smtClean="0">
                <a:cs typeface="Times New Roman" pitchFamily="18" charset="0"/>
              </a:rPr>
              <a:t>1</a:t>
            </a:r>
            <a:r>
              <a:rPr lang="en-US" sz="2000" i="1" smtClean="0">
                <a:cs typeface="Times New Roman" pitchFamily="18" charset="0"/>
              </a:rPr>
              <a:t>, d</a:t>
            </a:r>
            <a:r>
              <a:rPr lang="en-US" sz="2000" i="1" baseline="-30000" smtClean="0">
                <a:cs typeface="Times New Roman" pitchFamily="18" charset="0"/>
              </a:rPr>
              <a:t>2</a:t>
            </a:r>
            <a:r>
              <a:rPr lang="en-US" sz="2000" smtClean="0">
                <a:cs typeface="Times New Roman" pitchFamily="18" charset="0"/>
              </a:rPr>
              <a:t> ) = 0.94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CCBA6-22A8-4A97-B318-5803ACC9D8E0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Summary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51038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000" smtClean="0"/>
              <a:t>Data attribute types: nominal, binary, ordinal, interval-scaled, ratio-scaled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Many types of data sets, e.g., numerical, text, graph, Web, image.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Gain insight into the data by: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Basic statistical data description: central tendency, dispersion,  graphical displays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000" smtClean="0"/>
              <a:t>Data visualization: map data onto graphical primitives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smtClean="0"/>
              <a:t>Measure data similarity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Above steps are the beginning of data preprocessing. </a:t>
            </a:r>
          </a:p>
          <a:p>
            <a:pPr eaLnBrk="1" hangingPunct="1">
              <a:lnSpc>
                <a:spcPct val="120000"/>
              </a:lnSpc>
            </a:pPr>
            <a:r>
              <a:rPr lang="en-US" sz="2000" smtClean="0"/>
              <a:t>Many methods have been developed but still an active area of research.</a:t>
            </a:r>
          </a:p>
        </p:txBody>
      </p:sp>
      <p:sp>
        <p:nvSpPr>
          <p:cNvPr id="675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3AFAB6-CAA4-409E-A133-12A12A0E81B6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Attribute Types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2000" b="1" smtClean="0"/>
              <a:t>Nominal:</a:t>
            </a:r>
            <a:r>
              <a:rPr lang="en-US" sz="2000" smtClean="0"/>
              <a:t> categories, states, or “names of things”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i="1" smtClean="0"/>
              <a:t>Hair_color = </a:t>
            </a:r>
            <a:r>
              <a:rPr lang="en-US" sz="2000" smtClean="0"/>
              <a:t>{</a:t>
            </a:r>
            <a:r>
              <a:rPr lang="en-US" sz="2000" i="1" smtClean="0"/>
              <a:t>auburn, black, blond, brown, grey, red, white</a:t>
            </a:r>
            <a:r>
              <a:rPr lang="en-US" sz="2000" smtClean="0"/>
              <a:t>}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smtClean="0"/>
              <a:t>marital status, occupation, ID numbers, zip codes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000" b="1" smtClean="0"/>
              <a:t>Binary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smtClean="0"/>
              <a:t>Nominal attribute with only 2 states (0 and 1)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u="sng" smtClean="0"/>
              <a:t>Symmetric binary</a:t>
            </a:r>
            <a:r>
              <a:rPr lang="en-US" sz="2000" smtClean="0"/>
              <a:t>: both outcomes equally important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z="2000" smtClean="0"/>
              <a:t>e.g., gender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u="sng" smtClean="0"/>
              <a:t>Asymmetric binary</a:t>
            </a:r>
            <a:r>
              <a:rPr lang="en-US" sz="2000" smtClean="0"/>
              <a:t>: outcomes not equally important.  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z="2000" smtClean="0"/>
              <a:t>e.g., medical test (positive vs. negative)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z="2000" smtClean="0"/>
              <a:t>Convention: assign 1 to most important outcome (e.g., HIV positive)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000" b="1" smtClean="0"/>
              <a:t>Ordinal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smtClean="0"/>
              <a:t>Values have a meaningful order (ranking) but magnitude between successive values is not known.</a:t>
            </a:r>
          </a:p>
          <a:p>
            <a:pPr marL="749300" lvl="1" indent="-342900" eaLnBrk="1" hangingPunct="1">
              <a:lnSpc>
                <a:spcPct val="90000"/>
              </a:lnSpc>
            </a:pPr>
            <a:r>
              <a:rPr lang="en-US" sz="2000" i="1" smtClean="0"/>
              <a:t>Size = </a:t>
            </a:r>
            <a:r>
              <a:rPr lang="en-US" sz="2000" smtClean="0"/>
              <a:t>{</a:t>
            </a:r>
            <a:r>
              <a:rPr lang="en-US" sz="2000" i="1" smtClean="0"/>
              <a:t>small, medium, large</a:t>
            </a:r>
            <a:r>
              <a:rPr lang="en-US" sz="2000" smtClean="0"/>
              <a:t>}</a:t>
            </a:r>
            <a:r>
              <a:rPr lang="en-US" sz="2000" i="1" smtClean="0"/>
              <a:t>,</a:t>
            </a:r>
            <a:r>
              <a:rPr lang="en-US" sz="2000" smtClean="0"/>
              <a:t> grades, army rankings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93B98-A0C6-4F36-97F9-F9F25C62547B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Numeric Attribute Types 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382000" cy="5257800"/>
          </a:xfrm>
        </p:spPr>
        <p:txBody>
          <a:bodyPr/>
          <a:lstStyle/>
          <a:p>
            <a:pPr marL="292100" indent="-292100" eaLnBrk="1" hangingPunct="1">
              <a:lnSpc>
                <a:spcPct val="90000"/>
              </a:lnSpc>
            </a:pPr>
            <a:r>
              <a:rPr lang="en-US" sz="2400" smtClean="0"/>
              <a:t>Quantity (integer or real-valued)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400" b="1" smtClean="0"/>
              <a:t>Interval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mtClean="0"/>
              <a:t>Measured on a scale of </a:t>
            </a:r>
            <a:r>
              <a:rPr lang="en-US" b="1" smtClean="0"/>
              <a:t>equal-sized units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mtClean="0"/>
              <a:t>Values have order</a:t>
            </a:r>
          </a:p>
          <a:p>
            <a:pPr marL="1714500" lvl="3" indent="-393700" eaLnBrk="1" hangingPunct="1">
              <a:lnSpc>
                <a:spcPct val="90000"/>
              </a:lnSpc>
            </a:pPr>
            <a:r>
              <a:rPr lang="en-US" sz="2400" smtClean="0"/>
              <a:t>E.g., </a:t>
            </a:r>
            <a:r>
              <a:rPr lang="en-US" sz="2400" i="1" smtClean="0"/>
              <a:t>temperature in C</a:t>
            </a:r>
            <a:r>
              <a:rPr lang="en-US" sz="2400" i="1" smtClean="0">
                <a:cs typeface="Tahoma" pitchFamily="34" charset="0"/>
              </a:rPr>
              <a:t>˚</a:t>
            </a:r>
            <a:r>
              <a:rPr lang="en-US" sz="2400" i="1" smtClean="0"/>
              <a:t>or F</a:t>
            </a:r>
            <a:r>
              <a:rPr lang="en-US" sz="2400" i="1" smtClean="0">
                <a:cs typeface="Tahoma" pitchFamily="34" charset="0"/>
              </a:rPr>
              <a:t>˚</a:t>
            </a:r>
            <a:r>
              <a:rPr lang="en-US" sz="2400" i="1" smtClean="0"/>
              <a:t>, calendar dates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mtClean="0"/>
              <a:t>No true zero-point</a:t>
            </a:r>
          </a:p>
          <a:p>
            <a:pPr marL="292100" indent="-292100" eaLnBrk="1" hangingPunct="1">
              <a:lnSpc>
                <a:spcPct val="90000"/>
              </a:lnSpc>
            </a:pPr>
            <a:r>
              <a:rPr lang="en-US" sz="2400" b="1" smtClean="0"/>
              <a:t>Ratio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mtClean="0"/>
              <a:t>Inherent </a:t>
            </a:r>
            <a:r>
              <a:rPr lang="en-US" b="1" smtClean="0"/>
              <a:t>zero-point</a:t>
            </a:r>
          </a:p>
          <a:p>
            <a:pPr marL="1257300" lvl="2" indent="-393700" eaLnBrk="1" hangingPunct="1">
              <a:lnSpc>
                <a:spcPct val="90000"/>
              </a:lnSpc>
            </a:pPr>
            <a:r>
              <a:rPr lang="en-US" smtClean="0"/>
              <a:t>We can speak of values as being an order of magnitude larger than the unit of measurement (10 K</a:t>
            </a:r>
            <a:r>
              <a:rPr lang="en-US" smtClean="0">
                <a:cs typeface="Tahoma" pitchFamily="34" charset="0"/>
              </a:rPr>
              <a:t>˚</a:t>
            </a:r>
            <a:r>
              <a:rPr lang="en-US" smtClean="0"/>
              <a:t> is twice as high as 5 K</a:t>
            </a:r>
            <a:r>
              <a:rPr lang="en-US" smtClean="0">
                <a:cs typeface="Tahoma" pitchFamily="34" charset="0"/>
              </a:rPr>
              <a:t>˚</a:t>
            </a:r>
            <a:r>
              <a:rPr lang="en-US" smtClean="0"/>
              <a:t>).</a:t>
            </a:r>
          </a:p>
          <a:p>
            <a:pPr marL="1714500" lvl="3" indent="-393700" eaLnBrk="1" hangingPunct="1">
              <a:lnSpc>
                <a:spcPct val="90000"/>
              </a:lnSpc>
            </a:pPr>
            <a:r>
              <a:rPr lang="en-US" sz="2400" smtClean="0"/>
              <a:t>e.g., </a:t>
            </a:r>
            <a:r>
              <a:rPr lang="en-US" sz="2400" i="1" smtClean="0"/>
              <a:t>temperature in Kelvin, length, counts, monetary quantities</a:t>
            </a:r>
            <a:endParaRPr lang="en-US" sz="1800" i="1" smtClean="0"/>
          </a:p>
        </p:txBody>
      </p:sp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115ED-8509-4058-83AE-0F385162D05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Discrete vs. Continuous Attributes 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534400" cy="5257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Discrete</a:t>
            </a:r>
            <a:r>
              <a:rPr lang="en-US" sz="2400" smtClean="0"/>
              <a:t> </a:t>
            </a:r>
            <a:r>
              <a:rPr lang="en-US" sz="2400" b="1" smtClean="0"/>
              <a:t>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only a finite or countably infinite set of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E.g., zip codes, profession, or the set of words in a collection of documents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Sometimes, represented as integer 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Note: Binary attributes are a special case of discrete attributes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Continuous</a:t>
            </a:r>
            <a:r>
              <a:rPr lang="en-US" sz="2400" smtClean="0"/>
              <a:t> </a:t>
            </a:r>
            <a:r>
              <a:rPr lang="en-US" sz="2400" b="1" smtClean="0"/>
              <a:t>Attribute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Has real numbers as attribute values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E.g., temperature, height, or weight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Practically, real values can only be measured and represented using a finite number of digits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Continuous attributes are typically represented as floating-point variables</a:t>
            </a:r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D2E02D-675A-43A2-A351-197F60F3B26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11722</TotalTime>
  <Words>3728</Words>
  <Application>Microsoft Office PowerPoint</Application>
  <PresentationFormat>On-screen Show (4:3)</PresentationFormat>
  <Paragraphs>587</Paragraphs>
  <Slides>63</Slides>
  <Notes>63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77" baseType="lpstr">
      <vt:lpstr>Tahoma</vt:lpstr>
      <vt:lpstr>Arial</vt:lpstr>
      <vt:lpstr>Berlin Sans FB Demi</vt:lpstr>
      <vt:lpstr>Wingdings</vt:lpstr>
      <vt:lpstr>Times New Roman</vt:lpstr>
      <vt:lpstr>Symbol</vt:lpstr>
      <vt:lpstr>Arial Narrow</vt:lpstr>
      <vt:lpstr>Office Theme</vt:lpstr>
      <vt:lpstr>Microsoft Visio Drawing</vt:lpstr>
      <vt:lpstr>Microsoft Word Document</vt:lpstr>
      <vt:lpstr>Microsoft Equation 3.0</vt:lpstr>
      <vt:lpstr>Microsoft Graph 2000 Chart</vt:lpstr>
      <vt:lpstr>SmartDraw Drawing</vt:lpstr>
      <vt:lpstr>Microsoft Office Excel Worksheet</vt:lpstr>
      <vt:lpstr>Data Mining:   Concepts and Techniques   — Chapter 2 —</vt:lpstr>
      <vt:lpstr>Chapter 2: Getting to Know Your Data</vt:lpstr>
      <vt:lpstr>Types of Data Sets </vt:lpstr>
      <vt:lpstr>Important Characteristics of Structured Data</vt:lpstr>
      <vt:lpstr>Data Objects</vt:lpstr>
      <vt:lpstr>Attributes</vt:lpstr>
      <vt:lpstr>Attribute Types </vt:lpstr>
      <vt:lpstr>Numeric Attribute Types </vt:lpstr>
      <vt:lpstr>Discrete vs. Continuous Attributes </vt:lpstr>
      <vt:lpstr>Chapter 2: Getting to Know Your Data</vt:lpstr>
      <vt:lpstr>Basic Statistical Descriptions of Data</vt:lpstr>
      <vt:lpstr>Measuring the Central Tendency</vt:lpstr>
      <vt:lpstr> Symmetric vs. Skewed Data</vt:lpstr>
      <vt:lpstr>Measuring the Dispersion of Data</vt:lpstr>
      <vt:lpstr> Boxplot Analysis</vt:lpstr>
      <vt:lpstr>Visualization of Data Dispersion: 3-D Boxplots</vt:lpstr>
      <vt:lpstr>Properties of Normal Distribution Curve</vt:lpstr>
      <vt:lpstr>Graphic Displays of Basic Statistical Descriptions</vt:lpstr>
      <vt:lpstr>Histogram Analysis</vt:lpstr>
      <vt:lpstr>Histograms Often Tell More than Boxplots</vt:lpstr>
      <vt:lpstr>Quantile Plot</vt:lpstr>
      <vt:lpstr>Quantile-Quantile (Q-Q) Plot</vt:lpstr>
      <vt:lpstr>Scatter plot</vt:lpstr>
      <vt:lpstr>Positively and Negatively Correlated Data</vt:lpstr>
      <vt:lpstr> Uncorrelated Data</vt:lpstr>
      <vt:lpstr>Chapter 2: Getting to Know Your Data</vt:lpstr>
      <vt:lpstr>Data Visualization</vt:lpstr>
      <vt:lpstr>Pixel-Oriented Visualization Techniques</vt:lpstr>
      <vt:lpstr>Laying Out Pixels in Circle Segments</vt:lpstr>
      <vt:lpstr>Geometric Projection Visualization Techniques</vt:lpstr>
      <vt:lpstr>Direct Data Visualization</vt:lpstr>
      <vt:lpstr>Scatterplot Matrices</vt:lpstr>
      <vt:lpstr>Landscapes</vt:lpstr>
      <vt:lpstr>Parallel Coordinates</vt:lpstr>
      <vt:lpstr>Parallel Coordinates of a Data Set</vt:lpstr>
      <vt:lpstr>Icon-Based Visualization Techniques</vt:lpstr>
      <vt:lpstr>Chernoff Faces</vt:lpstr>
      <vt:lpstr>Stick Figure</vt:lpstr>
      <vt:lpstr>Hierarchical Visualization Techniques</vt:lpstr>
      <vt:lpstr>Dimensional Stacking</vt:lpstr>
      <vt:lpstr>Dimensional Stacking</vt:lpstr>
      <vt:lpstr>Worlds-within-Worlds</vt:lpstr>
      <vt:lpstr>Tree-Map</vt:lpstr>
      <vt:lpstr>Tree-Map of a File System (Schneiderman)</vt:lpstr>
      <vt:lpstr>InfoCube</vt:lpstr>
      <vt:lpstr>Three-D Cone Trees</vt:lpstr>
      <vt:lpstr>Visualizing Complex Data and Relations</vt:lpstr>
      <vt:lpstr>Chapter 2: Getting to Know Your Data</vt:lpstr>
      <vt:lpstr>Similarity and Dissimilarity</vt:lpstr>
      <vt:lpstr>Data Matrix and Dissimilarity Matrix</vt:lpstr>
      <vt:lpstr>Proximity Measure for Nominal Attributes</vt:lpstr>
      <vt:lpstr>Proximity Measure for Binary Attributes</vt:lpstr>
      <vt:lpstr>Dissimilarity between Binary Variables</vt:lpstr>
      <vt:lpstr>Standardizing Numeric Data</vt:lpstr>
      <vt:lpstr>Example:  Data Matrix and Dissimilarity Matrix</vt:lpstr>
      <vt:lpstr>Distance on Numeric Data: Minkowski Distance</vt:lpstr>
      <vt:lpstr>Special Cases of Minkowski Distance</vt:lpstr>
      <vt:lpstr>Example: Minkowski Distance</vt:lpstr>
      <vt:lpstr>Ordinal Variables</vt:lpstr>
      <vt:lpstr>Attributes of Mixed Type</vt:lpstr>
      <vt:lpstr> Cosine Similarity</vt:lpstr>
      <vt:lpstr> Example: Cosine Similarity</vt:lpstr>
      <vt:lpstr>Summary</vt:lpstr>
    </vt:vector>
  </TitlesOfParts>
  <Company>S.F.U.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Jiawei Han</dc:creator>
  <cp:lastModifiedBy>Nithya</cp:lastModifiedBy>
  <cp:revision>760</cp:revision>
  <cp:lastPrinted>1999-09-10T20:38:56Z</cp:lastPrinted>
  <dcterms:created xsi:type="dcterms:W3CDTF">1998-06-19T04:38:52Z</dcterms:created>
  <dcterms:modified xsi:type="dcterms:W3CDTF">2020-12-08T09:54:01Z</dcterms:modified>
</cp:coreProperties>
</file>