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emf" ContentType="image/x-emf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6" r:id="rId1"/>
  </p:sldMasterIdLst>
  <p:notesMasterIdLst>
    <p:notesMasterId r:id="rId63"/>
  </p:notesMasterIdLst>
  <p:handoutMasterIdLst>
    <p:handoutMasterId r:id="rId64"/>
  </p:handoutMasterIdLst>
  <p:sldIdLst>
    <p:sldId id="1139" r:id="rId2"/>
    <p:sldId id="1057" r:id="rId3"/>
    <p:sldId id="1042" r:id="rId4"/>
    <p:sldId id="1041" r:id="rId5"/>
    <p:sldId id="1064" r:id="rId6"/>
    <p:sldId id="1043" r:id="rId7"/>
    <p:sldId id="1044" r:id="rId8"/>
    <p:sldId id="1045" r:id="rId9"/>
    <p:sldId id="1140" r:id="rId10"/>
    <p:sldId id="1053" r:id="rId11"/>
    <p:sldId id="1054" r:id="rId12"/>
    <p:sldId id="1065" r:id="rId13"/>
    <p:sldId id="1055" r:id="rId14"/>
    <p:sldId id="1056" r:id="rId15"/>
    <p:sldId id="1124" r:id="rId16"/>
    <p:sldId id="1125" r:id="rId17"/>
    <p:sldId id="1070" r:id="rId18"/>
    <p:sldId id="1127" r:id="rId19"/>
    <p:sldId id="1071" r:id="rId20"/>
    <p:sldId id="1126" r:id="rId21"/>
    <p:sldId id="1138" r:id="rId22"/>
    <p:sldId id="1066" r:id="rId23"/>
    <p:sldId id="749" r:id="rId24"/>
    <p:sldId id="1134" r:id="rId25"/>
    <p:sldId id="1108" r:id="rId26"/>
    <p:sldId id="1112" r:id="rId27"/>
    <p:sldId id="1109" r:id="rId28"/>
    <p:sldId id="1110" r:id="rId29"/>
    <p:sldId id="1111" r:id="rId30"/>
    <p:sldId id="1113" r:id="rId31"/>
    <p:sldId id="719" r:id="rId32"/>
    <p:sldId id="977" r:id="rId33"/>
    <p:sldId id="881" r:id="rId34"/>
    <p:sldId id="890" r:id="rId35"/>
    <p:sldId id="1147" r:id="rId36"/>
    <p:sldId id="1135" r:id="rId37"/>
    <p:sldId id="750" r:id="rId38"/>
    <p:sldId id="1007" r:id="rId39"/>
    <p:sldId id="751" r:id="rId40"/>
    <p:sldId id="755" r:id="rId41"/>
    <p:sldId id="721" r:id="rId42"/>
    <p:sldId id="722" r:id="rId43"/>
    <p:sldId id="797" r:id="rId44"/>
    <p:sldId id="723" r:id="rId45"/>
    <p:sldId id="724" r:id="rId46"/>
    <p:sldId id="1114" r:id="rId47"/>
    <p:sldId id="1136" r:id="rId48"/>
    <p:sldId id="1121" r:id="rId49"/>
    <p:sldId id="1067" r:id="rId50"/>
    <p:sldId id="1119" r:id="rId51"/>
    <p:sldId id="1000" r:id="rId52"/>
    <p:sldId id="995" r:id="rId53"/>
    <p:sldId id="1142" r:id="rId54"/>
    <p:sldId id="991" r:id="rId55"/>
    <p:sldId id="992" r:id="rId56"/>
    <p:sldId id="1144" r:id="rId57"/>
    <p:sldId id="1145" r:id="rId58"/>
    <p:sldId id="1059" r:id="rId59"/>
    <p:sldId id="1061" r:id="rId60"/>
    <p:sldId id="1062" r:id="rId61"/>
    <p:sldId id="737" r:id="rId6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6EA"/>
    <a:srgbClr val="FAE2F6"/>
    <a:srgbClr val="170981"/>
    <a:srgbClr val="121328"/>
    <a:srgbClr val="D7FDF9"/>
    <a:srgbClr val="003366"/>
    <a:srgbClr val="FF7C8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88639" autoAdjust="0"/>
  </p:normalViewPr>
  <p:slideViewPr>
    <p:cSldViewPr>
      <p:cViewPr>
        <p:scale>
          <a:sx n="75" d="100"/>
          <a:sy n="75" d="100"/>
        </p:scale>
        <p:origin x="-1254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909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9.xml"/><Relationship Id="rId1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40A02EA-A7AB-4992-8182-242EA846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FA1C707-4D97-4B9A-9358-6370A6B90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3FF789EC-8C66-4EC7-AA12-A61EF82CBF87}" type="slidenum">
              <a:rPr lang="en-US" sz="1200">
                <a:latin typeface="Times New Roman" pitchFamily="18" charset="0"/>
              </a:rPr>
              <a:pPr algn="r" defTabSz="931863" eaLnBrk="0" hangingPunct="0"/>
              <a:t>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7273A-D610-4397-9F04-61B340FA76F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9A655-C241-4046-BAD8-FB1AD70E0D1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55C49-44BA-43AA-BB0F-B6AB9B80439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D646B-E816-4FB9-8810-6146699F37B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11D30-8956-4777-9E09-F10331A74A1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8088" y="700088"/>
            <a:ext cx="4598987" cy="3449637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7850"/>
            <a:ext cx="5141913" cy="41529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8088" y="700088"/>
            <a:ext cx="4598987" cy="344963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7850"/>
            <a:ext cx="5141913" cy="41529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EE360-F7DD-4179-845C-B8FCF15D3FE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AD09F-8CAB-4FA9-98D4-AA6F8548133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66618F8E-291A-4A0E-9546-AA23129BFBCB}" type="slidenum">
              <a:rPr lang="en-US" sz="1200">
                <a:latin typeface="Times New Roman" pitchFamily="18" charset="0"/>
              </a:rPr>
              <a:pPr algn="r" defTabSz="931863" eaLnBrk="0" hangingPunct="0"/>
              <a:t>22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32CA09-3268-48A7-9D98-67E154DE633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3D26FF4F-DB26-4177-BDEF-92E201F92282}" type="slidenum">
              <a:rPr lang="en-US" sz="1200">
                <a:latin typeface="Times New Roman" pitchFamily="18" charset="0"/>
              </a:rPr>
              <a:pPr algn="r" defTabSz="931863" eaLnBrk="0" hangingPunct="0"/>
              <a:t>24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5921A1D9-8FC4-4F5F-9C6D-898E1B1117F4}" type="slidenum">
              <a:rPr lang="en-US" sz="1200">
                <a:latin typeface="Times New Roman" pitchFamily="18" charset="0"/>
              </a:rPr>
              <a:pPr algn="r" defTabSz="931863" eaLnBrk="0" hangingPunct="0"/>
              <a:t>25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3738"/>
            <a:ext cx="4616450" cy="3462337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0748" tIns="45373" rIns="90748" bIns="4537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5006E53F-3D0D-481A-827E-26E5C70F559D}" type="slidenum">
              <a:rPr lang="en-US" sz="1200">
                <a:latin typeface="Times New Roman" pitchFamily="18" charset="0"/>
              </a:rPr>
              <a:pPr algn="r" defTabSz="931863" eaLnBrk="0" hangingPunct="0"/>
              <a:t>26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3738"/>
            <a:ext cx="4616450" cy="3462337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7050" cy="415448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AFC86071-B869-4F2B-9C43-7AD88DD020EE}" type="slidenum">
              <a:rPr lang="en-US" sz="1200">
                <a:latin typeface="Times New Roman" pitchFamily="18" charset="0"/>
              </a:rPr>
              <a:pPr algn="r" defTabSz="931863" eaLnBrk="0" hangingPunct="0"/>
              <a:t>27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D4DA23A8-0F52-418B-ABA9-186650325144}" type="slidenum">
              <a:rPr lang="en-US" sz="1200">
                <a:latin typeface="Times New Roman" pitchFamily="18" charset="0"/>
              </a:rPr>
              <a:pPr algn="r" defTabSz="931863" eaLnBrk="0" hangingPunct="0"/>
              <a:t>28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3738"/>
            <a:ext cx="4616450" cy="3462337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7050" cy="415448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47E9AFBB-0287-4454-8BA3-ED7F51D124E5}" type="slidenum">
              <a:rPr lang="en-US" sz="1200">
                <a:latin typeface="Times New Roman" pitchFamily="18" charset="0"/>
              </a:rPr>
              <a:pPr algn="r" defTabSz="931863" eaLnBrk="0" hangingPunct="0"/>
              <a:t>29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8088" y="701675"/>
            <a:ext cx="4595812" cy="3446463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386263"/>
            <a:ext cx="5137150" cy="41544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FB428-8117-4B50-BAB2-FFB42FC4789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488" tIns="46744" rIns="93488" bIns="467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D10011D8-4DB1-4BC5-80E1-58904F700F16}" type="slidenum">
              <a:rPr lang="en-US" sz="1200">
                <a:latin typeface="Times New Roman" pitchFamily="18" charset="0"/>
              </a:rPr>
              <a:pPr algn="r" defTabSz="931863" eaLnBrk="0" hangingPunct="0"/>
              <a:t>30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993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5388" y="692150"/>
            <a:ext cx="4618037" cy="3463925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813" tIns="46406" rIns="92813" bIns="4640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02AB3-7F51-4A28-B87D-DAD2AC9961D0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78963-71E6-47F7-B19C-E2BB799E9D1F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B4D02D-1133-44A1-9FD6-053AEB4506B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3738"/>
            <a:ext cx="4616450" cy="3462337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0748" tIns="45373" rIns="90748" bIns="4537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E4A413-5613-495B-84A4-8319B896F3D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14F193BB-6454-4BB5-8B2E-B7101758B390}" type="slidenum">
              <a:rPr lang="en-US" sz="1200">
                <a:latin typeface="Times New Roman" pitchFamily="18" charset="0"/>
              </a:rPr>
              <a:pPr algn="r" defTabSz="931863" eaLnBrk="0" hangingPunct="0"/>
              <a:t>35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8088" y="700088"/>
            <a:ext cx="4598987" cy="3449637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387850"/>
            <a:ext cx="5141913" cy="41529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3CA007-818A-4144-B0EC-506526A4FD25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C7D315-DED4-4292-A145-0CABCAEA71B6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DEDACB-F4DE-4BE5-AFB9-52F61DF3F97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AE632C-0433-4EC6-9BF4-38F49B47CE45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221CC8-56A2-494C-B286-97E37F59804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C1ED7-4A4F-4F92-81ED-65AAD001FB12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E135F2-6FED-49F8-BA49-4C8F30B4A60B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6FA088-E1E0-4273-887E-773A3280096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D3FB2-3184-46EA-AADE-BFECC417F633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76C12-1528-4DAE-8849-2B79CE84395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136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93973-E218-4AF5-8375-C9C85B682B5F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8F667CC2-1970-41A5-9433-2649F5EB1ED7}" type="slidenum">
              <a:rPr lang="en-US" sz="1200">
                <a:latin typeface="Times New Roman" pitchFamily="18" charset="0"/>
              </a:rPr>
              <a:pPr algn="r" defTabSz="931863" eaLnBrk="0" hangingPunct="0"/>
              <a:t>46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47E6A986-21A8-437B-8FAA-197678283960}" type="slidenum">
              <a:rPr lang="en-US" sz="1200">
                <a:latin typeface="Times New Roman" pitchFamily="18" charset="0"/>
              </a:rPr>
              <a:pPr algn="r" defTabSz="931863" eaLnBrk="0" hangingPunct="0"/>
              <a:t>47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070DE62D-7E67-419E-8806-9EC992E342E8}" type="slidenum">
              <a:rPr lang="en-US" sz="1200">
                <a:latin typeface="Times New Roman" pitchFamily="18" charset="0"/>
              </a:rPr>
              <a:pPr algn="r" defTabSz="931863" eaLnBrk="0" hangingPunct="0"/>
              <a:t>48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10D70F0B-5996-41D8-B313-4D37129E5EC5}" type="slidenum">
              <a:rPr lang="en-US" sz="1200">
                <a:latin typeface="Times New Roman" pitchFamily="18" charset="0"/>
              </a:rPr>
              <a:pPr algn="r" defTabSz="931863" eaLnBrk="0" hangingPunct="0"/>
              <a:t>49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95FF7C-8AFE-4786-B910-76143CA2CAD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29AAA9C4-134D-4C24-9311-658D55EF3890}" type="slidenum">
              <a:rPr lang="en-US" sz="1200">
                <a:latin typeface="Times New Roman" pitchFamily="18" charset="0"/>
              </a:rPr>
              <a:pPr algn="r" defTabSz="931863" eaLnBrk="0" hangingPunct="0"/>
              <a:t>50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FBC38-3B08-4EDD-B591-5FC751A5B629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208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076222-1754-457B-8693-22814963F5BC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73C17263-88AF-46A6-B524-F521D5743545}" type="slidenum">
              <a:rPr lang="en-US" sz="1200">
                <a:latin typeface="Times New Roman" pitchFamily="18" charset="0"/>
              </a:rPr>
              <a:pPr algn="r" defTabSz="931863" eaLnBrk="0" hangingPunct="0"/>
              <a:t>53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E70B78-50C6-40F2-98C3-941372C9F04D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E5CA2-F468-4005-BA23-C14374AAAA91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63D2AEBF-7C12-43F2-BA68-3615AEE35FDD}" type="slidenum">
              <a:rPr lang="en-US" sz="1200">
                <a:latin typeface="Times New Roman" pitchFamily="18" charset="0"/>
              </a:rPr>
              <a:pPr algn="r" defTabSz="931863" eaLnBrk="0" hangingPunct="0"/>
              <a:t>56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59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3738"/>
            <a:ext cx="4616450" cy="3462337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0748" tIns="45373" rIns="90748" bIns="4537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F73E11D6-F07B-4EA2-92A4-9F0585F1F148}" type="slidenum">
              <a:rPr lang="en-US" sz="1200">
                <a:latin typeface="Times New Roman" pitchFamily="18" charset="0"/>
              </a:rPr>
              <a:pPr algn="r" defTabSz="931863" eaLnBrk="0" hangingPunct="0"/>
              <a:t>57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69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8563" y="693738"/>
            <a:ext cx="4616450" cy="3462337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0748" tIns="45373" rIns="90748" bIns="4537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BD06A9-5322-47C0-89D3-7110C463765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280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8EE9D8-1117-4C2F-ACCE-1B9F3AF2CD60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290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3CA56-A27D-46C6-A4B7-0AA65797419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D2E58-2A1B-4A8B-A377-DA340B5DC285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300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72D08E-DB48-43B1-A108-EBB276083F7A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32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5AB31-5C21-4666-8AF4-1FCF9740957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C588A-530B-4F86-B8CE-E9399553AA2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2DA587B2-5A9D-42FA-A4C5-32F34B4DADF0}" type="slidenum">
              <a:rPr lang="en-US" sz="1200">
                <a:latin typeface="Times New Roman" pitchFamily="18" charset="0"/>
              </a:rPr>
              <a:pPr algn="r" defTabSz="931863" eaLnBrk="0" hangingPunct="0"/>
              <a:t>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C4D216-0A13-428A-8765-CADEE7B4A448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CDBA9-B169-4B54-925F-F9A0E327B8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0E101-8B4F-462D-B722-9BDC93A916D6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A3D1A-1576-45AF-8C49-A5ED6B0305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A522-6D56-45B4-BE44-C9E6A0871289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52770-FD8D-4558-8A04-C973EB156C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41148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295400"/>
            <a:ext cx="41148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3962400"/>
            <a:ext cx="41148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707F2-65D0-407E-B9AA-FF3BC50803C4}" type="datetime1">
              <a:rPr lang="en-US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F96D8-749D-41EB-A503-0EDD09EE0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F9CA-721A-4895-B0EE-BA1E93F8F15D}" type="datetimeFigureOut">
              <a:rPr lang="en-IN" smtClean="0"/>
              <a:t>08-12-2020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16AC0-121E-45F8-A9CB-C420B0245D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C071-707C-4406-B4E2-F7C0FAC560F6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48BB6-EB4D-43D3-A18D-9C8ED555A3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9529FF-0510-47C4-B536-A021C13FC309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5E508-CED4-4095-85A9-44A434EDBE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691BD6-F02C-4AAB-A075-9E4B3DF53719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3C02D-B452-447C-867C-3986ADA938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7E55F6-2A60-4C80-A470-3C6B38782EBF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8419F-3F3F-40A8-9DA7-34F988973A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F9CA-721A-4895-B0EE-BA1E93F8F15D}" type="datetimeFigureOut">
              <a:rPr lang="en-IN" smtClean="0"/>
              <a:t>08-12-2020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2F30-2150-42EF-A859-3B4A09D6E76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761B55-52F5-489E-9878-49A99DCD2F5A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F9F94-F5E1-41CF-A1D1-0468846C3F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8B2B6-4D23-4BD7-9B75-F77D155111D9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9EF01-50A5-4D18-8E69-CA744D305C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85EACE-1CB3-429C-BA16-9133880000F7}" type="datetime1">
              <a:rPr lang="en-US" smtClean="0"/>
              <a:pPr>
                <a:defRPr/>
              </a:pPr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356863-971C-49C1-A78E-8091C40843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p:transition>
    <p:zoom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51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061"/>
          <p:cNvSpPr txBox="1">
            <a:spLocks noGrp="1" noChangeArrowheads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E0D188-7972-472E-8296-2A225793277A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3733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6000" smtClean="0"/>
              <a:t>Data Mining: </a:t>
            </a:r>
            <a:br>
              <a:rPr lang="en-US" sz="6000" smtClean="0"/>
            </a:br>
            <a:r>
              <a:rPr lang="en-US" sz="6000" smtClean="0"/>
              <a:t> </a:t>
            </a:r>
            <a:r>
              <a:rPr lang="en-US" sz="4800" smtClean="0"/>
              <a:t>Concepts and Techniques</a:t>
            </a:r>
            <a:br>
              <a:rPr lang="en-US" sz="4800" smtClean="0"/>
            </a:br>
            <a:r>
              <a:rPr lang="en-US" sz="4800" smtClean="0"/>
              <a:t/>
            </a:r>
            <a:br>
              <a:rPr lang="en-US" sz="4800" smtClean="0"/>
            </a:br>
            <a:r>
              <a:rPr lang="en-US" sz="4800" smtClean="0"/>
              <a:t/>
            </a:r>
            <a:br>
              <a:rPr lang="en-US" sz="4800" smtClean="0"/>
            </a:br>
            <a:r>
              <a:rPr lang="en-US" sz="3200" smtClean="0"/>
              <a:t>— Chapter 3</a:t>
            </a:r>
            <a:r>
              <a:rPr lang="en-US" sz="2800" smtClean="0"/>
              <a:t> —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04800"/>
            <a:ext cx="859155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How to Handle Noisy Data?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Binning</a:t>
            </a:r>
          </a:p>
          <a:p>
            <a:pPr lvl="1" eaLnBrk="1" hangingPunct="1"/>
            <a:r>
              <a:rPr lang="en-US" sz="2400" smtClean="0"/>
              <a:t>first sort data and partition into (equal-frequency) bins</a:t>
            </a:r>
          </a:p>
          <a:p>
            <a:pPr lvl="1" eaLnBrk="1" hangingPunct="1"/>
            <a:r>
              <a:rPr lang="en-US" sz="2400" smtClean="0"/>
              <a:t>then one can </a:t>
            </a:r>
            <a:r>
              <a:rPr lang="en-US" sz="2400" smtClean="0">
                <a:solidFill>
                  <a:schemeClr val="hlink"/>
                </a:solidFill>
              </a:rPr>
              <a:t>smooth by bin means,  smooth by bin median, smooth by bin boundaries</a:t>
            </a:r>
            <a:r>
              <a:rPr lang="en-US" sz="2400" smtClean="0"/>
              <a:t>, etc.</a:t>
            </a:r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Regression</a:t>
            </a:r>
          </a:p>
          <a:p>
            <a:pPr lvl="1" eaLnBrk="1" hangingPunct="1"/>
            <a:r>
              <a:rPr lang="en-US" sz="2400" smtClean="0"/>
              <a:t>smooth by fitting the data into regression functions</a:t>
            </a:r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Clustering</a:t>
            </a:r>
          </a:p>
          <a:p>
            <a:pPr lvl="1" eaLnBrk="1" hangingPunct="1"/>
            <a:r>
              <a:rPr lang="en-US" sz="2400" smtClean="0"/>
              <a:t>detect and remove outliers</a:t>
            </a:r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Combined computer and human inspection</a:t>
            </a:r>
          </a:p>
          <a:p>
            <a:pPr lvl="1" eaLnBrk="1" hangingPunct="1"/>
            <a:r>
              <a:rPr lang="en-US" sz="2400" smtClean="0"/>
              <a:t>detect suspicious values and check by human (e.g., deal with possible outliers)</a:t>
            </a:r>
          </a:p>
        </p:txBody>
      </p:sp>
      <p:sp>
        <p:nvSpPr>
          <p:cNvPr id="2253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9C92A8-D12D-4251-9A1F-FB04AE2437F0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04800"/>
            <a:ext cx="859155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Data Cleaning as a Process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Data discrepancy detection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Use metadata (e.g., domain, range, dependency, distribution)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Check field overloading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Check uniqueness rule, consecutive rule and null rule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Use commercial tools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Data scrubbing: use simple domain knowledge (e.g., postal code, spell-check) to detect errors and make corrections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Data auditing: by analyzing data to discover rules and relationship to detect violators (e.g., correlation and clustering to find outliers)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Data migration and integration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Data migration tools: allow transformations to be specified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ETL (Extraction/Transformation/Loading) tools: allow users to specify transformations through a graphical user interface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Integration of the two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Iterative and interactive (e.g., Potter’s Wheels)</a:t>
            </a:r>
          </a:p>
        </p:txBody>
      </p:sp>
      <p:sp>
        <p:nvSpPr>
          <p:cNvPr id="2355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3A68A-D935-4FA6-8038-9C49A298F96B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Chapter 3: Data Preprocessing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8229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400" smtClean="0"/>
              <a:t>Data Preprocessing: An Overview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mtClean="0"/>
              <a:t>Data Quality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mtClean="0"/>
              <a:t>Major Tasks in Data Preprocessing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Cleaning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Integration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Reduction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Transformation and Data Discretization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Summary</a:t>
            </a:r>
          </a:p>
        </p:txBody>
      </p:sp>
      <p:sp>
        <p:nvSpPr>
          <p:cNvPr id="2457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8CCC53-5086-4C17-867C-24AABB7510C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79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E662321-A99C-4C12-AE5E-9819502C325D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24582" name="AutoShape 4"/>
          <p:cNvSpPr>
            <a:spLocks noChangeArrowheads="1"/>
          </p:cNvSpPr>
          <p:nvPr/>
        </p:nvSpPr>
        <p:spPr bwMode="auto">
          <a:xfrm rot="9430553">
            <a:off x="3197225" y="3816350"/>
            <a:ext cx="522288" cy="485775"/>
          </a:xfrm>
          <a:prstGeom prst="notchedRightArrow">
            <a:avLst>
              <a:gd name="adj1" fmla="val 50000"/>
              <a:gd name="adj2" fmla="val 26879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095375" y="304800"/>
            <a:ext cx="6683375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Data Integration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000" b="1" smtClean="0"/>
              <a:t>Data integration</a:t>
            </a:r>
            <a:r>
              <a:rPr lang="en-US" sz="2000" smtClean="0"/>
              <a:t>: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Combines data from multiple sources into a coherent store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Schema integration: e.g., A.cust-id </a:t>
            </a:r>
            <a:r>
              <a:rPr lang="en-US" sz="2000" smtClean="0">
                <a:sym typeface="Symbol" pitchFamily="18" charset="2"/>
              </a:rPr>
              <a:t> B.</a:t>
            </a:r>
            <a:r>
              <a:rPr lang="en-US" sz="2000" smtClean="0"/>
              <a:t>cust-#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Integrate metadata from different sources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>
                <a:solidFill>
                  <a:schemeClr val="hlink"/>
                </a:solidFill>
              </a:rPr>
              <a:t>Entity identification problem</a:t>
            </a:r>
            <a:r>
              <a:rPr lang="en-US" sz="2000" smtClean="0"/>
              <a:t>: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Identify real world entities from multiple data sources, e.g., Bill Clinton = William Clinton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Detecting and resolving data value conflicts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For the same real world entity, attribute values from different sources are different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Possible reasons: different representations, different scales, e.g., metric vs. British units</a:t>
            </a:r>
          </a:p>
        </p:txBody>
      </p:sp>
      <p:sp>
        <p:nvSpPr>
          <p:cNvPr id="2560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1CCA8A-0398-4096-848B-785FB731BBF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5603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D7C0C1-5216-477D-8454-D8238E300864}" type="slidenum">
              <a:rPr lang="en-US" sz="1200"/>
              <a:pPr algn="r"/>
              <a:t>13</a:t>
            </a:fld>
            <a:endParaRPr lang="en-US" sz="12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678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Handling Redundancy in Data Integration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05800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Redundant data occur often when integration of multiple databases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i="1" smtClean="0"/>
              <a:t>Object identification</a:t>
            </a:r>
            <a:r>
              <a:rPr lang="en-US" sz="2400" smtClean="0"/>
              <a:t>:  The same attribute or object may have different names in different databases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i="1" smtClean="0"/>
              <a:t>Derivable data:</a:t>
            </a:r>
            <a:r>
              <a:rPr lang="en-US" sz="2400" smtClean="0"/>
              <a:t> One attribute may be a “derived” attribute in another table, e.g., annual revenue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chemeClr val="folHlink"/>
                </a:solidFill>
              </a:rPr>
              <a:t>Redundant attributes may be able to be detected by </a:t>
            </a:r>
            <a:r>
              <a:rPr lang="en-US" sz="2400" i="1" smtClean="0">
                <a:solidFill>
                  <a:schemeClr val="folHlink"/>
                </a:solidFill>
              </a:rPr>
              <a:t>correlation analysis </a:t>
            </a:r>
            <a:r>
              <a:rPr lang="en-US" sz="2400" smtClean="0">
                <a:solidFill>
                  <a:schemeClr val="folHlink"/>
                </a:solidFill>
              </a:rPr>
              <a:t>and</a:t>
            </a:r>
            <a:r>
              <a:rPr lang="en-US" sz="2400" i="1" smtClean="0">
                <a:solidFill>
                  <a:schemeClr val="folHlink"/>
                </a:solidFill>
              </a:rPr>
              <a:t> covariance analysis</a:t>
            </a:r>
            <a:endParaRPr lang="en-US" sz="2400" smtClean="0"/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Careful integration of the data from multiple sources may help reduce/avoid redundancies and inconsistencies and improve mining speed and quality</a:t>
            </a:r>
          </a:p>
        </p:txBody>
      </p:sp>
      <p:sp>
        <p:nvSpPr>
          <p:cNvPr id="2662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5B83C2-A97E-43C6-BE4F-2FA2525E629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27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597084-0BEF-4BB8-BE1D-70872E71B4EB}" type="slidenum">
              <a:rPr lang="en-US" sz="1200"/>
              <a:pPr algn="r"/>
              <a:t>14</a:t>
            </a:fld>
            <a:endParaRPr lang="en-US" sz="12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r>
              <a:rPr lang="en-US" sz="3200" smtClean="0"/>
              <a:t>Correlation Analysis (Nominal Data)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382000" cy="5181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l-GR" sz="2400" b="1" smtClean="0">
                <a:solidFill>
                  <a:schemeClr val="folHlink"/>
                </a:solidFill>
              </a:rPr>
              <a:t>Χ</a:t>
            </a:r>
            <a:r>
              <a:rPr lang="en-US" sz="2400" b="1" baseline="30000" smtClean="0">
                <a:solidFill>
                  <a:schemeClr val="folHlink"/>
                </a:solidFill>
              </a:rPr>
              <a:t>2</a:t>
            </a:r>
            <a:r>
              <a:rPr lang="en-US" sz="2400" b="1" smtClean="0">
                <a:solidFill>
                  <a:schemeClr val="folHlink"/>
                </a:solidFill>
              </a:rPr>
              <a:t> (chi-square) test</a:t>
            </a:r>
            <a:endParaRPr lang="el-GR" sz="2400" b="1" smtClean="0">
              <a:solidFill>
                <a:schemeClr val="folHlink"/>
              </a:solidFill>
            </a:endParaRPr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n-US" sz="2400" smtClean="0"/>
              <a:t>The larger the </a:t>
            </a:r>
            <a:r>
              <a:rPr lang="el-GR" sz="2400" smtClean="0"/>
              <a:t>Χ</a:t>
            </a:r>
            <a:r>
              <a:rPr lang="en-US" sz="2400" baseline="30000" smtClean="0"/>
              <a:t>2</a:t>
            </a:r>
            <a:r>
              <a:rPr lang="en-US" sz="2400" smtClean="0"/>
              <a:t> value, the more likely the variables are related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The cells that contribute the most to the </a:t>
            </a:r>
            <a:r>
              <a:rPr lang="el-GR" sz="2400" smtClean="0"/>
              <a:t>Χ</a:t>
            </a:r>
            <a:r>
              <a:rPr lang="en-US" sz="2400" baseline="30000" smtClean="0"/>
              <a:t>2</a:t>
            </a:r>
            <a:r>
              <a:rPr lang="en-US" sz="2400" smtClean="0"/>
              <a:t> value are those whose actual count is very different from the expected count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Correlation does not imply causality</a:t>
            </a:r>
          </a:p>
          <a:p>
            <a:pPr lvl="1">
              <a:lnSpc>
                <a:spcPct val="110000"/>
              </a:lnSpc>
            </a:pPr>
            <a:r>
              <a:rPr lang="en-US" sz="2000" smtClean="0"/>
              <a:t># of hospitals and # of car-theft in a city are correlated</a:t>
            </a:r>
          </a:p>
          <a:p>
            <a:pPr lvl="1">
              <a:lnSpc>
                <a:spcPct val="110000"/>
              </a:lnSpc>
            </a:pPr>
            <a:r>
              <a:rPr lang="en-US" sz="2000" smtClean="0"/>
              <a:t>Both are causally linked to the third variable: population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87575" y="1858963"/>
          <a:ext cx="4540250" cy="981075"/>
        </p:xfrm>
        <a:graphic>
          <a:graphicData uri="http://schemas.openxmlformats.org/presentationml/2006/ole">
            <p:oleObj spid="_x0000_s1026" name="Equation" r:id="rId4" imgW="2057400" imgH="444500" progId="Equation.3">
              <p:embed/>
            </p:oleObj>
          </a:graphicData>
        </a:graphic>
      </p:graphicFrame>
      <p:sp>
        <p:nvSpPr>
          <p:cNvPr id="1027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611401-77B8-4EA4-BF29-5F21152793C6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93038" cy="609600"/>
          </a:xfrm>
        </p:spPr>
        <p:txBody>
          <a:bodyPr/>
          <a:lstStyle/>
          <a:p>
            <a:r>
              <a:rPr lang="en-US" sz="3200" smtClean="0"/>
              <a:t>Chi-Square Calculation: An Example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l-GR" sz="2400" smtClean="0"/>
              <a:t>Χ</a:t>
            </a:r>
            <a:r>
              <a:rPr lang="en-US" sz="2400" baseline="30000" smtClean="0"/>
              <a:t>2</a:t>
            </a:r>
            <a:r>
              <a:rPr lang="en-US" sz="2400" smtClean="0"/>
              <a:t> (chi-square) calculation (numbers in parenthesis are expected counts calculated based on the data distribution in the two categories)</a:t>
            </a:r>
            <a:endParaRPr lang="el-GR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r>
              <a:rPr lang="en-US" sz="2400" smtClean="0"/>
              <a:t>It shows that like_science_fiction and play_chess are correlated in the group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762000" y="4749800"/>
          <a:ext cx="7772400" cy="742950"/>
        </p:xfrm>
        <a:graphic>
          <a:graphicData uri="http://schemas.openxmlformats.org/presentationml/2006/ole">
            <p:oleObj spid="_x0000_s2050" name="Equation" r:id="rId4" imgW="4381500" imgH="419100" progId="Equation.3">
              <p:embed/>
            </p:oleObj>
          </a:graphicData>
        </a:graphic>
      </p:graphicFrame>
      <p:sp>
        <p:nvSpPr>
          <p:cNvPr id="2051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836ADF-1D54-4C83-8989-3C15AE7B090D}" type="slidenum">
              <a:rPr lang="en-US" smtClean="0"/>
              <a:pPr/>
              <a:t>16</a:t>
            </a:fld>
            <a:endParaRPr lang="en-US" smtClean="0"/>
          </a:p>
        </p:txBody>
      </p:sp>
      <p:graphicFrame>
        <p:nvGraphicFramePr>
          <p:cNvPr id="267269" name="Group 5"/>
          <p:cNvGraphicFramePr>
            <a:graphicFrameLocks noGrp="1"/>
          </p:cNvGraphicFramePr>
          <p:nvPr/>
        </p:nvGraphicFramePr>
        <p:xfrm>
          <a:off x="1371600" y="1447800"/>
          <a:ext cx="6096000" cy="1595439"/>
        </p:xfrm>
        <a:graphic>
          <a:graphicData uri="http://schemas.openxmlformats.org/drawingml/2006/table">
            <a:tbl>
              <a:tblPr/>
              <a:tblGrid>
                <a:gridCol w="2219325"/>
                <a:gridCol w="1136650"/>
                <a:gridCol w="1571625"/>
                <a:gridCol w="11684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Play chess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play chess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 (row)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Like science fiction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250(90)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200(360)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like science fiction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50(210)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1000(840)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Sum(col.)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sz="3200" smtClean="0"/>
              <a:t>Correlation Analysis (Numeric Data)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smtClean="0"/>
              <a:t>Correlation coefficient (also called </a:t>
            </a:r>
            <a:r>
              <a:rPr lang="en-US" sz="2400" smtClean="0">
                <a:solidFill>
                  <a:schemeClr val="folHlink"/>
                </a:solidFill>
              </a:rPr>
              <a:t>Pearson’s product moment coefficient</a:t>
            </a:r>
            <a:r>
              <a:rPr lang="en-US" sz="2400" smtClean="0"/>
              <a:t>)</a:t>
            </a:r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>
              <a:lnSpc>
                <a:spcPct val="110000"/>
              </a:lnSpc>
            </a:pPr>
            <a:endParaRPr lang="en-US" sz="2400" smtClean="0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/>
              <a:t>where n is the number of tuples,       and      are the respective means of A and B, </a:t>
            </a:r>
            <a:r>
              <a:rPr lang="el-GR" sz="2000" smtClean="0"/>
              <a:t>σ</a:t>
            </a:r>
            <a:r>
              <a:rPr lang="en-US" sz="2000" baseline="-25000" smtClean="0"/>
              <a:t>A </a:t>
            </a:r>
            <a:r>
              <a:rPr lang="en-US" sz="2000" smtClean="0"/>
              <a:t>and </a:t>
            </a:r>
            <a:r>
              <a:rPr lang="el-GR" sz="2000" smtClean="0"/>
              <a:t>σ</a:t>
            </a:r>
            <a:r>
              <a:rPr lang="en-US" sz="2000" baseline="-25000" smtClean="0"/>
              <a:t>B </a:t>
            </a:r>
            <a:r>
              <a:rPr lang="en-US" sz="2000" smtClean="0"/>
              <a:t>are the respective standard deviation of A and B, and </a:t>
            </a:r>
            <a:r>
              <a:rPr lang="el-GR" sz="2000" smtClean="0"/>
              <a:t>Σ</a:t>
            </a:r>
            <a:r>
              <a:rPr lang="en-US" sz="2000" smtClean="0"/>
              <a:t>(a</a:t>
            </a:r>
            <a:r>
              <a:rPr lang="en-US" sz="2000" baseline="-25000" smtClean="0"/>
              <a:t>i</a:t>
            </a:r>
            <a:r>
              <a:rPr lang="en-US" sz="2000" smtClean="0"/>
              <a:t>b</a:t>
            </a:r>
            <a:r>
              <a:rPr lang="en-US" sz="2000" baseline="-25000" smtClean="0"/>
              <a:t>i</a:t>
            </a:r>
            <a:r>
              <a:rPr lang="en-US" sz="2000" smtClean="0"/>
              <a:t>) is the sum of the AB cross-product.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If r</a:t>
            </a:r>
            <a:r>
              <a:rPr lang="en-US" sz="2400" baseline="-25000" smtClean="0"/>
              <a:t>A,B</a:t>
            </a:r>
            <a:r>
              <a:rPr lang="en-US" sz="2400" smtClean="0"/>
              <a:t> &gt; 0, A and B are positively correlated (A’s values increase as B’s).  The higher, the stronger correlation.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r</a:t>
            </a:r>
            <a:r>
              <a:rPr lang="en-US" sz="2400" baseline="-25000" smtClean="0"/>
              <a:t>A,B</a:t>
            </a:r>
            <a:r>
              <a:rPr lang="en-US" sz="2400" smtClean="0"/>
              <a:t> = 0: independent;  r</a:t>
            </a:r>
            <a:r>
              <a:rPr lang="en-US" sz="2400" baseline="-25000" smtClean="0"/>
              <a:t>AB</a:t>
            </a:r>
            <a:r>
              <a:rPr lang="en-US" sz="2400" smtClean="0"/>
              <a:t> &lt; 0: negatively correlated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905000" y="2473325"/>
          <a:ext cx="5081588" cy="900113"/>
        </p:xfrm>
        <a:graphic>
          <a:graphicData uri="http://schemas.openxmlformats.org/presentationml/2006/ole">
            <p:oleObj spid="_x0000_s3074" name="Equation" r:id="rId4" imgW="2870200" imgH="50800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665663" y="3817938"/>
          <a:ext cx="255587" cy="341312"/>
        </p:xfrm>
        <a:graphic>
          <a:graphicData uri="http://schemas.openxmlformats.org/presentationml/2006/ole">
            <p:oleObj spid="_x0000_s3075" name="Equation" r:id="rId5" imgW="152268" imgH="203024" progId="Equation.3">
              <p:embed/>
            </p:oleObj>
          </a:graphicData>
        </a:graphic>
      </p:graphicFrame>
      <p:sp>
        <p:nvSpPr>
          <p:cNvPr id="3077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C5460E-73E9-4836-9950-29D1659CCB4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5562600" y="3760788"/>
          <a:ext cx="295275" cy="392112"/>
        </p:xfrm>
        <a:graphic>
          <a:graphicData uri="http://schemas.openxmlformats.org/presentationml/2006/ole">
            <p:oleObj spid="_x0000_s3076" name="Equation" r:id="rId6" imgW="152268" imgH="203024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sz="3200" smtClean="0"/>
              <a:t>Visually Evaluating Correlation</a:t>
            </a:r>
          </a:p>
        </p:txBody>
      </p:sp>
      <p:sp>
        <p:nvSpPr>
          <p:cNvPr id="4099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7A503-971E-43E6-8670-A378CDB82F1F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28600" y="990600"/>
          <a:ext cx="6096000" cy="5381625"/>
        </p:xfrm>
        <a:graphic>
          <a:graphicData uri="http://schemas.openxmlformats.org/presentationml/2006/ole">
            <p:oleObj spid="_x0000_s4098" name="Bitmap Image" r:id="rId4" imgW="6035563" imgH="5784081" progId="Paint.Picture">
              <p:embed/>
            </p:oleObj>
          </a:graphicData>
        </a:graphic>
      </p:graphicFrame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6858000" y="2971800"/>
            <a:ext cx="1828800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Scatter plots showing the similarity from –1 to 1.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Correlation (viewed as linear relationship)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Correlation measures the linear relationship between objects</a:t>
            </a:r>
          </a:p>
          <a:p>
            <a:r>
              <a:rPr lang="en-US" smtClean="0"/>
              <a:t>To compute correlation, we standardize data objects, A and B, and then take their dot product</a:t>
            </a:r>
          </a:p>
        </p:txBody>
      </p:sp>
      <p:sp>
        <p:nvSpPr>
          <p:cNvPr id="5125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3C9F5-B206-4452-B263-F29DF49CEE5E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670050" y="3443288"/>
          <a:ext cx="5321300" cy="685800"/>
        </p:xfrm>
        <a:graphic>
          <a:graphicData uri="http://schemas.openxmlformats.org/presentationml/2006/ole">
            <p:oleObj spid="_x0000_s5122" name="Equation" r:id="rId4" imgW="1778000" imgH="228600" progId="Equation.3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1651000" y="4357688"/>
          <a:ext cx="5256213" cy="687387"/>
        </p:xfrm>
        <a:graphic>
          <a:graphicData uri="http://schemas.openxmlformats.org/presentationml/2006/ole">
            <p:oleObj spid="_x0000_s5123" name="Equation" r:id="rId5" imgW="1752600" imgH="228600" progId="Equation.3">
              <p:embed/>
            </p:oleObj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1647825" y="5348288"/>
          <a:ext cx="4605338" cy="595312"/>
        </p:xfrm>
        <a:graphic>
          <a:graphicData uri="http://schemas.openxmlformats.org/presentationml/2006/ole">
            <p:oleObj spid="_x0000_s5124" name="Equation" r:id="rId6" imgW="1574800" imgH="203200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Chapter 3: Data Preprocessing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8229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400" smtClean="0"/>
              <a:t>Data Preprocessing: An Overview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mtClean="0"/>
              <a:t>Data Quality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mtClean="0"/>
              <a:t>Major Tasks in Data Preprocessing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Cleaning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Integration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Reduction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Transformation and Data Discretization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Summary</a:t>
            </a:r>
          </a:p>
        </p:txBody>
      </p:sp>
      <p:sp>
        <p:nvSpPr>
          <p:cNvPr id="1433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474611-F937-4C54-B241-02BC52A12D9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32BF44-5E38-4FE3-B8C2-2C98BAB6A063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4342" name="AutoShape 4"/>
          <p:cNvSpPr>
            <a:spLocks noChangeArrowheads="1"/>
          </p:cNvSpPr>
          <p:nvPr/>
        </p:nvSpPr>
        <p:spPr bwMode="auto">
          <a:xfrm rot="9430553">
            <a:off x="5559425" y="1377950"/>
            <a:ext cx="522288" cy="485775"/>
          </a:xfrm>
          <a:prstGeom prst="notchedRightArrow">
            <a:avLst>
              <a:gd name="adj1" fmla="val 50000"/>
              <a:gd name="adj2" fmla="val 26879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2274888"/>
            <a:ext cx="24479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524000"/>
            <a:ext cx="85042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sz="3200" smtClean="0"/>
              <a:t>Covariance (Numeric Data)</a:t>
            </a:r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000" smtClean="0"/>
              <a:t>Covariance is similar to correlation</a:t>
            </a:r>
          </a:p>
          <a:p>
            <a:pPr>
              <a:lnSpc>
                <a:spcPct val="110000"/>
              </a:lnSpc>
            </a:pPr>
            <a:endParaRPr lang="en-US" sz="1800" smtClean="0"/>
          </a:p>
          <a:p>
            <a:pPr>
              <a:lnSpc>
                <a:spcPct val="110000"/>
              </a:lnSpc>
            </a:pPr>
            <a:endParaRPr lang="en-US" sz="1800" smtClean="0"/>
          </a:p>
          <a:p>
            <a:pPr>
              <a:lnSpc>
                <a:spcPct val="110000"/>
              </a:lnSpc>
            </a:pPr>
            <a:endParaRPr lang="en-US" sz="1800" smtClean="0"/>
          </a:p>
          <a:p>
            <a:pPr>
              <a:lnSpc>
                <a:spcPct val="110000"/>
              </a:lnSpc>
            </a:pPr>
            <a:endParaRPr lang="en-US" sz="1800" smtClean="0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/>
              <a:t>where n is the number of tuples,      and      are the respective mean or </a:t>
            </a:r>
            <a:r>
              <a:rPr lang="en-US" sz="2000" b="1" smtClean="0"/>
              <a:t>expected values</a:t>
            </a:r>
            <a:r>
              <a:rPr lang="en-US" sz="2000" smtClean="0"/>
              <a:t> of A and B, </a:t>
            </a:r>
            <a:r>
              <a:rPr lang="el-GR" sz="2000" smtClean="0"/>
              <a:t>σ</a:t>
            </a:r>
            <a:r>
              <a:rPr lang="en-US" sz="2000" baseline="-25000" smtClean="0"/>
              <a:t>A </a:t>
            </a:r>
            <a:r>
              <a:rPr lang="en-US" sz="2000" smtClean="0"/>
              <a:t>and </a:t>
            </a:r>
            <a:r>
              <a:rPr lang="el-GR" sz="2000" smtClean="0"/>
              <a:t>σ</a:t>
            </a:r>
            <a:r>
              <a:rPr lang="en-US" sz="2000" baseline="-25000" smtClean="0"/>
              <a:t>B </a:t>
            </a:r>
            <a:r>
              <a:rPr lang="en-US" sz="2000" smtClean="0"/>
              <a:t>are the respective standard deviation of A and B.</a:t>
            </a:r>
          </a:p>
          <a:p>
            <a:pPr>
              <a:lnSpc>
                <a:spcPct val="110000"/>
              </a:lnSpc>
            </a:pPr>
            <a:r>
              <a:rPr lang="en-US" sz="2000" b="1" smtClean="0"/>
              <a:t>Positive covariance</a:t>
            </a:r>
            <a:r>
              <a:rPr lang="en-US" sz="2000" smtClean="0"/>
              <a:t>: If Cov</a:t>
            </a:r>
            <a:r>
              <a:rPr lang="en-US" sz="2000" baseline="-25000" smtClean="0"/>
              <a:t>A,B </a:t>
            </a:r>
            <a:r>
              <a:rPr lang="en-US" sz="2000" smtClean="0"/>
              <a:t>&gt; 0, then A and B both tend to be larger than their expected values.</a:t>
            </a:r>
          </a:p>
          <a:p>
            <a:pPr>
              <a:lnSpc>
                <a:spcPct val="110000"/>
              </a:lnSpc>
            </a:pPr>
            <a:r>
              <a:rPr lang="en-US" sz="2000" b="1" smtClean="0"/>
              <a:t>Negative covariance</a:t>
            </a:r>
            <a:r>
              <a:rPr lang="en-US" sz="2000" smtClean="0"/>
              <a:t>: If Cov</a:t>
            </a:r>
            <a:r>
              <a:rPr lang="en-US" sz="2000" baseline="-25000" smtClean="0"/>
              <a:t>A,B </a:t>
            </a:r>
            <a:r>
              <a:rPr lang="en-US" sz="2000" smtClean="0"/>
              <a:t>&lt; 0 then if A is larger than its expected value, B is likely to be smaller than its expected value.</a:t>
            </a:r>
          </a:p>
          <a:p>
            <a:pPr>
              <a:lnSpc>
                <a:spcPct val="80000"/>
              </a:lnSpc>
            </a:pPr>
            <a:r>
              <a:rPr lang="en-US" sz="2000" b="1" smtClean="0"/>
              <a:t>Independence</a:t>
            </a:r>
            <a:r>
              <a:rPr lang="en-US" sz="2000" smtClean="0"/>
              <a:t>: Cov</a:t>
            </a:r>
            <a:r>
              <a:rPr lang="en-US" sz="2000" baseline="-25000" smtClean="0"/>
              <a:t>A,B</a:t>
            </a:r>
            <a:r>
              <a:rPr lang="en-US" sz="2000" smtClean="0"/>
              <a:t> = 0 but the converse is not true:</a:t>
            </a:r>
          </a:p>
          <a:p>
            <a:pPr lvl="1"/>
            <a:r>
              <a:rPr lang="en-US" sz="1800" smtClean="0"/>
              <a:t>Some pairs of random variables may have a covariance of 0 but are not independent. Only under some additional assumptions (e.g., the data follow multivariate normal distributions) does a covariance of 0 imply independence</a:t>
            </a:r>
          </a:p>
        </p:txBody>
      </p:sp>
      <p:sp>
        <p:nvSpPr>
          <p:cNvPr id="615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0F2644-CA34-4302-9283-D9F07D62E7D5}" type="slidenum">
              <a:rPr lang="en-US" smtClean="0"/>
              <a:pPr/>
              <a:t>20</a:t>
            </a:fld>
            <a:endParaRPr lang="en-US" smtClean="0"/>
          </a:p>
        </p:txBody>
      </p:sp>
      <p:graphicFrame>
        <p:nvGraphicFramePr>
          <p:cNvPr id="6146" name="Object 13"/>
          <p:cNvGraphicFramePr>
            <a:graphicFrameLocks noChangeAspect="1"/>
          </p:cNvGraphicFramePr>
          <p:nvPr/>
        </p:nvGraphicFramePr>
        <p:xfrm>
          <a:off x="4657725" y="3124200"/>
          <a:ext cx="255588" cy="339725"/>
        </p:xfrm>
        <a:graphic>
          <a:graphicData uri="http://schemas.openxmlformats.org/presentationml/2006/ole">
            <p:oleObj spid="_x0000_s6146" name="Equation" r:id="rId6" imgW="152268" imgH="203024" progId="Equation.3">
              <p:embed/>
            </p:oleObj>
          </a:graphicData>
        </a:graphic>
      </p:graphicFrame>
      <p:graphicFrame>
        <p:nvGraphicFramePr>
          <p:cNvPr id="6147" name="Object 14"/>
          <p:cNvGraphicFramePr>
            <a:graphicFrameLocks noChangeAspect="1"/>
          </p:cNvGraphicFramePr>
          <p:nvPr/>
        </p:nvGraphicFramePr>
        <p:xfrm>
          <a:off x="5486400" y="3113088"/>
          <a:ext cx="295275" cy="392112"/>
        </p:xfrm>
        <a:graphic>
          <a:graphicData uri="http://schemas.openxmlformats.org/presentationml/2006/ole">
            <p:oleObj spid="_x0000_s6147" name="Equation" r:id="rId7" imgW="152268" imgH="203024" progId="Equation.3">
              <p:embed/>
            </p:oleObj>
          </a:graphicData>
        </a:graphic>
      </p:graphicFrame>
      <p:sp>
        <p:nvSpPr>
          <p:cNvPr id="6153" name="TextBox 2"/>
          <p:cNvSpPr txBox="1">
            <a:spLocks noChangeArrowheads="1"/>
          </p:cNvSpPr>
          <p:nvPr/>
        </p:nvSpPr>
        <p:spPr bwMode="auto">
          <a:xfrm>
            <a:off x="569913" y="2439988"/>
            <a:ext cx="274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Correlation coefficient: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85863"/>
            <a:ext cx="67056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Co-Variance: An Example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066800"/>
            <a:ext cx="85344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defRPr/>
            </a:pPr>
            <a:endParaRPr lang="en-US" sz="2000" dirty="0" smtClean="0"/>
          </a:p>
          <a:p>
            <a:pPr>
              <a:lnSpc>
                <a:spcPct val="150000"/>
              </a:lnSpc>
              <a:defRPr/>
            </a:pPr>
            <a:r>
              <a:rPr lang="en-US" sz="2000" dirty="0" smtClean="0"/>
              <a:t>It can be simplified in computation as</a:t>
            </a:r>
          </a:p>
          <a:p>
            <a:pPr>
              <a:lnSpc>
                <a:spcPct val="150000"/>
              </a:lnSpc>
              <a:defRPr/>
            </a:pPr>
            <a:endParaRPr lang="en-US" sz="2000" dirty="0" smtClean="0"/>
          </a:p>
          <a:p>
            <a:pPr>
              <a:lnSpc>
                <a:spcPct val="150000"/>
              </a:lnSpc>
              <a:defRPr/>
            </a:pPr>
            <a:r>
              <a:rPr lang="en-US" sz="2000" dirty="0" smtClean="0"/>
              <a:t>Suppose two stocks A and B have the following values in one week:  (2, 5), (3, 8), (5, 10), (4, 11), (6, 14). </a:t>
            </a:r>
          </a:p>
          <a:p>
            <a:pPr>
              <a:lnSpc>
                <a:spcPct val="150000"/>
              </a:lnSpc>
              <a:defRPr/>
            </a:pPr>
            <a:r>
              <a:rPr lang="en-US" sz="2000" dirty="0" smtClean="0"/>
              <a:t>Question:  If the stocks are affected by the same industry trends, will their prices rise or fall together?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000" dirty="0" smtClean="0">
                <a:ea typeface="+mn-ea"/>
                <a:cs typeface="+mn-cs"/>
              </a:rPr>
              <a:t>E(A) = (2 + 3 + 5 + 4 + 6)</a:t>
            </a:r>
            <a:r>
              <a:rPr lang="en-US" sz="2000" dirty="0" smtClean="0"/>
              <a:t>/ </a:t>
            </a:r>
            <a:r>
              <a:rPr lang="en-US" sz="2000" dirty="0" smtClean="0">
                <a:ea typeface="+mn-ea"/>
                <a:cs typeface="+mn-cs"/>
              </a:rPr>
              <a:t>5</a:t>
            </a:r>
            <a:r>
              <a:rPr lang="en-US" sz="2000" dirty="0" smtClean="0"/>
              <a:t> </a:t>
            </a:r>
            <a:r>
              <a:rPr lang="en-US" sz="2000" dirty="0" smtClean="0">
                <a:ea typeface="+mn-ea"/>
                <a:cs typeface="+mn-cs"/>
              </a:rPr>
              <a:t>=</a:t>
            </a:r>
            <a:r>
              <a:rPr lang="en-US" sz="2000" dirty="0" smtClean="0"/>
              <a:t> </a:t>
            </a:r>
            <a:r>
              <a:rPr lang="en-US" sz="2000" dirty="0" smtClean="0">
                <a:ea typeface="+mn-ea"/>
                <a:cs typeface="+mn-cs"/>
              </a:rPr>
              <a:t>20</a:t>
            </a:r>
            <a:r>
              <a:rPr lang="en-US" sz="2000" dirty="0" smtClean="0"/>
              <a:t>/</a:t>
            </a:r>
            <a:r>
              <a:rPr lang="en-US" sz="2000" dirty="0" smtClean="0">
                <a:ea typeface="+mn-ea"/>
                <a:cs typeface="+mn-cs"/>
              </a:rPr>
              <a:t>5</a:t>
            </a:r>
            <a:r>
              <a:rPr lang="en-US" sz="2000" dirty="0" smtClean="0"/>
              <a:t> </a:t>
            </a:r>
            <a:r>
              <a:rPr lang="en-US" sz="2000" dirty="0" smtClean="0">
                <a:ea typeface="+mn-ea"/>
                <a:cs typeface="+mn-cs"/>
              </a:rPr>
              <a:t>= 4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000" dirty="0" smtClean="0">
                <a:ea typeface="+mn-ea"/>
                <a:cs typeface="+mn-cs"/>
              </a:rPr>
              <a:t>E(B) = (5 + 8 + 10 + 11 + 14) /5 =</a:t>
            </a:r>
            <a:r>
              <a:rPr lang="en-US" sz="2000" dirty="0" smtClean="0"/>
              <a:t> </a:t>
            </a:r>
            <a:r>
              <a:rPr lang="en-US" sz="2000" dirty="0" smtClean="0">
                <a:ea typeface="+mn-ea"/>
                <a:cs typeface="+mn-cs"/>
              </a:rPr>
              <a:t>48/5 =</a:t>
            </a:r>
            <a:r>
              <a:rPr lang="en-US" sz="2000" dirty="0" smtClean="0"/>
              <a:t> </a:t>
            </a:r>
            <a:r>
              <a:rPr lang="en-US" sz="2000" dirty="0" smtClean="0">
                <a:ea typeface="+mn-ea"/>
                <a:cs typeface="+mn-cs"/>
              </a:rPr>
              <a:t>9.6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000" dirty="0" err="1" smtClean="0">
                <a:ea typeface="+mn-ea"/>
                <a:cs typeface="+mn-cs"/>
              </a:rPr>
              <a:t>Cov</a:t>
            </a:r>
            <a:r>
              <a:rPr lang="en-US" sz="2000" dirty="0" smtClean="0">
                <a:ea typeface="+mn-ea"/>
                <a:cs typeface="+mn-cs"/>
              </a:rPr>
              <a:t>(A,B) = (2×5+3×8+5×10+4×11+6×14)/5 − 4 × 9.6 = 4</a:t>
            </a:r>
          </a:p>
          <a:p>
            <a:pPr>
              <a:lnSpc>
                <a:spcPct val="150000"/>
              </a:lnSpc>
              <a:defRPr/>
            </a:pPr>
            <a:r>
              <a:rPr lang="en-US" sz="2000" dirty="0" smtClean="0"/>
              <a:t>Thus, A and B rise together since </a:t>
            </a:r>
            <a:r>
              <a:rPr lang="en-US" sz="2000" dirty="0" err="1" smtClean="0"/>
              <a:t>Cov</a:t>
            </a:r>
            <a:r>
              <a:rPr lang="en-US" sz="2000" dirty="0" smtClean="0"/>
              <a:t>(A, B) &gt; 0.</a:t>
            </a:r>
            <a:endParaRPr lang="en-US" sz="2000" dirty="0"/>
          </a:p>
        </p:txBody>
      </p:sp>
      <p:pic>
        <p:nvPicPr>
          <p:cNvPr id="2765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2133600"/>
            <a:ext cx="42672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7EFB56-CC76-43BC-9ED5-23030DDAE33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763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Chapter 3: Data Preprocessing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71600"/>
            <a:ext cx="8229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400" smtClean="0"/>
              <a:t>Data Preprocessing: An Overview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smtClean="0"/>
              <a:t>Data Quality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smtClean="0"/>
              <a:t>Major Tasks in Data Preprocessing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Cleaning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Integration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Reduction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Transformation and Data Discretization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Summary</a:t>
            </a:r>
          </a:p>
        </p:txBody>
      </p:sp>
      <p:sp>
        <p:nvSpPr>
          <p:cNvPr id="28675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3F18D53-6A19-43AB-8B58-D6FEE3E1DD87}" type="slidenum">
              <a:rPr lang="en-US" sz="1200"/>
              <a:pPr algn="r"/>
              <a:t>22</a:t>
            </a:fld>
            <a:endParaRPr lang="en-US" sz="1200"/>
          </a:p>
        </p:txBody>
      </p:sp>
      <p:sp>
        <p:nvSpPr>
          <p:cNvPr id="28678" name="AutoShape 4"/>
          <p:cNvSpPr>
            <a:spLocks noChangeArrowheads="1"/>
          </p:cNvSpPr>
          <p:nvPr/>
        </p:nvSpPr>
        <p:spPr bwMode="auto">
          <a:xfrm rot="9430553">
            <a:off x="3048000" y="4495800"/>
            <a:ext cx="522288" cy="485775"/>
          </a:xfrm>
          <a:prstGeom prst="notchedRightArrow">
            <a:avLst>
              <a:gd name="adj1" fmla="val 50000"/>
              <a:gd name="adj2" fmla="val 26879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248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Data Reduction Strategies</a:t>
            </a:r>
            <a:endParaRPr lang="en-US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smtClean="0"/>
              <a:t>Data reduction</a:t>
            </a:r>
            <a:r>
              <a:rPr lang="en-US" sz="2000" smtClean="0"/>
              <a:t>: Obtain a reduced representation of the data set that is much smaller in volume but yet produces the same (or almost the same) analytical results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Why data reduction? </a:t>
            </a:r>
            <a:r>
              <a:rPr lang="en-US" sz="2000" smtClean="0">
                <a:cs typeface="Tahoma" pitchFamily="34" charset="0"/>
              </a:rPr>
              <a:t>— </a:t>
            </a:r>
            <a:r>
              <a:rPr lang="en-US" sz="2000" smtClean="0"/>
              <a:t>A database/data warehouse may store terabytes of data.  Complex data analysis may take a very long time to run on the complete data set.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Data reduction strategies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hlink"/>
                </a:solidFill>
              </a:rPr>
              <a:t>Dimensionality reduction</a:t>
            </a:r>
            <a:r>
              <a:rPr lang="en-US" sz="2000" smtClean="0">
                <a:solidFill>
                  <a:schemeClr val="folHlink"/>
                </a:solidFill>
              </a:rPr>
              <a:t>, </a:t>
            </a:r>
            <a:r>
              <a:rPr lang="en-US" sz="2000" smtClean="0"/>
              <a:t>e.g.,</a:t>
            </a:r>
            <a:r>
              <a:rPr lang="en-US" sz="2000" smtClean="0">
                <a:solidFill>
                  <a:schemeClr val="folHlink"/>
                </a:solidFill>
              </a:rPr>
              <a:t> </a:t>
            </a:r>
            <a:r>
              <a:rPr lang="en-US" sz="2000" smtClean="0"/>
              <a:t>remove unimportant attributes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Wavelet transforms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Principal Components Analysis (PCA)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Feature subset selection, feature creation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hlink"/>
                </a:solidFill>
              </a:rPr>
              <a:t>Numerosity reduction</a:t>
            </a:r>
            <a:r>
              <a:rPr lang="en-US" sz="2000" smtClean="0">
                <a:solidFill>
                  <a:schemeClr val="folHlink"/>
                </a:solidFill>
              </a:rPr>
              <a:t> (some simply call it: Data Reduction)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Regression and Log-Linear Models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Histograms, clustering, sampling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folHlink"/>
                </a:solidFill>
              </a:rPr>
              <a:t>Data cube aggregation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hlink"/>
                </a:solidFill>
              </a:rPr>
              <a:t>Data compression</a:t>
            </a:r>
          </a:p>
        </p:txBody>
      </p:sp>
      <p:sp>
        <p:nvSpPr>
          <p:cNvPr id="2969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94B895-6C5F-4B34-B013-80E7E80BB464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6A0510-6070-40C9-ACC6-79DFF484D35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609600"/>
            <a:ext cx="9220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Data Reduction 1: Dimensionality Reduction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85344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1800" b="1" smtClean="0"/>
              <a:t>Curse of dimensionality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When dimensionality increases, data becomes increasingly sparse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Density and distance between points, which is critical to clustering, outlier analysis, becomes less meaningful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The possible combinations of subspaces will grow exponentially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b="1" smtClean="0"/>
              <a:t>Dimensionality reduction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Avoid the curse of dimensionality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Help eliminate irrelevant features and reduce noise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Reduce time and space required in data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Allow easier visualization</a:t>
            </a:r>
          </a:p>
          <a:p>
            <a:pPr eaLnBrk="1" hangingPunct="1">
              <a:lnSpc>
                <a:spcPct val="110000"/>
              </a:lnSpc>
            </a:pPr>
            <a:r>
              <a:rPr lang="en-US" sz="1800" b="1" smtClean="0"/>
              <a:t>Dimensionality reduction techniques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Wavelet transforms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Principal Component Analysis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smtClean="0"/>
              <a:t>Supervised and nonlinear techniques (e.g., feature selection)</a:t>
            </a: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959423-A72A-443A-A44C-28EFBF73A26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8800" y="304800"/>
            <a:ext cx="85852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Mapping Data to a New Space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8394700" cy="5029200"/>
          </a:xfrm>
          <a:noFill/>
        </p:spPr>
        <p:txBody>
          <a:bodyPr lIns="90488" tIns="44450" rIns="90488" bIns="44450"/>
          <a:lstStyle/>
          <a:p>
            <a:pPr marL="285750" indent="-285750" algn="just" eaLnBrk="1" hangingPunct="1">
              <a:lnSpc>
                <a:spcPct val="95000"/>
              </a:lnSpc>
              <a:tabLst>
                <a:tab pos="1198563" algn="l"/>
              </a:tabLst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eaLnBrk="1" hangingPunct="1">
              <a:lnSpc>
                <a:spcPct val="95000"/>
              </a:lnSpc>
              <a:tabLst>
                <a:tab pos="1198563" algn="l"/>
              </a:tabLst>
            </a:pP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1676400" y="3657600"/>
            <a:ext cx="16002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400" b="1">
              <a:latin typeface="Arial" charset="0"/>
            </a:endParaRPr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1717675" y="5984875"/>
            <a:ext cx="184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400" b="1">
              <a:latin typeface="Arial" charset="0"/>
            </a:endParaRPr>
          </a:p>
        </p:txBody>
      </p:sp>
      <p:pic>
        <p:nvPicPr>
          <p:cNvPr id="31751" name="Picture 6"/>
          <p:cNvPicPr>
            <a:picLocks noChangeAspect="1" noChangeArrowheads="1"/>
          </p:cNvPicPr>
          <p:nvPr/>
        </p:nvPicPr>
        <p:blipFill>
          <a:blip r:embed="rId3" cstate="print"/>
          <a:srcRect r="8293"/>
          <a:stretch>
            <a:fillRect/>
          </a:stretch>
        </p:blipFill>
        <p:spPr bwMode="auto">
          <a:xfrm>
            <a:off x="5791200" y="2362200"/>
            <a:ext cx="3352800" cy="2741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752" name="Picture 7"/>
          <p:cNvPicPr>
            <a:picLocks noChangeAspect="1" noChangeArrowheads="1"/>
          </p:cNvPicPr>
          <p:nvPr/>
        </p:nvPicPr>
        <p:blipFill>
          <a:blip r:embed="rId4" cstate="print"/>
          <a:srcRect l="6253"/>
          <a:stretch>
            <a:fillRect/>
          </a:stretch>
        </p:blipFill>
        <p:spPr bwMode="auto">
          <a:xfrm>
            <a:off x="0" y="2362200"/>
            <a:ext cx="3427413" cy="2741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753" name="Picture 8"/>
          <p:cNvPicPr>
            <a:picLocks noChangeAspect="1" noChangeArrowheads="1"/>
          </p:cNvPicPr>
          <p:nvPr/>
        </p:nvPicPr>
        <p:blipFill>
          <a:blip r:embed="rId5" cstate="print"/>
          <a:srcRect l="8337" r="6209"/>
          <a:stretch>
            <a:fillRect/>
          </a:stretch>
        </p:blipFill>
        <p:spPr bwMode="auto">
          <a:xfrm>
            <a:off x="3048000" y="2362200"/>
            <a:ext cx="3124200" cy="2741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685800" y="5410200"/>
            <a:ext cx="19050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Two Sine Waves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3429000" y="5486400"/>
            <a:ext cx="25146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Two Sine Waves + Noise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6324600" y="5486400"/>
            <a:ext cx="25146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Frequency</a:t>
            </a:r>
          </a:p>
        </p:txBody>
      </p:sp>
      <p:sp>
        <p:nvSpPr>
          <p:cNvPr id="31757" name="Rectangle 12"/>
          <p:cNvSpPr>
            <a:spLocks noChangeArrowheads="1"/>
          </p:cNvSpPr>
          <p:nvPr/>
        </p:nvSpPr>
        <p:spPr bwMode="auto">
          <a:xfrm>
            <a:off x="298450" y="1143000"/>
            <a:ext cx="8394700" cy="502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5750" indent="-285750" algn="just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1198563" algn="l"/>
              </a:tabLst>
            </a:pPr>
            <a:r>
              <a:rPr lang="en-US" sz="2800" b="1">
                <a:cs typeface="Tahoma" pitchFamily="34" charset="0"/>
              </a:rPr>
              <a:t>Fourier transform</a:t>
            </a:r>
          </a:p>
          <a:p>
            <a:pPr marL="285750" indent="-285750" algn="just">
              <a:lnSpc>
                <a:spcPct val="95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1198563" algn="l"/>
              </a:tabLst>
            </a:pPr>
            <a:r>
              <a:rPr lang="en-US" sz="2800" b="1">
                <a:cs typeface="Tahoma" pitchFamily="34" charset="0"/>
              </a:rPr>
              <a:t>Wavelet transform 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219E4-F6CF-4FC6-B98D-D2BAB10764E3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763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Is Wavelet Transform?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295400"/>
            <a:ext cx="45720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Decomposes a signal into different frequency subbands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Applicable to n-dimensional signals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Data are transformed to preserve relative distance between objects at different levels of resolution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Allow natural clusters to become more distinguishable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Used for image compression</a:t>
            </a:r>
          </a:p>
        </p:txBody>
      </p:sp>
      <p:pic>
        <p:nvPicPr>
          <p:cNvPr id="32773" name="Picture 4" descr="L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435100"/>
            <a:ext cx="4111625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933FF-63CA-497F-9CDB-1C6E3024D58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6629400" cy="838200"/>
          </a:xfrm>
        </p:spPr>
        <p:txBody>
          <a:bodyPr/>
          <a:lstStyle/>
          <a:p>
            <a:pPr eaLnBrk="1" hangingPunct="1"/>
            <a:r>
              <a:rPr lang="en-US" sz="4000" smtClean="0"/>
              <a:t>Wavelet Transformation</a:t>
            </a:r>
            <a:r>
              <a:rPr lang="en-US" sz="3200" smtClean="0"/>
              <a:t> 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458200" cy="4933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Discrete wavelet transform (DWT) for linear signal processing, multi-resolution analysis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Compressed approximation: store only a small fraction of the strongest of the wavelet coefficients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Similar to discrete Fourier transform (DFT), but better lossy compression, localized in space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Method: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Length, L, must be an integer power of 2 (padding with 0’s, when necessary)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Each transform has 2 functions: smoothing, difference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Applies to pairs of data, resulting in two set of data of length L/2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Applies two functions recursively, until reaches the desired length</a:t>
            </a:r>
          </a:p>
        </p:txBody>
      </p:sp>
      <p:grpSp>
        <p:nvGrpSpPr>
          <p:cNvPr id="33797" name="Group 4"/>
          <p:cNvGrpSpPr>
            <a:grpSpLocks/>
          </p:cNvGrpSpPr>
          <p:nvPr/>
        </p:nvGrpSpPr>
        <p:grpSpPr bwMode="auto">
          <a:xfrm>
            <a:off x="6553200" y="0"/>
            <a:ext cx="2590800" cy="1579563"/>
            <a:chOff x="3936" y="96"/>
            <a:chExt cx="1632" cy="995"/>
          </a:xfrm>
        </p:grpSpPr>
        <p:sp>
          <p:nvSpPr>
            <p:cNvPr id="33798" name="Rectangle 5"/>
            <p:cNvSpPr>
              <a:spLocks noChangeArrowheads="1"/>
            </p:cNvSpPr>
            <p:nvPr/>
          </p:nvSpPr>
          <p:spPr bwMode="auto">
            <a:xfrm>
              <a:off x="3936" y="96"/>
              <a:ext cx="1632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 </a:t>
              </a:r>
              <a:endParaRPr lang="en-US" sz="1600"/>
            </a:p>
            <a:p>
              <a:pPr algn="ctr"/>
              <a:endParaRPr lang="en-US"/>
            </a:p>
          </p:txBody>
        </p:sp>
        <p:sp>
          <p:nvSpPr>
            <p:cNvPr id="33799" name="Line 6"/>
            <p:cNvSpPr>
              <a:spLocks noChangeShapeType="1"/>
            </p:cNvSpPr>
            <p:nvPr/>
          </p:nvSpPr>
          <p:spPr bwMode="auto">
            <a:xfrm>
              <a:off x="3984" y="86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0" name="Line 7"/>
            <p:cNvSpPr>
              <a:spLocks noChangeShapeType="1"/>
            </p:cNvSpPr>
            <p:nvPr/>
          </p:nvSpPr>
          <p:spPr bwMode="auto">
            <a:xfrm flipH="1" flipV="1">
              <a:off x="4128" y="28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1" name="Line 8"/>
            <p:cNvSpPr>
              <a:spLocks noChangeShapeType="1"/>
            </p:cNvSpPr>
            <p:nvPr/>
          </p:nvSpPr>
          <p:spPr bwMode="auto">
            <a:xfrm>
              <a:off x="4128" y="2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2" name="Line 9"/>
            <p:cNvSpPr>
              <a:spLocks noChangeShapeType="1"/>
            </p:cNvSpPr>
            <p:nvPr/>
          </p:nvSpPr>
          <p:spPr bwMode="auto">
            <a:xfrm>
              <a:off x="4416" y="28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3" name="Line 10"/>
            <p:cNvSpPr>
              <a:spLocks noChangeShapeType="1"/>
            </p:cNvSpPr>
            <p:nvPr/>
          </p:nvSpPr>
          <p:spPr bwMode="auto">
            <a:xfrm>
              <a:off x="4416" y="86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4" name="Line 11"/>
            <p:cNvSpPr>
              <a:spLocks noChangeShapeType="1"/>
            </p:cNvSpPr>
            <p:nvPr/>
          </p:nvSpPr>
          <p:spPr bwMode="auto">
            <a:xfrm>
              <a:off x="4848" y="8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5" name="Line 12"/>
            <p:cNvSpPr>
              <a:spLocks noChangeShapeType="1"/>
            </p:cNvSpPr>
            <p:nvPr/>
          </p:nvSpPr>
          <p:spPr bwMode="auto">
            <a:xfrm flipV="1">
              <a:off x="4944" y="336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6" name="Line 13"/>
            <p:cNvSpPr>
              <a:spLocks noChangeShapeType="1"/>
            </p:cNvSpPr>
            <p:nvPr/>
          </p:nvSpPr>
          <p:spPr bwMode="auto">
            <a:xfrm>
              <a:off x="5136" y="336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7" name="Line 14"/>
            <p:cNvSpPr>
              <a:spLocks noChangeShapeType="1"/>
            </p:cNvSpPr>
            <p:nvPr/>
          </p:nvSpPr>
          <p:spPr bwMode="auto">
            <a:xfrm>
              <a:off x="5232" y="624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8" name="Line 15"/>
            <p:cNvSpPr>
              <a:spLocks noChangeShapeType="1"/>
            </p:cNvSpPr>
            <p:nvPr/>
          </p:nvSpPr>
          <p:spPr bwMode="auto">
            <a:xfrm flipV="1">
              <a:off x="5328" y="864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09" name="Line 16"/>
            <p:cNvSpPr>
              <a:spLocks noChangeShapeType="1"/>
            </p:cNvSpPr>
            <p:nvPr/>
          </p:nvSpPr>
          <p:spPr bwMode="auto">
            <a:xfrm>
              <a:off x="5424" y="8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33810" name="Rectangle 17"/>
            <p:cNvSpPr>
              <a:spLocks noChangeArrowheads="1"/>
            </p:cNvSpPr>
            <p:nvPr/>
          </p:nvSpPr>
          <p:spPr bwMode="auto">
            <a:xfrm>
              <a:off x="4080" y="864"/>
              <a:ext cx="4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Haar2</a:t>
              </a:r>
            </a:p>
          </p:txBody>
        </p:sp>
        <p:sp>
          <p:nvSpPr>
            <p:cNvPr id="33811" name="Rectangle 18"/>
            <p:cNvSpPr>
              <a:spLocks noChangeArrowheads="1"/>
            </p:cNvSpPr>
            <p:nvPr/>
          </p:nvSpPr>
          <p:spPr bwMode="auto">
            <a:xfrm>
              <a:off x="4752" y="864"/>
              <a:ext cx="775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1600"/>
                <a:t>Daubechie4</a:t>
              </a:r>
            </a:p>
          </p:txBody>
        </p:sp>
      </p:grp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E2B7EF-868F-47C5-B069-AE79451F1AA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763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Wavelet Decomposition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83820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Wavelets: A math tool for space-efficient hierarchical decomposition of functions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S = [2, 2, 0, 2, 3, 5, 4, 4] can be transformed to S</a:t>
            </a:r>
            <a:r>
              <a:rPr lang="en-US" sz="2400" baseline="-25000" smtClean="0"/>
              <a:t>^ </a:t>
            </a:r>
            <a:r>
              <a:rPr lang="en-US" sz="2400" smtClean="0"/>
              <a:t>= [2</a:t>
            </a:r>
            <a:r>
              <a:rPr lang="en-US" sz="2400" baseline="30000" smtClean="0"/>
              <a:t>3</a:t>
            </a:r>
            <a:r>
              <a:rPr lang="en-US" sz="2400" smtClean="0"/>
              <a:t>/</a:t>
            </a:r>
            <a:r>
              <a:rPr lang="en-US" sz="2400" baseline="-25000" smtClean="0"/>
              <a:t>4</a:t>
            </a:r>
            <a:r>
              <a:rPr lang="en-US" sz="2400" smtClean="0"/>
              <a:t>, -1</a:t>
            </a:r>
            <a:r>
              <a:rPr lang="en-US" sz="2400" baseline="30000" smtClean="0"/>
              <a:t>1</a:t>
            </a:r>
            <a:r>
              <a:rPr lang="en-US" sz="2400" smtClean="0"/>
              <a:t>/</a:t>
            </a:r>
            <a:r>
              <a:rPr lang="en-US" sz="2400" baseline="-25000" smtClean="0"/>
              <a:t>4</a:t>
            </a:r>
            <a:r>
              <a:rPr lang="en-US" sz="2400" smtClean="0"/>
              <a:t>, </a:t>
            </a:r>
            <a:r>
              <a:rPr lang="en-US" sz="2400" baseline="30000" smtClean="0"/>
              <a:t>1</a:t>
            </a:r>
            <a:r>
              <a:rPr lang="en-US" sz="2400" smtClean="0"/>
              <a:t>/</a:t>
            </a:r>
            <a:r>
              <a:rPr lang="en-US" sz="2400" baseline="-25000" smtClean="0"/>
              <a:t>2</a:t>
            </a:r>
            <a:r>
              <a:rPr lang="en-US" sz="2400" smtClean="0"/>
              <a:t>, 0, 0, -1, -1, 0]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Compression: many small detail coefficients can be replaced by 0’s, and only the significant coefficients are retained</a:t>
            </a:r>
          </a:p>
        </p:txBody>
      </p:sp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419600"/>
            <a:ext cx="7543800" cy="2047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AE354A-2F88-4F22-AD29-5F5F0DD0246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763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Haar Wavelet Coefficients 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6132513" y="1066800"/>
            <a:ext cx="30114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000" b="1">
                <a:solidFill>
                  <a:schemeClr val="tx2"/>
                </a:solidFill>
                <a:latin typeface="Arial" charset="0"/>
                <a:cs typeface="Arial" charset="0"/>
              </a:rPr>
              <a:t>Coefficient “Supports”</a:t>
            </a:r>
            <a:endParaRPr lang="en-US" sz="1400" b="1">
              <a:solidFill>
                <a:schemeClr val="tx2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381000" y="4953000"/>
            <a:ext cx="5641975" cy="336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Verdana" pitchFamily="34" charset="0"/>
                <a:cs typeface="Arial" charset="0"/>
              </a:rPr>
              <a:t>2              2   0            2   3            5   4               4</a:t>
            </a:r>
          </a:p>
        </p:txBody>
      </p:sp>
      <p:grpSp>
        <p:nvGrpSpPr>
          <p:cNvPr id="35846" name="Group 5"/>
          <p:cNvGrpSpPr>
            <a:grpSpLocks/>
          </p:cNvGrpSpPr>
          <p:nvPr/>
        </p:nvGrpSpPr>
        <p:grpSpPr bwMode="auto">
          <a:xfrm>
            <a:off x="2743200" y="2514600"/>
            <a:ext cx="762000" cy="457200"/>
            <a:chOff x="1392" y="1344"/>
            <a:chExt cx="480" cy="288"/>
          </a:xfrm>
        </p:grpSpPr>
        <p:sp>
          <p:nvSpPr>
            <p:cNvPr id="35951" name="Text Box 6"/>
            <p:cNvSpPr txBox="1">
              <a:spLocks noChangeArrowheads="1"/>
            </p:cNvSpPr>
            <p:nvPr/>
          </p:nvSpPr>
          <p:spPr bwMode="auto">
            <a:xfrm>
              <a:off x="1392" y="139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-1.25</a:t>
              </a:r>
            </a:p>
          </p:txBody>
        </p:sp>
        <p:sp>
          <p:nvSpPr>
            <p:cNvPr id="35952" name="Oval 7"/>
            <p:cNvSpPr>
              <a:spLocks noChangeArrowheads="1"/>
            </p:cNvSpPr>
            <p:nvPr/>
          </p:nvSpPr>
          <p:spPr bwMode="auto">
            <a:xfrm>
              <a:off x="1392" y="1344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7" name="Group 8"/>
          <p:cNvGrpSpPr>
            <a:grpSpLocks/>
          </p:cNvGrpSpPr>
          <p:nvPr/>
        </p:nvGrpSpPr>
        <p:grpSpPr bwMode="auto">
          <a:xfrm>
            <a:off x="2743200" y="1752600"/>
            <a:ext cx="685800" cy="457200"/>
            <a:chOff x="1392" y="1008"/>
            <a:chExt cx="432" cy="288"/>
          </a:xfrm>
        </p:grpSpPr>
        <p:sp>
          <p:nvSpPr>
            <p:cNvPr id="35949" name="Text Box 9"/>
            <p:cNvSpPr txBox="1">
              <a:spLocks noChangeArrowheads="1"/>
            </p:cNvSpPr>
            <p:nvPr/>
          </p:nvSpPr>
          <p:spPr bwMode="auto">
            <a:xfrm>
              <a:off x="1392" y="1056"/>
              <a:ext cx="406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2.75</a:t>
              </a:r>
            </a:p>
          </p:txBody>
        </p:sp>
        <p:sp>
          <p:nvSpPr>
            <p:cNvPr id="35950" name="Oval 10"/>
            <p:cNvSpPr>
              <a:spLocks noChangeArrowheads="1"/>
            </p:cNvSpPr>
            <p:nvPr/>
          </p:nvSpPr>
          <p:spPr bwMode="auto">
            <a:xfrm>
              <a:off x="1392" y="1008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48" name="Group 11"/>
          <p:cNvGrpSpPr>
            <a:grpSpLocks/>
          </p:cNvGrpSpPr>
          <p:nvPr/>
        </p:nvGrpSpPr>
        <p:grpSpPr bwMode="auto">
          <a:xfrm>
            <a:off x="1524000" y="3276600"/>
            <a:ext cx="762000" cy="457200"/>
            <a:chOff x="816" y="1632"/>
            <a:chExt cx="480" cy="288"/>
          </a:xfrm>
        </p:grpSpPr>
        <p:sp>
          <p:nvSpPr>
            <p:cNvPr id="35947" name="Oval 12"/>
            <p:cNvSpPr>
              <a:spLocks noChangeArrowheads="1"/>
            </p:cNvSpPr>
            <p:nvPr/>
          </p:nvSpPr>
          <p:spPr bwMode="auto">
            <a:xfrm>
              <a:off x="816" y="1632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8" name="Text Box 13"/>
            <p:cNvSpPr txBox="1">
              <a:spLocks noChangeArrowheads="1"/>
            </p:cNvSpPr>
            <p:nvPr/>
          </p:nvSpPr>
          <p:spPr bwMode="auto">
            <a:xfrm>
              <a:off x="864" y="168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0.5</a:t>
              </a:r>
            </a:p>
          </p:txBody>
        </p:sp>
      </p:grpSp>
      <p:grpSp>
        <p:nvGrpSpPr>
          <p:cNvPr id="35849" name="Group 14"/>
          <p:cNvGrpSpPr>
            <a:grpSpLocks/>
          </p:cNvGrpSpPr>
          <p:nvPr/>
        </p:nvGrpSpPr>
        <p:grpSpPr bwMode="auto">
          <a:xfrm>
            <a:off x="4038600" y="3276600"/>
            <a:ext cx="762000" cy="457200"/>
            <a:chOff x="816" y="1632"/>
            <a:chExt cx="480" cy="288"/>
          </a:xfrm>
        </p:grpSpPr>
        <p:sp>
          <p:nvSpPr>
            <p:cNvPr id="35945" name="Oval 15"/>
            <p:cNvSpPr>
              <a:spLocks noChangeArrowheads="1"/>
            </p:cNvSpPr>
            <p:nvPr/>
          </p:nvSpPr>
          <p:spPr bwMode="auto">
            <a:xfrm>
              <a:off x="816" y="1632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6" name="Text Box 16"/>
            <p:cNvSpPr txBox="1">
              <a:spLocks noChangeArrowheads="1"/>
            </p:cNvSpPr>
            <p:nvPr/>
          </p:nvSpPr>
          <p:spPr bwMode="auto">
            <a:xfrm>
              <a:off x="864" y="168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 0</a:t>
              </a:r>
            </a:p>
          </p:txBody>
        </p:sp>
      </p:grpSp>
      <p:grpSp>
        <p:nvGrpSpPr>
          <p:cNvPr id="35850" name="Group 17"/>
          <p:cNvGrpSpPr>
            <a:grpSpLocks/>
          </p:cNvGrpSpPr>
          <p:nvPr/>
        </p:nvGrpSpPr>
        <p:grpSpPr bwMode="auto">
          <a:xfrm>
            <a:off x="838200" y="4038600"/>
            <a:ext cx="762000" cy="457200"/>
            <a:chOff x="816" y="1632"/>
            <a:chExt cx="480" cy="288"/>
          </a:xfrm>
        </p:grpSpPr>
        <p:sp>
          <p:nvSpPr>
            <p:cNvPr id="35943" name="Oval 18"/>
            <p:cNvSpPr>
              <a:spLocks noChangeArrowheads="1"/>
            </p:cNvSpPr>
            <p:nvPr/>
          </p:nvSpPr>
          <p:spPr bwMode="auto">
            <a:xfrm>
              <a:off x="816" y="1632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4" name="Text Box 19"/>
            <p:cNvSpPr txBox="1">
              <a:spLocks noChangeArrowheads="1"/>
            </p:cNvSpPr>
            <p:nvPr/>
          </p:nvSpPr>
          <p:spPr bwMode="auto">
            <a:xfrm>
              <a:off x="864" y="168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 0</a:t>
              </a:r>
            </a:p>
          </p:txBody>
        </p:sp>
      </p:grpSp>
      <p:grpSp>
        <p:nvGrpSpPr>
          <p:cNvPr id="35851" name="Group 20"/>
          <p:cNvGrpSpPr>
            <a:grpSpLocks/>
          </p:cNvGrpSpPr>
          <p:nvPr/>
        </p:nvGrpSpPr>
        <p:grpSpPr bwMode="auto">
          <a:xfrm>
            <a:off x="2209800" y="4038600"/>
            <a:ext cx="762000" cy="457200"/>
            <a:chOff x="816" y="1632"/>
            <a:chExt cx="480" cy="288"/>
          </a:xfrm>
        </p:grpSpPr>
        <p:sp>
          <p:nvSpPr>
            <p:cNvPr id="35941" name="Oval 21"/>
            <p:cNvSpPr>
              <a:spLocks noChangeArrowheads="1"/>
            </p:cNvSpPr>
            <p:nvPr/>
          </p:nvSpPr>
          <p:spPr bwMode="auto">
            <a:xfrm>
              <a:off x="816" y="1632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2" name="Text Box 22"/>
            <p:cNvSpPr txBox="1">
              <a:spLocks noChangeArrowheads="1"/>
            </p:cNvSpPr>
            <p:nvPr/>
          </p:nvSpPr>
          <p:spPr bwMode="auto">
            <a:xfrm>
              <a:off x="864" y="168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 -1</a:t>
              </a:r>
            </a:p>
          </p:txBody>
        </p:sp>
      </p:grpSp>
      <p:grpSp>
        <p:nvGrpSpPr>
          <p:cNvPr id="35852" name="Group 23"/>
          <p:cNvGrpSpPr>
            <a:grpSpLocks/>
          </p:cNvGrpSpPr>
          <p:nvPr/>
        </p:nvGrpSpPr>
        <p:grpSpPr bwMode="auto">
          <a:xfrm>
            <a:off x="4876800" y="4038600"/>
            <a:ext cx="762000" cy="457200"/>
            <a:chOff x="816" y="1632"/>
            <a:chExt cx="480" cy="288"/>
          </a:xfrm>
        </p:grpSpPr>
        <p:sp>
          <p:nvSpPr>
            <p:cNvPr id="35939" name="Oval 24"/>
            <p:cNvSpPr>
              <a:spLocks noChangeArrowheads="1"/>
            </p:cNvSpPr>
            <p:nvPr/>
          </p:nvSpPr>
          <p:spPr bwMode="auto">
            <a:xfrm>
              <a:off x="816" y="1632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0" name="Text Box 25"/>
            <p:cNvSpPr txBox="1">
              <a:spLocks noChangeArrowheads="1"/>
            </p:cNvSpPr>
            <p:nvPr/>
          </p:nvSpPr>
          <p:spPr bwMode="auto">
            <a:xfrm>
              <a:off x="864" y="168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 0</a:t>
              </a:r>
            </a:p>
          </p:txBody>
        </p:sp>
      </p:grpSp>
      <p:grpSp>
        <p:nvGrpSpPr>
          <p:cNvPr id="35853" name="Group 26"/>
          <p:cNvGrpSpPr>
            <a:grpSpLocks/>
          </p:cNvGrpSpPr>
          <p:nvPr/>
        </p:nvGrpSpPr>
        <p:grpSpPr bwMode="auto">
          <a:xfrm>
            <a:off x="3429000" y="4038600"/>
            <a:ext cx="762000" cy="457200"/>
            <a:chOff x="816" y="1632"/>
            <a:chExt cx="480" cy="288"/>
          </a:xfrm>
        </p:grpSpPr>
        <p:sp>
          <p:nvSpPr>
            <p:cNvPr id="35937" name="Oval 27"/>
            <p:cNvSpPr>
              <a:spLocks noChangeArrowheads="1"/>
            </p:cNvSpPr>
            <p:nvPr/>
          </p:nvSpPr>
          <p:spPr bwMode="auto">
            <a:xfrm>
              <a:off x="816" y="1632"/>
              <a:ext cx="432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8" name="Text Box 28"/>
            <p:cNvSpPr txBox="1">
              <a:spLocks noChangeArrowheads="1"/>
            </p:cNvSpPr>
            <p:nvPr/>
          </p:nvSpPr>
          <p:spPr bwMode="auto">
            <a:xfrm>
              <a:off x="864" y="168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>
                  <a:latin typeface="Verdana" pitchFamily="34" charset="0"/>
                  <a:cs typeface="Arial" charset="0"/>
                </a:rPr>
                <a:t> -1</a:t>
              </a:r>
            </a:p>
          </p:txBody>
        </p:sp>
      </p:grpSp>
      <p:sp>
        <p:nvSpPr>
          <p:cNvPr id="35854" name="Line 29"/>
          <p:cNvSpPr>
            <a:spLocks noChangeShapeType="1"/>
          </p:cNvSpPr>
          <p:nvPr/>
        </p:nvSpPr>
        <p:spPr bwMode="auto">
          <a:xfrm flipH="1">
            <a:off x="609600" y="44196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55" name="Line 30"/>
          <p:cNvSpPr>
            <a:spLocks noChangeShapeType="1"/>
          </p:cNvSpPr>
          <p:nvPr/>
        </p:nvSpPr>
        <p:spPr bwMode="auto">
          <a:xfrm>
            <a:off x="1371600" y="44196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56" name="Line 31"/>
          <p:cNvSpPr>
            <a:spLocks noChangeShapeType="1"/>
          </p:cNvSpPr>
          <p:nvPr/>
        </p:nvSpPr>
        <p:spPr bwMode="auto">
          <a:xfrm flipH="1">
            <a:off x="2057400" y="44196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57" name="Line 32"/>
          <p:cNvSpPr>
            <a:spLocks noChangeShapeType="1"/>
          </p:cNvSpPr>
          <p:nvPr/>
        </p:nvSpPr>
        <p:spPr bwMode="auto">
          <a:xfrm flipH="1">
            <a:off x="3276600" y="44196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58" name="Line 33"/>
          <p:cNvSpPr>
            <a:spLocks noChangeShapeType="1"/>
          </p:cNvSpPr>
          <p:nvPr/>
        </p:nvSpPr>
        <p:spPr bwMode="auto">
          <a:xfrm flipH="1">
            <a:off x="4648200" y="44196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59" name="Line 34"/>
          <p:cNvSpPr>
            <a:spLocks noChangeShapeType="1"/>
          </p:cNvSpPr>
          <p:nvPr/>
        </p:nvSpPr>
        <p:spPr bwMode="auto">
          <a:xfrm>
            <a:off x="2743200" y="4495800"/>
            <a:ext cx="228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0" name="Line 35"/>
          <p:cNvSpPr>
            <a:spLocks noChangeShapeType="1"/>
          </p:cNvSpPr>
          <p:nvPr/>
        </p:nvSpPr>
        <p:spPr bwMode="auto">
          <a:xfrm>
            <a:off x="3962400" y="44196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1" name="Line 36"/>
          <p:cNvSpPr>
            <a:spLocks noChangeShapeType="1"/>
          </p:cNvSpPr>
          <p:nvPr/>
        </p:nvSpPr>
        <p:spPr bwMode="auto">
          <a:xfrm>
            <a:off x="5486400" y="44196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2" name="Line 37"/>
          <p:cNvSpPr>
            <a:spLocks noChangeShapeType="1"/>
          </p:cNvSpPr>
          <p:nvPr/>
        </p:nvSpPr>
        <p:spPr bwMode="auto">
          <a:xfrm flipH="1">
            <a:off x="1219200" y="36576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3" name="Line 38"/>
          <p:cNvSpPr>
            <a:spLocks noChangeShapeType="1"/>
          </p:cNvSpPr>
          <p:nvPr/>
        </p:nvSpPr>
        <p:spPr bwMode="auto">
          <a:xfrm flipH="1">
            <a:off x="3733800" y="36576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4" name="Line 39"/>
          <p:cNvSpPr>
            <a:spLocks noChangeShapeType="1"/>
          </p:cNvSpPr>
          <p:nvPr/>
        </p:nvSpPr>
        <p:spPr bwMode="auto">
          <a:xfrm flipH="1">
            <a:off x="1981200" y="28194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5" name="Line 40"/>
          <p:cNvSpPr>
            <a:spLocks noChangeShapeType="1"/>
          </p:cNvSpPr>
          <p:nvPr/>
        </p:nvSpPr>
        <p:spPr bwMode="auto">
          <a:xfrm>
            <a:off x="2133600" y="3657600"/>
            <a:ext cx="457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6" name="Line 41"/>
          <p:cNvSpPr>
            <a:spLocks noChangeShapeType="1"/>
          </p:cNvSpPr>
          <p:nvPr/>
        </p:nvSpPr>
        <p:spPr bwMode="auto">
          <a:xfrm>
            <a:off x="4648200" y="3657600"/>
            <a:ext cx="457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7" name="Line 42"/>
          <p:cNvSpPr>
            <a:spLocks noChangeShapeType="1"/>
          </p:cNvSpPr>
          <p:nvPr/>
        </p:nvSpPr>
        <p:spPr bwMode="auto">
          <a:xfrm>
            <a:off x="3429000" y="28194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8" name="Line 43"/>
          <p:cNvSpPr>
            <a:spLocks noChangeShapeType="1"/>
          </p:cNvSpPr>
          <p:nvPr/>
        </p:nvSpPr>
        <p:spPr bwMode="auto">
          <a:xfrm flipH="1">
            <a:off x="30480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5869" name="Text Box 44"/>
          <p:cNvSpPr txBox="1">
            <a:spLocks noChangeArrowheads="1"/>
          </p:cNvSpPr>
          <p:nvPr/>
        </p:nvSpPr>
        <p:spPr bwMode="auto">
          <a:xfrm>
            <a:off x="2667000" y="2133600"/>
            <a:ext cx="449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chemeClr val="tx2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0" name="Text Box 45"/>
          <p:cNvSpPr txBox="1">
            <a:spLocks noChangeArrowheads="1"/>
          </p:cNvSpPr>
          <p:nvPr/>
        </p:nvSpPr>
        <p:spPr bwMode="auto">
          <a:xfrm>
            <a:off x="3810000" y="2743200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-</a:t>
            </a:r>
          </a:p>
        </p:txBody>
      </p:sp>
      <p:sp>
        <p:nvSpPr>
          <p:cNvPr id="35871" name="Text Box 46"/>
          <p:cNvSpPr txBox="1">
            <a:spLocks noChangeArrowheads="1"/>
          </p:cNvSpPr>
          <p:nvPr/>
        </p:nvSpPr>
        <p:spPr bwMode="auto">
          <a:xfrm>
            <a:off x="2133600" y="2667000"/>
            <a:ext cx="449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2" name="Text Box 47"/>
          <p:cNvSpPr txBox="1">
            <a:spLocks noChangeArrowheads="1"/>
          </p:cNvSpPr>
          <p:nvPr/>
        </p:nvSpPr>
        <p:spPr bwMode="auto">
          <a:xfrm>
            <a:off x="990600" y="3505200"/>
            <a:ext cx="449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3" name="Text Box 48"/>
          <p:cNvSpPr txBox="1">
            <a:spLocks noChangeArrowheads="1"/>
          </p:cNvSpPr>
          <p:nvPr/>
        </p:nvSpPr>
        <p:spPr bwMode="auto">
          <a:xfrm>
            <a:off x="381000" y="43434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4" name="Text Box 49"/>
          <p:cNvSpPr txBox="1">
            <a:spLocks noChangeArrowheads="1"/>
          </p:cNvSpPr>
          <p:nvPr/>
        </p:nvSpPr>
        <p:spPr bwMode="auto">
          <a:xfrm>
            <a:off x="1905000" y="4419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5" name="Text Box 50"/>
          <p:cNvSpPr txBox="1">
            <a:spLocks noChangeArrowheads="1"/>
          </p:cNvSpPr>
          <p:nvPr/>
        </p:nvSpPr>
        <p:spPr bwMode="auto">
          <a:xfrm>
            <a:off x="3048000" y="4419600"/>
            <a:ext cx="449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6" name="Text Box 51"/>
          <p:cNvSpPr txBox="1">
            <a:spLocks noChangeArrowheads="1"/>
          </p:cNvSpPr>
          <p:nvPr/>
        </p:nvSpPr>
        <p:spPr bwMode="auto">
          <a:xfrm>
            <a:off x="3581400" y="3581400"/>
            <a:ext cx="449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7" name="Text Box 52"/>
          <p:cNvSpPr txBox="1">
            <a:spLocks noChangeArrowheads="1"/>
          </p:cNvSpPr>
          <p:nvPr/>
        </p:nvSpPr>
        <p:spPr bwMode="auto">
          <a:xfrm>
            <a:off x="4495800" y="4419600"/>
            <a:ext cx="449263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+</a:t>
            </a:r>
          </a:p>
        </p:txBody>
      </p:sp>
      <p:sp>
        <p:nvSpPr>
          <p:cNvPr id="35878" name="Text Box 53"/>
          <p:cNvSpPr txBox="1">
            <a:spLocks noChangeArrowheads="1"/>
          </p:cNvSpPr>
          <p:nvPr/>
        </p:nvSpPr>
        <p:spPr bwMode="auto">
          <a:xfrm>
            <a:off x="2362200" y="3505200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-</a:t>
            </a:r>
          </a:p>
        </p:txBody>
      </p:sp>
      <p:sp>
        <p:nvSpPr>
          <p:cNvPr id="35879" name="Text Box 54"/>
          <p:cNvSpPr txBox="1">
            <a:spLocks noChangeArrowheads="1"/>
          </p:cNvSpPr>
          <p:nvPr/>
        </p:nvSpPr>
        <p:spPr bwMode="auto">
          <a:xfrm>
            <a:off x="4876800" y="3581400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-</a:t>
            </a:r>
          </a:p>
        </p:txBody>
      </p:sp>
      <p:sp>
        <p:nvSpPr>
          <p:cNvPr id="35880" name="Text Box 55"/>
          <p:cNvSpPr txBox="1">
            <a:spLocks noChangeArrowheads="1"/>
          </p:cNvSpPr>
          <p:nvPr/>
        </p:nvSpPr>
        <p:spPr bwMode="auto">
          <a:xfrm>
            <a:off x="1447800" y="4419600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-</a:t>
            </a:r>
          </a:p>
        </p:txBody>
      </p:sp>
      <p:sp>
        <p:nvSpPr>
          <p:cNvPr id="35881" name="Text Box 56"/>
          <p:cNvSpPr txBox="1">
            <a:spLocks noChangeArrowheads="1"/>
          </p:cNvSpPr>
          <p:nvPr/>
        </p:nvSpPr>
        <p:spPr bwMode="auto">
          <a:xfrm>
            <a:off x="2743200" y="4419600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-</a:t>
            </a:r>
          </a:p>
        </p:txBody>
      </p:sp>
      <p:sp>
        <p:nvSpPr>
          <p:cNvPr id="35882" name="Text Box 57"/>
          <p:cNvSpPr txBox="1">
            <a:spLocks noChangeArrowheads="1"/>
          </p:cNvSpPr>
          <p:nvPr/>
        </p:nvSpPr>
        <p:spPr bwMode="auto">
          <a:xfrm>
            <a:off x="4114800" y="4419600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-</a:t>
            </a:r>
          </a:p>
        </p:txBody>
      </p:sp>
      <p:sp>
        <p:nvSpPr>
          <p:cNvPr id="35883" name="Text Box 58"/>
          <p:cNvSpPr txBox="1">
            <a:spLocks noChangeArrowheads="1"/>
          </p:cNvSpPr>
          <p:nvPr/>
        </p:nvSpPr>
        <p:spPr bwMode="auto">
          <a:xfrm>
            <a:off x="5638800" y="4419600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FF5050"/>
                </a:solidFill>
                <a:latin typeface="Verdana" pitchFamily="34" charset="0"/>
                <a:cs typeface="Arial" charset="0"/>
              </a:rPr>
              <a:t>-</a:t>
            </a:r>
          </a:p>
        </p:txBody>
      </p:sp>
      <p:grpSp>
        <p:nvGrpSpPr>
          <p:cNvPr id="35884" name="Group 59"/>
          <p:cNvGrpSpPr>
            <a:grpSpLocks/>
          </p:cNvGrpSpPr>
          <p:nvPr/>
        </p:nvGrpSpPr>
        <p:grpSpPr bwMode="auto">
          <a:xfrm>
            <a:off x="6969125" y="1295400"/>
            <a:ext cx="2174875" cy="611188"/>
            <a:chOff x="4368" y="2640"/>
            <a:chExt cx="1296" cy="384"/>
          </a:xfrm>
        </p:grpSpPr>
        <p:sp>
          <p:nvSpPr>
            <p:cNvPr id="35935" name="Rectangle 60"/>
            <p:cNvSpPr>
              <a:spLocks noChangeArrowheads="1"/>
            </p:cNvSpPr>
            <p:nvPr/>
          </p:nvSpPr>
          <p:spPr bwMode="auto">
            <a:xfrm>
              <a:off x="4368" y="2832"/>
              <a:ext cx="1152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6" name="Text Box 61"/>
            <p:cNvSpPr txBox="1">
              <a:spLocks noChangeArrowheads="1"/>
            </p:cNvSpPr>
            <p:nvPr/>
          </p:nvSpPr>
          <p:spPr bwMode="auto">
            <a:xfrm>
              <a:off x="4801" y="2640"/>
              <a:ext cx="863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35885" name="Group 62"/>
          <p:cNvGrpSpPr>
            <a:grpSpLocks/>
          </p:cNvGrpSpPr>
          <p:nvPr/>
        </p:nvGrpSpPr>
        <p:grpSpPr bwMode="auto">
          <a:xfrm>
            <a:off x="5978525" y="1524000"/>
            <a:ext cx="2951163" cy="4572000"/>
            <a:chOff x="3766" y="960"/>
            <a:chExt cx="1859" cy="2880"/>
          </a:xfrm>
        </p:grpSpPr>
        <p:sp>
          <p:nvSpPr>
            <p:cNvPr id="35890" name="Rectangle 63"/>
            <p:cNvSpPr>
              <a:spLocks noChangeArrowheads="1"/>
            </p:cNvSpPr>
            <p:nvPr/>
          </p:nvSpPr>
          <p:spPr bwMode="auto">
            <a:xfrm>
              <a:off x="4390" y="1439"/>
              <a:ext cx="1230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1" name="Text Box 64"/>
            <p:cNvSpPr txBox="1">
              <a:spLocks noChangeArrowheads="1"/>
            </p:cNvSpPr>
            <p:nvPr/>
          </p:nvSpPr>
          <p:spPr bwMode="auto">
            <a:xfrm>
              <a:off x="5158" y="1008"/>
              <a:ext cx="443" cy="5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8000" b="1" baseline="-25000">
                  <a:solidFill>
                    <a:schemeClr val="bg1"/>
                  </a:solidFill>
                  <a:latin typeface="Times New Roman" pitchFamily="18" charset="0"/>
                  <a:cs typeface="Arial" charset="0"/>
                </a:rPr>
                <a:t>-</a:t>
              </a:r>
              <a:endParaRPr lang="en-US" sz="8000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892" name="Rectangle 65"/>
            <p:cNvSpPr>
              <a:spLocks noChangeArrowheads="1"/>
            </p:cNvSpPr>
            <p:nvPr/>
          </p:nvSpPr>
          <p:spPr bwMode="auto">
            <a:xfrm>
              <a:off x="4390" y="1440"/>
              <a:ext cx="590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3" name="Text Box 66"/>
            <p:cNvSpPr txBox="1">
              <a:spLocks noChangeArrowheads="1"/>
            </p:cNvSpPr>
            <p:nvPr/>
          </p:nvSpPr>
          <p:spPr bwMode="auto">
            <a:xfrm>
              <a:off x="4539" y="1247"/>
              <a:ext cx="44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35894" name="Rectangle 67"/>
            <p:cNvSpPr>
              <a:spLocks noChangeArrowheads="1"/>
            </p:cNvSpPr>
            <p:nvPr/>
          </p:nvSpPr>
          <p:spPr bwMode="auto">
            <a:xfrm>
              <a:off x="4390" y="2258"/>
              <a:ext cx="1231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Rectangle 68"/>
            <p:cNvSpPr>
              <a:spLocks noChangeArrowheads="1"/>
            </p:cNvSpPr>
            <p:nvPr/>
          </p:nvSpPr>
          <p:spPr bwMode="auto">
            <a:xfrm>
              <a:off x="5030" y="2260"/>
              <a:ext cx="295" cy="19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6" name="Text Box 69"/>
            <p:cNvSpPr txBox="1">
              <a:spLocks noChangeArrowheads="1"/>
            </p:cNvSpPr>
            <p:nvPr/>
          </p:nvSpPr>
          <p:spPr bwMode="auto">
            <a:xfrm>
              <a:off x="5030" y="2067"/>
              <a:ext cx="22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35897" name="Rectangle 70"/>
            <p:cNvSpPr>
              <a:spLocks noChangeArrowheads="1"/>
            </p:cNvSpPr>
            <p:nvPr/>
          </p:nvSpPr>
          <p:spPr bwMode="auto">
            <a:xfrm>
              <a:off x="5325" y="2257"/>
              <a:ext cx="296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8" name="Text Box 71"/>
            <p:cNvSpPr txBox="1">
              <a:spLocks noChangeArrowheads="1"/>
            </p:cNvSpPr>
            <p:nvPr/>
          </p:nvSpPr>
          <p:spPr bwMode="auto">
            <a:xfrm>
              <a:off x="5325" y="1872"/>
              <a:ext cx="222" cy="5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8000" b="1" baseline="-25000">
                  <a:solidFill>
                    <a:schemeClr val="bg1"/>
                  </a:solidFill>
                  <a:latin typeface="Times New Roman" pitchFamily="18" charset="0"/>
                  <a:cs typeface="Arial" charset="0"/>
                </a:rPr>
                <a:t>-</a:t>
              </a:r>
              <a:endParaRPr lang="en-US" sz="4800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899" name="Rectangle 72"/>
            <p:cNvSpPr>
              <a:spLocks noChangeArrowheads="1"/>
            </p:cNvSpPr>
            <p:nvPr/>
          </p:nvSpPr>
          <p:spPr bwMode="auto">
            <a:xfrm>
              <a:off x="4390" y="1874"/>
              <a:ext cx="59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0" name="Rectangle 73"/>
            <p:cNvSpPr>
              <a:spLocks noChangeArrowheads="1"/>
            </p:cNvSpPr>
            <p:nvPr/>
          </p:nvSpPr>
          <p:spPr bwMode="auto">
            <a:xfrm>
              <a:off x="4390" y="1922"/>
              <a:ext cx="1231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Rectangle 74"/>
            <p:cNvSpPr>
              <a:spLocks noChangeArrowheads="1"/>
            </p:cNvSpPr>
            <p:nvPr/>
          </p:nvSpPr>
          <p:spPr bwMode="auto">
            <a:xfrm>
              <a:off x="4390" y="1922"/>
              <a:ext cx="295" cy="19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Text Box 75"/>
            <p:cNvSpPr txBox="1">
              <a:spLocks noChangeArrowheads="1"/>
            </p:cNvSpPr>
            <p:nvPr/>
          </p:nvSpPr>
          <p:spPr bwMode="auto">
            <a:xfrm>
              <a:off x="4390" y="1729"/>
              <a:ext cx="221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35903" name="Rectangle 76"/>
            <p:cNvSpPr>
              <a:spLocks noChangeArrowheads="1"/>
            </p:cNvSpPr>
            <p:nvPr/>
          </p:nvSpPr>
          <p:spPr bwMode="auto">
            <a:xfrm>
              <a:off x="4685" y="1922"/>
              <a:ext cx="296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4" name="Text Box 77"/>
            <p:cNvSpPr txBox="1">
              <a:spLocks noChangeArrowheads="1"/>
            </p:cNvSpPr>
            <p:nvPr/>
          </p:nvSpPr>
          <p:spPr bwMode="auto">
            <a:xfrm>
              <a:off x="4685" y="1536"/>
              <a:ext cx="222" cy="5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8000" b="1" baseline="-25000">
                  <a:solidFill>
                    <a:schemeClr val="bg1"/>
                  </a:solidFill>
                  <a:latin typeface="Times New Roman" pitchFamily="18" charset="0"/>
                  <a:cs typeface="Arial" charset="0"/>
                </a:rPr>
                <a:t>-</a:t>
              </a:r>
              <a:endParaRPr lang="en-US" sz="4800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05" name="Rectangle 78"/>
            <p:cNvSpPr>
              <a:spLocks noChangeArrowheads="1"/>
            </p:cNvSpPr>
            <p:nvPr/>
          </p:nvSpPr>
          <p:spPr bwMode="auto">
            <a:xfrm>
              <a:off x="4394" y="2738"/>
              <a:ext cx="1231" cy="192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6" name="Rectangle 79"/>
            <p:cNvSpPr>
              <a:spLocks noChangeArrowheads="1"/>
            </p:cNvSpPr>
            <p:nvPr/>
          </p:nvSpPr>
          <p:spPr bwMode="auto">
            <a:xfrm>
              <a:off x="4394" y="2738"/>
              <a:ext cx="59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7" name="Rectangle 80"/>
            <p:cNvSpPr>
              <a:spLocks noChangeArrowheads="1"/>
            </p:cNvSpPr>
            <p:nvPr/>
          </p:nvSpPr>
          <p:spPr bwMode="auto">
            <a:xfrm>
              <a:off x="4393" y="2738"/>
              <a:ext cx="14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Text Box 81"/>
            <p:cNvSpPr txBox="1">
              <a:spLocks noChangeArrowheads="1"/>
            </p:cNvSpPr>
            <p:nvPr/>
          </p:nvSpPr>
          <p:spPr bwMode="auto">
            <a:xfrm>
              <a:off x="4342" y="2545"/>
              <a:ext cx="116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35909" name="Rectangle 82"/>
            <p:cNvSpPr>
              <a:spLocks noChangeArrowheads="1"/>
            </p:cNvSpPr>
            <p:nvPr/>
          </p:nvSpPr>
          <p:spPr bwMode="auto">
            <a:xfrm>
              <a:off x="4541" y="2737"/>
              <a:ext cx="148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0" name="Text Box 83"/>
            <p:cNvSpPr txBox="1">
              <a:spLocks noChangeArrowheads="1"/>
            </p:cNvSpPr>
            <p:nvPr/>
          </p:nvSpPr>
          <p:spPr bwMode="auto">
            <a:xfrm>
              <a:off x="4489" y="2352"/>
              <a:ext cx="116" cy="5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8000" b="1" baseline="-25000">
                  <a:solidFill>
                    <a:schemeClr val="bg1"/>
                  </a:solidFill>
                  <a:latin typeface="Times New Roman" pitchFamily="18" charset="0"/>
                  <a:cs typeface="Arial" charset="0"/>
                </a:rPr>
                <a:t>-</a:t>
              </a:r>
              <a:endParaRPr lang="en-US" sz="4800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11" name="Rectangle 84"/>
            <p:cNvSpPr>
              <a:spLocks noChangeArrowheads="1"/>
            </p:cNvSpPr>
            <p:nvPr/>
          </p:nvSpPr>
          <p:spPr bwMode="auto">
            <a:xfrm>
              <a:off x="4390" y="3026"/>
              <a:ext cx="1231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2" name="Rectangle 85"/>
            <p:cNvSpPr>
              <a:spLocks noChangeArrowheads="1"/>
            </p:cNvSpPr>
            <p:nvPr/>
          </p:nvSpPr>
          <p:spPr bwMode="auto">
            <a:xfrm>
              <a:off x="4677" y="3026"/>
              <a:ext cx="148" cy="19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3" name="Text Box 86"/>
            <p:cNvSpPr txBox="1">
              <a:spLocks noChangeArrowheads="1"/>
            </p:cNvSpPr>
            <p:nvPr/>
          </p:nvSpPr>
          <p:spPr bwMode="auto">
            <a:xfrm>
              <a:off x="4625" y="2833"/>
              <a:ext cx="116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35914" name="Rectangle 87"/>
            <p:cNvSpPr>
              <a:spLocks noChangeArrowheads="1"/>
            </p:cNvSpPr>
            <p:nvPr/>
          </p:nvSpPr>
          <p:spPr bwMode="auto">
            <a:xfrm>
              <a:off x="4824" y="3026"/>
              <a:ext cx="148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5" name="Text Box 88"/>
            <p:cNvSpPr txBox="1">
              <a:spLocks noChangeArrowheads="1"/>
            </p:cNvSpPr>
            <p:nvPr/>
          </p:nvSpPr>
          <p:spPr bwMode="auto">
            <a:xfrm>
              <a:off x="4772" y="2640"/>
              <a:ext cx="116" cy="5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8000" b="1" baseline="-25000">
                  <a:solidFill>
                    <a:schemeClr val="bg1"/>
                  </a:solidFill>
                  <a:latin typeface="Times New Roman" pitchFamily="18" charset="0"/>
                  <a:cs typeface="Arial" charset="0"/>
                </a:rPr>
                <a:t>-</a:t>
              </a:r>
              <a:endParaRPr lang="en-US" sz="4800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16" name="Rectangle 89"/>
            <p:cNvSpPr>
              <a:spLocks noChangeArrowheads="1"/>
            </p:cNvSpPr>
            <p:nvPr/>
          </p:nvSpPr>
          <p:spPr bwMode="auto">
            <a:xfrm>
              <a:off x="4390" y="3601"/>
              <a:ext cx="122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7" name="Rectangle 90"/>
            <p:cNvSpPr>
              <a:spLocks noChangeArrowheads="1"/>
            </p:cNvSpPr>
            <p:nvPr/>
          </p:nvSpPr>
          <p:spPr bwMode="auto">
            <a:xfrm>
              <a:off x="5455" y="3601"/>
              <a:ext cx="164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8" name="Text Box 91"/>
            <p:cNvSpPr txBox="1">
              <a:spLocks noChangeArrowheads="1"/>
            </p:cNvSpPr>
            <p:nvPr/>
          </p:nvSpPr>
          <p:spPr bwMode="auto">
            <a:xfrm>
              <a:off x="5400" y="3216"/>
              <a:ext cx="123" cy="5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8000" b="1" baseline="-25000">
                  <a:solidFill>
                    <a:schemeClr val="bg1"/>
                  </a:solidFill>
                  <a:latin typeface="Times New Roman" pitchFamily="18" charset="0"/>
                  <a:cs typeface="Arial" charset="0"/>
                </a:rPr>
                <a:t>-</a:t>
              </a:r>
              <a:endParaRPr lang="en-US" sz="4800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19" name="Rectangle 92"/>
            <p:cNvSpPr>
              <a:spLocks noChangeArrowheads="1"/>
            </p:cNvSpPr>
            <p:nvPr/>
          </p:nvSpPr>
          <p:spPr bwMode="auto">
            <a:xfrm>
              <a:off x="5272" y="3601"/>
              <a:ext cx="184" cy="19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0" name="Text Box 93"/>
            <p:cNvSpPr txBox="1">
              <a:spLocks noChangeArrowheads="1"/>
            </p:cNvSpPr>
            <p:nvPr/>
          </p:nvSpPr>
          <p:spPr bwMode="auto">
            <a:xfrm>
              <a:off x="5210" y="3408"/>
              <a:ext cx="137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35921" name="Rectangle 94"/>
            <p:cNvSpPr>
              <a:spLocks noChangeArrowheads="1"/>
            </p:cNvSpPr>
            <p:nvPr/>
          </p:nvSpPr>
          <p:spPr bwMode="auto">
            <a:xfrm>
              <a:off x="4390" y="3314"/>
              <a:ext cx="1231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2" name="Rectangle 95"/>
            <p:cNvSpPr>
              <a:spLocks noChangeArrowheads="1"/>
            </p:cNvSpPr>
            <p:nvPr/>
          </p:nvSpPr>
          <p:spPr bwMode="auto">
            <a:xfrm>
              <a:off x="4974" y="3314"/>
              <a:ext cx="184" cy="19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3" name="Text Box 96"/>
            <p:cNvSpPr txBox="1">
              <a:spLocks noChangeArrowheads="1"/>
            </p:cNvSpPr>
            <p:nvPr/>
          </p:nvSpPr>
          <p:spPr bwMode="auto">
            <a:xfrm>
              <a:off x="4912" y="3121"/>
              <a:ext cx="138" cy="3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 baseline="-25000">
                  <a:latin typeface="Times New Roman" pitchFamily="18" charset="0"/>
                  <a:cs typeface="Arial" charset="0"/>
                </a:rPr>
                <a:t>+</a:t>
              </a:r>
            </a:p>
          </p:txBody>
        </p:sp>
        <p:sp>
          <p:nvSpPr>
            <p:cNvPr id="35924" name="Rectangle 97"/>
            <p:cNvSpPr>
              <a:spLocks noChangeArrowheads="1"/>
            </p:cNvSpPr>
            <p:nvPr/>
          </p:nvSpPr>
          <p:spPr bwMode="auto">
            <a:xfrm>
              <a:off x="5120" y="3314"/>
              <a:ext cx="148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5" name="Text Box 98"/>
            <p:cNvSpPr txBox="1">
              <a:spLocks noChangeArrowheads="1"/>
            </p:cNvSpPr>
            <p:nvPr/>
          </p:nvSpPr>
          <p:spPr bwMode="auto">
            <a:xfrm>
              <a:off x="5068" y="2928"/>
              <a:ext cx="116" cy="5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8000" b="1" baseline="-25000">
                  <a:solidFill>
                    <a:schemeClr val="bg1"/>
                  </a:solidFill>
                  <a:latin typeface="Times New Roman" pitchFamily="18" charset="0"/>
                  <a:cs typeface="Arial" charset="0"/>
                </a:rPr>
                <a:t>-</a:t>
              </a:r>
              <a:endParaRPr lang="en-US" sz="4800" b="1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26" name="Rectangle 99"/>
            <p:cNvSpPr>
              <a:spLocks noChangeArrowheads="1"/>
            </p:cNvSpPr>
            <p:nvPr/>
          </p:nvSpPr>
          <p:spPr bwMode="auto">
            <a:xfrm>
              <a:off x="4114" y="1250"/>
              <a:ext cx="16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endParaRPr lang="en-US" sz="1600" b="1">
                <a:solidFill>
                  <a:srgbClr val="FF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27" name="Rectangle 100"/>
            <p:cNvSpPr>
              <a:spLocks noChangeArrowheads="1"/>
            </p:cNvSpPr>
            <p:nvPr/>
          </p:nvSpPr>
          <p:spPr bwMode="auto">
            <a:xfrm>
              <a:off x="4006" y="3264"/>
              <a:ext cx="34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-1</a:t>
              </a:r>
              <a:endParaRPr lang="en-US" sz="2000" b="1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28" name="Rectangle 101"/>
            <p:cNvSpPr>
              <a:spLocks noChangeArrowheads="1"/>
            </p:cNvSpPr>
            <p:nvPr/>
          </p:nvSpPr>
          <p:spPr bwMode="auto">
            <a:xfrm>
              <a:off x="4006" y="3024"/>
              <a:ext cx="30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-1</a:t>
              </a:r>
              <a:endParaRPr lang="en-US" b="1">
                <a:latin typeface="Arial" charset="0"/>
                <a:cs typeface="Arial" charset="0"/>
              </a:endParaRPr>
            </a:p>
          </p:txBody>
        </p:sp>
        <p:sp>
          <p:nvSpPr>
            <p:cNvPr id="35929" name="Rectangle 102"/>
            <p:cNvSpPr>
              <a:spLocks noChangeArrowheads="1"/>
            </p:cNvSpPr>
            <p:nvPr/>
          </p:nvSpPr>
          <p:spPr bwMode="auto">
            <a:xfrm>
              <a:off x="3862" y="1920"/>
              <a:ext cx="38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0.5</a:t>
              </a:r>
              <a:endParaRPr lang="en-US" sz="1600" b="1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30" name="Rectangle 103"/>
            <p:cNvSpPr>
              <a:spLocks noChangeArrowheads="1"/>
            </p:cNvSpPr>
            <p:nvPr/>
          </p:nvSpPr>
          <p:spPr bwMode="auto">
            <a:xfrm>
              <a:off x="4006" y="2208"/>
              <a:ext cx="25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0</a:t>
              </a:r>
              <a:endParaRPr lang="en-US" b="1">
                <a:latin typeface="Arial" charset="0"/>
                <a:cs typeface="Arial" charset="0"/>
              </a:endParaRPr>
            </a:p>
          </p:txBody>
        </p:sp>
        <p:sp>
          <p:nvSpPr>
            <p:cNvPr id="35931" name="Rectangle 104"/>
            <p:cNvSpPr>
              <a:spLocks noChangeArrowheads="1"/>
            </p:cNvSpPr>
            <p:nvPr/>
          </p:nvSpPr>
          <p:spPr bwMode="auto">
            <a:xfrm>
              <a:off x="3766" y="960"/>
              <a:ext cx="519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2.75 </a:t>
              </a:r>
              <a:endParaRPr lang="en-US" sz="1400" b="1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5932" name="Rectangle 105"/>
            <p:cNvSpPr>
              <a:spLocks noChangeArrowheads="1"/>
            </p:cNvSpPr>
            <p:nvPr/>
          </p:nvSpPr>
          <p:spPr bwMode="auto">
            <a:xfrm>
              <a:off x="3766" y="1440"/>
              <a:ext cx="52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-1.25</a:t>
              </a:r>
              <a:endParaRPr lang="en-US" sz="1800" b="1">
                <a:latin typeface="Arial" charset="0"/>
                <a:cs typeface="Arial" charset="0"/>
              </a:endParaRPr>
            </a:p>
          </p:txBody>
        </p:sp>
        <p:sp>
          <p:nvSpPr>
            <p:cNvPr id="35933" name="Rectangle 106"/>
            <p:cNvSpPr>
              <a:spLocks noChangeArrowheads="1"/>
            </p:cNvSpPr>
            <p:nvPr/>
          </p:nvSpPr>
          <p:spPr bwMode="auto">
            <a:xfrm>
              <a:off x="4054" y="2688"/>
              <a:ext cx="25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0</a:t>
              </a:r>
              <a:endParaRPr lang="en-US" b="1">
                <a:latin typeface="Arial" charset="0"/>
                <a:cs typeface="Arial" charset="0"/>
              </a:endParaRPr>
            </a:p>
          </p:txBody>
        </p:sp>
        <p:sp>
          <p:nvSpPr>
            <p:cNvPr id="35934" name="Rectangle 107"/>
            <p:cNvSpPr>
              <a:spLocks noChangeArrowheads="1"/>
            </p:cNvSpPr>
            <p:nvPr/>
          </p:nvSpPr>
          <p:spPr bwMode="auto">
            <a:xfrm>
              <a:off x="4054" y="3552"/>
              <a:ext cx="25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  <a:cs typeface="Arial" charset="0"/>
                </a:rPr>
                <a:t> </a:t>
              </a:r>
              <a:r>
                <a:rPr lang="en-US" sz="2000" b="1">
                  <a:latin typeface="Arial" charset="0"/>
                  <a:cs typeface="Arial" charset="0"/>
                </a:rPr>
                <a:t>0</a:t>
              </a:r>
              <a:endParaRPr lang="en-US" b="1">
                <a:latin typeface="Arial" charset="0"/>
                <a:cs typeface="Arial" charset="0"/>
              </a:endParaRPr>
            </a:p>
          </p:txBody>
        </p:sp>
      </p:grpSp>
      <p:sp>
        <p:nvSpPr>
          <p:cNvPr id="35886" name="Text Box 108"/>
          <p:cNvSpPr txBox="1">
            <a:spLocks noChangeArrowheads="1"/>
          </p:cNvSpPr>
          <p:nvPr/>
        </p:nvSpPr>
        <p:spPr bwMode="auto">
          <a:xfrm>
            <a:off x="-701675" y="14287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1600">
              <a:solidFill>
                <a:srgbClr val="FF505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5887" name="AutoShape 109"/>
          <p:cNvSpPr>
            <a:spLocks/>
          </p:cNvSpPr>
          <p:nvPr/>
        </p:nvSpPr>
        <p:spPr bwMode="auto">
          <a:xfrm rot="-5400000">
            <a:off x="3124200" y="2743200"/>
            <a:ext cx="228600" cy="5562600"/>
          </a:xfrm>
          <a:prstGeom prst="leftBrace">
            <a:avLst>
              <a:gd name="adj1" fmla="val 20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8" name="Rectangle 110"/>
          <p:cNvSpPr>
            <a:spLocks noChangeArrowheads="1"/>
          </p:cNvSpPr>
          <p:nvPr/>
        </p:nvSpPr>
        <p:spPr bwMode="auto">
          <a:xfrm>
            <a:off x="1524000" y="5638800"/>
            <a:ext cx="4038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  <a:cs typeface="Arial" charset="0"/>
              </a:rPr>
              <a:t> </a:t>
            </a:r>
            <a:r>
              <a:rPr lang="en-US" sz="2000" b="1">
                <a:latin typeface="Arial" charset="0"/>
                <a:cs typeface="Arial" charset="0"/>
              </a:rPr>
              <a:t>Original frequency distribution</a:t>
            </a:r>
            <a:endParaRPr lang="en-US" sz="1400" b="1">
              <a:latin typeface="Times New Roman" pitchFamily="18" charset="0"/>
              <a:cs typeface="Arial" charset="0"/>
            </a:endParaRPr>
          </a:p>
        </p:txBody>
      </p:sp>
      <p:sp>
        <p:nvSpPr>
          <p:cNvPr id="35889" name="Rectangle 111"/>
          <p:cNvSpPr>
            <a:spLocks noChangeArrowheads="1"/>
          </p:cNvSpPr>
          <p:nvPr/>
        </p:nvSpPr>
        <p:spPr bwMode="auto">
          <a:xfrm>
            <a:off x="250825" y="1484313"/>
            <a:ext cx="2305050" cy="15525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  <a:cs typeface="Arial" charset="0"/>
              </a:rPr>
              <a:t>Hierarchical decomposition structure (a.k.a. “error tree”)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Data Quality: Why Preprocess the Data?</a:t>
            </a:r>
            <a:endParaRPr 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382000" cy="494665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z="2400" smtClean="0"/>
              <a:t>Measures for data quality: A multidimensional view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400" smtClean="0"/>
              <a:t>Accuracy: correct or wrong, accurate or not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400" smtClean="0"/>
              <a:t>Completeness: not recorded, unavailable, …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400" smtClean="0"/>
              <a:t>Consistency: some modified but some not, dangling, …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400" smtClean="0"/>
              <a:t>Timeliness: timely update? 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400" smtClean="0"/>
              <a:t>Believability: how trustable the data are correct?</a:t>
            </a:r>
          </a:p>
          <a:p>
            <a:pPr lvl="1" eaLnBrk="1" hangingPunct="1">
              <a:lnSpc>
                <a:spcPct val="140000"/>
              </a:lnSpc>
            </a:pPr>
            <a:r>
              <a:rPr lang="en-US" sz="2400" smtClean="0"/>
              <a:t>Interpretability: how easily the data can be understood?</a:t>
            </a:r>
          </a:p>
        </p:txBody>
      </p:sp>
      <p:sp>
        <p:nvSpPr>
          <p:cNvPr id="1536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C33D5-317D-4B1A-A5C0-59158ED4858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0E8CF7-59E7-40C1-B03F-EED70EC6BA6A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763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Why Wavelet Transform?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8382000" cy="5181600"/>
          </a:xfrm>
        </p:spPr>
        <p:txBody>
          <a:bodyPr/>
          <a:lstStyle/>
          <a:p>
            <a:pPr eaLnBrk="1" hangingPunct="1"/>
            <a:r>
              <a:rPr lang="en-US" sz="2400" smtClean="0"/>
              <a:t>Use hat-shape filters</a:t>
            </a:r>
          </a:p>
          <a:p>
            <a:pPr lvl="1" eaLnBrk="1" hangingPunct="1"/>
            <a:r>
              <a:rPr lang="en-US" sz="2400" smtClean="0"/>
              <a:t>Emphasize region where points cluster</a:t>
            </a:r>
          </a:p>
          <a:p>
            <a:pPr lvl="1" eaLnBrk="1" hangingPunct="1"/>
            <a:r>
              <a:rPr lang="en-US" sz="2400" smtClean="0"/>
              <a:t>Suppress weaker information in their boundaries  </a:t>
            </a:r>
          </a:p>
          <a:p>
            <a:pPr eaLnBrk="1" hangingPunct="1"/>
            <a:r>
              <a:rPr lang="en-US" sz="2400" smtClean="0"/>
              <a:t>Effective removal of outliers</a:t>
            </a:r>
          </a:p>
          <a:p>
            <a:pPr lvl="1" eaLnBrk="1" hangingPunct="1"/>
            <a:r>
              <a:rPr lang="en-US" sz="2400" smtClean="0"/>
              <a:t>Insensitive to noise, insensitive to input order</a:t>
            </a:r>
          </a:p>
          <a:p>
            <a:pPr eaLnBrk="1" hangingPunct="1"/>
            <a:r>
              <a:rPr lang="en-US" sz="2400" smtClean="0"/>
              <a:t>Multi-resolution</a:t>
            </a:r>
          </a:p>
          <a:p>
            <a:pPr lvl="1" eaLnBrk="1" hangingPunct="1"/>
            <a:r>
              <a:rPr lang="en-US" sz="2400" smtClean="0"/>
              <a:t>Detect arbitrary shaped clusters at different scales</a:t>
            </a:r>
          </a:p>
          <a:p>
            <a:pPr eaLnBrk="1" hangingPunct="1"/>
            <a:r>
              <a:rPr lang="en-US" sz="2400" smtClean="0"/>
              <a:t>Efficient</a:t>
            </a:r>
          </a:p>
          <a:p>
            <a:pPr lvl="1" eaLnBrk="1" hangingPunct="1"/>
            <a:r>
              <a:rPr lang="en-US" sz="2400" smtClean="0"/>
              <a:t>Complexity O(N)</a:t>
            </a:r>
          </a:p>
          <a:p>
            <a:pPr eaLnBrk="1" hangingPunct="1"/>
            <a:r>
              <a:rPr lang="en-US" sz="2400" smtClean="0"/>
              <a:t>Only applicable to low dimensional data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0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838200"/>
          </a:xfrm>
        </p:spPr>
        <p:txBody>
          <a:bodyPr/>
          <a:lstStyle/>
          <a:p>
            <a:pPr eaLnBrk="1" hangingPunct="1"/>
            <a:r>
              <a:rPr lang="en-US" sz="3200" smtClean="0"/>
              <a:t>Principal Component Analysis (PCA)</a:t>
            </a:r>
          </a:p>
        </p:txBody>
      </p:sp>
      <p:sp>
        <p:nvSpPr>
          <p:cNvPr id="37893" name="Rectangle 41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382000" cy="1600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Find a projection that captures the largest amount of variation in data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The original data are projected onto a much smaller space, resulting in dimensionality reduction. We find the eigenvectors of the covariance matrix, and these eigenvectors define the new space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3789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6CDD1F-13D9-4C62-A300-FD7D038A62A0}" type="slidenum">
              <a:rPr lang="en-US" smtClean="0"/>
              <a:pPr/>
              <a:t>31</a:t>
            </a:fld>
            <a:endParaRPr lang="en-US" smtClean="0"/>
          </a:p>
        </p:txBody>
      </p:sp>
      <p:grpSp>
        <p:nvGrpSpPr>
          <p:cNvPr id="37891" name="Group 39"/>
          <p:cNvGrpSpPr>
            <a:grpSpLocks/>
          </p:cNvGrpSpPr>
          <p:nvPr/>
        </p:nvGrpSpPr>
        <p:grpSpPr bwMode="auto">
          <a:xfrm>
            <a:off x="2078038" y="2922588"/>
            <a:ext cx="4343400" cy="3536950"/>
            <a:chOff x="1526" y="1936"/>
            <a:chExt cx="2177" cy="1983"/>
          </a:xfrm>
        </p:grpSpPr>
        <p:sp>
          <p:nvSpPr>
            <p:cNvPr id="37894" name="Text Box 13"/>
            <p:cNvSpPr txBox="1">
              <a:spLocks noChangeArrowheads="1"/>
            </p:cNvSpPr>
            <p:nvPr/>
          </p:nvSpPr>
          <p:spPr bwMode="auto">
            <a:xfrm>
              <a:off x="1526" y="1936"/>
              <a:ext cx="219" cy="2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7895" name="Line 15"/>
            <p:cNvSpPr>
              <a:spLocks noChangeShapeType="1"/>
            </p:cNvSpPr>
            <p:nvPr/>
          </p:nvSpPr>
          <p:spPr bwMode="auto">
            <a:xfrm flipV="1">
              <a:off x="1820" y="1952"/>
              <a:ext cx="0" cy="16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7896" name="Line 16"/>
            <p:cNvSpPr>
              <a:spLocks noChangeShapeType="1"/>
            </p:cNvSpPr>
            <p:nvPr/>
          </p:nvSpPr>
          <p:spPr bwMode="auto">
            <a:xfrm>
              <a:off x="1820" y="3608"/>
              <a:ext cx="17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7897" name="Line 17"/>
            <p:cNvSpPr>
              <a:spLocks noChangeShapeType="1"/>
            </p:cNvSpPr>
            <p:nvPr/>
          </p:nvSpPr>
          <p:spPr bwMode="auto">
            <a:xfrm flipV="1">
              <a:off x="1828" y="2717"/>
              <a:ext cx="1632" cy="88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7898" name="Oval 18"/>
            <p:cNvSpPr>
              <a:spLocks noChangeArrowheads="1"/>
            </p:cNvSpPr>
            <p:nvPr/>
          </p:nvSpPr>
          <p:spPr bwMode="auto">
            <a:xfrm>
              <a:off x="2164" y="3234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Oval 19"/>
            <p:cNvSpPr>
              <a:spLocks noChangeArrowheads="1"/>
            </p:cNvSpPr>
            <p:nvPr/>
          </p:nvSpPr>
          <p:spPr bwMode="auto">
            <a:xfrm>
              <a:off x="2340" y="3093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0" name="Oval 20"/>
            <p:cNvSpPr>
              <a:spLocks noChangeArrowheads="1"/>
            </p:cNvSpPr>
            <p:nvPr/>
          </p:nvSpPr>
          <p:spPr bwMode="auto">
            <a:xfrm>
              <a:off x="2044" y="3417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Oval 21"/>
            <p:cNvSpPr>
              <a:spLocks noChangeArrowheads="1"/>
            </p:cNvSpPr>
            <p:nvPr/>
          </p:nvSpPr>
          <p:spPr bwMode="auto">
            <a:xfrm>
              <a:off x="2428" y="3160"/>
              <a:ext cx="47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Oval 22"/>
            <p:cNvSpPr>
              <a:spLocks noChangeArrowheads="1"/>
            </p:cNvSpPr>
            <p:nvPr/>
          </p:nvSpPr>
          <p:spPr bwMode="auto">
            <a:xfrm>
              <a:off x="2332" y="3226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3" name="Oval 23"/>
            <p:cNvSpPr>
              <a:spLocks noChangeArrowheads="1"/>
            </p:cNvSpPr>
            <p:nvPr/>
          </p:nvSpPr>
          <p:spPr bwMode="auto">
            <a:xfrm>
              <a:off x="2692" y="3218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4" name="Oval 24"/>
            <p:cNvSpPr>
              <a:spLocks noChangeArrowheads="1"/>
            </p:cNvSpPr>
            <p:nvPr/>
          </p:nvSpPr>
          <p:spPr bwMode="auto">
            <a:xfrm>
              <a:off x="2612" y="3426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Oval 25"/>
            <p:cNvSpPr>
              <a:spLocks noChangeArrowheads="1"/>
            </p:cNvSpPr>
            <p:nvPr/>
          </p:nvSpPr>
          <p:spPr bwMode="auto">
            <a:xfrm>
              <a:off x="2468" y="3359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6" name="Oval 26"/>
            <p:cNvSpPr>
              <a:spLocks noChangeArrowheads="1"/>
            </p:cNvSpPr>
            <p:nvPr/>
          </p:nvSpPr>
          <p:spPr bwMode="auto">
            <a:xfrm>
              <a:off x="2588" y="3018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7" name="Oval 27"/>
            <p:cNvSpPr>
              <a:spLocks noChangeArrowheads="1"/>
            </p:cNvSpPr>
            <p:nvPr/>
          </p:nvSpPr>
          <p:spPr bwMode="auto">
            <a:xfrm>
              <a:off x="2964" y="3093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8" name="Oval 28"/>
            <p:cNvSpPr>
              <a:spLocks noChangeArrowheads="1"/>
            </p:cNvSpPr>
            <p:nvPr/>
          </p:nvSpPr>
          <p:spPr bwMode="auto">
            <a:xfrm>
              <a:off x="3204" y="2768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Oval 29"/>
            <p:cNvSpPr>
              <a:spLocks noChangeArrowheads="1"/>
            </p:cNvSpPr>
            <p:nvPr/>
          </p:nvSpPr>
          <p:spPr bwMode="auto">
            <a:xfrm>
              <a:off x="2236" y="3442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Oval 30"/>
            <p:cNvSpPr>
              <a:spLocks noChangeArrowheads="1"/>
            </p:cNvSpPr>
            <p:nvPr/>
          </p:nvSpPr>
          <p:spPr bwMode="auto">
            <a:xfrm>
              <a:off x="2756" y="3001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Oval 31"/>
            <p:cNvSpPr>
              <a:spLocks noChangeArrowheads="1"/>
            </p:cNvSpPr>
            <p:nvPr/>
          </p:nvSpPr>
          <p:spPr bwMode="auto">
            <a:xfrm>
              <a:off x="2932" y="2818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Oval 32"/>
            <p:cNvSpPr>
              <a:spLocks noChangeArrowheads="1"/>
            </p:cNvSpPr>
            <p:nvPr/>
          </p:nvSpPr>
          <p:spPr bwMode="auto">
            <a:xfrm>
              <a:off x="2452" y="3026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Oval 33"/>
            <p:cNvSpPr>
              <a:spLocks noChangeArrowheads="1"/>
            </p:cNvSpPr>
            <p:nvPr/>
          </p:nvSpPr>
          <p:spPr bwMode="auto">
            <a:xfrm>
              <a:off x="2836" y="2902"/>
              <a:ext cx="47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4" name="Oval 34"/>
            <p:cNvSpPr>
              <a:spLocks noChangeArrowheads="1"/>
            </p:cNvSpPr>
            <p:nvPr/>
          </p:nvSpPr>
          <p:spPr bwMode="auto">
            <a:xfrm>
              <a:off x="2908" y="3243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5" name="Freeform 35"/>
            <p:cNvSpPr>
              <a:spLocks/>
            </p:cNvSpPr>
            <p:nvPr/>
          </p:nvSpPr>
          <p:spPr bwMode="auto">
            <a:xfrm>
              <a:off x="1928" y="2697"/>
              <a:ext cx="1457" cy="1006"/>
            </a:xfrm>
            <a:custGeom>
              <a:avLst/>
              <a:gdLst>
                <a:gd name="T0" fmla="*/ 4 w 1457"/>
                <a:gd name="T1" fmla="*/ 1041 h 968"/>
                <a:gd name="T2" fmla="*/ 212 w 1457"/>
                <a:gd name="T3" fmla="*/ 507 h 968"/>
                <a:gd name="T4" fmla="*/ 716 w 1457"/>
                <a:gd name="T5" fmla="*/ 173 h 968"/>
                <a:gd name="T6" fmla="*/ 1356 w 1457"/>
                <a:gd name="T7" fmla="*/ 27 h 968"/>
                <a:gd name="T8" fmla="*/ 1324 w 1457"/>
                <a:gd name="T9" fmla="*/ 330 h 968"/>
                <a:gd name="T10" fmla="*/ 940 w 1457"/>
                <a:gd name="T11" fmla="*/ 917 h 968"/>
                <a:gd name="T12" fmla="*/ 188 w 1457"/>
                <a:gd name="T13" fmla="*/ 1241 h 968"/>
                <a:gd name="T14" fmla="*/ 4 w 1457"/>
                <a:gd name="T15" fmla="*/ 1041 h 9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57"/>
                <a:gd name="T25" fmla="*/ 0 h 968"/>
                <a:gd name="T26" fmla="*/ 1457 w 1457"/>
                <a:gd name="T27" fmla="*/ 968 h 96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57" h="968">
                  <a:moveTo>
                    <a:pt x="4" y="796"/>
                  </a:moveTo>
                  <a:cubicBezTo>
                    <a:pt x="8" y="703"/>
                    <a:pt x="93" y="499"/>
                    <a:pt x="212" y="388"/>
                  </a:cubicBezTo>
                  <a:cubicBezTo>
                    <a:pt x="331" y="277"/>
                    <a:pt x="525" y="193"/>
                    <a:pt x="716" y="132"/>
                  </a:cubicBezTo>
                  <a:cubicBezTo>
                    <a:pt x="907" y="71"/>
                    <a:pt x="1255" y="0"/>
                    <a:pt x="1356" y="20"/>
                  </a:cubicBezTo>
                  <a:cubicBezTo>
                    <a:pt x="1457" y="40"/>
                    <a:pt x="1393" y="139"/>
                    <a:pt x="1324" y="252"/>
                  </a:cubicBezTo>
                  <a:cubicBezTo>
                    <a:pt x="1255" y="365"/>
                    <a:pt x="1129" y="584"/>
                    <a:pt x="940" y="700"/>
                  </a:cubicBezTo>
                  <a:cubicBezTo>
                    <a:pt x="751" y="816"/>
                    <a:pt x="344" y="928"/>
                    <a:pt x="188" y="948"/>
                  </a:cubicBezTo>
                  <a:cubicBezTo>
                    <a:pt x="32" y="968"/>
                    <a:pt x="0" y="889"/>
                    <a:pt x="4" y="796"/>
                  </a:cubicBez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7916" name="Oval 36"/>
            <p:cNvSpPr>
              <a:spLocks noChangeArrowheads="1"/>
            </p:cNvSpPr>
            <p:nvPr/>
          </p:nvSpPr>
          <p:spPr bwMode="auto">
            <a:xfrm>
              <a:off x="2124" y="3559"/>
              <a:ext cx="47" cy="4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7" name="Text Box 37"/>
            <p:cNvSpPr txBox="1">
              <a:spLocks noChangeArrowheads="1"/>
            </p:cNvSpPr>
            <p:nvPr/>
          </p:nvSpPr>
          <p:spPr bwMode="auto">
            <a:xfrm>
              <a:off x="3484" y="3663"/>
              <a:ext cx="219" cy="2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7918" name="Text Box 38"/>
            <p:cNvSpPr txBox="1">
              <a:spLocks noChangeArrowheads="1"/>
            </p:cNvSpPr>
            <p:nvPr/>
          </p:nvSpPr>
          <p:spPr bwMode="auto">
            <a:xfrm>
              <a:off x="3524" y="2511"/>
              <a:ext cx="160" cy="2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e</a:t>
              </a:r>
              <a:endParaRPr lang="en-US" baseline="-250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3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  <a:noFill/>
        </p:spPr>
        <p:txBody>
          <a:bodyPr anchor="ctr"/>
          <a:lstStyle/>
          <a:p>
            <a:r>
              <a:rPr lang="en-US" smtClean="0"/>
              <a:t>Principal Component Analysis (Steps)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Given </a:t>
            </a:r>
            <a:r>
              <a:rPr lang="en-US" sz="2000" i="1" smtClean="0"/>
              <a:t>N</a:t>
            </a:r>
            <a:r>
              <a:rPr lang="en-US" sz="2000" smtClean="0"/>
              <a:t> data vectors from </a:t>
            </a:r>
            <a:r>
              <a:rPr lang="en-US" sz="2000" i="1" smtClean="0"/>
              <a:t>n</a:t>
            </a:r>
            <a:r>
              <a:rPr lang="en-US" sz="2000" smtClean="0"/>
              <a:t>-dimensions, find </a:t>
            </a:r>
            <a:r>
              <a:rPr lang="en-US" sz="2000" i="1" smtClean="0"/>
              <a:t>k</a:t>
            </a:r>
            <a:r>
              <a:rPr lang="en-US" sz="2000" smtClean="0"/>
              <a:t> ≤ </a:t>
            </a:r>
            <a:r>
              <a:rPr lang="en-US" sz="2000" i="1" smtClean="0"/>
              <a:t>n </a:t>
            </a:r>
            <a:r>
              <a:rPr lang="en-US" sz="2000" smtClean="0"/>
              <a:t>orthogonal vectors (</a:t>
            </a:r>
            <a:r>
              <a:rPr lang="en-US" sz="2000" i="1" smtClean="0"/>
              <a:t>principal components</a:t>
            </a:r>
            <a:r>
              <a:rPr lang="en-US" sz="2000" smtClean="0"/>
              <a:t>) that can be best used to represent data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Normalize input data: Each attribute falls within the same range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Compute </a:t>
            </a:r>
            <a:r>
              <a:rPr lang="en-US" sz="2000" i="1" smtClean="0"/>
              <a:t>k</a:t>
            </a:r>
            <a:r>
              <a:rPr lang="en-US" sz="2000" smtClean="0"/>
              <a:t> orthonormal (unit) vectors, i.e., </a:t>
            </a:r>
            <a:r>
              <a:rPr lang="en-US" sz="2000" i="1" smtClean="0"/>
              <a:t>principal components</a:t>
            </a:r>
            <a:endParaRPr lang="en-US" sz="2000" smtClean="0"/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Each input data (vector) is a linear combination of the </a:t>
            </a:r>
            <a:r>
              <a:rPr lang="en-US" sz="2000" i="1" smtClean="0"/>
              <a:t>k</a:t>
            </a:r>
            <a:r>
              <a:rPr lang="en-US" sz="2000" smtClean="0"/>
              <a:t> principal component vectors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ym typeface="Symbol" pitchFamily="18" charset="2"/>
              </a:rPr>
              <a:t>The principal components are sorted in order of decreasing “significance” or strength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ym typeface="Symbol" pitchFamily="18" charset="2"/>
              </a:rPr>
              <a:t>Since the components are sorted, the size of the data can be reduced by eliminating the </a:t>
            </a:r>
            <a:r>
              <a:rPr lang="en-US" sz="2000" i="1" smtClean="0">
                <a:sym typeface="Symbol" pitchFamily="18" charset="2"/>
              </a:rPr>
              <a:t>weak components</a:t>
            </a:r>
            <a:r>
              <a:rPr lang="en-US" sz="2000" smtClean="0">
                <a:sym typeface="Symbol" pitchFamily="18" charset="2"/>
              </a:rPr>
              <a:t>, i.e., those with low variance (i.e., using the strongest principal components, it is possible to reconstruct a good approximation of the original data)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Works for numeric data only</a:t>
            </a:r>
          </a:p>
        </p:txBody>
      </p:sp>
      <p:sp>
        <p:nvSpPr>
          <p:cNvPr id="3891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F55DB-69E6-4A42-AFA4-C46FF8DB80F3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Attribute Subset Selection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Another way to reduce dimensionality of data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Redundant attributes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Duplicate much or all of the information contained in one or more other attributes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E.g., purchase price of a product and the amount of sales tax paid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Irrelevant attributes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Contain no information that is useful for the data mining task at hand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E.g., students' ID is often irrelevant to the task of predicting students' GPA</a:t>
            </a:r>
          </a:p>
        </p:txBody>
      </p:sp>
      <p:sp>
        <p:nvSpPr>
          <p:cNvPr id="3993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048464-86DF-4F07-8E21-2EA8CF455299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1676400" y="3657600"/>
            <a:ext cx="16002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400" b="1">
              <a:latin typeface="Arial" charset="0"/>
            </a:endParaRPr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1717675" y="5984875"/>
            <a:ext cx="184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400" b="1">
              <a:latin typeface="Arial" charset="0"/>
            </a:endParaRPr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Heuristic Search in Attribute Selection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smtClean="0"/>
              <a:t>There are </a:t>
            </a:r>
            <a:r>
              <a:rPr lang="en-US" sz="2400" i="1" smtClean="0"/>
              <a:t>2</a:t>
            </a:r>
            <a:r>
              <a:rPr lang="en-US" sz="2400" i="1" baseline="30000" smtClean="0"/>
              <a:t>d</a:t>
            </a:r>
            <a:r>
              <a:rPr lang="en-US" sz="2400" smtClean="0"/>
              <a:t> possible attribute combinations of </a:t>
            </a:r>
            <a:r>
              <a:rPr lang="en-US" sz="2400" i="1" smtClean="0"/>
              <a:t>d</a:t>
            </a:r>
            <a:r>
              <a:rPr lang="en-US" sz="2400" smtClean="0"/>
              <a:t>  attributes</a:t>
            </a:r>
          </a:p>
          <a:p>
            <a:pPr eaLnBrk="1" hangingPunct="1"/>
            <a:r>
              <a:rPr lang="en-US" sz="2400" smtClean="0"/>
              <a:t>Typical heuristic attribute selection methods:</a:t>
            </a:r>
          </a:p>
          <a:p>
            <a:pPr lvl="1" eaLnBrk="1" hangingPunct="1"/>
            <a:r>
              <a:rPr lang="en-US" sz="2400" smtClean="0"/>
              <a:t>Best single attribute under the attribute independence assumption: choose by significance tests</a:t>
            </a:r>
          </a:p>
          <a:p>
            <a:pPr lvl="1" eaLnBrk="1" hangingPunct="1"/>
            <a:r>
              <a:rPr lang="en-US" sz="2400" smtClean="0"/>
              <a:t>Best step-wise feature selection:</a:t>
            </a:r>
          </a:p>
          <a:p>
            <a:pPr lvl="2" eaLnBrk="1" hangingPunct="1"/>
            <a:r>
              <a:rPr lang="en-US" smtClean="0"/>
              <a:t>The best single-attribute is picked first</a:t>
            </a:r>
          </a:p>
          <a:p>
            <a:pPr lvl="2" eaLnBrk="1" hangingPunct="1"/>
            <a:r>
              <a:rPr lang="en-US" smtClean="0"/>
              <a:t>Then next best attribute condition to the first, ...</a:t>
            </a:r>
          </a:p>
          <a:p>
            <a:pPr lvl="1" eaLnBrk="1" hangingPunct="1"/>
            <a:r>
              <a:rPr lang="en-US" sz="2400" smtClean="0"/>
              <a:t>Step-wise attribute elimination:</a:t>
            </a:r>
          </a:p>
          <a:p>
            <a:pPr lvl="2" eaLnBrk="1" hangingPunct="1"/>
            <a:r>
              <a:rPr lang="en-US" smtClean="0"/>
              <a:t>Repeatedly eliminate the worst attribute</a:t>
            </a:r>
          </a:p>
          <a:p>
            <a:pPr lvl="1" eaLnBrk="1" hangingPunct="1"/>
            <a:r>
              <a:rPr lang="en-US" sz="2400" smtClean="0"/>
              <a:t>Best combined attribute selection and elimination</a:t>
            </a:r>
          </a:p>
          <a:p>
            <a:pPr lvl="1" eaLnBrk="1" hangingPunct="1"/>
            <a:r>
              <a:rPr lang="en-US" sz="2400" smtClean="0"/>
              <a:t>Optimal branch and bound:</a:t>
            </a:r>
          </a:p>
          <a:p>
            <a:pPr lvl="2" eaLnBrk="1" hangingPunct="1"/>
            <a:r>
              <a:rPr lang="en-US" smtClean="0">
                <a:sym typeface="Symbol" pitchFamily="18" charset="2"/>
              </a:rPr>
              <a:t>Use attribute elimination and backtracking</a:t>
            </a:r>
            <a:endParaRPr lang="en-US" smtClean="0"/>
          </a:p>
        </p:txBody>
      </p:sp>
      <p:sp>
        <p:nvSpPr>
          <p:cNvPr id="4096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B95058-4BFD-4A63-87B0-D596B54DF673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061"/>
          <p:cNvSpPr txBox="1">
            <a:spLocks noGrp="1" noChangeArrowheads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7F3200-38FC-4E7C-B0E2-91F3B0AA5506}" type="slidenum">
              <a:rPr lang="en-US" sz="1200"/>
              <a:pPr algn="r"/>
              <a:t>35</a:t>
            </a:fld>
            <a:endParaRPr lang="en-US" sz="12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Attribute Creation (Feature Generation)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smtClean="0"/>
              <a:t>Create new attributes (features) that can capture the important information in a data set more effectively than the original ones</a:t>
            </a:r>
          </a:p>
          <a:p>
            <a:pPr eaLnBrk="1" hangingPunct="1"/>
            <a:r>
              <a:rPr lang="en-US" sz="2400" smtClean="0"/>
              <a:t>Three general methodologies</a:t>
            </a:r>
          </a:p>
          <a:p>
            <a:pPr lvl="1" eaLnBrk="1" hangingPunct="1"/>
            <a:r>
              <a:rPr lang="en-US" sz="2400" smtClean="0"/>
              <a:t>Attribute extraction</a:t>
            </a:r>
          </a:p>
          <a:p>
            <a:pPr lvl="2" eaLnBrk="1" hangingPunct="1"/>
            <a:r>
              <a:rPr lang="en-US" smtClean="0"/>
              <a:t> Domain-specific</a:t>
            </a:r>
          </a:p>
          <a:p>
            <a:pPr lvl="1" eaLnBrk="1" hangingPunct="1"/>
            <a:r>
              <a:rPr lang="en-US" sz="2400" smtClean="0"/>
              <a:t>Mapping data to new space (see: data reduction)</a:t>
            </a:r>
          </a:p>
          <a:p>
            <a:pPr lvl="2" eaLnBrk="1" hangingPunct="1"/>
            <a:r>
              <a:rPr lang="en-US" smtClean="0"/>
              <a:t>E.g., Fourier transformation, wavelet transformation, manifold approaches (not covered)</a:t>
            </a:r>
          </a:p>
          <a:p>
            <a:pPr lvl="1" eaLnBrk="1" hangingPunct="1"/>
            <a:r>
              <a:rPr lang="en-US" sz="2400" smtClean="0"/>
              <a:t>Attribute construction </a:t>
            </a:r>
          </a:p>
          <a:p>
            <a:pPr lvl="2" eaLnBrk="1" hangingPunct="1"/>
            <a:r>
              <a:rPr lang="en-US" smtClean="0"/>
              <a:t>Combining features (see: discriminative frequent patterns in Chapter 7)</a:t>
            </a:r>
          </a:p>
          <a:p>
            <a:pPr lvl="2" eaLnBrk="1" hangingPunct="1"/>
            <a:r>
              <a:rPr lang="en-US" smtClean="0"/>
              <a:t>Data discretization</a:t>
            </a:r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Data Reduction 2: Numerosity Reduction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229600" cy="5181600"/>
          </a:xfrm>
        </p:spPr>
        <p:txBody>
          <a:bodyPr/>
          <a:lstStyle/>
          <a:p>
            <a:pPr eaLnBrk="1" hangingPunct="1"/>
            <a:r>
              <a:rPr lang="en-US" sz="2400" smtClean="0"/>
              <a:t>Reduce data volume by choosing alternative, </a:t>
            </a:r>
            <a:r>
              <a:rPr lang="en-US" sz="2400" i="1" smtClean="0"/>
              <a:t>smaller forms</a:t>
            </a:r>
            <a:r>
              <a:rPr lang="en-US" sz="2400" smtClean="0"/>
              <a:t> of data representation</a:t>
            </a:r>
          </a:p>
          <a:p>
            <a:pPr eaLnBrk="1" hangingPunct="1"/>
            <a:r>
              <a:rPr lang="en-US" sz="2400" b="1" smtClean="0"/>
              <a:t>Parametric methods</a:t>
            </a:r>
            <a:r>
              <a:rPr lang="en-US" sz="2400" smtClean="0"/>
              <a:t> (e.g., regression)</a:t>
            </a:r>
          </a:p>
          <a:p>
            <a:pPr lvl="1" eaLnBrk="1" hangingPunct="1"/>
            <a:r>
              <a:rPr lang="en-US" sz="2400" smtClean="0"/>
              <a:t>Assume the data fits some model, estimate model parameters, store only the parameters, and discard the data (except possible outliers)</a:t>
            </a:r>
            <a:endParaRPr lang="en-US" sz="2400" smtClean="0">
              <a:sym typeface="Symbol" pitchFamily="18" charset="2"/>
            </a:endParaRPr>
          </a:p>
          <a:p>
            <a:pPr lvl="1" eaLnBrk="1" hangingPunct="1"/>
            <a:r>
              <a:rPr lang="en-US" sz="2400" smtClean="0"/>
              <a:t>Ex.: Log-linear models—obtain value at a point in </a:t>
            </a:r>
            <a:r>
              <a:rPr lang="en-US" sz="2400" i="1" smtClean="0"/>
              <a:t>m</a:t>
            </a:r>
            <a:r>
              <a:rPr lang="en-US" sz="2400" smtClean="0"/>
              <a:t>-D space as the product on appropriate marginal subspaces </a:t>
            </a:r>
          </a:p>
          <a:p>
            <a:pPr eaLnBrk="1" hangingPunct="1"/>
            <a:r>
              <a:rPr lang="en-US" sz="2400" b="1" smtClean="0"/>
              <a:t>Non-parametric</a:t>
            </a:r>
            <a:r>
              <a:rPr lang="en-US" sz="2400" smtClean="0"/>
              <a:t> methods</a:t>
            </a:r>
            <a:r>
              <a:rPr lang="en-US" sz="2400" smtClean="0">
                <a:sym typeface="Symbol" pitchFamily="18" charset="2"/>
              </a:rPr>
              <a:t> 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Do not assume models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Major families: histograms, clustering, sampling, … </a:t>
            </a:r>
          </a:p>
        </p:txBody>
      </p:sp>
      <p:sp>
        <p:nvSpPr>
          <p:cNvPr id="4301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07B59-5726-4D8D-860B-68C67880F00B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066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Parametric Data Reduction: Regression and Log-Linear Models</a:t>
            </a:r>
          </a:p>
        </p:txBody>
      </p:sp>
      <p:sp>
        <p:nvSpPr>
          <p:cNvPr id="44036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373188"/>
            <a:ext cx="8229600" cy="5084762"/>
          </a:xfrm>
        </p:spPr>
        <p:txBody>
          <a:bodyPr/>
          <a:lstStyle/>
          <a:p>
            <a:pPr eaLnBrk="1" hangingPunct="1"/>
            <a:r>
              <a:rPr lang="en-US" sz="2400" b="1" smtClean="0"/>
              <a:t>Linear regression</a:t>
            </a:r>
            <a:endParaRPr lang="en-US" sz="2400" smtClean="0"/>
          </a:p>
          <a:p>
            <a:pPr lvl="1" eaLnBrk="1" hangingPunct="1"/>
            <a:r>
              <a:rPr lang="en-US" sz="2400" smtClean="0"/>
              <a:t>Data modeled to fit a straight line</a:t>
            </a:r>
          </a:p>
          <a:p>
            <a:pPr lvl="1" eaLnBrk="1" hangingPunct="1"/>
            <a:r>
              <a:rPr lang="en-US" sz="2400" smtClean="0"/>
              <a:t>Often uses the least-square method to fit the line</a:t>
            </a:r>
          </a:p>
          <a:p>
            <a:pPr eaLnBrk="1" hangingPunct="1"/>
            <a:r>
              <a:rPr lang="en-US" sz="2400" b="1" smtClean="0">
                <a:sym typeface="Symbol" pitchFamily="18" charset="2"/>
              </a:rPr>
              <a:t>Multiple regression</a:t>
            </a:r>
            <a:endParaRPr lang="en-US" sz="2400" smtClean="0">
              <a:sym typeface="Symbol" pitchFamily="18" charset="2"/>
            </a:endParaRP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Allows a response variable Y to be modeled as a linear function of multidimensional feature vector</a:t>
            </a:r>
          </a:p>
          <a:p>
            <a:pPr eaLnBrk="1" hangingPunct="1"/>
            <a:r>
              <a:rPr lang="en-US" sz="2400" b="1" smtClean="0">
                <a:sym typeface="Symbol" pitchFamily="18" charset="2"/>
              </a:rPr>
              <a:t>Log-linear model</a:t>
            </a:r>
            <a:endParaRPr lang="en-US" sz="2400" smtClean="0">
              <a:sym typeface="Symbol" pitchFamily="18" charset="2"/>
            </a:endParaRP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Approximates discrete multidimensional probability distributions</a:t>
            </a:r>
          </a:p>
        </p:txBody>
      </p:sp>
      <p:sp>
        <p:nvSpPr>
          <p:cNvPr id="4403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B0F4C-F63B-4C91-A2DE-C332C7CDBF28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6248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Regression Analysis</a:t>
            </a:r>
          </a:p>
        </p:txBody>
      </p:sp>
      <p:sp>
        <p:nvSpPr>
          <p:cNvPr id="45060" name="Rectangle 28"/>
          <p:cNvSpPr>
            <a:spLocks noGrp="1" noChangeArrowheads="1"/>
          </p:cNvSpPr>
          <p:nvPr>
            <p:ph sz="half" idx="1"/>
          </p:nvPr>
        </p:nvSpPr>
        <p:spPr>
          <a:xfrm>
            <a:off x="304800" y="1295400"/>
            <a:ext cx="5410200" cy="5181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Regression analysis:</a:t>
            </a:r>
            <a:r>
              <a:rPr lang="en-US" sz="2000" b="1" smtClean="0"/>
              <a:t> </a:t>
            </a:r>
            <a:r>
              <a:rPr lang="en-US" sz="2000" smtClean="0"/>
              <a:t>A collective name for techniques for the modeling and analysis of numerical data consisting of values of a </a:t>
            </a:r>
            <a:r>
              <a:rPr lang="en-US" sz="2000" b="1" i="1" smtClean="0"/>
              <a:t>dependent variable</a:t>
            </a:r>
            <a:r>
              <a:rPr lang="en-US" sz="2000" b="1" smtClean="0"/>
              <a:t> </a:t>
            </a:r>
            <a:r>
              <a:rPr lang="en-US" sz="2000" smtClean="0"/>
              <a:t>(also called </a:t>
            </a:r>
            <a:r>
              <a:rPr lang="en-US" sz="2000" b="1" i="1" smtClean="0"/>
              <a:t>response variable</a:t>
            </a:r>
            <a:r>
              <a:rPr lang="en-US" sz="2000" b="1" smtClean="0"/>
              <a:t> </a:t>
            </a:r>
            <a:r>
              <a:rPr lang="en-US" sz="2000" smtClean="0"/>
              <a:t>or </a:t>
            </a:r>
            <a:r>
              <a:rPr lang="en-US" sz="2000" i="1" smtClean="0"/>
              <a:t>measurement</a:t>
            </a:r>
            <a:r>
              <a:rPr lang="en-US" sz="2000" smtClean="0"/>
              <a:t>) and of one or more </a:t>
            </a:r>
            <a:r>
              <a:rPr lang="en-US" sz="2000" i="1" smtClean="0"/>
              <a:t>independent variables</a:t>
            </a:r>
            <a:r>
              <a:rPr lang="en-US" sz="2000" smtClean="0"/>
              <a:t> (aka. </a:t>
            </a:r>
            <a:r>
              <a:rPr lang="en-US" sz="2000" b="1" i="1" smtClean="0"/>
              <a:t>explanatory variables</a:t>
            </a:r>
            <a:r>
              <a:rPr lang="en-US" sz="2000" b="1" smtClean="0"/>
              <a:t> </a:t>
            </a:r>
            <a:r>
              <a:rPr lang="en-US" sz="2000" smtClean="0"/>
              <a:t>or </a:t>
            </a:r>
            <a:r>
              <a:rPr lang="en-US" sz="2000" b="1" i="1" smtClean="0"/>
              <a:t>predictors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The parameters are estimated so as to give a "</a:t>
            </a:r>
            <a:r>
              <a:rPr lang="en-US" sz="2000" b="1" smtClean="0"/>
              <a:t>best fit</a:t>
            </a:r>
            <a:r>
              <a:rPr lang="en-US" sz="2000" smtClean="0"/>
              <a:t>" of the data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Most commonly the best fit is evaluated by using the </a:t>
            </a:r>
            <a:r>
              <a:rPr lang="en-US" sz="2000" b="1" i="1" smtClean="0"/>
              <a:t>least squares method</a:t>
            </a:r>
            <a:r>
              <a:rPr lang="en-US" sz="2000" smtClean="0"/>
              <a:t>, but other criteria have also been used</a:t>
            </a:r>
          </a:p>
        </p:txBody>
      </p:sp>
      <p:sp>
        <p:nvSpPr>
          <p:cNvPr id="45061" name="Rectangle 31"/>
          <p:cNvSpPr>
            <a:spLocks noGrp="1" noChangeArrowheads="1"/>
          </p:cNvSpPr>
          <p:nvPr>
            <p:ph sz="half" idx="2"/>
          </p:nvPr>
        </p:nvSpPr>
        <p:spPr>
          <a:xfrm>
            <a:off x="5486400" y="3886200"/>
            <a:ext cx="3810000" cy="2286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Used for prediction (including forecasting of time-series data), inference, hypothesis testing, and modeling of causal relationships</a:t>
            </a:r>
            <a:endParaRPr lang="en-US" sz="2400" smtClean="0"/>
          </a:p>
        </p:txBody>
      </p:sp>
      <p:sp>
        <p:nvSpPr>
          <p:cNvPr id="4505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1D6979-2B41-4177-A461-8C5B2AE47BC3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5062" name="Text Box 20"/>
          <p:cNvSpPr txBox="1">
            <a:spLocks noChangeArrowheads="1"/>
          </p:cNvSpPr>
          <p:nvPr/>
        </p:nvSpPr>
        <p:spPr bwMode="auto">
          <a:xfrm>
            <a:off x="5791200" y="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y</a:t>
            </a:r>
          </a:p>
        </p:txBody>
      </p:sp>
      <p:grpSp>
        <p:nvGrpSpPr>
          <p:cNvPr id="45063" name="Group 30"/>
          <p:cNvGrpSpPr>
            <a:grpSpLocks/>
          </p:cNvGrpSpPr>
          <p:nvPr/>
        </p:nvGrpSpPr>
        <p:grpSpPr bwMode="auto">
          <a:xfrm>
            <a:off x="5486400" y="254000"/>
            <a:ext cx="3363913" cy="3175000"/>
            <a:chOff x="3456" y="64"/>
            <a:chExt cx="2119" cy="2000"/>
          </a:xfrm>
        </p:grpSpPr>
        <p:sp>
          <p:nvSpPr>
            <p:cNvPr id="45064" name="Line 3"/>
            <p:cNvSpPr>
              <a:spLocks noChangeShapeType="1"/>
            </p:cNvSpPr>
            <p:nvPr/>
          </p:nvSpPr>
          <p:spPr bwMode="auto">
            <a:xfrm flipV="1">
              <a:off x="3456" y="177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065" name="Line 4"/>
            <p:cNvSpPr>
              <a:spLocks noChangeShapeType="1"/>
            </p:cNvSpPr>
            <p:nvPr/>
          </p:nvSpPr>
          <p:spPr bwMode="auto">
            <a:xfrm flipV="1">
              <a:off x="3648" y="64"/>
              <a:ext cx="1" cy="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066" name="Oval 5"/>
            <p:cNvSpPr>
              <a:spLocks noChangeArrowheads="1"/>
            </p:cNvSpPr>
            <p:nvPr/>
          </p:nvSpPr>
          <p:spPr bwMode="auto">
            <a:xfrm flipV="1">
              <a:off x="4522" y="1116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7" name="Oval 6"/>
            <p:cNvSpPr>
              <a:spLocks noChangeArrowheads="1"/>
            </p:cNvSpPr>
            <p:nvPr/>
          </p:nvSpPr>
          <p:spPr bwMode="auto">
            <a:xfrm flipV="1">
              <a:off x="4259" y="1182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8" name="Oval 7"/>
            <p:cNvSpPr>
              <a:spLocks noChangeArrowheads="1"/>
            </p:cNvSpPr>
            <p:nvPr/>
          </p:nvSpPr>
          <p:spPr bwMode="auto">
            <a:xfrm flipV="1">
              <a:off x="4149" y="600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Oval 8"/>
            <p:cNvSpPr>
              <a:spLocks noChangeArrowheads="1"/>
            </p:cNvSpPr>
            <p:nvPr/>
          </p:nvSpPr>
          <p:spPr bwMode="auto">
            <a:xfrm flipV="1">
              <a:off x="4039" y="1477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0" name="Oval 9"/>
            <p:cNvSpPr>
              <a:spLocks noChangeArrowheads="1"/>
            </p:cNvSpPr>
            <p:nvPr/>
          </p:nvSpPr>
          <p:spPr bwMode="auto">
            <a:xfrm flipV="1">
              <a:off x="4588" y="894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Oval 10"/>
            <p:cNvSpPr>
              <a:spLocks noChangeArrowheads="1"/>
            </p:cNvSpPr>
            <p:nvPr/>
          </p:nvSpPr>
          <p:spPr bwMode="auto">
            <a:xfrm flipV="1">
              <a:off x="4715" y="722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2" name="Oval 11"/>
            <p:cNvSpPr>
              <a:spLocks noChangeArrowheads="1"/>
            </p:cNvSpPr>
            <p:nvPr/>
          </p:nvSpPr>
          <p:spPr bwMode="auto">
            <a:xfrm flipV="1">
              <a:off x="3813" y="1538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3" name="Oval 12"/>
            <p:cNvSpPr>
              <a:spLocks noChangeArrowheads="1"/>
            </p:cNvSpPr>
            <p:nvPr/>
          </p:nvSpPr>
          <p:spPr bwMode="auto">
            <a:xfrm flipV="1">
              <a:off x="4917" y="719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Oval 13"/>
            <p:cNvSpPr>
              <a:spLocks noChangeArrowheads="1"/>
            </p:cNvSpPr>
            <p:nvPr/>
          </p:nvSpPr>
          <p:spPr bwMode="auto">
            <a:xfrm flipV="1">
              <a:off x="4930" y="568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Oval 14"/>
            <p:cNvSpPr>
              <a:spLocks noChangeArrowheads="1"/>
            </p:cNvSpPr>
            <p:nvPr/>
          </p:nvSpPr>
          <p:spPr bwMode="auto">
            <a:xfrm flipV="1">
              <a:off x="5191" y="551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Oval 15"/>
            <p:cNvSpPr>
              <a:spLocks noChangeArrowheads="1"/>
            </p:cNvSpPr>
            <p:nvPr/>
          </p:nvSpPr>
          <p:spPr bwMode="auto">
            <a:xfrm flipV="1">
              <a:off x="3785" y="1706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Oval 16"/>
            <p:cNvSpPr>
              <a:spLocks noChangeArrowheads="1"/>
            </p:cNvSpPr>
            <p:nvPr/>
          </p:nvSpPr>
          <p:spPr bwMode="auto">
            <a:xfrm flipV="1">
              <a:off x="5178" y="393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Oval 17"/>
            <p:cNvSpPr>
              <a:spLocks noChangeArrowheads="1"/>
            </p:cNvSpPr>
            <p:nvPr/>
          </p:nvSpPr>
          <p:spPr bwMode="auto">
            <a:xfrm flipV="1">
              <a:off x="5386" y="314"/>
              <a:ext cx="27" cy="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Line 18"/>
            <p:cNvSpPr>
              <a:spLocks noChangeShapeType="1"/>
            </p:cNvSpPr>
            <p:nvPr/>
          </p:nvSpPr>
          <p:spPr bwMode="auto">
            <a:xfrm flipV="1">
              <a:off x="3638" y="259"/>
              <a:ext cx="1831" cy="143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080" name="Text Box 19"/>
            <p:cNvSpPr txBox="1">
              <a:spLocks noChangeArrowheads="1"/>
            </p:cNvSpPr>
            <p:nvPr/>
          </p:nvSpPr>
          <p:spPr bwMode="auto">
            <a:xfrm>
              <a:off x="5328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5081" name="Text Box 21"/>
            <p:cNvSpPr txBox="1">
              <a:spLocks noChangeArrowheads="1"/>
            </p:cNvSpPr>
            <p:nvPr/>
          </p:nvSpPr>
          <p:spPr bwMode="auto">
            <a:xfrm>
              <a:off x="4763" y="1063"/>
              <a:ext cx="8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</a:rPr>
                <a:t>y = x + 1</a:t>
              </a:r>
            </a:p>
          </p:txBody>
        </p:sp>
        <p:sp>
          <p:nvSpPr>
            <p:cNvPr id="45082" name="Line 22"/>
            <p:cNvSpPr>
              <a:spLocks noChangeShapeType="1"/>
            </p:cNvSpPr>
            <p:nvPr/>
          </p:nvSpPr>
          <p:spPr bwMode="auto">
            <a:xfrm>
              <a:off x="4163" y="609"/>
              <a:ext cx="0" cy="1203"/>
            </a:xfrm>
            <a:prstGeom prst="line">
              <a:avLst/>
            </a:prstGeom>
            <a:noFill/>
            <a:ln w="9525">
              <a:solidFill>
                <a:srgbClr val="0066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083" name="Line 23"/>
            <p:cNvSpPr>
              <a:spLocks noChangeShapeType="1"/>
            </p:cNvSpPr>
            <p:nvPr/>
          </p:nvSpPr>
          <p:spPr bwMode="auto">
            <a:xfrm flipH="1">
              <a:off x="3649" y="619"/>
              <a:ext cx="504" cy="0"/>
            </a:xfrm>
            <a:prstGeom prst="line">
              <a:avLst/>
            </a:prstGeom>
            <a:noFill/>
            <a:ln w="9525">
              <a:solidFill>
                <a:srgbClr val="0066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084" name="Line 24"/>
            <p:cNvSpPr>
              <a:spLocks noChangeShapeType="1"/>
            </p:cNvSpPr>
            <p:nvPr/>
          </p:nvSpPr>
          <p:spPr bwMode="auto">
            <a:xfrm flipH="1">
              <a:off x="3639" y="1256"/>
              <a:ext cx="514" cy="0"/>
            </a:xfrm>
            <a:prstGeom prst="line">
              <a:avLst/>
            </a:prstGeom>
            <a:noFill/>
            <a:ln w="9525">
              <a:solidFill>
                <a:srgbClr val="0066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45085" name="Text Box 25"/>
            <p:cNvSpPr txBox="1">
              <a:spLocks noChangeArrowheads="1"/>
            </p:cNvSpPr>
            <p:nvPr/>
          </p:nvSpPr>
          <p:spPr bwMode="auto">
            <a:xfrm>
              <a:off x="4115" y="1814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X1</a:t>
              </a:r>
            </a:p>
          </p:txBody>
        </p:sp>
        <p:sp>
          <p:nvSpPr>
            <p:cNvPr id="45086" name="Text Box 26"/>
            <p:cNvSpPr txBox="1">
              <a:spLocks noChangeArrowheads="1"/>
            </p:cNvSpPr>
            <p:nvPr/>
          </p:nvSpPr>
          <p:spPr bwMode="auto">
            <a:xfrm>
              <a:off x="3600" y="432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Y1</a:t>
              </a:r>
            </a:p>
          </p:txBody>
        </p:sp>
        <p:sp>
          <p:nvSpPr>
            <p:cNvPr id="45087" name="Text Box 27"/>
            <p:cNvSpPr txBox="1">
              <a:spLocks noChangeArrowheads="1"/>
            </p:cNvSpPr>
            <p:nvPr/>
          </p:nvSpPr>
          <p:spPr bwMode="auto">
            <a:xfrm>
              <a:off x="3619" y="1008"/>
              <a:ext cx="3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Y1’</a:t>
              </a:r>
            </a:p>
          </p:txBody>
        </p:sp>
      </p:grp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8382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/>
              <a:t>Regress Analysis and Log-Linear Models</a:t>
            </a:r>
            <a:endParaRPr lang="en-US" sz="2400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52578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u="sng" smtClean="0"/>
              <a:t>Linear regression</a:t>
            </a:r>
            <a:r>
              <a:rPr lang="en-US" sz="2000" smtClean="0"/>
              <a:t>: </a:t>
            </a:r>
            <a:r>
              <a:rPr lang="en-US" sz="2000" i="1" smtClean="0"/>
              <a:t>Y = </a:t>
            </a:r>
            <a:r>
              <a:rPr lang="en-US" sz="2000" i="1" smtClean="0">
                <a:sym typeface="Symbol" pitchFamily="18" charset="2"/>
              </a:rPr>
              <a:t>w X + b</a:t>
            </a:r>
            <a:endParaRPr lang="en-US" sz="2000" i="1" smtClean="0"/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Two regression coefficients, </a:t>
            </a:r>
            <a:r>
              <a:rPr lang="en-US" sz="2000" i="1" smtClean="0">
                <a:sym typeface="Symbol" pitchFamily="18" charset="2"/>
              </a:rPr>
              <a:t>w</a:t>
            </a:r>
            <a:r>
              <a:rPr lang="en-US" sz="2000" smtClean="0">
                <a:sym typeface="Symbol" pitchFamily="18" charset="2"/>
              </a:rPr>
              <a:t> and </a:t>
            </a:r>
            <a:r>
              <a:rPr lang="en-US" sz="2000" i="1" smtClean="0">
                <a:sym typeface="Symbol" pitchFamily="18" charset="2"/>
              </a:rPr>
              <a:t>b,</a:t>
            </a:r>
            <a:r>
              <a:rPr lang="en-US" sz="2000" smtClean="0"/>
              <a:t> specify the line and are to be estimated by using the data at hand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Using the least squares criterion to the known values of </a:t>
            </a:r>
            <a:r>
              <a:rPr lang="en-US" sz="2000" i="1" smtClean="0"/>
              <a:t>Y</a:t>
            </a:r>
            <a:r>
              <a:rPr lang="en-US" sz="2000" i="1" baseline="-25000" smtClean="0"/>
              <a:t>1</a:t>
            </a:r>
            <a:r>
              <a:rPr lang="en-US" sz="2000" i="1" smtClean="0"/>
              <a:t>, Y</a:t>
            </a:r>
            <a:r>
              <a:rPr lang="en-US" sz="2000" i="1" baseline="-25000" smtClean="0"/>
              <a:t>2</a:t>
            </a:r>
            <a:r>
              <a:rPr lang="en-US" sz="2000" i="1" smtClean="0"/>
              <a:t>, …, X</a:t>
            </a:r>
            <a:r>
              <a:rPr lang="en-US" sz="2000" i="1" baseline="-25000" smtClean="0"/>
              <a:t>1</a:t>
            </a:r>
            <a:r>
              <a:rPr lang="en-US" sz="2000" i="1" smtClean="0"/>
              <a:t>, X</a:t>
            </a:r>
            <a:r>
              <a:rPr lang="en-US" sz="2000" i="1" baseline="-25000" smtClean="0"/>
              <a:t>2</a:t>
            </a:r>
            <a:r>
              <a:rPr lang="en-US" sz="2000" i="1" smtClean="0"/>
              <a:t>, ….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u="sng" smtClean="0"/>
              <a:t>Multiple regression</a:t>
            </a:r>
            <a:r>
              <a:rPr lang="en-US" sz="2000" smtClean="0"/>
              <a:t>: </a:t>
            </a:r>
            <a:r>
              <a:rPr lang="en-US" sz="2000" i="1" smtClean="0"/>
              <a:t>Y = b</a:t>
            </a:r>
            <a:r>
              <a:rPr lang="en-US" sz="2000" i="1" baseline="-25000" smtClean="0"/>
              <a:t>0</a:t>
            </a:r>
            <a:r>
              <a:rPr lang="en-US" sz="2000" i="1" smtClean="0"/>
              <a:t> + b</a:t>
            </a:r>
            <a:r>
              <a:rPr lang="en-US" sz="2000" i="1" baseline="-25000" smtClean="0"/>
              <a:t>1</a:t>
            </a:r>
            <a:r>
              <a:rPr lang="en-US" sz="2000" i="1" smtClean="0"/>
              <a:t> X</a:t>
            </a:r>
            <a:r>
              <a:rPr lang="en-US" sz="2000" i="1" baseline="-25000" smtClean="0"/>
              <a:t>1</a:t>
            </a:r>
            <a:r>
              <a:rPr lang="en-US" sz="2000" i="1" smtClean="0"/>
              <a:t> + b</a:t>
            </a:r>
            <a:r>
              <a:rPr lang="en-US" sz="2000" i="1" baseline="-25000" smtClean="0"/>
              <a:t>2</a:t>
            </a:r>
            <a:r>
              <a:rPr lang="en-US" sz="2000" i="1" smtClean="0"/>
              <a:t> X</a:t>
            </a:r>
            <a:r>
              <a:rPr lang="en-US" sz="2000" i="1" baseline="-25000" smtClean="0"/>
              <a:t>2</a:t>
            </a:r>
            <a:endParaRPr lang="en-US" sz="2000" i="1" smtClean="0"/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Many nonlinear functions can be transformed into the above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u="sng" smtClean="0"/>
              <a:t>Log-linear models</a:t>
            </a:r>
            <a:r>
              <a:rPr lang="en-US" sz="2000" smtClean="0"/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Approximate discrete multidimensional probability distributions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Estimate the probability of each point (tuple) in a multi-dimensional space for a set of discretized attributes, based on a smaller subset of dimensional combinations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Useful for dimensionality reduction and data smoothing</a:t>
            </a:r>
            <a:endParaRPr lang="en-US" sz="2000" i="1" baseline="-25000" smtClean="0"/>
          </a:p>
        </p:txBody>
      </p:sp>
      <p:sp>
        <p:nvSpPr>
          <p:cNvPr id="4608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251042-9177-477D-9571-AF4551A205CC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Major Tasks in Data Preprocessing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058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Data cleaning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Fill in missing values, smooth noisy data, identify or remove outliers, and resolve inconsistencies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Data integration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Integration of multiple databases, data cubes, or files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Data reduction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Dimensionality reduction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Numerosity reduction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Data compression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Data transformation and data discretization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Normalization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Concept hierarchy generation</a:t>
            </a:r>
          </a:p>
        </p:txBody>
      </p:sp>
      <p:sp>
        <p:nvSpPr>
          <p:cNvPr id="1638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D0FAB6-4F18-448D-BD0B-8A9F0BFEDE4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9248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170981"/>
                </a:solidFill>
              </a:rPr>
              <a:t>Histogram Analysis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4648200" cy="4191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Divide data into buckets and store average (sum) for each bucket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Partitioning rules: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Equal-width: equal bucket range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Equal-frequency (or equal-depth)</a:t>
            </a:r>
          </a:p>
          <a:p>
            <a:pPr lvl="1" eaLnBrk="1" hangingPunct="1">
              <a:lnSpc>
                <a:spcPct val="120000"/>
              </a:lnSpc>
            </a:pPr>
            <a:endParaRPr lang="en-US" sz="2400" smtClean="0"/>
          </a:p>
        </p:txBody>
      </p:sp>
      <p:sp>
        <p:nvSpPr>
          <p:cNvPr id="7171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D6677C-BA38-451B-A28D-BB6673BDF9A1}" type="slidenum">
              <a:rPr lang="en-US" smtClean="0"/>
              <a:pPr/>
              <a:t>40</a:t>
            </a:fld>
            <a:endParaRPr lang="en-US" smtClean="0"/>
          </a:p>
        </p:txBody>
      </p:sp>
      <p:graphicFrame>
        <p:nvGraphicFramePr>
          <p:cNvPr id="7170" name="Object 4"/>
          <p:cNvGraphicFramePr>
            <a:graphicFrameLocks/>
          </p:cNvGraphicFramePr>
          <p:nvPr/>
        </p:nvGraphicFramePr>
        <p:xfrm>
          <a:off x="3962400" y="1295400"/>
          <a:ext cx="6477000" cy="5410200"/>
        </p:xfrm>
        <a:graphic>
          <a:graphicData uri="http://schemas.openxmlformats.org/presentationml/2006/ole">
            <p:oleObj spid="_x0000_s7170" name="Chart" r:id="rId4" imgW="7915242" imgH="3848250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170981"/>
                </a:solidFill>
              </a:rPr>
              <a:t>Clustering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2296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Partition data set into clusters based on similarity, and store cluster representation (e.g., centroid and diameter) only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Can be very effective if data is clustered but not if data is “smeared”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Can have hierarchical clustering and be stored in multi-dimensional index tree structures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There are many choices of clustering definitions and clustering algorithms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Cluster analysis will be studied in depth in Chapter 10</a:t>
            </a:r>
            <a:endParaRPr lang="en-US" sz="2400" smtClean="0">
              <a:sym typeface="Symbol" pitchFamily="18" charset="2"/>
            </a:endParaRPr>
          </a:p>
        </p:txBody>
      </p:sp>
      <p:sp>
        <p:nvSpPr>
          <p:cNvPr id="4710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789058-42BD-45A7-8FBA-8B8F2949C587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152400"/>
            <a:ext cx="95250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Sampling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Sampling: obtaining a small sample </a:t>
            </a:r>
            <a:r>
              <a:rPr lang="en-US" sz="2400" i="1" smtClean="0"/>
              <a:t>s</a:t>
            </a:r>
            <a:r>
              <a:rPr lang="en-US" sz="2400" smtClean="0"/>
              <a:t> to represent the whole data set </a:t>
            </a:r>
            <a:r>
              <a:rPr lang="en-US" sz="2400" i="1" smtClean="0"/>
              <a:t>N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Allow a mining algorithm to run in complexity that is potentially sub-linear to the size of the data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Key principle: Choose a </a:t>
            </a:r>
            <a:r>
              <a:rPr lang="en-US" sz="2400" smtClean="0">
                <a:solidFill>
                  <a:schemeClr val="hlink"/>
                </a:solidFill>
              </a:rPr>
              <a:t>representative</a:t>
            </a:r>
            <a:r>
              <a:rPr lang="en-US" sz="2400" smtClean="0"/>
              <a:t> subset of the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Simple random sampling may have very poor performance in the presence of skew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Develop adaptive sampling methods, e.g., stratified sampling: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Note: Sampling may not reduce database I/Os (page at a time)</a:t>
            </a:r>
          </a:p>
        </p:txBody>
      </p:sp>
      <p:sp>
        <p:nvSpPr>
          <p:cNvPr id="4813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C66AD4-3225-4964-88D9-57A600A2305B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152400"/>
            <a:ext cx="9525000" cy="762000"/>
          </a:xfrm>
        </p:spPr>
        <p:txBody>
          <a:bodyPr/>
          <a:lstStyle/>
          <a:p>
            <a:pPr eaLnBrk="1" hangingPunct="1"/>
            <a:r>
              <a:rPr lang="en-US" smtClean="0"/>
              <a:t>Types of Sampling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Simple random sampling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There is an equal probability of selecting any particular item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Sampling without replacement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Once an object is selected, it is removed from the population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Sampling with replacement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selected object is not removed from the population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Stratified sampling: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Partition the data set, and draw samples from each partition (proportionally, i.e., approximately the same percentage of the data)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Used in conjunction with skewed data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4915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E2CA87-6E05-4597-A5CD-ADB70AA748F6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E7785E-2A7E-4F44-A4EF-44B83AC5C60F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61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200" b="1" dirty="0"/>
              <a:t>Sampling: With or without Replacement</a:t>
            </a:r>
          </a:p>
        </p:txBody>
      </p:sp>
      <p:sp>
        <p:nvSpPr>
          <p:cNvPr id="50180" name="Text Box 3"/>
          <p:cNvSpPr txBox="1">
            <a:spLocks noChangeArrowheads="1"/>
          </p:cNvSpPr>
          <p:nvPr/>
        </p:nvSpPr>
        <p:spPr bwMode="auto">
          <a:xfrm rot="-1013563">
            <a:off x="3733800" y="2819400"/>
            <a:ext cx="22050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SRSWOR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(simple random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 sample without </a:t>
            </a:r>
          </a:p>
          <a:p>
            <a:pPr eaLnBrk="0" hangingPunct="0"/>
            <a:r>
              <a:rPr lang="en-US">
                <a:latin typeface="Times New Roman" pitchFamily="18" charset="0"/>
              </a:rPr>
              <a:t>replacement)</a:t>
            </a:r>
          </a:p>
        </p:txBody>
      </p:sp>
      <p:grpSp>
        <p:nvGrpSpPr>
          <p:cNvPr id="50181" name="Group 4"/>
          <p:cNvGrpSpPr>
            <a:grpSpLocks/>
          </p:cNvGrpSpPr>
          <p:nvPr/>
        </p:nvGrpSpPr>
        <p:grpSpPr bwMode="auto">
          <a:xfrm>
            <a:off x="5695950" y="1771650"/>
            <a:ext cx="2438400" cy="1676400"/>
            <a:chOff x="3588" y="1116"/>
            <a:chExt cx="1536" cy="1056"/>
          </a:xfrm>
        </p:grpSpPr>
        <p:sp>
          <p:nvSpPr>
            <p:cNvPr id="50202" name="AutoShape 5"/>
            <p:cNvSpPr>
              <a:spLocks noChangeArrowheads="1"/>
            </p:cNvSpPr>
            <p:nvPr/>
          </p:nvSpPr>
          <p:spPr bwMode="auto">
            <a:xfrm>
              <a:off x="3588" y="1116"/>
              <a:ext cx="1536" cy="1056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3" name="Oval 6"/>
            <p:cNvSpPr>
              <a:spLocks noChangeArrowheads="1"/>
            </p:cNvSpPr>
            <p:nvPr/>
          </p:nvSpPr>
          <p:spPr bwMode="auto">
            <a:xfrm>
              <a:off x="4092" y="1788"/>
              <a:ext cx="540" cy="3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4" name="Oval 7"/>
            <p:cNvSpPr>
              <a:spLocks noChangeArrowheads="1"/>
            </p:cNvSpPr>
            <p:nvPr/>
          </p:nvSpPr>
          <p:spPr bwMode="auto">
            <a:xfrm>
              <a:off x="4632" y="1632"/>
              <a:ext cx="492" cy="3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5" name="Oval 8"/>
            <p:cNvSpPr>
              <a:spLocks noChangeArrowheads="1"/>
            </p:cNvSpPr>
            <p:nvPr/>
          </p:nvSpPr>
          <p:spPr bwMode="auto">
            <a:xfrm>
              <a:off x="3588" y="1668"/>
              <a:ext cx="540" cy="36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2" name="Text Box 9"/>
          <p:cNvSpPr txBox="1">
            <a:spLocks noChangeArrowheads="1"/>
          </p:cNvSpPr>
          <p:nvPr/>
        </p:nvSpPr>
        <p:spPr bwMode="auto">
          <a:xfrm rot="848056">
            <a:off x="3962400" y="5105400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SRSWR</a:t>
            </a:r>
          </a:p>
        </p:txBody>
      </p:sp>
      <p:grpSp>
        <p:nvGrpSpPr>
          <p:cNvPr id="50183" name="Group 10"/>
          <p:cNvGrpSpPr>
            <a:grpSpLocks/>
          </p:cNvGrpSpPr>
          <p:nvPr/>
        </p:nvGrpSpPr>
        <p:grpSpPr bwMode="auto">
          <a:xfrm>
            <a:off x="5772150" y="4457700"/>
            <a:ext cx="2438400" cy="1676400"/>
            <a:chOff x="3636" y="2808"/>
            <a:chExt cx="1536" cy="1056"/>
          </a:xfrm>
        </p:grpSpPr>
        <p:sp>
          <p:nvSpPr>
            <p:cNvPr id="50198" name="AutoShape 11"/>
            <p:cNvSpPr>
              <a:spLocks noChangeArrowheads="1"/>
            </p:cNvSpPr>
            <p:nvPr/>
          </p:nvSpPr>
          <p:spPr bwMode="auto">
            <a:xfrm>
              <a:off x="3636" y="2808"/>
              <a:ext cx="1536" cy="1056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9" name="Oval 12"/>
            <p:cNvSpPr>
              <a:spLocks noChangeArrowheads="1"/>
            </p:cNvSpPr>
            <p:nvPr/>
          </p:nvSpPr>
          <p:spPr bwMode="auto">
            <a:xfrm>
              <a:off x="3648" y="3372"/>
              <a:ext cx="540" cy="36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0" name="Oval 13"/>
            <p:cNvSpPr>
              <a:spLocks noChangeArrowheads="1"/>
            </p:cNvSpPr>
            <p:nvPr/>
          </p:nvSpPr>
          <p:spPr bwMode="auto">
            <a:xfrm>
              <a:off x="4188" y="3480"/>
              <a:ext cx="540" cy="36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1" name="Oval 14"/>
            <p:cNvSpPr>
              <a:spLocks noChangeArrowheads="1"/>
            </p:cNvSpPr>
            <p:nvPr/>
          </p:nvSpPr>
          <p:spPr bwMode="auto">
            <a:xfrm>
              <a:off x="4656" y="3288"/>
              <a:ext cx="516" cy="396"/>
            </a:xfrm>
            <a:prstGeom prst="ellipse">
              <a:avLst/>
            </a:prstGeom>
            <a:solidFill>
              <a:srgbClr val="FAE2F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184" name="Group 15"/>
          <p:cNvGrpSpPr>
            <a:grpSpLocks/>
          </p:cNvGrpSpPr>
          <p:nvPr/>
        </p:nvGrpSpPr>
        <p:grpSpPr bwMode="auto">
          <a:xfrm>
            <a:off x="876300" y="1905000"/>
            <a:ext cx="2724150" cy="4556125"/>
            <a:chOff x="564" y="1284"/>
            <a:chExt cx="1716" cy="2870"/>
          </a:xfrm>
        </p:grpSpPr>
        <p:sp>
          <p:nvSpPr>
            <p:cNvPr id="50187" name="AutoShape 16"/>
            <p:cNvSpPr>
              <a:spLocks noChangeArrowheads="1"/>
            </p:cNvSpPr>
            <p:nvPr/>
          </p:nvSpPr>
          <p:spPr bwMode="auto">
            <a:xfrm>
              <a:off x="564" y="1284"/>
              <a:ext cx="1716" cy="2616"/>
            </a:xfrm>
            <a:prstGeom prst="can">
              <a:avLst>
                <a:gd name="adj" fmla="val 3811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8" name="Oval 17"/>
            <p:cNvSpPr>
              <a:spLocks noChangeArrowheads="1"/>
            </p:cNvSpPr>
            <p:nvPr/>
          </p:nvSpPr>
          <p:spPr bwMode="auto">
            <a:xfrm>
              <a:off x="672" y="3336"/>
              <a:ext cx="516" cy="396"/>
            </a:xfrm>
            <a:prstGeom prst="ellipse">
              <a:avLst/>
            </a:prstGeom>
            <a:solidFill>
              <a:srgbClr val="FAE2F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Oval 18"/>
            <p:cNvSpPr>
              <a:spLocks noChangeArrowheads="1"/>
            </p:cNvSpPr>
            <p:nvPr/>
          </p:nvSpPr>
          <p:spPr bwMode="auto">
            <a:xfrm>
              <a:off x="660" y="2916"/>
              <a:ext cx="540" cy="360"/>
            </a:xfrm>
            <a:prstGeom prst="ellipse">
              <a:avLst/>
            </a:prstGeom>
            <a:solidFill>
              <a:srgbClr val="006666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0" name="Oval 19"/>
            <p:cNvSpPr>
              <a:spLocks noChangeArrowheads="1"/>
            </p:cNvSpPr>
            <p:nvPr/>
          </p:nvSpPr>
          <p:spPr bwMode="auto">
            <a:xfrm>
              <a:off x="1236" y="3468"/>
              <a:ext cx="564" cy="396"/>
            </a:xfrm>
            <a:prstGeom prst="ellipse">
              <a:avLst/>
            </a:prstGeom>
            <a:solidFill>
              <a:srgbClr val="12132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1" name="Oval 20"/>
            <p:cNvSpPr>
              <a:spLocks noChangeArrowheads="1"/>
            </p:cNvSpPr>
            <p:nvPr/>
          </p:nvSpPr>
          <p:spPr bwMode="auto">
            <a:xfrm>
              <a:off x="1764" y="3240"/>
              <a:ext cx="492" cy="3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Oval 21"/>
            <p:cNvSpPr>
              <a:spLocks noChangeArrowheads="1"/>
            </p:cNvSpPr>
            <p:nvPr/>
          </p:nvSpPr>
          <p:spPr bwMode="auto">
            <a:xfrm>
              <a:off x="1236" y="3084"/>
              <a:ext cx="468" cy="372"/>
            </a:xfrm>
            <a:prstGeom prst="ellipse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3" name="Oval 22"/>
            <p:cNvSpPr>
              <a:spLocks noChangeArrowheads="1"/>
            </p:cNvSpPr>
            <p:nvPr/>
          </p:nvSpPr>
          <p:spPr bwMode="auto">
            <a:xfrm>
              <a:off x="1680" y="2808"/>
              <a:ext cx="540" cy="36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Oval 23"/>
            <p:cNvSpPr>
              <a:spLocks noChangeArrowheads="1"/>
            </p:cNvSpPr>
            <p:nvPr/>
          </p:nvSpPr>
          <p:spPr bwMode="auto">
            <a:xfrm>
              <a:off x="1092" y="2664"/>
              <a:ext cx="540" cy="3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5" name="Oval 24"/>
            <p:cNvSpPr>
              <a:spLocks noChangeArrowheads="1"/>
            </p:cNvSpPr>
            <p:nvPr/>
          </p:nvSpPr>
          <p:spPr bwMode="auto">
            <a:xfrm>
              <a:off x="564" y="2556"/>
              <a:ext cx="540" cy="36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6" name="Oval 25"/>
            <p:cNvSpPr>
              <a:spLocks noChangeArrowheads="1"/>
            </p:cNvSpPr>
            <p:nvPr/>
          </p:nvSpPr>
          <p:spPr bwMode="auto">
            <a:xfrm>
              <a:off x="1620" y="2424"/>
              <a:ext cx="540" cy="360"/>
            </a:xfrm>
            <a:prstGeom prst="ellipse">
              <a:avLst/>
            </a:prstGeom>
            <a:solidFill>
              <a:srgbClr val="423E7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7" name="Text Box 26"/>
            <p:cNvSpPr txBox="1">
              <a:spLocks noChangeArrowheads="1"/>
            </p:cNvSpPr>
            <p:nvPr/>
          </p:nvSpPr>
          <p:spPr bwMode="auto">
            <a:xfrm>
              <a:off x="974" y="3866"/>
              <a:ext cx="8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Times New Roman" pitchFamily="18" charset="0"/>
                </a:rPr>
                <a:t>Raw Data</a:t>
              </a:r>
            </a:p>
          </p:txBody>
        </p:sp>
      </p:grpSp>
      <p:sp>
        <p:nvSpPr>
          <p:cNvPr id="50185" name="Line 27"/>
          <p:cNvSpPr>
            <a:spLocks noChangeShapeType="1"/>
          </p:cNvSpPr>
          <p:nvPr/>
        </p:nvSpPr>
        <p:spPr bwMode="auto">
          <a:xfrm flipV="1">
            <a:off x="3810000" y="2971800"/>
            <a:ext cx="1657350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0186" name="Line 28"/>
          <p:cNvSpPr>
            <a:spLocks noChangeShapeType="1"/>
          </p:cNvSpPr>
          <p:nvPr/>
        </p:nvSpPr>
        <p:spPr bwMode="auto">
          <a:xfrm>
            <a:off x="3829050" y="4895850"/>
            <a:ext cx="17907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Sampling: Cluster or Stratified Sampling</a:t>
            </a:r>
          </a:p>
        </p:txBody>
      </p:sp>
      <p:sp>
        <p:nvSpPr>
          <p:cNvPr id="5120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8054CF-66A1-49FB-9498-22E258BF1D4A}" type="slidenum">
              <a:rPr lang="en-US" smtClean="0"/>
              <a:pPr/>
              <a:t>45</a:t>
            </a:fld>
            <a:endParaRPr lang="en-US" smtClean="0"/>
          </a:p>
        </p:txBody>
      </p:sp>
      <p:grpSp>
        <p:nvGrpSpPr>
          <p:cNvPr id="51204" name="Group 3"/>
          <p:cNvGrpSpPr>
            <a:grpSpLocks/>
          </p:cNvGrpSpPr>
          <p:nvPr/>
        </p:nvGrpSpPr>
        <p:grpSpPr bwMode="auto">
          <a:xfrm>
            <a:off x="520700" y="2698750"/>
            <a:ext cx="3751263" cy="3348038"/>
            <a:chOff x="274" y="1418"/>
            <a:chExt cx="2363" cy="2109"/>
          </a:xfrm>
        </p:grpSpPr>
        <p:sp>
          <p:nvSpPr>
            <p:cNvPr id="51225" name="Rectangle 4"/>
            <p:cNvSpPr>
              <a:spLocks noChangeArrowheads="1"/>
            </p:cNvSpPr>
            <p:nvPr/>
          </p:nvSpPr>
          <p:spPr bwMode="auto">
            <a:xfrm>
              <a:off x="274" y="1418"/>
              <a:ext cx="2363" cy="21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6" name="AutoShape 5"/>
            <p:cNvSpPr>
              <a:spLocks noChangeArrowheads="1"/>
            </p:cNvSpPr>
            <p:nvPr/>
          </p:nvSpPr>
          <p:spPr bwMode="auto">
            <a:xfrm>
              <a:off x="1609" y="1993"/>
              <a:ext cx="56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7" name="AutoShape 6"/>
            <p:cNvSpPr>
              <a:spLocks noChangeArrowheads="1"/>
            </p:cNvSpPr>
            <p:nvPr/>
          </p:nvSpPr>
          <p:spPr bwMode="auto">
            <a:xfrm>
              <a:off x="1566" y="2316"/>
              <a:ext cx="56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AutoShape 7"/>
            <p:cNvSpPr>
              <a:spLocks noChangeArrowheads="1"/>
            </p:cNvSpPr>
            <p:nvPr/>
          </p:nvSpPr>
          <p:spPr bwMode="auto">
            <a:xfrm>
              <a:off x="1711" y="2134"/>
              <a:ext cx="56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9" name="AutoShape 8"/>
            <p:cNvSpPr>
              <a:spLocks noChangeArrowheads="1"/>
            </p:cNvSpPr>
            <p:nvPr/>
          </p:nvSpPr>
          <p:spPr bwMode="auto">
            <a:xfrm>
              <a:off x="1510" y="2168"/>
              <a:ext cx="56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0" name="AutoShape 9"/>
            <p:cNvSpPr>
              <a:spLocks noChangeArrowheads="1"/>
            </p:cNvSpPr>
            <p:nvPr/>
          </p:nvSpPr>
          <p:spPr bwMode="auto">
            <a:xfrm>
              <a:off x="1944" y="2195"/>
              <a:ext cx="56" cy="7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1" name="AutoShape 10"/>
            <p:cNvSpPr>
              <a:spLocks noChangeArrowheads="1"/>
            </p:cNvSpPr>
            <p:nvPr/>
          </p:nvSpPr>
          <p:spPr bwMode="auto">
            <a:xfrm>
              <a:off x="1874" y="2354"/>
              <a:ext cx="56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2" name="AutoShape 11"/>
            <p:cNvSpPr>
              <a:spLocks noChangeArrowheads="1"/>
            </p:cNvSpPr>
            <p:nvPr/>
          </p:nvSpPr>
          <p:spPr bwMode="auto">
            <a:xfrm>
              <a:off x="1740" y="2393"/>
              <a:ext cx="57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3" name="AutoShape 12"/>
            <p:cNvSpPr>
              <a:spLocks noChangeArrowheads="1"/>
            </p:cNvSpPr>
            <p:nvPr/>
          </p:nvSpPr>
          <p:spPr bwMode="auto">
            <a:xfrm>
              <a:off x="1433" y="1845"/>
              <a:ext cx="56" cy="7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4" name="Freeform 13"/>
            <p:cNvSpPr>
              <a:spLocks/>
            </p:cNvSpPr>
            <p:nvPr/>
          </p:nvSpPr>
          <p:spPr bwMode="auto">
            <a:xfrm>
              <a:off x="1376" y="1763"/>
              <a:ext cx="686" cy="877"/>
            </a:xfrm>
            <a:custGeom>
              <a:avLst/>
              <a:gdLst>
                <a:gd name="T0" fmla="*/ 38 w 1101"/>
                <a:gd name="T1" fmla="*/ 70 h 1077"/>
                <a:gd name="T2" fmla="*/ 39 w 1101"/>
                <a:gd name="T3" fmla="*/ 115 h 1077"/>
                <a:gd name="T4" fmla="*/ 37 w 1101"/>
                <a:gd name="T5" fmla="*/ 221 h 1077"/>
                <a:gd name="T6" fmla="*/ 34 w 1101"/>
                <a:gd name="T7" fmla="*/ 248 h 1077"/>
                <a:gd name="T8" fmla="*/ 31 w 1101"/>
                <a:gd name="T9" fmla="*/ 256 h 1077"/>
                <a:gd name="T10" fmla="*/ 22 w 1101"/>
                <a:gd name="T11" fmla="*/ 248 h 1077"/>
                <a:gd name="T12" fmla="*/ 18 w 1101"/>
                <a:gd name="T13" fmla="*/ 236 h 1077"/>
                <a:gd name="T14" fmla="*/ 17 w 1101"/>
                <a:gd name="T15" fmla="*/ 234 h 1077"/>
                <a:gd name="T16" fmla="*/ 12 w 1101"/>
                <a:gd name="T17" fmla="*/ 208 h 1077"/>
                <a:gd name="T18" fmla="*/ 9 w 1101"/>
                <a:gd name="T19" fmla="*/ 191 h 1077"/>
                <a:gd name="T20" fmla="*/ 4 w 1101"/>
                <a:gd name="T21" fmla="*/ 163 h 1077"/>
                <a:gd name="T22" fmla="*/ 1 w 1101"/>
                <a:gd name="T23" fmla="*/ 107 h 1077"/>
                <a:gd name="T24" fmla="*/ 1 w 1101"/>
                <a:gd name="T25" fmla="*/ 30 h 1077"/>
                <a:gd name="T26" fmla="*/ 7 w 1101"/>
                <a:gd name="T27" fmla="*/ 5 h 1077"/>
                <a:gd name="T28" fmla="*/ 8 w 1101"/>
                <a:gd name="T29" fmla="*/ 3 h 1077"/>
                <a:gd name="T30" fmla="*/ 16 w 1101"/>
                <a:gd name="T31" fmla="*/ 7 h 1077"/>
                <a:gd name="T32" fmla="*/ 21 w 1101"/>
                <a:gd name="T33" fmla="*/ 24 h 1077"/>
                <a:gd name="T34" fmla="*/ 25 w 1101"/>
                <a:gd name="T35" fmla="*/ 42 h 1077"/>
                <a:gd name="T36" fmla="*/ 28 w 1101"/>
                <a:gd name="T37" fmla="*/ 48 h 1077"/>
                <a:gd name="T38" fmla="*/ 38 w 1101"/>
                <a:gd name="T39" fmla="*/ 70 h 107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01"/>
                <a:gd name="T61" fmla="*/ 0 h 1077"/>
                <a:gd name="T62" fmla="*/ 1101 w 1101"/>
                <a:gd name="T63" fmla="*/ 1077 h 107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01" h="1077">
                  <a:moveTo>
                    <a:pt x="1041" y="294"/>
                  </a:moveTo>
                  <a:cubicBezTo>
                    <a:pt x="1062" y="357"/>
                    <a:pt x="1070" y="419"/>
                    <a:pt x="1077" y="485"/>
                  </a:cubicBezTo>
                  <a:cubicBezTo>
                    <a:pt x="1072" y="641"/>
                    <a:pt x="1101" y="797"/>
                    <a:pt x="1013" y="930"/>
                  </a:cubicBezTo>
                  <a:cubicBezTo>
                    <a:pt x="1001" y="966"/>
                    <a:pt x="984" y="1017"/>
                    <a:pt x="950" y="1040"/>
                  </a:cubicBezTo>
                  <a:cubicBezTo>
                    <a:pt x="920" y="1060"/>
                    <a:pt x="884" y="1065"/>
                    <a:pt x="850" y="1076"/>
                  </a:cubicBezTo>
                  <a:cubicBezTo>
                    <a:pt x="677" y="1068"/>
                    <a:pt x="701" y="1077"/>
                    <a:pt x="595" y="1040"/>
                  </a:cubicBezTo>
                  <a:cubicBezTo>
                    <a:pt x="556" y="1026"/>
                    <a:pt x="527" y="1007"/>
                    <a:pt x="486" y="994"/>
                  </a:cubicBezTo>
                  <a:cubicBezTo>
                    <a:pt x="477" y="991"/>
                    <a:pt x="459" y="985"/>
                    <a:pt x="459" y="985"/>
                  </a:cubicBezTo>
                  <a:cubicBezTo>
                    <a:pt x="417" y="943"/>
                    <a:pt x="369" y="911"/>
                    <a:pt x="322" y="876"/>
                  </a:cubicBezTo>
                  <a:cubicBezTo>
                    <a:pt x="287" y="850"/>
                    <a:pt x="271" y="816"/>
                    <a:pt x="232" y="803"/>
                  </a:cubicBezTo>
                  <a:cubicBezTo>
                    <a:pt x="196" y="768"/>
                    <a:pt x="131" y="726"/>
                    <a:pt x="104" y="685"/>
                  </a:cubicBezTo>
                  <a:cubicBezTo>
                    <a:pt x="56" y="611"/>
                    <a:pt x="21" y="536"/>
                    <a:pt x="4" y="449"/>
                  </a:cubicBezTo>
                  <a:cubicBezTo>
                    <a:pt x="7" y="343"/>
                    <a:pt x="0" y="236"/>
                    <a:pt x="13" y="130"/>
                  </a:cubicBezTo>
                  <a:cubicBezTo>
                    <a:pt x="22" y="60"/>
                    <a:pt x="139" y="33"/>
                    <a:pt x="186" y="21"/>
                  </a:cubicBezTo>
                  <a:cubicBezTo>
                    <a:pt x="198" y="18"/>
                    <a:pt x="222" y="12"/>
                    <a:pt x="222" y="12"/>
                  </a:cubicBezTo>
                  <a:cubicBezTo>
                    <a:pt x="289" y="15"/>
                    <a:pt x="362" y="0"/>
                    <a:pt x="422" y="30"/>
                  </a:cubicBezTo>
                  <a:cubicBezTo>
                    <a:pt x="473" y="56"/>
                    <a:pt x="525" y="77"/>
                    <a:pt x="577" y="103"/>
                  </a:cubicBezTo>
                  <a:cubicBezTo>
                    <a:pt x="619" y="124"/>
                    <a:pt x="655" y="153"/>
                    <a:pt x="695" y="176"/>
                  </a:cubicBezTo>
                  <a:cubicBezTo>
                    <a:pt x="718" y="189"/>
                    <a:pt x="745" y="192"/>
                    <a:pt x="768" y="203"/>
                  </a:cubicBezTo>
                  <a:cubicBezTo>
                    <a:pt x="844" y="240"/>
                    <a:pt x="955" y="294"/>
                    <a:pt x="1041" y="294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235" name="AutoShape 14"/>
            <p:cNvSpPr>
              <a:spLocks noChangeArrowheads="1"/>
            </p:cNvSpPr>
            <p:nvPr/>
          </p:nvSpPr>
          <p:spPr bwMode="auto">
            <a:xfrm>
              <a:off x="1104" y="2584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6" name="AutoShape 15"/>
            <p:cNvSpPr>
              <a:spLocks noChangeArrowheads="1"/>
            </p:cNvSpPr>
            <p:nvPr/>
          </p:nvSpPr>
          <p:spPr bwMode="auto">
            <a:xfrm>
              <a:off x="1391" y="2647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7" name="AutoShape 16"/>
            <p:cNvSpPr>
              <a:spLocks noChangeArrowheads="1"/>
            </p:cNvSpPr>
            <p:nvPr/>
          </p:nvSpPr>
          <p:spPr bwMode="auto">
            <a:xfrm>
              <a:off x="1286" y="2903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8" name="AutoShape 17"/>
            <p:cNvSpPr>
              <a:spLocks noChangeArrowheads="1"/>
            </p:cNvSpPr>
            <p:nvPr/>
          </p:nvSpPr>
          <p:spPr bwMode="auto">
            <a:xfrm>
              <a:off x="1345" y="2795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9" name="AutoShape 18"/>
            <p:cNvSpPr>
              <a:spLocks noChangeArrowheads="1"/>
            </p:cNvSpPr>
            <p:nvPr/>
          </p:nvSpPr>
          <p:spPr bwMode="auto">
            <a:xfrm>
              <a:off x="1171" y="2752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0" name="AutoShape 19"/>
            <p:cNvSpPr>
              <a:spLocks noChangeArrowheads="1"/>
            </p:cNvSpPr>
            <p:nvPr/>
          </p:nvSpPr>
          <p:spPr bwMode="auto">
            <a:xfrm>
              <a:off x="1168" y="2875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1" name="AutoShape 20"/>
            <p:cNvSpPr>
              <a:spLocks noChangeArrowheads="1"/>
            </p:cNvSpPr>
            <p:nvPr/>
          </p:nvSpPr>
          <p:spPr bwMode="auto">
            <a:xfrm>
              <a:off x="1224" y="2504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2" name="AutoShape 21"/>
            <p:cNvSpPr>
              <a:spLocks noChangeArrowheads="1"/>
            </p:cNvSpPr>
            <p:nvPr/>
          </p:nvSpPr>
          <p:spPr bwMode="auto">
            <a:xfrm>
              <a:off x="1289" y="2628"/>
              <a:ext cx="56" cy="74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3" name="AutoShape 22"/>
            <p:cNvSpPr>
              <a:spLocks noChangeArrowheads="1"/>
            </p:cNvSpPr>
            <p:nvPr/>
          </p:nvSpPr>
          <p:spPr bwMode="auto">
            <a:xfrm>
              <a:off x="1429" y="2882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4" name="Freeform 23"/>
            <p:cNvSpPr>
              <a:spLocks/>
            </p:cNvSpPr>
            <p:nvPr/>
          </p:nvSpPr>
          <p:spPr bwMode="auto">
            <a:xfrm>
              <a:off x="1061" y="2373"/>
              <a:ext cx="573" cy="785"/>
            </a:xfrm>
            <a:custGeom>
              <a:avLst/>
              <a:gdLst>
                <a:gd name="T0" fmla="*/ 9 w 918"/>
                <a:gd name="T1" fmla="*/ 193 h 965"/>
                <a:gd name="T2" fmla="*/ 7 w 918"/>
                <a:gd name="T3" fmla="*/ 184 h 965"/>
                <a:gd name="T4" fmla="*/ 4 w 918"/>
                <a:gd name="T5" fmla="*/ 174 h 965"/>
                <a:gd name="T6" fmla="*/ 2 w 918"/>
                <a:gd name="T7" fmla="*/ 165 h 965"/>
                <a:gd name="T8" fmla="*/ 1 w 918"/>
                <a:gd name="T9" fmla="*/ 152 h 965"/>
                <a:gd name="T10" fmla="*/ 0 w 918"/>
                <a:gd name="T11" fmla="*/ 109 h 965"/>
                <a:gd name="T12" fmla="*/ 1 w 918"/>
                <a:gd name="T13" fmla="*/ 48 h 965"/>
                <a:gd name="T14" fmla="*/ 2 w 918"/>
                <a:gd name="T15" fmla="*/ 32 h 965"/>
                <a:gd name="T16" fmla="*/ 11 w 918"/>
                <a:gd name="T17" fmla="*/ 0 h 965"/>
                <a:gd name="T18" fmla="*/ 14 w 918"/>
                <a:gd name="T19" fmla="*/ 5 h 965"/>
                <a:gd name="T20" fmla="*/ 18 w 918"/>
                <a:gd name="T21" fmla="*/ 13 h 965"/>
                <a:gd name="T22" fmla="*/ 26 w 918"/>
                <a:gd name="T23" fmla="*/ 39 h 965"/>
                <a:gd name="T24" fmla="*/ 26 w 918"/>
                <a:gd name="T25" fmla="*/ 51 h 965"/>
                <a:gd name="T26" fmla="*/ 27 w 918"/>
                <a:gd name="T27" fmla="*/ 59 h 965"/>
                <a:gd name="T28" fmla="*/ 30 w 918"/>
                <a:gd name="T29" fmla="*/ 81 h 965"/>
                <a:gd name="T30" fmla="*/ 31 w 918"/>
                <a:gd name="T31" fmla="*/ 100 h 965"/>
                <a:gd name="T32" fmla="*/ 32 w 918"/>
                <a:gd name="T33" fmla="*/ 122 h 965"/>
                <a:gd name="T34" fmla="*/ 32 w 918"/>
                <a:gd name="T35" fmla="*/ 144 h 965"/>
                <a:gd name="T36" fmla="*/ 34 w 918"/>
                <a:gd name="T37" fmla="*/ 182 h 965"/>
                <a:gd name="T38" fmla="*/ 31 w 918"/>
                <a:gd name="T39" fmla="*/ 218 h 965"/>
                <a:gd name="T40" fmla="*/ 28 w 918"/>
                <a:gd name="T41" fmla="*/ 223 h 965"/>
                <a:gd name="T42" fmla="*/ 26 w 918"/>
                <a:gd name="T43" fmla="*/ 225 h 965"/>
                <a:gd name="T44" fmla="*/ 13 w 918"/>
                <a:gd name="T45" fmla="*/ 221 h 965"/>
                <a:gd name="T46" fmla="*/ 9 w 918"/>
                <a:gd name="T47" fmla="*/ 203 h 965"/>
                <a:gd name="T48" fmla="*/ 9 w 918"/>
                <a:gd name="T49" fmla="*/ 193 h 9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8"/>
                <a:gd name="T76" fmla="*/ 0 h 965"/>
                <a:gd name="T77" fmla="*/ 918 w 918"/>
                <a:gd name="T78" fmla="*/ 965 h 96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8" h="965">
                  <a:moveTo>
                    <a:pt x="227" y="818"/>
                  </a:moveTo>
                  <a:cubicBezTo>
                    <a:pt x="178" y="802"/>
                    <a:pt x="216" y="822"/>
                    <a:pt x="191" y="782"/>
                  </a:cubicBezTo>
                  <a:cubicBezTo>
                    <a:pt x="176" y="757"/>
                    <a:pt x="144" y="746"/>
                    <a:pt x="118" y="737"/>
                  </a:cubicBezTo>
                  <a:cubicBezTo>
                    <a:pt x="106" y="724"/>
                    <a:pt x="92" y="714"/>
                    <a:pt x="81" y="700"/>
                  </a:cubicBezTo>
                  <a:cubicBezTo>
                    <a:pt x="68" y="683"/>
                    <a:pt x="45" y="646"/>
                    <a:pt x="45" y="646"/>
                  </a:cubicBezTo>
                  <a:cubicBezTo>
                    <a:pt x="30" y="585"/>
                    <a:pt x="10" y="526"/>
                    <a:pt x="0" y="464"/>
                  </a:cubicBezTo>
                  <a:cubicBezTo>
                    <a:pt x="3" y="376"/>
                    <a:pt x="1" y="288"/>
                    <a:pt x="9" y="200"/>
                  </a:cubicBezTo>
                  <a:cubicBezTo>
                    <a:pt x="11" y="175"/>
                    <a:pt x="74" y="139"/>
                    <a:pt x="81" y="136"/>
                  </a:cubicBezTo>
                  <a:cubicBezTo>
                    <a:pt x="153" y="101"/>
                    <a:pt x="222" y="22"/>
                    <a:pt x="291" y="0"/>
                  </a:cubicBezTo>
                  <a:cubicBezTo>
                    <a:pt x="314" y="3"/>
                    <a:pt x="364" y="5"/>
                    <a:pt x="391" y="18"/>
                  </a:cubicBezTo>
                  <a:cubicBezTo>
                    <a:pt x="430" y="37"/>
                    <a:pt x="446" y="46"/>
                    <a:pt x="491" y="55"/>
                  </a:cubicBezTo>
                  <a:cubicBezTo>
                    <a:pt x="555" y="98"/>
                    <a:pt x="638" y="100"/>
                    <a:pt x="691" y="164"/>
                  </a:cubicBezTo>
                  <a:cubicBezTo>
                    <a:pt x="760" y="248"/>
                    <a:pt x="665" y="138"/>
                    <a:pt x="718" y="218"/>
                  </a:cubicBezTo>
                  <a:cubicBezTo>
                    <a:pt x="725" y="229"/>
                    <a:pt x="737" y="236"/>
                    <a:pt x="745" y="246"/>
                  </a:cubicBezTo>
                  <a:cubicBezTo>
                    <a:pt x="770" y="278"/>
                    <a:pt x="782" y="319"/>
                    <a:pt x="809" y="346"/>
                  </a:cubicBezTo>
                  <a:cubicBezTo>
                    <a:pt x="830" y="410"/>
                    <a:pt x="816" y="384"/>
                    <a:pt x="845" y="427"/>
                  </a:cubicBezTo>
                  <a:cubicBezTo>
                    <a:pt x="851" y="457"/>
                    <a:pt x="856" y="488"/>
                    <a:pt x="863" y="518"/>
                  </a:cubicBezTo>
                  <a:cubicBezTo>
                    <a:pt x="871" y="549"/>
                    <a:pt x="884" y="578"/>
                    <a:pt x="890" y="609"/>
                  </a:cubicBezTo>
                  <a:cubicBezTo>
                    <a:pt x="902" y="666"/>
                    <a:pt x="900" y="718"/>
                    <a:pt x="918" y="773"/>
                  </a:cubicBezTo>
                  <a:cubicBezTo>
                    <a:pt x="910" y="845"/>
                    <a:pt x="904" y="901"/>
                    <a:pt x="827" y="927"/>
                  </a:cubicBezTo>
                  <a:cubicBezTo>
                    <a:pt x="803" y="935"/>
                    <a:pt x="778" y="940"/>
                    <a:pt x="754" y="946"/>
                  </a:cubicBezTo>
                  <a:cubicBezTo>
                    <a:pt x="742" y="949"/>
                    <a:pt x="718" y="955"/>
                    <a:pt x="718" y="955"/>
                  </a:cubicBezTo>
                  <a:cubicBezTo>
                    <a:pt x="668" y="954"/>
                    <a:pt x="462" y="965"/>
                    <a:pt x="354" y="937"/>
                  </a:cubicBezTo>
                  <a:cubicBezTo>
                    <a:pt x="316" y="927"/>
                    <a:pt x="272" y="891"/>
                    <a:pt x="245" y="864"/>
                  </a:cubicBezTo>
                  <a:cubicBezTo>
                    <a:pt x="231" y="850"/>
                    <a:pt x="192" y="818"/>
                    <a:pt x="227" y="818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grpSp>
          <p:nvGrpSpPr>
            <p:cNvPr id="51245" name="Group 24"/>
            <p:cNvGrpSpPr>
              <a:grpSpLocks/>
            </p:cNvGrpSpPr>
            <p:nvPr/>
          </p:nvGrpSpPr>
          <p:grpSpPr bwMode="auto">
            <a:xfrm>
              <a:off x="551" y="1796"/>
              <a:ext cx="542" cy="954"/>
              <a:chOff x="551" y="1796"/>
              <a:chExt cx="542" cy="954"/>
            </a:xfrm>
          </p:grpSpPr>
          <p:sp>
            <p:nvSpPr>
              <p:cNvPr id="51246" name="AutoShape 25"/>
              <p:cNvSpPr>
                <a:spLocks noChangeArrowheads="1"/>
              </p:cNvSpPr>
              <p:nvPr/>
            </p:nvSpPr>
            <p:spPr bwMode="auto">
              <a:xfrm>
                <a:off x="727" y="2492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7" name="AutoShape 26"/>
              <p:cNvSpPr>
                <a:spLocks noChangeArrowheads="1"/>
              </p:cNvSpPr>
              <p:nvPr/>
            </p:nvSpPr>
            <p:spPr bwMode="auto">
              <a:xfrm>
                <a:off x="651" y="2392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8" name="AutoShape 27"/>
              <p:cNvSpPr>
                <a:spLocks noChangeArrowheads="1"/>
              </p:cNvSpPr>
              <p:nvPr/>
            </p:nvSpPr>
            <p:spPr bwMode="auto">
              <a:xfrm>
                <a:off x="848" y="2405"/>
                <a:ext cx="56" cy="74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9" name="AutoShape 28"/>
              <p:cNvSpPr>
                <a:spLocks noChangeArrowheads="1"/>
              </p:cNvSpPr>
              <p:nvPr/>
            </p:nvSpPr>
            <p:spPr bwMode="auto">
              <a:xfrm>
                <a:off x="753" y="2230"/>
                <a:ext cx="57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0" name="AutoShape 29"/>
              <p:cNvSpPr>
                <a:spLocks noChangeArrowheads="1"/>
              </p:cNvSpPr>
              <p:nvPr/>
            </p:nvSpPr>
            <p:spPr bwMode="auto">
              <a:xfrm>
                <a:off x="615" y="2508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1" name="AutoShape 30"/>
              <p:cNvSpPr>
                <a:spLocks noChangeArrowheads="1"/>
              </p:cNvSpPr>
              <p:nvPr/>
            </p:nvSpPr>
            <p:spPr bwMode="auto">
              <a:xfrm>
                <a:off x="669" y="2268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2" name="AutoShape 31"/>
              <p:cNvSpPr>
                <a:spLocks noChangeArrowheads="1"/>
              </p:cNvSpPr>
              <p:nvPr/>
            </p:nvSpPr>
            <p:spPr bwMode="auto">
              <a:xfrm>
                <a:off x="857" y="2566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3" name="AutoShape 32"/>
              <p:cNvSpPr>
                <a:spLocks noChangeArrowheads="1"/>
              </p:cNvSpPr>
              <p:nvPr/>
            </p:nvSpPr>
            <p:spPr bwMode="auto">
              <a:xfrm>
                <a:off x="924" y="2260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4" name="AutoShape 33"/>
              <p:cNvSpPr>
                <a:spLocks noChangeArrowheads="1"/>
              </p:cNvSpPr>
              <p:nvPr/>
            </p:nvSpPr>
            <p:spPr bwMode="auto">
              <a:xfrm>
                <a:off x="931" y="2092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5" name="AutoShape 34"/>
              <p:cNvSpPr>
                <a:spLocks noChangeArrowheads="1"/>
              </p:cNvSpPr>
              <p:nvPr/>
            </p:nvSpPr>
            <p:spPr bwMode="auto">
              <a:xfrm>
                <a:off x="881" y="1945"/>
                <a:ext cx="56" cy="75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6" name="Freeform 35"/>
              <p:cNvSpPr>
                <a:spLocks/>
              </p:cNvSpPr>
              <p:nvPr/>
            </p:nvSpPr>
            <p:spPr bwMode="auto">
              <a:xfrm>
                <a:off x="551" y="1796"/>
                <a:ext cx="542" cy="954"/>
              </a:xfrm>
              <a:custGeom>
                <a:avLst/>
                <a:gdLst>
                  <a:gd name="T0" fmla="*/ 27 w 869"/>
                  <a:gd name="T1" fmla="*/ 186 h 1173"/>
                  <a:gd name="T2" fmla="*/ 26 w 869"/>
                  <a:gd name="T3" fmla="*/ 222 h 1173"/>
                  <a:gd name="T4" fmla="*/ 24 w 869"/>
                  <a:gd name="T5" fmla="*/ 255 h 1173"/>
                  <a:gd name="T6" fmla="*/ 23 w 869"/>
                  <a:gd name="T7" fmla="*/ 268 h 1173"/>
                  <a:gd name="T8" fmla="*/ 23 w 869"/>
                  <a:gd name="T9" fmla="*/ 272 h 1173"/>
                  <a:gd name="T10" fmla="*/ 21 w 869"/>
                  <a:gd name="T11" fmla="*/ 276 h 1173"/>
                  <a:gd name="T12" fmla="*/ 11 w 869"/>
                  <a:gd name="T13" fmla="*/ 269 h 1173"/>
                  <a:gd name="T14" fmla="*/ 4 w 869"/>
                  <a:gd name="T15" fmla="*/ 252 h 1173"/>
                  <a:gd name="T16" fmla="*/ 1 w 869"/>
                  <a:gd name="T17" fmla="*/ 237 h 1173"/>
                  <a:gd name="T18" fmla="*/ 0 w 869"/>
                  <a:gd name="T19" fmla="*/ 225 h 1173"/>
                  <a:gd name="T20" fmla="*/ 2 w 869"/>
                  <a:gd name="T21" fmla="*/ 118 h 1173"/>
                  <a:gd name="T22" fmla="*/ 4 w 869"/>
                  <a:gd name="T23" fmla="*/ 55 h 1173"/>
                  <a:gd name="T24" fmla="*/ 6 w 869"/>
                  <a:gd name="T25" fmla="*/ 39 h 1173"/>
                  <a:gd name="T26" fmla="*/ 7 w 869"/>
                  <a:gd name="T27" fmla="*/ 32 h 1173"/>
                  <a:gd name="T28" fmla="*/ 11 w 869"/>
                  <a:gd name="T29" fmla="*/ 17 h 1173"/>
                  <a:gd name="T30" fmla="*/ 13 w 869"/>
                  <a:gd name="T31" fmla="*/ 11 h 1173"/>
                  <a:gd name="T32" fmla="*/ 16 w 869"/>
                  <a:gd name="T33" fmla="*/ 0 h 1173"/>
                  <a:gd name="T34" fmla="*/ 26 w 869"/>
                  <a:gd name="T35" fmla="*/ 20 h 1173"/>
                  <a:gd name="T36" fmla="*/ 29 w 869"/>
                  <a:gd name="T37" fmla="*/ 48 h 1173"/>
                  <a:gd name="T38" fmla="*/ 31 w 869"/>
                  <a:gd name="T39" fmla="*/ 59 h 1173"/>
                  <a:gd name="T40" fmla="*/ 32 w 869"/>
                  <a:gd name="T41" fmla="*/ 72 h 1173"/>
                  <a:gd name="T42" fmla="*/ 29 w 869"/>
                  <a:gd name="T43" fmla="*/ 167 h 1173"/>
                  <a:gd name="T44" fmla="*/ 27 w 869"/>
                  <a:gd name="T45" fmla="*/ 186 h 11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69"/>
                  <a:gd name="T70" fmla="*/ 0 h 1173"/>
                  <a:gd name="T71" fmla="*/ 869 w 869"/>
                  <a:gd name="T72" fmla="*/ 1173 h 117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69" h="1173">
                    <a:moveTo>
                      <a:pt x="754" y="791"/>
                    </a:moveTo>
                    <a:cubicBezTo>
                      <a:pt x="743" y="846"/>
                      <a:pt x="731" y="899"/>
                      <a:pt x="699" y="945"/>
                    </a:cubicBezTo>
                    <a:cubicBezTo>
                      <a:pt x="684" y="991"/>
                      <a:pt x="669" y="1036"/>
                      <a:pt x="654" y="1082"/>
                    </a:cubicBezTo>
                    <a:cubicBezTo>
                      <a:pt x="648" y="1100"/>
                      <a:pt x="649" y="1122"/>
                      <a:pt x="636" y="1136"/>
                    </a:cubicBezTo>
                    <a:cubicBezTo>
                      <a:pt x="630" y="1142"/>
                      <a:pt x="626" y="1151"/>
                      <a:pt x="618" y="1155"/>
                    </a:cubicBezTo>
                    <a:cubicBezTo>
                      <a:pt x="601" y="1164"/>
                      <a:pt x="563" y="1173"/>
                      <a:pt x="563" y="1173"/>
                    </a:cubicBezTo>
                    <a:cubicBezTo>
                      <a:pt x="471" y="1168"/>
                      <a:pt x="379" y="1170"/>
                      <a:pt x="290" y="1145"/>
                    </a:cubicBezTo>
                    <a:cubicBezTo>
                      <a:pt x="231" y="1129"/>
                      <a:pt x="182" y="1097"/>
                      <a:pt x="127" y="1073"/>
                    </a:cubicBezTo>
                    <a:cubicBezTo>
                      <a:pt x="93" y="1058"/>
                      <a:pt x="60" y="1039"/>
                      <a:pt x="36" y="1009"/>
                    </a:cubicBezTo>
                    <a:cubicBezTo>
                      <a:pt x="23" y="992"/>
                      <a:pt x="0" y="955"/>
                      <a:pt x="0" y="955"/>
                    </a:cubicBezTo>
                    <a:cubicBezTo>
                      <a:pt x="11" y="805"/>
                      <a:pt x="33" y="644"/>
                      <a:pt x="81" y="500"/>
                    </a:cubicBezTo>
                    <a:cubicBezTo>
                      <a:pt x="92" y="412"/>
                      <a:pt x="99" y="324"/>
                      <a:pt x="109" y="236"/>
                    </a:cubicBezTo>
                    <a:cubicBezTo>
                      <a:pt x="113" y="197"/>
                      <a:pt x="118" y="176"/>
                      <a:pt x="154" y="164"/>
                    </a:cubicBezTo>
                    <a:cubicBezTo>
                      <a:pt x="193" y="123"/>
                      <a:pt x="147" y="165"/>
                      <a:pt x="200" y="136"/>
                    </a:cubicBezTo>
                    <a:cubicBezTo>
                      <a:pt x="241" y="114"/>
                      <a:pt x="266" y="87"/>
                      <a:pt x="309" y="73"/>
                    </a:cubicBezTo>
                    <a:cubicBezTo>
                      <a:pt x="343" y="37"/>
                      <a:pt x="308" y="68"/>
                      <a:pt x="354" y="45"/>
                    </a:cubicBezTo>
                    <a:cubicBezTo>
                      <a:pt x="383" y="30"/>
                      <a:pt x="395" y="11"/>
                      <a:pt x="427" y="0"/>
                    </a:cubicBezTo>
                    <a:cubicBezTo>
                      <a:pt x="520" y="23"/>
                      <a:pt x="626" y="29"/>
                      <a:pt x="709" y="82"/>
                    </a:cubicBezTo>
                    <a:cubicBezTo>
                      <a:pt x="738" y="125"/>
                      <a:pt x="765" y="172"/>
                      <a:pt x="809" y="200"/>
                    </a:cubicBezTo>
                    <a:cubicBezTo>
                      <a:pt x="821" y="218"/>
                      <a:pt x="838" y="234"/>
                      <a:pt x="845" y="255"/>
                    </a:cubicBezTo>
                    <a:cubicBezTo>
                      <a:pt x="851" y="273"/>
                      <a:pt x="863" y="309"/>
                      <a:pt x="863" y="309"/>
                    </a:cubicBezTo>
                    <a:cubicBezTo>
                      <a:pt x="858" y="436"/>
                      <a:pt x="869" y="596"/>
                      <a:pt x="790" y="709"/>
                    </a:cubicBezTo>
                    <a:cubicBezTo>
                      <a:pt x="787" y="717"/>
                      <a:pt x="776" y="791"/>
                      <a:pt x="754" y="791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IN"/>
              </a:p>
            </p:txBody>
          </p:sp>
        </p:grpSp>
      </p:grpSp>
      <p:sp>
        <p:nvSpPr>
          <p:cNvPr id="51205" name="Rectangle 36"/>
          <p:cNvSpPr>
            <a:spLocks noChangeArrowheads="1"/>
          </p:cNvSpPr>
          <p:nvPr/>
        </p:nvSpPr>
        <p:spPr bwMode="auto">
          <a:xfrm>
            <a:off x="4802188" y="2678113"/>
            <a:ext cx="3751262" cy="3348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06" name="Group 37"/>
          <p:cNvGrpSpPr>
            <a:grpSpLocks/>
          </p:cNvGrpSpPr>
          <p:nvPr/>
        </p:nvGrpSpPr>
        <p:grpSpPr bwMode="auto">
          <a:xfrm>
            <a:off x="5241925" y="3225800"/>
            <a:ext cx="2398713" cy="2214563"/>
            <a:chOff x="3302" y="2032"/>
            <a:chExt cx="1511" cy="1395"/>
          </a:xfrm>
        </p:grpSpPr>
        <p:sp>
          <p:nvSpPr>
            <p:cNvPr id="51209" name="AutoShape 38"/>
            <p:cNvSpPr>
              <a:spLocks noChangeArrowheads="1"/>
            </p:cNvSpPr>
            <p:nvPr/>
          </p:nvSpPr>
          <p:spPr bwMode="auto">
            <a:xfrm>
              <a:off x="3366" y="2777"/>
              <a:ext cx="56" cy="7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0" name="AutoShape 39"/>
            <p:cNvSpPr>
              <a:spLocks noChangeArrowheads="1"/>
            </p:cNvSpPr>
            <p:nvPr/>
          </p:nvSpPr>
          <p:spPr bwMode="auto">
            <a:xfrm>
              <a:off x="3420" y="2537"/>
              <a:ext cx="56" cy="7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1" name="AutoShape 40"/>
            <p:cNvSpPr>
              <a:spLocks noChangeArrowheads="1"/>
            </p:cNvSpPr>
            <p:nvPr/>
          </p:nvSpPr>
          <p:spPr bwMode="auto">
            <a:xfrm>
              <a:off x="4360" y="2262"/>
              <a:ext cx="56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41"/>
            <p:cNvSpPr>
              <a:spLocks noChangeArrowheads="1"/>
            </p:cNvSpPr>
            <p:nvPr/>
          </p:nvSpPr>
          <p:spPr bwMode="auto">
            <a:xfrm>
              <a:off x="4317" y="2585"/>
              <a:ext cx="56" cy="75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3" name="AutoShape 42"/>
            <p:cNvSpPr>
              <a:spLocks noChangeArrowheads="1"/>
            </p:cNvSpPr>
            <p:nvPr/>
          </p:nvSpPr>
          <p:spPr bwMode="auto">
            <a:xfrm>
              <a:off x="4695" y="2464"/>
              <a:ext cx="56" cy="7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4" name="AutoShape 43"/>
            <p:cNvSpPr>
              <a:spLocks noChangeArrowheads="1"/>
            </p:cNvSpPr>
            <p:nvPr/>
          </p:nvSpPr>
          <p:spPr bwMode="auto">
            <a:xfrm>
              <a:off x="3608" y="2835"/>
              <a:ext cx="56" cy="7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AutoShape 44"/>
            <p:cNvSpPr>
              <a:spLocks noChangeArrowheads="1"/>
            </p:cNvSpPr>
            <p:nvPr/>
          </p:nvSpPr>
          <p:spPr bwMode="auto">
            <a:xfrm>
              <a:off x="4037" y="3172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6" name="AutoShape 45"/>
            <p:cNvSpPr>
              <a:spLocks noChangeArrowheads="1"/>
            </p:cNvSpPr>
            <p:nvPr/>
          </p:nvSpPr>
          <p:spPr bwMode="auto">
            <a:xfrm>
              <a:off x="4096" y="3064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AutoShape 46"/>
            <p:cNvSpPr>
              <a:spLocks noChangeArrowheads="1"/>
            </p:cNvSpPr>
            <p:nvPr/>
          </p:nvSpPr>
          <p:spPr bwMode="auto">
            <a:xfrm>
              <a:off x="3675" y="2529"/>
              <a:ext cx="56" cy="7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8" name="AutoShape 47"/>
            <p:cNvSpPr>
              <a:spLocks noChangeArrowheads="1"/>
            </p:cNvSpPr>
            <p:nvPr/>
          </p:nvSpPr>
          <p:spPr bwMode="auto">
            <a:xfrm>
              <a:off x="3922" y="3021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AutoShape 48"/>
            <p:cNvSpPr>
              <a:spLocks noChangeArrowheads="1"/>
            </p:cNvSpPr>
            <p:nvPr/>
          </p:nvSpPr>
          <p:spPr bwMode="auto">
            <a:xfrm>
              <a:off x="3682" y="2361"/>
              <a:ext cx="56" cy="75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0" name="AutoShape 49"/>
            <p:cNvSpPr>
              <a:spLocks noChangeArrowheads="1"/>
            </p:cNvSpPr>
            <p:nvPr/>
          </p:nvSpPr>
          <p:spPr bwMode="auto">
            <a:xfrm>
              <a:off x="4184" y="2114"/>
              <a:ext cx="56" cy="7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1" name="AutoShape 50"/>
            <p:cNvSpPr>
              <a:spLocks noChangeArrowheads="1"/>
            </p:cNvSpPr>
            <p:nvPr/>
          </p:nvSpPr>
          <p:spPr bwMode="auto">
            <a:xfrm>
              <a:off x="3975" y="2773"/>
              <a:ext cx="56" cy="75"/>
            </a:xfrm>
            <a:prstGeom prst="flowChartConnector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2" name="Freeform 51"/>
            <p:cNvSpPr>
              <a:spLocks/>
            </p:cNvSpPr>
            <p:nvPr/>
          </p:nvSpPr>
          <p:spPr bwMode="auto">
            <a:xfrm>
              <a:off x="4127" y="2032"/>
              <a:ext cx="686" cy="877"/>
            </a:xfrm>
            <a:custGeom>
              <a:avLst/>
              <a:gdLst>
                <a:gd name="T0" fmla="*/ 38 w 1101"/>
                <a:gd name="T1" fmla="*/ 70 h 1077"/>
                <a:gd name="T2" fmla="*/ 39 w 1101"/>
                <a:gd name="T3" fmla="*/ 115 h 1077"/>
                <a:gd name="T4" fmla="*/ 37 w 1101"/>
                <a:gd name="T5" fmla="*/ 221 h 1077"/>
                <a:gd name="T6" fmla="*/ 34 w 1101"/>
                <a:gd name="T7" fmla="*/ 248 h 1077"/>
                <a:gd name="T8" fmla="*/ 31 w 1101"/>
                <a:gd name="T9" fmla="*/ 256 h 1077"/>
                <a:gd name="T10" fmla="*/ 22 w 1101"/>
                <a:gd name="T11" fmla="*/ 248 h 1077"/>
                <a:gd name="T12" fmla="*/ 18 w 1101"/>
                <a:gd name="T13" fmla="*/ 236 h 1077"/>
                <a:gd name="T14" fmla="*/ 17 w 1101"/>
                <a:gd name="T15" fmla="*/ 234 h 1077"/>
                <a:gd name="T16" fmla="*/ 12 w 1101"/>
                <a:gd name="T17" fmla="*/ 208 h 1077"/>
                <a:gd name="T18" fmla="*/ 9 w 1101"/>
                <a:gd name="T19" fmla="*/ 191 h 1077"/>
                <a:gd name="T20" fmla="*/ 4 w 1101"/>
                <a:gd name="T21" fmla="*/ 163 h 1077"/>
                <a:gd name="T22" fmla="*/ 1 w 1101"/>
                <a:gd name="T23" fmla="*/ 107 h 1077"/>
                <a:gd name="T24" fmla="*/ 1 w 1101"/>
                <a:gd name="T25" fmla="*/ 30 h 1077"/>
                <a:gd name="T26" fmla="*/ 7 w 1101"/>
                <a:gd name="T27" fmla="*/ 5 h 1077"/>
                <a:gd name="T28" fmla="*/ 8 w 1101"/>
                <a:gd name="T29" fmla="*/ 3 h 1077"/>
                <a:gd name="T30" fmla="*/ 16 w 1101"/>
                <a:gd name="T31" fmla="*/ 7 h 1077"/>
                <a:gd name="T32" fmla="*/ 21 w 1101"/>
                <a:gd name="T33" fmla="*/ 24 h 1077"/>
                <a:gd name="T34" fmla="*/ 25 w 1101"/>
                <a:gd name="T35" fmla="*/ 42 h 1077"/>
                <a:gd name="T36" fmla="*/ 28 w 1101"/>
                <a:gd name="T37" fmla="*/ 48 h 1077"/>
                <a:gd name="T38" fmla="*/ 38 w 1101"/>
                <a:gd name="T39" fmla="*/ 70 h 107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01"/>
                <a:gd name="T61" fmla="*/ 0 h 1077"/>
                <a:gd name="T62" fmla="*/ 1101 w 1101"/>
                <a:gd name="T63" fmla="*/ 1077 h 107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01" h="1077">
                  <a:moveTo>
                    <a:pt x="1041" y="294"/>
                  </a:moveTo>
                  <a:cubicBezTo>
                    <a:pt x="1062" y="357"/>
                    <a:pt x="1070" y="419"/>
                    <a:pt x="1077" y="485"/>
                  </a:cubicBezTo>
                  <a:cubicBezTo>
                    <a:pt x="1072" y="641"/>
                    <a:pt x="1101" y="797"/>
                    <a:pt x="1013" y="930"/>
                  </a:cubicBezTo>
                  <a:cubicBezTo>
                    <a:pt x="1001" y="966"/>
                    <a:pt x="984" y="1017"/>
                    <a:pt x="950" y="1040"/>
                  </a:cubicBezTo>
                  <a:cubicBezTo>
                    <a:pt x="920" y="1060"/>
                    <a:pt x="884" y="1065"/>
                    <a:pt x="850" y="1076"/>
                  </a:cubicBezTo>
                  <a:cubicBezTo>
                    <a:pt x="677" y="1068"/>
                    <a:pt x="701" y="1077"/>
                    <a:pt x="595" y="1040"/>
                  </a:cubicBezTo>
                  <a:cubicBezTo>
                    <a:pt x="556" y="1026"/>
                    <a:pt x="527" y="1007"/>
                    <a:pt x="486" y="994"/>
                  </a:cubicBezTo>
                  <a:cubicBezTo>
                    <a:pt x="477" y="991"/>
                    <a:pt x="459" y="985"/>
                    <a:pt x="459" y="985"/>
                  </a:cubicBezTo>
                  <a:cubicBezTo>
                    <a:pt x="417" y="943"/>
                    <a:pt x="369" y="911"/>
                    <a:pt x="322" y="876"/>
                  </a:cubicBezTo>
                  <a:cubicBezTo>
                    <a:pt x="287" y="850"/>
                    <a:pt x="271" y="816"/>
                    <a:pt x="232" y="803"/>
                  </a:cubicBezTo>
                  <a:cubicBezTo>
                    <a:pt x="196" y="768"/>
                    <a:pt x="131" y="726"/>
                    <a:pt x="104" y="685"/>
                  </a:cubicBezTo>
                  <a:cubicBezTo>
                    <a:pt x="56" y="611"/>
                    <a:pt x="21" y="536"/>
                    <a:pt x="4" y="449"/>
                  </a:cubicBezTo>
                  <a:cubicBezTo>
                    <a:pt x="7" y="343"/>
                    <a:pt x="0" y="236"/>
                    <a:pt x="13" y="130"/>
                  </a:cubicBezTo>
                  <a:cubicBezTo>
                    <a:pt x="22" y="60"/>
                    <a:pt x="139" y="33"/>
                    <a:pt x="186" y="21"/>
                  </a:cubicBezTo>
                  <a:cubicBezTo>
                    <a:pt x="198" y="18"/>
                    <a:pt x="222" y="12"/>
                    <a:pt x="222" y="12"/>
                  </a:cubicBezTo>
                  <a:cubicBezTo>
                    <a:pt x="289" y="15"/>
                    <a:pt x="362" y="0"/>
                    <a:pt x="422" y="30"/>
                  </a:cubicBezTo>
                  <a:cubicBezTo>
                    <a:pt x="473" y="56"/>
                    <a:pt x="525" y="77"/>
                    <a:pt x="577" y="103"/>
                  </a:cubicBezTo>
                  <a:cubicBezTo>
                    <a:pt x="619" y="124"/>
                    <a:pt x="655" y="153"/>
                    <a:pt x="695" y="176"/>
                  </a:cubicBezTo>
                  <a:cubicBezTo>
                    <a:pt x="718" y="189"/>
                    <a:pt x="745" y="192"/>
                    <a:pt x="768" y="203"/>
                  </a:cubicBezTo>
                  <a:cubicBezTo>
                    <a:pt x="844" y="240"/>
                    <a:pt x="955" y="294"/>
                    <a:pt x="1041" y="294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223" name="Freeform 52"/>
            <p:cNvSpPr>
              <a:spLocks/>
            </p:cNvSpPr>
            <p:nvPr/>
          </p:nvSpPr>
          <p:spPr bwMode="auto">
            <a:xfrm>
              <a:off x="3812" y="2642"/>
              <a:ext cx="573" cy="785"/>
            </a:xfrm>
            <a:custGeom>
              <a:avLst/>
              <a:gdLst>
                <a:gd name="T0" fmla="*/ 9 w 918"/>
                <a:gd name="T1" fmla="*/ 193 h 965"/>
                <a:gd name="T2" fmla="*/ 7 w 918"/>
                <a:gd name="T3" fmla="*/ 184 h 965"/>
                <a:gd name="T4" fmla="*/ 4 w 918"/>
                <a:gd name="T5" fmla="*/ 174 h 965"/>
                <a:gd name="T6" fmla="*/ 2 w 918"/>
                <a:gd name="T7" fmla="*/ 165 h 965"/>
                <a:gd name="T8" fmla="*/ 1 w 918"/>
                <a:gd name="T9" fmla="*/ 152 h 965"/>
                <a:gd name="T10" fmla="*/ 0 w 918"/>
                <a:gd name="T11" fmla="*/ 109 h 965"/>
                <a:gd name="T12" fmla="*/ 1 w 918"/>
                <a:gd name="T13" fmla="*/ 48 h 965"/>
                <a:gd name="T14" fmla="*/ 2 w 918"/>
                <a:gd name="T15" fmla="*/ 32 h 965"/>
                <a:gd name="T16" fmla="*/ 11 w 918"/>
                <a:gd name="T17" fmla="*/ 0 h 965"/>
                <a:gd name="T18" fmla="*/ 14 w 918"/>
                <a:gd name="T19" fmla="*/ 5 h 965"/>
                <a:gd name="T20" fmla="*/ 18 w 918"/>
                <a:gd name="T21" fmla="*/ 13 h 965"/>
                <a:gd name="T22" fmla="*/ 26 w 918"/>
                <a:gd name="T23" fmla="*/ 39 h 965"/>
                <a:gd name="T24" fmla="*/ 26 w 918"/>
                <a:gd name="T25" fmla="*/ 51 h 965"/>
                <a:gd name="T26" fmla="*/ 27 w 918"/>
                <a:gd name="T27" fmla="*/ 59 h 965"/>
                <a:gd name="T28" fmla="*/ 30 w 918"/>
                <a:gd name="T29" fmla="*/ 81 h 965"/>
                <a:gd name="T30" fmla="*/ 31 w 918"/>
                <a:gd name="T31" fmla="*/ 100 h 965"/>
                <a:gd name="T32" fmla="*/ 32 w 918"/>
                <a:gd name="T33" fmla="*/ 122 h 965"/>
                <a:gd name="T34" fmla="*/ 32 w 918"/>
                <a:gd name="T35" fmla="*/ 144 h 965"/>
                <a:gd name="T36" fmla="*/ 34 w 918"/>
                <a:gd name="T37" fmla="*/ 182 h 965"/>
                <a:gd name="T38" fmla="*/ 31 w 918"/>
                <a:gd name="T39" fmla="*/ 218 h 965"/>
                <a:gd name="T40" fmla="*/ 28 w 918"/>
                <a:gd name="T41" fmla="*/ 223 h 965"/>
                <a:gd name="T42" fmla="*/ 26 w 918"/>
                <a:gd name="T43" fmla="*/ 225 h 965"/>
                <a:gd name="T44" fmla="*/ 13 w 918"/>
                <a:gd name="T45" fmla="*/ 221 h 965"/>
                <a:gd name="T46" fmla="*/ 9 w 918"/>
                <a:gd name="T47" fmla="*/ 203 h 965"/>
                <a:gd name="T48" fmla="*/ 9 w 918"/>
                <a:gd name="T49" fmla="*/ 193 h 9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8"/>
                <a:gd name="T76" fmla="*/ 0 h 965"/>
                <a:gd name="T77" fmla="*/ 918 w 918"/>
                <a:gd name="T78" fmla="*/ 965 h 96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8" h="965">
                  <a:moveTo>
                    <a:pt x="227" y="818"/>
                  </a:moveTo>
                  <a:cubicBezTo>
                    <a:pt x="178" y="802"/>
                    <a:pt x="216" y="822"/>
                    <a:pt x="191" y="782"/>
                  </a:cubicBezTo>
                  <a:cubicBezTo>
                    <a:pt x="176" y="757"/>
                    <a:pt x="144" y="746"/>
                    <a:pt x="118" y="737"/>
                  </a:cubicBezTo>
                  <a:cubicBezTo>
                    <a:pt x="106" y="724"/>
                    <a:pt x="92" y="714"/>
                    <a:pt x="81" y="700"/>
                  </a:cubicBezTo>
                  <a:cubicBezTo>
                    <a:pt x="68" y="683"/>
                    <a:pt x="45" y="646"/>
                    <a:pt x="45" y="646"/>
                  </a:cubicBezTo>
                  <a:cubicBezTo>
                    <a:pt x="30" y="585"/>
                    <a:pt x="10" y="526"/>
                    <a:pt x="0" y="464"/>
                  </a:cubicBezTo>
                  <a:cubicBezTo>
                    <a:pt x="3" y="376"/>
                    <a:pt x="1" y="288"/>
                    <a:pt x="9" y="200"/>
                  </a:cubicBezTo>
                  <a:cubicBezTo>
                    <a:pt x="11" y="175"/>
                    <a:pt x="74" y="139"/>
                    <a:pt x="81" y="136"/>
                  </a:cubicBezTo>
                  <a:cubicBezTo>
                    <a:pt x="153" y="101"/>
                    <a:pt x="222" y="22"/>
                    <a:pt x="291" y="0"/>
                  </a:cubicBezTo>
                  <a:cubicBezTo>
                    <a:pt x="314" y="3"/>
                    <a:pt x="364" y="5"/>
                    <a:pt x="391" y="18"/>
                  </a:cubicBezTo>
                  <a:cubicBezTo>
                    <a:pt x="430" y="37"/>
                    <a:pt x="446" y="46"/>
                    <a:pt x="491" y="55"/>
                  </a:cubicBezTo>
                  <a:cubicBezTo>
                    <a:pt x="555" y="98"/>
                    <a:pt x="638" y="100"/>
                    <a:pt x="691" y="164"/>
                  </a:cubicBezTo>
                  <a:cubicBezTo>
                    <a:pt x="760" y="248"/>
                    <a:pt x="665" y="138"/>
                    <a:pt x="718" y="218"/>
                  </a:cubicBezTo>
                  <a:cubicBezTo>
                    <a:pt x="725" y="229"/>
                    <a:pt x="737" y="236"/>
                    <a:pt x="745" y="246"/>
                  </a:cubicBezTo>
                  <a:cubicBezTo>
                    <a:pt x="770" y="278"/>
                    <a:pt x="782" y="319"/>
                    <a:pt x="809" y="346"/>
                  </a:cubicBezTo>
                  <a:cubicBezTo>
                    <a:pt x="830" y="410"/>
                    <a:pt x="816" y="384"/>
                    <a:pt x="845" y="427"/>
                  </a:cubicBezTo>
                  <a:cubicBezTo>
                    <a:pt x="851" y="457"/>
                    <a:pt x="856" y="488"/>
                    <a:pt x="863" y="518"/>
                  </a:cubicBezTo>
                  <a:cubicBezTo>
                    <a:pt x="871" y="549"/>
                    <a:pt x="884" y="578"/>
                    <a:pt x="890" y="609"/>
                  </a:cubicBezTo>
                  <a:cubicBezTo>
                    <a:pt x="902" y="666"/>
                    <a:pt x="900" y="718"/>
                    <a:pt x="918" y="773"/>
                  </a:cubicBezTo>
                  <a:cubicBezTo>
                    <a:pt x="910" y="845"/>
                    <a:pt x="904" y="901"/>
                    <a:pt x="827" y="927"/>
                  </a:cubicBezTo>
                  <a:cubicBezTo>
                    <a:pt x="803" y="935"/>
                    <a:pt x="778" y="940"/>
                    <a:pt x="754" y="946"/>
                  </a:cubicBezTo>
                  <a:cubicBezTo>
                    <a:pt x="742" y="949"/>
                    <a:pt x="718" y="955"/>
                    <a:pt x="718" y="955"/>
                  </a:cubicBezTo>
                  <a:cubicBezTo>
                    <a:pt x="668" y="954"/>
                    <a:pt x="462" y="965"/>
                    <a:pt x="354" y="937"/>
                  </a:cubicBezTo>
                  <a:cubicBezTo>
                    <a:pt x="316" y="927"/>
                    <a:pt x="272" y="891"/>
                    <a:pt x="245" y="864"/>
                  </a:cubicBezTo>
                  <a:cubicBezTo>
                    <a:pt x="231" y="850"/>
                    <a:pt x="192" y="818"/>
                    <a:pt x="227" y="818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51224" name="Freeform 53"/>
            <p:cNvSpPr>
              <a:spLocks/>
            </p:cNvSpPr>
            <p:nvPr/>
          </p:nvSpPr>
          <p:spPr bwMode="auto">
            <a:xfrm>
              <a:off x="3302" y="2065"/>
              <a:ext cx="542" cy="954"/>
            </a:xfrm>
            <a:custGeom>
              <a:avLst/>
              <a:gdLst>
                <a:gd name="T0" fmla="*/ 27 w 869"/>
                <a:gd name="T1" fmla="*/ 186 h 1173"/>
                <a:gd name="T2" fmla="*/ 26 w 869"/>
                <a:gd name="T3" fmla="*/ 222 h 1173"/>
                <a:gd name="T4" fmla="*/ 24 w 869"/>
                <a:gd name="T5" fmla="*/ 255 h 1173"/>
                <a:gd name="T6" fmla="*/ 23 w 869"/>
                <a:gd name="T7" fmla="*/ 268 h 1173"/>
                <a:gd name="T8" fmla="*/ 23 w 869"/>
                <a:gd name="T9" fmla="*/ 272 h 1173"/>
                <a:gd name="T10" fmla="*/ 21 w 869"/>
                <a:gd name="T11" fmla="*/ 276 h 1173"/>
                <a:gd name="T12" fmla="*/ 11 w 869"/>
                <a:gd name="T13" fmla="*/ 269 h 1173"/>
                <a:gd name="T14" fmla="*/ 4 w 869"/>
                <a:gd name="T15" fmla="*/ 252 h 1173"/>
                <a:gd name="T16" fmla="*/ 1 w 869"/>
                <a:gd name="T17" fmla="*/ 237 h 1173"/>
                <a:gd name="T18" fmla="*/ 0 w 869"/>
                <a:gd name="T19" fmla="*/ 225 h 1173"/>
                <a:gd name="T20" fmla="*/ 2 w 869"/>
                <a:gd name="T21" fmla="*/ 118 h 1173"/>
                <a:gd name="T22" fmla="*/ 4 w 869"/>
                <a:gd name="T23" fmla="*/ 55 h 1173"/>
                <a:gd name="T24" fmla="*/ 6 w 869"/>
                <a:gd name="T25" fmla="*/ 39 h 1173"/>
                <a:gd name="T26" fmla="*/ 7 w 869"/>
                <a:gd name="T27" fmla="*/ 32 h 1173"/>
                <a:gd name="T28" fmla="*/ 11 w 869"/>
                <a:gd name="T29" fmla="*/ 17 h 1173"/>
                <a:gd name="T30" fmla="*/ 13 w 869"/>
                <a:gd name="T31" fmla="*/ 11 h 1173"/>
                <a:gd name="T32" fmla="*/ 16 w 869"/>
                <a:gd name="T33" fmla="*/ 0 h 1173"/>
                <a:gd name="T34" fmla="*/ 26 w 869"/>
                <a:gd name="T35" fmla="*/ 20 h 1173"/>
                <a:gd name="T36" fmla="*/ 29 w 869"/>
                <a:gd name="T37" fmla="*/ 48 h 1173"/>
                <a:gd name="T38" fmla="*/ 31 w 869"/>
                <a:gd name="T39" fmla="*/ 59 h 1173"/>
                <a:gd name="T40" fmla="*/ 32 w 869"/>
                <a:gd name="T41" fmla="*/ 72 h 1173"/>
                <a:gd name="T42" fmla="*/ 29 w 869"/>
                <a:gd name="T43" fmla="*/ 167 h 1173"/>
                <a:gd name="T44" fmla="*/ 27 w 869"/>
                <a:gd name="T45" fmla="*/ 186 h 11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69"/>
                <a:gd name="T70" fmla="*/ 0 h 1173"/>
                <a:gd name="T71" fmla="*/ 869 w 869"/>
                <a:gd name="T72" fmla="*/ 1173 h 11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69" h="1173">
                  <a:moveTo>
                    <a:pt x="754" y="791"/>
                  </a:moveTo>
                  <a:cubicBezTo>
                    <a:pt x="743" y="846"/>
                    <a:pt x="731" y="899"/>
                    <a:pt x="699" y="945"/>
                  </a:cubicBezTo>
                  <a:cubicBezTo>
                    <a:pt x="684" y="991"/>
                    <a:pt x="669" y="1036"/>
                    <a:pt x="654" y="1082"/>
                  </a:cubicBezTo>
                  <a:cubicBezTo>
                    <a:pt x="648" y="1100"/>
                    <a:pt x="649" y="1122"/>
                    <a:pt x="636" y="1136"/>
                  </a:cubicBezTo>
                  <a:cubicBezTo>
                    <a:pt x="630" y="1142"/>
                    <a:pt x="626" y="1151"/>
                    <a:pt x="618" y="1155"/>
                  </a:cubicBezTo>
                  <a:cubicBezTo>
                    <a:pt x="601" y="1164"/>
                    <a:pt x="563" y="1173"/>
                    <a:pt x="563" y="1173"/>
                  </a:cubicBezTo>
                  <a:cubicBezTo>
                    <a:pt x="471" y="1168"/>
                    <a:pt x="379" y="1170"/>
                    <a:pt x="290" y="1145"/>
                  </a:cubicBezTo>
                  <a:cubicBezTo>
                    <a:pt x="231" y="1129"/>
                    <a:pt x="182" y="1097"/>
                    <a:pt x="127" y="1073"/>
                  </a:cubicBezTo>
                  <a:cubicBezTo>
                    <a:pt x="93" y="1058"/>
                    <a:pt x="60" y="1039"/>
                    <a:pt x="36" y="1009"/>
                  </a:cubicBezTo>
                  <a:cubicBezTo>
                    <a:pt x="23" y="992"/>
                    <a:pt x="0" y="955"/>
                    <a:pt x="0" y="955"/>
                  </a:cubicBezTo>
                  <a:cubicBezTo>
                    <a:pt x="11" y="805"/>
                    <a:pt x="33" y="644"/>
                    <a:pt x="81" y="500"/>
                  </a:cubicBezTo>
                  <a:cubicBezTo>
                    <a:pt x="92" y="412"/>
                    <a:pt x="99" y="324"/>
                    <a:pt x="109" y="236"/>
                  </a:cubicBezTo>
                  <a:cubicBezTo>
                    <a:pt x="113" y="197"/>
                    <a:pt x="118" y="176"/>
                    <a:pt x="154" y="164"/>
                  </a:cubicBezTo>
                  <a:cubicBezTo>
                    <a:pt x="193" y="123"/>
                    <a:pt x="147" y="165"/>
                    <a:pt x="200" y="136"/>
                  </a:cubicBezTo>
                  <a:cubicBezTo>
                    <a:pt x="241" y="114"/>
                    <a:pt x="266" y="87"/>
                    <a:pt x="309" y="73"/>
                  </a:cubicBezTo>
                  <a:cubicBezTo>
                    <a:pt x="343" y="37"/>
                    <a:pt x="308" y="68"/>
                    <a:pt x="354" y="45"/>
                  </a:cubicBezTo>
                  <a:cubicBezTo>
                    <a:pt x="383" y="30"/>
                    <a:pt x="395" y="11"/>
                    <a:pt x="427" y="0"/>
                  </a:cubicBezTo>
                  <a:cubicBezTo>
                    <a:pt x="520" y="23"/>
                    <a:pt x="626" y="29"/>
                    <a:pt x="709" y="82"/>
                  </a:cubicBezTo>
                  <a:cubicBezTo>
                    <a:pt x="738" y="125"/>
                    <a:pt x="765" y="172"/>
                    <a:pt x="809" y="200"/>
                  </a:cubicBezTo>
                  <a:cubicBezTo>
                    <a:pt x="821" y="218"/>
                    <a:pt x="838" y="234"/>
                    <a:pt x="845" y="255"/>
                  </a:cubicBezTo>
                  <a:cubicBezTo>
                    <a:pt x="851" y="273"/>
                    <a:pt x="863" y="309"/>
                    <a:pt x="863" y="309"/>
                  </a:cubicBezTo>
                  <a:cubicBezTo>
                    <a:pt x="858" y="436"/>
                    <a:pt x="869" y="596"/>
                    <a:pt x="790" y="709"/>
                  </a:cubicBezTo>
                  <a:cubicBezTo>
                    <a:pt x="787" y="717"/>
                    <a:pt x="776" y="791"/>
                    <a:pt x="754" y="791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51207" name="Text Box 54"/>
          <p:cNvSpPr txBox="1">
            <a:spLocks noChangeArrowheads="1"/>
          </p:cNvSpPr>
          <p:nvPr/>
        </p:nvSpPr>
        <p:spPr bwMode="auto">
          <a:xfrm>
            <a:off x="1463675" y="1897063"/>
            <a:ext cx="147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Raw Data </a:t>
            </a:r>
          </a:p>
        </p:txBody>
      </p:sp>
      <p:sp>
        <p:nvSpPr>
          <p:cNvPr id="51208" name="Text Box 55"/>
          <p:cNvSpPr txBox="1">
            <a:spLocks noChangeArrowheads="1"/>
          </p:cNvSpPr>
          <p:nvPr/>
        </p:nvSpPr>
        <p:spPr bwMode="auto">
          <a:xfrm>
            <a:off x="5043488" y="1839913"/>
            <a:ext cx="3268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Cluster/Stratified Sample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EA9DB2-3EF3-4475-9519-4226BCE2789E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71628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Data Cube Aggregation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8458200" cy="52387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The lowest level of a data cube (base cuboid)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The aggregated data for an </a:t>
            </a:r>
            <a:r>
              <a:rPr lang="en-US" sz="2400" smtClean="0">
                <a:solidFill>
                  <a:schemeClr val="hlink"/>
                </a:solidFill>
              </a:rPr>
              <a:t>individual entity of interest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E.g., a customer in a phone calling data warehouse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Multiple levels of aggregation in data cubes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Further reduce the size of data to deal with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Reference appropriate levels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Use the smallest representation which is enough to solve the task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Queries regarding aggregated information should be answered using data cube, when possible</a:t>
            </a:r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21D67-927B-4193-B0DA-F174565DF8B2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838200"/>
          </a:xfrm>
        </p:spPr>
        <p:txBody>
          <a:bodyPr/>
          <a:lstStyle/>
          <a:p>
            <a:pPr eaLnBrk="1" hangingPunct="1"/>
            <a:r>
              <a:rPr lang="en-US" smtClean="0"/>
              <a:t>Data Reduction 3: Data Compression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1600"/>
            <a:ext cx="8610600" cy="5314950"/>
          </a:xfrm>
        </p:spPr>
        <p:txBody>
          <a:bodyPr/>
          <a:lstStyle/>
          <a:p>
            <a:pPr eaLnBrk="1" hangingPunct="1"/>
            <a:r>
              <a:rPr lang="en-US" sz="2400" smtClean="0"/>
              <a:t>String compression</a:t>
            </a:r>
          </a:p>
          <a:p>
            <a:pPr lvl="1" eaLnBrk="1" hangingPunct="1"/>
            <a:r>
              <a:rPr lang="en-US" sz="2400" smtClean="0"/>
              <a:t>There are extensive theories and well-tuned algorithms</a:t>
            </a:r>
          </a:p>
          <a:p>
            <a:pPr lvl="1" eaLnBrk="1" hangingPunct="1"/>
            <a:r>
              <a:rPr lang="en-US" sz="2400" smtClean="0"/>
              <a:t>Typically lossless, but only limited manipulation is possible without expansion</a:t>
            </a:r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Audio/video compression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Typically lossy compression, with progressive refinement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Sometimes small fragments of signal can be reconstructed without reconstructing the whole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Time sequence is not audio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Typically short and vary slowly with time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Dimensionality and numerosity reduction may also be considered as forms of data compression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>
              <a:sym typeface="Symbol" pitchFamily="18" charset="2"/>
            </a:endParaRPr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4518E-BA6A-46A4-BE93-AD57CF3B9937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5764213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Data Compression</a:t>
            </a:r>
          </a:p>
        </p:txBody>
      </p:sp>
      <p:sp>
        <p:nvSpPr>
          <p:cNvPr id="54276" name="AutoShape 3"/>
          <p:cNvSpPr>
            <a:spLocks noChangeArrowheads="1"/>
          </p:cNvSpPr>
          <p:nvPr/>
        </p:nvSpPr>
        <p:spPr bwMode="auto">
          <a:xfrm>
            <a:off x="838200" y="1625600"/>
            <a:ext cx="3446463" cy="2595563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Original Data</a:t>
            </a:r>
          </a:p>
        </p:txBody>
      </p:sp>
      <p:sp>
        <p:nvSpPr>
          <p:cNvPr id="54277" name="AutoShape 4"/>
          <p:cNvSpPr>
            <a:spLocks noChangeArrowheads="1"/>
          </p:cNvSpPr>
          <p:nvPr/>
        </p:nvSpPr>
        <p:spPr bwMode="auto">
          <a:xfrm>
            <a:off x="6175375" y="2249488"/>
            <a:ext cx="2182813" cy="1608137"/>
          </a:xfrm>
          <a:prstGeom prst="cube">
            <a:avLst>
              <a:gd name="adj" fmla="val 25000"/>
            </a:avLst>
          </a:prstGeom>
          <a:solidFill>
            <a:srgbClr val="F6E6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Compressed </a:t>
            </a:r>
          </a:p>
          <a:p>
            <a:pPr algn="ctr" eaLnBrk="0" hangingPunct="0"/>
            <a:r>
              <a:rPr lang="en-US">
                <a:latin typeface="Times New Roman" pitchFamily="18" charset="0"/>
              </a:rPr>
              <a:t>Data</a:t>
            </a:r>
          </a:p>
        </p:txBody>
      </p:sp>
      <p:sp>
        <p:nvSpPr>
          <p:cNvPr id="54278" name="Line 5"/>
          <p:cNvSpPr>
            <a:spLocks noChangeShapeType="1"/>
          </p:cNvSpPr>
          <p:nvPr/>
        </p:nvSpPr>
        <p:spPr bwMode="auto">
          <a:xfrm>
            <a:off x="4319588" y="3005138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4279" name="Line 6"/>
          <p:cNvSpPr>
            <a:spLocks noChangeShapeType="1"/>
          </p:cNvSpPr>
          <p:nvPr/>
        </p:nvSpPr>
        <p:spPr bwMode="auto">
          <a:xfrm flipH="1">
            <a:off x="4319588" y="3579813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4637088" y="3665538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lossless</a:t>
            </a:r>
          </a:p>
        </p:txBody>
      </p:sp>
      <p:sp>
        <p:nvSpPr>
          <p:cNvPr id="54281" name="AutoShape 8"/>
          <p:cNvSpPr>
            <a:spLocks noChangeArrowheads="1"/>
          </p:cNvSpPr>
          <p:nvPr/>
        </p:nvSpPr>
        <p:spPr bwMode="auto">
          <a:xfrm>
            <a:off x="950913" y="4367213"/>
            <a:ext cx="3286125" cy="21844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Original Data</a:t>
            </a:r>
          </a:p>
          <a:p>
            <a:pPr algn="ctr" eaLnBrk="0" hangingPunct="0"/>
            <a:r>
              <a:rPr lang="en-US">
                <a:latin typeface="Times New Roman" pitchFamily="18" charset="0"/>
              </a:rPr>
              <a:t>Approximated </a:t>
            </a:r>
          </a:p>
        </p:txBody>
      </p:sp>
      <p:sp>
        <p:nvSpPr>
          <p:cNvPr id="54282" name="Line 9"/>
          <p:cNvSpPr>
            <a:spLocks noChangeShapeType="1"/>
          </p:cNvSpPr>
          <p:nvPr/>
        </p:nvSpPr>
        <p:spPr bwMode="auto">
          <a:xfrm flipH="1">
            <a:off x="4252913" y="3875088"/>
            <a:ext cx="2743200" cy="180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 rot="-1797028">
            <a:off x="5227638" y="4783138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pitchFamily="18" charset="0"/>
              </a:rPr>
              <a:t>lossy</a:t>
            </a:r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8EAC0-5E0B-4E8D-9733-303E6EFA8D7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763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Chapter 3: Data Preprocessing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71600"/>
            <a:ext cx="8229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400" smtClean="0"/>
              <a:t>Data Preprocessing: An Overview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smtClean="0"/>
              <a:t>Data Quality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smtClean="0"/>
              <a:t>Major Tasks in Data Preprocessing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Cleaning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Integration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Reduction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Transformation and Data Discretization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Summary</a:t>
            </a:r>
          </a:p>
        </p:txBody>
      </p:sp>
      <p:sp>
        <p:nvSpPr>
          <p:cNvPr id="55301" name="AutoShape 4"/>
          <p:cNvSpPr>
            <a:spLocks noChangeArrowheads="1"/>
          </p:cNvSpPr>
          <p:nvPr/>
        </p:nvSpPr>
        <p:spPr bwMode="auto">
          <a:xfrm rot="9430553">
            <a:off x="7010400" y="5105400"/>
            <a:ext cx="522288" cy="485775"/>
          </a:xfrm>
          <a:prstGeom prst="notchedRightArrow">
            <a:avLst>
              <a:gd name="adj1" fmla="val 50000"/>
              <a:gd name="adj2" fmla="val 26879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Chapter 3: Data Preprocessing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8229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400" smtClean="0"/>
              <a:t>Data Preprocessing: An Overview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mtClean="0"/>
              <a:t>Data Quality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mtClean="0"/>
              <a:t>Major Tasks in Data Preprocessing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Cleaning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Integration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Reduction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Data Transformation and Data Discretization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smtClean="0"/>
              <a:t>Summary</a:t>
            </a:r>
          </a:p>
        </p:txBody>
      </p:sp>
      <p:sp>
        <p:nvSpPr>
          <p:cNvPr id="1741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E87A67-AB26-4D8E-B343-D8B99002F2B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51F1A50-247A-49DA-B63D-11F4AF220019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 rot="9430553">
            <a:off x="2968625" y="3206750"/>
            <a:ext cx="522288" cy="485775"/>
          </a:xfrm>
          <a:prstGeom prst="notchedRightArrow">
            <a:avLst>
              <a:gd name="adj1" fmla="val 50000"/>
              <a:gd name="adj2" fmla="val 26879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AD2B23-9331-43FC-9994-925F0138804A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054975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170981"/>
                </a:solidFill>
              </a:rPr>
              <a:t>Data Transformation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305800" cy="53340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A function that maps the entire set of values of a given attribute to a new set of replacement values s.t. each old value can be identified with one of the new values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Methods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Smoothing: Remove noise from data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Attribute/feature construction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New attributes constructed from the given ones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Aggregation: Summarization, data cube construction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Normalization: Scaled to fall within a smaller, specified range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min-max normalization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z-score normalization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normalization by decimal scaling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smtClean="0"/>
              <a:t>Discretization: Concept hierarchy climbing</a:t>
            </a:r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Normalization</a:t>
            </a:r>
          </a:p>
        </p:txBody>
      </p:sp>
      <p:sp>
        <p:nvSpPr>
          <p:cNvPr id="82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3058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Min-max normalization</a:t>
            </a:r>
            <a:r>
              <a:rPr lang="en-US" sz="2000" smtClean="0"/>
              <a:t>: to [new_min</a:t>
            </a:r>
            <a:r>
              <a:rPr lang="en-US" sz="2000" baseline="-25000" smtClean="0"/>
              <a:t>A</a:t>
            </a:r>
            <a:r>
              <a:rPr lang="en-US" sz="2000" smtClean="0"/>
              <a:t>, new_max</a:t>
            </a:r>
            <a:r>
              <a:rPr lang="en-US" sz="2000" baseline="-25000" smtClean="0"/>
              <a:t>A</a:t>
            </a:r>
            <a:r>
              <a:rPr lang="en-US" sz="2000" smtClean="0"/>
              <a:t>]</a:t>
            </a:r>
          </a:p>
          <a:p>
            <a:pPr lvl="1" eaLnBrk="1" hangingPunct="1">
              <a:lnSpc>
                <a:spcPct val="120000"/>
              </a:lnSpc>
            </a:pPr>
            <a:endParaRPr lang="en-US" sz="2000" smtClean="0"/>
          </a:p>
          <a:p>
            <a:pPr lvl="1" eaLnBrk="1" hangingPunct="1">
              <a:lnSpc>
                <a:spcPct val="120000"/>
              </a:lnSpc>
            </a:pPr>
            <a:endParaRPr lang="en-US" sz="2000" smtClean="0"/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Ex.  Let income range $12,000 to $98,000 normalized to [0.0, 1.0].  Then $73,000 is mapped to  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Z-score normalization</a:t>
            </a:r>
            <a:r>
              <a:rPr lang="en-US" sz="2000" smtClean="0"/>
              <a:t> (</a:t>
            </a:r>
            <a:r>
              <a:rPr lang="el-GR" sz="2000" smtClean="0"/>
              <a:t>μ</a:t>
            </a:r>
            <a:r>
              <a:rPr lang="en-US" sz="2000" smtClean="0"/>
              <a:t>: mean, </a:t>
            </a:r>
            <a:r>
              <a:rPr lang="el-GR" sz="2000" smtClean="0"/>
              <a:t>σ</a:t>
            </a:r>
            <a:r>
              <a:rPr lang="en-US" sz="2000" smtClean="0"/>
              <a:t>: standard deviation):</a:t>
            </a:r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  <a:p>
            <a:pPr lvl="1" eaLnBrk="1" hangingPunct="1">
              <a:lnSpc>
                <a:spcPct val="120000"/>
              </a:lnSpc>
            </a:pPr>
            <a:endParaRPr lang="en-US" sz="2000" smtClean="0"/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Ex. Let </a:t>
            </a:r>
            <a:r>
              <a:rPr lang="el-GR" sz="2000" smtClean="0"/>
              <a:t>μ</a:t>
            </a:r>
            <a:r>
              <a:rPr lang="en-US" sz="2000" smtClean="0"/>
              <a:t> = 54,000, </a:t>
            </a:r>
            <a:r>
              <a:rPr lang="el-GR" sz="2000" smtClean="0"/>
              <a:t>σ</a:t>
            </a:r>
            <a:r>
              <a:rPr lang="en-US" sz="2000" smtClean="0"/>
              <a:t> = 16,000.  Then</a:t>
            </a:r>
            <a:endParaRPr lang="el-GR" sz="2000" smtClean="0"/>
          </a:p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Normalization by decimal scaling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181600" y="2901950"/>
          <a:ext cx="2514600" cy="474663"/>
        </p:xfrm>
        <a:graphic>
          <a:graphicData uri="http://schemas.openxmlformats.org/presentationml/2006/ole">
            <p:oleObj spid="_x0000_s8194" name="Equation" r:id="rId4" imgW="2222500" imgH="419100" progId="Equation.3">
              <p:embed/>
            </p:oleObj>
          </a:graphicData>
        </a:graphic>
      </p:graphicFrame>
      <p:graphicFrame>
        <p:nvGraphicFramePr>
          <p:cNvPr id="8199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5562600" y="4600575"/>
          <a:ext cx="1952625" cy="546100"/>
        </p:xfrm>
        <a:graphic>
          <a:graphicData uri="http://schemas.openxmlformats.org/presentationml/2006/ole">
            <p:oleObj spid="_x0000_s8199" name="Equation" r:id="rId5" imgW="1498600" imgH="419100" progId="Equation.3">
              <p:embed/>
            </p:oleObj>
          </a:graphicData>
        </a:graphic>
      </p:graphicFrame>
      <p:sp>
        <p:nvSpPr>
          <p:cNvPr id="820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51126C-13A6-4BD5-AED5-82529D2378E8}" type="slidenum">
              <a:rPr lang="en-US" smtClean="0"/>
              <a:pPr/>
              <a:t>51</a:t>
            </a:fld>
            <a:endParaRPr lang="en-US" smtClean="0"/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905000" y="1828800"/>
          <a:ext cx="5943600" cy="709613"/>
        </p:xfrm>
        <a:graphic>
          <a:graphicData uri="http://schemas.openxmlformats.org/presentationml/2006/ole">
            <p:oleObj spid="_x0000_s8195" name="Equation" r:id="rId6" imgW="3340100" imgH="393700" progId="Equation.3">
              <p:embed/>
            </p:oleObj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1981200" y="3886200"/>
          <a:ext cx="1447800" cy="679450"/>
        </p:xfrm>
        <a:graphic>
          <a:graphicData uri="http://schemas.openxmlformats.org/presentationml/2006/ole">
            <p:oleObj spid="_x0000_s8196" name="Equation" r:id="rId7" imgW="634725" imgH="393529" progId="Equation.3">
              <p:embed/>
            </p:oleObj>
          </a:graphicData>
        </a:graphic>
      </p:graphicFrame>
      <p:graphicFrame>
        <p:nvGraphicFramePr>
          <p:cNvPr id="8197" name="Object 7"/>
          <p:cNvGraphicFramePr>
            <a:graphicFrameLocks noChangeAspect="1"/>
          </p:cNvGraphicFramePr>
          <p:nvPr/>
        </p:nvGraphicFramePr>
        <p:xfrm>
          <a:off x="1219200" y="5486400"/>
          <a:ext cx="1066800" cy="847725"/>
        </p:xfrm>
        <a:graphic>
          <a:graphicData uri="http://schemas.openxmlformats.org/presentationml/2006/ole">
            <p:oleObj spid="_x0000_s8197" name="Equation" r:id="rId8" imgW="495085" imgH="393529" progId="Equation.3">
              <p:embed/>
            </p:oleObj>
          </a:graphicData>
        </a:graphic>
      </p:graphicFrame>
      <p:graphicFrame>
        <p:nvGraphicFramePr>
          <p:cNvPr id="8198" name="Object 8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p:oleObj spid="_x0000_s8198" name="Equation" r:id="rId9" imgW="114151" imgH="215619" progId="Equation.3">
              <p:embed/>
            </p:oleObj>
          </a:graphicData>
        </a:graphic>
      </p:graphicFrame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2514600" y="5638800"/>
            <a:ext cx="612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Where </a:t>
            </a:r>
            <a:r>
              <a:rPr lang="en-US" i="1">
                <a:latin typeface="Times New Roman" pitchFamily="18" charset="0"/>
              </a:rPr>
              <a:t>j</a:t>
            </a:r>
            <a:r>
              <a:rPr lang="en-US" sz="2000">
                <a:latin typeface="Times New Roman" pitchFamily="18" charset="0"/>
              </a:rPr>
              <a:t> is the smallest integer such that Max(|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000">
                <a:latin typeface="Times New Roman" pitchFamily="18" charset="0"/>
              </a:rPr>
              <a:t>|) &lt; 1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170981"/>
                </a:solidFill>
              </a:rPr>
              <a:t>Discretization</a:t>
            </a:r>
            <a:r>
              <a:rPr lang="en-US" smtClean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534400" cy="5334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Three types of attributes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Nominal—values from an unordered set, e.g., color, profession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Ordinal—values from an ordered set, e.g., military or academic rank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Numeric—real numbers, e.g., integer or real numbers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Discretization: Divide the range of a continuous attribute into intervals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Interval labels can then be used to replace actual data values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Reduce data size by discretization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Supervised vs. unsupervised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Split (top-down) vs. merge (bottom-up)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Discretization can be performed recursively on an attribute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Prepare for further analysis, e.g., classification</a:t>
            </a:r>
          </a:p>
        </p:txBody>
      </p:sp>
      <p:sp>
        <p:nvSpPr>
          <p:cNvPr id="5734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123EF9-2701-47C2-8205-64F98F8CFF9C}" type="slidenum">
              <a:rPr lang="en-US" smtClean="0"/>
              <a:pPr/>
              <a:t>52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061"/>
          <p:cNvSpPr txBox="1">
            <a:spLocks noGrp="1" noChangeArrowheads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7254B7-45B1-4773-B69B-849D7C12CD99}" type="slidenum">
              <a:rPr lang="en-US" sz="1200"/>
              <a:pPr algn="r"/>
              <a:t>53</a:t>
            </a:fld>
            <a:endParaRPr lang="en-US" sz="120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762000"/>
          </a:xfrm>
        </p:spPr>
        <p:txBody>
          <a:bodyPr/>
          <a:lstStyle/>
          <a:p>
            <a:pPr eaLnBrk="1" hangingPunct="1"/>
            <a:r>
              <a:rPr lang="en-US" smtClean="0"/>
              <a:t>Data Discretization Methods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Typical methods: All the methods can be applied recursively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chemeClr val="hlink"/>
                </a:solidFill>
              </a:rPr>
              <a:t>Binning</a:t>
            </a:r>
            <a:r>
              <a:rPr lang="en-US" sz="2400" smtClean="0"/>
              <a:t>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mtClean="0"/>
              <a:t>Top-down split, unsupervised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chemeClr val="hlink"/>
                </a:solidFill>
              </a:rPr>
              <a:t>Histogram analysis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mtClean="0"/>
              <a:t>Top-down split, unsupervised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chemeClr val="hlink"/>
                </a:solidFill>
              </a:rPr>
              <a:t>Clustering analysis</a:t>
            </a:r>
            <a:r>
              <a:rPr lang="en-US" sz="2400" smtClean="0"/>
              <a:t> (unsupervised, top-down split or bottom-up merge)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chemeClr val="hlink"/>
                </a:solidFill>
              </a:rPr>
              <a:t>Decision-tree analysis</a:t>
            </a:r>
            <a:r>
              <a:rPr lang="en-US" sz="2400" smtClean="0"/>
              <a:t> (supervised, top-down split)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chemeClr val="hlink"/>
                </a:solidFill>
                <a:sym typeface="Symbol" pitchFamily="18" charset="2"/>
              </a:rPr>
              <a:t>Correlation (e.g., </a:t>
            </a:r>
            <a:r>
              <a:rPr lang="en-US" sz="2400" baseline="30000" smtClean="0">
                <a:solidFill>
                  <a:schemeClr val="hlink"/>
                </a:solidFill>
              </a:rPr>
              <a:t>2</a:t>
            </a:r>
            <a:r>
              <a:rPr lang="en-US" sz="2400" smtClean="0">
                <a:solidFill>
                  <a:schemeClr val="hlink"/>
                </a:solidFill>
              </a:rPr>
              <a:t>) analysis</a:t>
            </a:r>
            <a:r>
              <a:rPr lang="en-US" sz="2400" smtClean="0"/>
              <a:t> (unsupervised, bottom-up merge)</a:t>
            </a:r>
          </a:p>
        </p:txBody>
      </p:sp>
    </p:spTree>
  </p:cSld>
  <p:clrMapOvr>
    <a:masterClrMapping/>
  </p:clrMapOvr>
  <p:transition>
    <p:zoom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93726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Simple Discretization: Binning</a:t>
            </a:r>
            <a:endParaRPr lang="en-US" smtClean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000" smtClean="0">
                <a:solidFill>
                  <a:schemeClr val="hlink"/>
                </a:solidFill>
              </a:rPr>
              <a:t>Equal-width</a:t>
            </a:r>
            <a:r>
              <a:rPr lang="en-US" sz="2000" smtClean="0"/>
              <a:t> (distance) partitioning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smtClean="0"/>
              <a:t>Divides the range into </a:t>
            </a:r>
            <a:r>
              <a:rPr lang="en-US" sz="2000" i="1" smtClean="0"/>
              <a:t>N</a:t>
            </a:r>
            <a:r>
              <a:rPr lang="en-US" sz="2000" smtClean="0"/>
              <a:t> intervals of equal size: </a:t>
            </a:r>
            <a:r>
              <a:rPr lang="en-US" sz="2000" smtClean="0">
                <a:solidFill>
                  <a:srgbClr val="39513E"/>
                </a:solidFill>
              </a:rPr>
              <a:t>uniform grid</a:t>
            </a:r>
            <a:endParaRPr lang="en-US" sz="200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smtClean="0"/>
              <a:t>if </a:t>
            </a:r>
            <a:r>
              <a:rPr lang="en-US" sz="2000" i="1" smtClean="0"/>
              <a:t>A</a:t>
            </a:r>
            <a:r>
              <a:rPr lang="en-US" sz="2000" smtClean="0"/>
              <a:t> and </a:t>
            </a:r>
            <a:r>
              <a:rPr lang="en-US" sz="2000" i="1" smtClean="0"/>
              <a:t>B</a:t>
            </a:r>
            <a:r>
              <a:rPr lang="en-US" sz="2000" smtClean="0"/>
              <a:t> are the lowest and highest values of the attribute, the width of intervals will be: </a:t>
            </a:r>
            <a:r>
              <a:rPr lang="en-US" sz="2000" i="1" smtClean="0"/>
              <a:t>W </a:t>
            </a:r>
            <a:r>
              <a:rPr lang="en-US" sz="2000" smtClean="0"/>
              <a:t>= (</a:t>
            </a:r>
            <a:r>
              <a:rPr lang="en-US" sz="2000" i="1" smtClean="0"/>
              <a:t>B </a:t>
            </a:r>
            <a:r>
              <a:rPr lang="en-US" sz="2000" smtClean="0"/>
              <a:t>–</a:t>
            </a:r>
            <a:r>
              <a:rPr lang="en-US" sz="2000" i="1" smtClean="0"/>
              <a:t>A</a:t>
            </a:r>
            <a:r>
              <a:rPr lang="en-US" sz="2000" smtClean="0"/>
              <a:t>)/</a:t>
            </a:r>
            <a:r>
              <a:rPr lang="en-US" sz="2000" i="1" smtClean="0"/>
              <a:t>N.</a:t>
            </a:r>
            <a:endParaRPr lang="en-US" sz="2000" smtClean="0"/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smtClean="0"/>
              <a:t>The most straightforward, but outliers may dominate presentation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smtClean="0"/>
              <a:t>Skewed data is not handled well</a:t>
            </a:r>
            <a:endParaRPr lang="en-US" sz="2000" i="1" smtClean="0"/>
          </a:p>
          <a:p>
            <a:pPr eaLnBrk="1" hangingPunct="1">
              <a:lnSpc>
                <a:spcPct val="150000"/>
              </a:lnSpc>
            </a:pPr>
            <a:r>
              <a:rPr lang="en-US" sz="2000" smtClean="0">
                <a:solidFill>
                  <a:schemeClr val="hlink"/>
                </a:solidFill>
              </a:rPr>
              <a:t>Equal-depth</a:t>
            </a:r>
            <a:r>
              <a:rPr lang="en-US" sz="2000" smtClean="0"/>
              <a:t> (frequency) partitioning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smtClean="0"/>
              <a:t>Divides the range into </a:t>
            </a:r>
            <a:r>
              <a:rPr lang="en-US" sz="2000" i="1" smtClean="0"/>
              <a:t>N</a:t>
            </a:r>
            <a:r>
              <a:rPr lang="en-US" sz="2000" smtClean="0"/>
              <a:t> intervals, each containing approximately same number of samples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smtClean="0"/>
              <a:t>Good data scaling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000" smtClean="0"/>
              <a:t>Managing categorical attributes can be tricky</a:t>
            </a:r>
          </a:p>
        </p:txBody>
      </p:sp>
      <p:sp>
        <p:nvSpPr>
          <p:cNvPr id="5939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04434A-592D-4AD2-9DE8-AEE8846FCDBC}" type="slidenum">
              <a:rPr lang="en-US" smtClean="0"/>
              <a:pPr/>
              <a:t>54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067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Binning Methods for Data Smoothing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077200" cy="5029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000" smtClean="0"/>
              <a:t>Sorted data for price (in dollars): 4, 8, 9, 15, 21, 21, 24, 25, 26, 28, 29, 34</a:t>
            </a:r>
          </a:p>
          <a:p>
            <a:pPr eaLnBrk="1" hangingPunct="1">
              <a:buFontTx/>
              <a:buNone/>
            </a:pPr>
            <a:r>
              <a:rPr lang="en-US" sz="2000" smtClean="0"/>
              <a:t>*  Partition into equal-frequency (</a:t>
            </a:r>
            <a:r>
              <a:rPr lang="en-US" sz="2000" b="1" smtClean="0"/>
              <a:t>equi-depth</a:t>
            </a:r>
            <a:r>
              <a:rPr lang="en-US" sz="2000" smtClean="0"/>
              <a:t>) bins: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1: 4, 8, 9, 15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2: 21, 21, 24, 25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3: 26, 28, 29, 34</a:t>
            </a:r>
          </a:p>
          <a:p>
            <a:pPr eaLnBrk="1" hangingPunct="1">
              <a:buFontTx/>
              <a:buNone/>
            </a:pPr>
            <a:r>
              <a:rPr lang="en-US" sz="2000" smtClean="0"/>
              <a:t>*  Smoothing by </a:t>
            </a:r>
            <a:r>
              <a:rPr lang="en-US" sz="2000" b="1" smtClean="0"/>
              <a:t>bin means</a:t>
            </a:r>
            <a:r>
              <a:rPr lang="en-US" sz="2000" smtClean="0"/>
              <a:t>: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1: 9, 9, 9, 9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2: 23, 23, 23, 23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3: 29, 29, 29, 29</a:t>
            </a:r>
          </a:p>
          <a:p>
            <a:pPr eaLnBrk="1" hangingPunct="1">
              <a:buFontTx/>
              <a:buNone/>
            </a:pPr>
            <a:r>
              <a:rPr lang="en-US" sz="2000" smtClean="0"/>
              <a:t>*  Smoothing by </a:t>
            </a:r>
            <a:r>
              <a:rPr lang="en-US" sz="2000" b="1" smtClean="0"/>
              <a:t>bin boundaries</a:t>
            </a:r>
            <a:r>
              <a:rPr lang="en-US" sz="2000" smtClean="0"/>
              <a:t>: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1: 4, 4, 4, 15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2: 21, 21, 25, 25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- Bin 3: 26, 26, 26, 34</a:t>
            </a:r>
          </a:p>
        </p:txBody>
      </p:sp>
      <p:sp>
        <p:nvSpPr>
          <p:cNvPr id="6041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548E66-705E-4159-A09D-56E4EB68C4B1}" type="slidenum">
              <a:rPr lang="en-US" smtClean="0"/>
              <a:pPr/>
              <a:t>55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061"/>
          <p:cNvSpPr txBox="1">
            <a:spLocks noGrp="1" noChangeArrowheads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4C82D3-F0CC-4B89-8F95-8CC803CF20AB}" type="slidenum">
              <a:rPr lang="en-US" sz="1200"/>
              <a:pPr algn="r"/>
              <a:t>56</a:t>
            </a:fld>
            <a:endParaRPr lang="en-US" sz="12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Discretization Without Using Class Labels</a:t>
            </a:r>
            <a:br>
              <a:rPr lang="en-US" smtClean="0"/>
            </a:br>
            <a:r>
              <a:rPr lang="en-US" smtClean="0"/>
              <a:t>(Binning vs. Clustering) </a:t>
            </a:r>
          </a:p>
        </p:txBody>
      </p:sp>
      <p:pic>
        <p:nvPicPr>
          <p:cNvPr id="6144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4114800" cy="205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44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1447800"/>
            <a:ext cx="4495800" cy="216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144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10000"/>
            <a:ext cx="4191000" cy="2187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1447" name="Text Box 6"/>
          <p:cNvSpPr txBox="1">
            <a:spLocks noChangeArrowheads="1"/>
          </p:cNvSpPr>
          <p:nvPr/>
        </p:nvSpPr>
        <p:spPr bwMode="auto">
          <a:xfrm>
            <a:off x="1676400" y="3657600"/>
            <a:ext cx="16002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400" b="1">
              <a:latin typeface="Arial" charset="0"/>
            </a:endParaRPr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1447800" y="3810000"/>
            <a:ext cx="19050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Data</a:t>
            </a: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4876800" y="3810000"/>
            <a:ext cx="26670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Equal interval width (binning)</a:t>
            </a:r>
          </a:p>
        </p:txBody>
      </p:sp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1143000" y="6172200"/>
            <a:ext cx="25146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Equal frequency (binning)</a:t>
            </a:r>
          </a:p>
        </p:txBody>
      </p:sp>
      <p:sp>
        <p:nvSpPr>
          <p:cNvPr id="61451" name="Text Box 10"/>
          <p:cNvSpPr txBox="1">
            <a:spLocks noChangeArrowheads="1"/>
          </p:cNvSpPr>
          <p:nvPr/>
        </p:nvSpPr>
        <p:spPr bwMode="auto">
          <a:xfrm>
            <a:off x="4572000" y="6172200"/>
            <a:ext cx="3733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K-means clustering leads to better results</a:t>
            </a:r>
          </a:p>
        </p:txBody>
      </p:sp>
      <p:pic>
        <p:nvPicPr>
          <p:cNvPr id="61452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3768725"/>
            <a:ext cx="4876800" cy="2252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061"/>
          <p:cNvSpPr txBox="1">
            <a:spLocks noGrp="1" noChangeArrowheads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148DF4D-F391-4CCA-9D2B-B4785764DB18}" type="slidenum">
              <a:rPr lang="en-US" sz="1200"/>
              <a:pPr algn="r"/>
              <a:t>57</a:t>
            </a:fld>
            <a:endParaRPr lang="en-US" sz="120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852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cs typeface="Times New Roman" pitchFamily="18" charset="0"/>
              </a:rPr>
              <a:t>Discretization by </a:t>
            </a:r>
            <a:r>
              <a:rPr lang="en-US" sz="4000" smtClean="0"/>
              <a:t>Classification &amp; Correlation Analysis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94700" cy="5181600"/>
          </a:xfrm>
          <a:noFill/>
        </p:spPr>
        <p:txBody>
          <a:bodyPr lIns="90488" tIns="44450" rIns="90488" bIns="44450"/>
          <a:lstStyle/>
          <a:p>
            <a:pPr marL="285750" indent="-285750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>
                <a:cs typeface="Times New Roman" pitchFamily="18" charset="0"/>
              </a:rPr>
              <a:t>Classification (e.g., decision tree analysis)</a:t>
            </a:r>
          </a:p>
          <a:p>
            <a:pPr lvl="1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/>
              <a:t>Supervised: Given class labels, e.g., cancerous vs. benign</a:t>
            </a:r>
          </a:p>
          <a:p>
            <a:pPr lvl="1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>
                <a:cs typeface="Times New Roman" pitchFamily="18" charset="0"/>
              </a:rPr>
              <a:t>Using </a:t>
            </a:r>
            <a:r>
              <a:rPr lang="en-US" sz="2000" i="1" smtClean="0">
                <a:cs typeface="Times New Roman" pitchFamily="18" charset="0"/>
              </a:rPr>
              <a:t>entropy</a:t>
            </a:r>
            <a:r>
              <a:rPr lang="en-US" sz="2000" smtClean="0">
                <a:cs typeface="Times New Roman" pitchFamily="18" charset="0"/>
              </a:rPr>
              <a:t> to determine split point (discretization point)</a:t>
            </a:r>
            <a:endParaRPr lang="en-US" sz="2000" smtClean="0"/>
          </a:p>
          <a:p>
            <a:pPr lvl="1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/>
              <a:t>Top-down, recursive split</a:t>
            </a:r>
          </a:p>
          <a:p>
            <a:pPr lvl="1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/>
              <a:t>Details to be covered in Chapter 7</a:t>
            </a:r>
            <a:endParaRPr lang="en-US" sz="2000" smtClean="0">
              <a:cs typeface="Times New Roman" pitchFamily="18" charset="0"/>
            </a:endParaRPr>
          </a:p>
          <a:p>
            <a:pPr marL="285750" indent="-285750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>
                <a:cs typeface="Times New Roman" pitchFamily="18" charset="0"/>
              </a:rPr>
              <a:t>Correlation analysis (e.g., Chi-merge: </a:t>
            </a:r>
            <a:r>
              <a:rPr lang="el-GR" sz="2000" smtClean="0">
                <a:cs typeface="Tahoma" pitchFamily="34" charset="0"/>
              </a:rPr>
              <a:t>χ</a:t>
            </a:r>
            <a:r>
              <a:rPr lang="en-US" sz="2000" baseline="30000" smtClean="0">
                <a:cs typeface="Tahoma" pitchFamily="34" charset="0"/>
              </a:rPr>
              <a:t>2</a:t>
            </a:r>
            <a:r>
              <a:rPr lang="en-US" sz="2000" smtClean="0">
                <a:cs typeface="Tahoma" pitchFamily="34" charset="0"/>
              </a:rPr>
              <a:t>-based discretization</a:t>
            </a:r>
            <a:r>
              <a:rPr lang="en-US" sz="2000" smtClean="0">
                <a:cs typeface="Times New Roman" pitchFamily="18" charset="0"/>
              </a:rPr>
              <a:t>)</a:t>
            </a:r>
            <a:endParaRPr lang="en-US" sz="2000" smtClean="0">
              <a:cs typeface="Tahoma" pitchFamily="34" charset="0"/>
            </a:endParaRPr>
          </a:p>
          <a:p>
            <a:pPr lvl="1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>
                <a:cs typeface="Tahoma" pitchFamily="34" charset="0"/>
              </a:rPr>
              <a:t>Supervised: use class information</a:t>
            </a:r>
          </a:p>
          <a:p>
            <a:pPr lvl="1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>
                <a:cs typeface="Tahoma" pitchFamily="34" charset="0"/>
              </a:rPr>
              <a:t>Bottom-up merge: find the best neighboring intervals (those having similar distributions of classes, i.e., low </a:t>
            </a:r>
            <a:r>
              <a:rPr lang="el-GR" sz="2000" smtClean="0">
                <a:cs typeface="Tahoma" pitchFamily="34" charset="0"/>
              </a:rPr>
              <a:t>χ</a:t>
            </a:r>
            <a:r>
              <a:rPr lang="en-US" sz="2000" baseline="30000" smtClean="0">
                <a:cs typeface="Tahoma" pitchFamily="34" charset="0"/>
              </a:rPr>
              <a:t>2</a:t>
            </a:r>
            <a:r>
              <a:rPr lang="en-US" sz="2000" smtClean="0">
                <a:cs typeface="Tahoma" pitchFamily="34" charset="0"/>
              </a:rPr>
              <a:t> values) to merge</a:t>
            </a:r>
          </a:p>
          <a:p>
            <a:pPr lvl="1" algn="just" eaLnBrk="1" hangingPunct="1">
              <a:lnSpc>
                <a:spcPct val="145000"/>
              </a:lnSpc>
              <a:tabLst>
                <a:tab pos="1198563" algn="l"/>
              </a:tabLst>
            </a:pPr>
            <a:r>
              <a:rPr lang="en-US" sz="2000" smtClean="0">
                <a:cs typeface="Tahoma" pitchFamily="34" charset="0"/>
              </a:rPr>
              <a:t>Merge performed recursively, until a predefined stopping condition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1676400" y="3657600"/>
            <a:ext cx="16002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400" b="1">
              <a:latin typeface="Arial" charset="0"/>
            </a:endParaRPr>
          </a:p>
        </p:txBody>
      </p:sp>
      <p:sp>
        <p:nvSpPr>
          <p:cNvPr id="62470" name="Rectangle 7"/>
          <p:cNvSpPr>
            <a:spLocks noChangeArrowheads="1"/>
          </p:cNvSpPr>
          <p:nvPr/>
        </p:nvSpPr>
        <p:spPr bwMode="auto">
          <a:xfrm>
            <a:off x="1717675" y="5984875"/>
            <a:ext cx="1841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400" b="1">
              <a:latin typeface="Arial" charset="0"/>
            </a:endParaRPr>
          </a:p>
        </p:txBody>
      </p:sp>
    </p:spTree>
  </p:cSld>
  <p:clrMapOvr>
    <a:masterClrMapping/>
  </p:clrMapOvr>
  <p:transition>
    <p:zoom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170981"/>
                </a:solidFill>
              </a:rPr>
              <a:t>Concept Hierarchy Generation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b="1" smtClean="0"/>
              <a:t>Concept hierarchy</a:t>
            </a:r>
            <a:r>
              <a:rPr lang="en-US" sz="2000" smtClean="0"/>
              <a:t> organizes concepts (i.e., attribute values) hierarchically and is usually associated with each dimension in a data warehouse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Concept hierarchies facilitate </a:t>
            </a:r>
            <a:r>
              <a:rPr lang="en-US" sz="2000" u="sng" smtClean="0"/>
              <a:t>drilling and rolling</a:t>
            </a:r>
            <a:r>
              <a:rPr lang="en-US" sz="2000" smtClean="0"/>
              <a:t> in data warehouses to view data in multiple granularity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Concept hierarchy formation: Recursively reduce the data by collecting and replacing low level concepts (such as numeric values for </a:t>
            </a:r>
            <a:r>
              <a:rPr lang="en-US" sz="2000" i="1" smtClean="0"/>
              <a:t>age</a:t>
            </a:r>
            <a:r>
              <a:rPr lang="en-US" sz="2000" smtClean="0"/>
              <a:t>) by higher level concepts (such as </a:t>
            </a:r>
            <a:r>
              <a:rPr lang="en-US" sz="2000" i="1" smtClean="0"/>
              <a:t>youth, adult</a:t>
            </a:r>
            <a:r>
              <a:rPr lang="en-US" sz="2000" smtClean="0"/>
              <a:t>, or </a:t>
            </a:r>
            <a:r>
              <a:rPr lang="en-US" sz="2000" i="1" smtClean="0"/>
              <a:t>senior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Concept hierarchies can be explicitly specified by domain experts and/or data warehouse designers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Concept hierarchy can be automatically formed for both numeric and nominal data.  For numeric data, use discretization methods shown.</a:t>
            </a:r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</p:txBody>
      </p:sp>
      <p:sp>
        <p:nvSpPr>
          <p:cNvPr id="63490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05087D-941E-42FC-8874-E1BA7B01B56D}" type="slidenum">
              <a:rPr lang="en-US" smtClean="0"/>
              <a:pPr/>
              <a:t>58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228600"/>
            <a:ext cx="94488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Concept Hierarchy Generation </a:t>
            </a:r>
            <a:br>
              <a:rPr lang="en-US" sz="3200" smtClean="0"/>
            </a:br>
            <a:r>
              <a:rPr lang="en-US" sz="3200" smtClean="0"/>
              <a:t>for Nominal Data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4582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Specification of a partial/total ordering of attributes explicitly at the schema level by users or experts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i="1" smtClean="0"/>
              <a:t>street</a:t>
            </a:r>
            <a:r>
              <a:rPr lang="en-US" sz="2400" smtClean="0"/>
              <a:t> &lt; </a:t>
            </a:r>
            <a:r>
              <a:rPr lang="en-US" sz="2400" i="1" smtClean="0"/>
              <a:t>city</a:t>
            </a:r>
            <a:r>
              <a:rPr lang="en-US" sz="2400" smtClean="0"/>
              <a:t> &lt; </a:t>
            </a:r>
            <a:r>
              <a:rPr lang="en-US" sz="2400" i="1" smtClean="0"/>
              <a:t>state</a:t>
            </a:r>
            <a:r>
              <a:rPr lang="en-US" sz="2400" smtClean="0"/>
              <a:t> &lt; </a:t>
            </a:r>
            <a:r>
              <a:rPr lang="en-US" sz="2400" i="1" smtClean="0"/>
              <a:t>country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Specification of a hierarchy for a set of values by explicit data grouping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{Urbana, Champaign, Chicago} &lt; Illinois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Specification of only a partial set of attributes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E.g., only </a:t>
            </a:r>
            <a:r>
              <a:rPr lang="en-US" sz="2400" i="1" smtClean="0"/>
              <a:t>street</a:t>
            </a:r>
            <a:r>
              <a:rPr lang="en-US" sz="2400" smtClean="0"/>
              <a:t> &lt; </a:t>
            </a:r>
            <a:r>
              <a:rPr lang="en-US" sz="2400" i="1" smtClean="0"/>
              <a:t>city</a:t>
            </a:r>
            <a:r>
              <a:rPr lang="en-US" sz="2400" smtClean="0"/>
              <a:t>, not others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Automatic generation of hierarchies (or attribute levels) by the analysis of the number of distinct values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E.g., for a set of attributes: {</a:t>
            </a:r>
            <a:r>
              <a:rPr lang="en-US" sz="2400" i="1" smtClean="0"/>
              <a:t>street, city, state, country</a:t>
            </a:r>
            <a:r>
              <a:rPr lang="en-US" sz="2400" smtClean="0"/>
              <a:t>}</a:t>
            </a:r>
          </a:p>
        </p:txBody>
      </p:sp>
      <p:sp>
        <p:nvSpPr>
          <p:cNvPr id="6451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85ED1-BCD0-4AF6-95C0-2CEF2FA165BB}" type="slidenum">
              <a:rPr lang="en-US" smtClean="0"/>
              <a:pPr/>
              <a:t>59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Cleaning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Data in the Real World Is Dirty: Lots of potentially incorrect data, e.g., instrument faulty, human or computer error, transmission error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u="sng" smtClean="0"/>
              <a:t>incomplete</a:t>
            </a:r>
            <a:r>
              <a:rPr lang="en-US" sz="2000" smtClean="0"/>
              <a:t>: lacking attribute values, lacking certain attributes of interest, or containing only aggregate data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e.g., </a:t>
            </a:r>
            <a:r>
              <a:rPr lang="en-US" sz="2000" i="1" smtClean="0"/>
              <a:t>Occupation</a:t>
            </a:r>
            <a:r>
              <a:rPr lang="en-US" sz="2000" smtClean="0"/>
              <a:t>=“ ” (missing data)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/>
              <a:t>noisy</a:t>
            </a:r>
            <a:r>
              <a:rPr lang="en-US" sz="2000" smtClean="0"/>
              <a:t>: containing noise, errors, or outliers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e.g., </a:t>
            </a:r>
            <a:r>
              <a:rPr lang="en-US" sz="2000" i="1" smtClean="0"/>
              <a:t>Salary</a:t>
            </a:r>
            <a:r>
              <a:rPr lang="en-US" sz="2000" smtClean="0"/>
              <a:t>=“</a:t>
            </a:r>
            <a:r>
              <a:rPr lang="en-US" sz="2000" smtClean="0">
                <a:cs typeface="Tahoma" pitchFamily="34" charset="0"/>
              </a:rPr>
              <a:t>−</a:t>
            </a:r>
            <a:r>
              <a:rPr lang="en-US" sz="2000" smtClean="0"/>
              <a:t>10” (an error)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u="sng" smtClean="0"/>
              <a:t>inconsistent</a:t>
            </a:r>
            <a:r>
              <a:rPr lang="en-US" sz="2000" smtClean="0"/>
              <a:t>: containing discrepancies in codes or names, e.g.,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i="1" smtClean="0"/>
              <a:t>Age</a:t>
            </a:r>
            <a:r>
              <a:rPr lang="en-US" sz="2000" smtClean="0"/>
              <a:t>=“42”, </a:t>
            </a:r>
            <a:r>
              <a:rPr lang="en-US" sz="2000" i="1" smtClean="0"/>
              <a:t>Birthday</a:t>
            </a:r>
            <a:r>
              <a:rPr lang="en-US" sz="2000" smtClean="0"/>
              <a:t>=“03/07/2010”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Was rating “1, 2, 3”, now rating “A, B, C”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discrepancy between duplicate records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u="sng" smtClean="0"/>
              <a:t>Intentional</a:t>
            </a:r>
            <a:r>
              <a:rPr lang="en-US" sz="2000" b="1" u="sng" smtClean="0"/>
              <a:t> </a:t>
            </a:r>
            <a:r>
              <a:rPr lang="en-US" sz="2000" smtClean="0"/>
              <a:t>(e.g., </a:t>
            </a:r>
            <a:r>
              <a:rPr lang="en-US" sz="2000" i="1" smtClean="0"/>
              <a:t>disguised missing</a:t>
            </a:r>
            <a:r>
              <a:rPr lang="en-US" sz="2000" smtClean="0"/>
              <a:t> data)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Jan. 1 as everyone’s birthday?</a:t>
            </a:r>
          </a:p>
        </p:txBody>
      </p:sp>
      <p:sp>
        <p:nvSpPr>
          <p:cNvPr id="18434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AB5-A4E3-4AED-9F85-CC246C6F904C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Automatic Concept Hierarchy Generation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077200" cy="228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Some hierarchies can be automatically generated based on the analysis of the number of distinct values per attribute in the data set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The attribute with the most distinct values is placed at the lowest level of the hierarchy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Calibri" pitchFamily="34" charset="0"/>
                <a:ea typeface="Calibri" pitchFamily="34" charset="0"/>
                <a:cs typeface="Calibri" pitchFamily="34" charset="0"/>
              </a:rPr>
              <a:t>Exceptions, e.g., weekday, month, quarter, year</a:t>
            </a:r>
          </a:p>
        </p:txBody>
      </p:sp>
      <p:sp>
        <p:nvSpPr>
          <p:cNvPr id="6553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7C3E7-0ABA-402A-A3AF-D970D070FBFB}" type="slidenum">
              <a:rPr lang="en-US" smtClean="0"/>
              <a:pPr/>
              <a:t>60</a:t>
            </a:fld>
            <a:endParaRPr lang="en-US" smtClean="0"/>
          </a:p>
        </p:txBody>
      </p:sp>
      <p:grpSp>
        <p:nvGrpSpPr>
          <p:cNvPr id="65541" name="Group 4"/>
          <p:cNvGrpSpPr>
            <a:grpSpLocks/>
          </p:cNvGrpSpPr>
          <p:nvPr/>
        </p:nvGrpSpPr>
        <p:grpSpPr bwMode="auto">
          <a:xfrm>
            <a:off x="914400" y="3733800"/>
            <a:ext cx="7156450" cy="2724150"/>
            <a:chOff x="672" y="2438"/>
            <a:chExt cx="4508" cy="1716"/>
          </a:xfrm>
        </p:grpSpPr>
        <p:sp>
          <p:nvSpPr>
            <p:cNvPr id="65542" name="Oval 5"/>
            <p:cNvSpPr>
              <a:spLocks noChangeArrowheads="1"/>
            </p:cNvSpPr>
            <p:nvPr/>
          </p:nvSpPr>
          <p:spPr bwMode="auto">
            <a:xfrm>
              <a:off x="672" y="2496"/>
              <a:ext cx="2256" cy="216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i="1">
                  <a:latin typeface="Times New Roman" pitchFamily="18" charset="0"/>
                </a:rPr>
                <a:t>country</a:t>
              </a:r>
            </a:p>
          </p:txBody>
        </p:sp>
        <p:sp>
          <p:nvSpPr>
            <p:cNvPr id="65543" name="Oval 6"/>
            <p:cNvSpPr>
              <a:spLocks noChangeArrowheads="1"/>
            </p:cNvSpPr>
            <p:nvPr/>
          </p:nvSpPr>
          <p:spPr bwMode="auto">
            <a:xfrm>
              <a:off x="708" y="2952"/>
              <a:ext cx="2256" cy="216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i="1">
                  <a:latin typeface="Times New Roman" pitchFamily="18" charset="0"/>
                </a:rPr>
                <a:t>province_or_ state</a:t>
              </a:r>
            </a:p>
          </p:txBody>
        </p:sp>
        <p:sp>
          <p:nvSpPr>
            <p:cNvPr id="65544" name="Oval 7"/>
            <p:cNvSpPr>
              <a:spLocks noChangeArrowheads="1"/>
            </p:cNvSpPr>
            <p:nvPr/>
          </p:nvSpPr>
          <p:spPr bwMode="auto">
            <a:xfrm>
              <a:off x="756" y="3456"/>
              <a:ext cx="2256" cy="216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i="1">
                  <a:latin typeface="Times New Roman" pitchFamily="18" charset="0"/>
                </a:rPr>
                <a:t>city</a:t>
              </a:r>
            </a:p>
          </p:txBody>
        </p:sp>
        <p:sp>
          <p:nvSpPr>
            <p:cNvPr id="65545" name="Oval 8"/>
            <p:cNvSpPr>
              <a:spLocks noChangeArrowheads="1"/>
            </p:cNvSpPr>
            <p:nvPr/>
          </p:nvSpPr>
          <p:spPr bwMode="auto">
            <a:xfrm>
              <a:off x="744" y="3936"/>
              <a:ext cx="2256" cy="216"/>
            </a:xfrm>
            <a:prstGeom prst="ellips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i="1">
                  <a:latin typeface="Times New Roman" pitchFamily="18" charset="0"/>
                </a:rPr>
                <a:t>street</a:t>
              </a:r>
            </a:p>
          </p:txBody>
        </p:sp>
        <p:sp>
          <p:nvSpPr>
            <p:cNvPr id="65546" name="Line 9"/>
            <p:cNvSpPr>
              <a:spLocks noChangeShapeType="1"/>
            </p:cNvSpPr>
            <p:nvPr/>
          </p:nvSpPr>
          <p:spPr bwMode="auto">
            <a:xfrm flipH="1">
              <a:off x="1836" y="2736"/>
              <a:ext cx="0" cy="24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5547" name="Line 10"/>
            <p:cNvSpPr>
              <a:spLocks noChangeShapeType="1"/>
            </p:cNvSpPr>
            <p:nvPr/>
          </p:nvSpPr>
          <p:spPr bwMode="auto">
            <a:xfrm>
              <a:off x="1836" y="3096"/>
              <a:ext cx="0" cy="33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5548" name="Line 11"/>
            <p:cNvSpPr>
              <a:spLocks noChangeShapeType="1"/>
            </p:cNvSpPr>
            <p:nvPr/>
          </p:nvSpPr>
          <p:spPr bwMode="auto">
            <a:xfrm>
              <a:off x="1836" y="3612"/>
              <a:ext cx="0" cy="3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65549" name="Text Box 12"/>
            <p:cNvSpPr txBox="1">
              <a:spLocks noChangeArrowheads="1"/>
            </p:cNvSpPr>
            <p:nvPr/>
          </p:nvSpPr>
          <p:spPr bwMode="auto">
            <a:xfrm>
              <a:off x="3542" y="2438"/>
              <a:ext cx="14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15 distinct values</a:t>
              </a:r>
            </a:p>
          </p:txBody>
        </p:sp>
        <p:sp>
          <p:nvSpPr>
            <p:cNvPr id="65550" name="Text Box 13"/>
            <p:cNvSpPr txBox="1">
              <a:spLocks noChangeArrowheads="1"/>
            </p:cNvSpPr>
            <p:nvPr/>
          </p:nvSpPr>
          <p:spPr bwMode="auto">
            <a:xfrm>
              <a:off x="3552" y="2942"/>
              <a:ext cx="15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365 distinct values</a:t>
              </a:r>
            </a:p>
          </p:txBody>
        </p:sp>
        <p:sp>
          <p:nvSpPr>
            <p:cNvPr id="65551" name="Text Box 14"/>
            <p:cNvSpPr txBox="1">
              <a:spLocks noChangeArrowheads="1"/>
            </p:cNvSpPr>
            <p:nvPr/>
          </p:nvSpPr>
          <p:spPr bwMode="auto">
            <a:xfrm>
              <a:off x="3470" y="3410"/>
              <a:ext cx="1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3567 distinct values</a:t>
              </a:r>
            </a:p>
          </p:txBody>
        </p:sp>
        <p:sp>
          <p:nvSpPr>
            <p:cNvPr id="65552" name="Text Box 15"/>
            <p:cNvSpPr txBox="1">
              <a:spLocks noChangeArrowheads="1"/>
            </p:cNvSpPr>
            <p:nvPr/>
          </p:nvSpPr>
          <p:spPr bwMode="auto">
            <a:xfrm>
              <a:off x="3290" y="3866"/>
              <a:ext cx="18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latin typeface="Times New Roman" pitchFamily="18" charset="0"/>
                </a:rPr>
                <a:t>674,339 distinct values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Summary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5103813"/>
          </a:xfrm>
        </p:spPr>
        <p:txBody>
          <a:bodyPr/>
          <a:lstStyle/>
          <a:p>
            <a:pPr eaLnBrk="1" hangingPunct="1"/>
            <a:r>
              <a:rPr lang="en-US" sz="2000" b="1" smtClean="0"/>
              <a:t>Data quality</a:t>
            </a:r>
            <a:r>
              <a:rPr lang="en-US" sz="2000" smtClean="0"/>
              <a:t>: accuracy, completeness, consistency, timeliness, believability, interpretability</a:t>
            </a:r>
          </a:p>
          <a:p>
            <a:pPr eaLnBrk="1" hangingPunct="1"/>
            <a:r>
              <a:rPr lang="en-US" sz="2000" b="1" smtClean="0"/>
              <a:t>Data cleaning</a:t>
            </a:r>
            <a:r>
              <a:rPr lang="en-US" sz="2000" smtClean="0"/>
              <a:t>: e.g. missing/noisy values, outliers</a:t>
            </a:r>
          </a:p>
          <a:p>
            <a:pPr eaLnBrk="1" hangingPunct="1"/>
            <a:r>
              <a:rPr lang="en-US" sz="2000" b="1" smtClean="0"/>
              <a:t>Data integration</a:t>
            </a:r>
            <a:r>
              <a:rPr lang="en-US" sz="2000" smtClean="0"/>
              <a:t> from multiple sources: </a:t>
            </a:r>
          </a:p>
          <a:p>
            <a:pPr lvl="1" eaLnBrk="1" hangingPunct="1"/>
            <a:r>
              <a:rPr lang="en-US" sz="2000" smtClean="0"/>
              <a:t>Entity identification problem</a:t>
            </a:r>
          </a:p>
          <a:p>
            <a:pPr lvl="1" eaLnBrk="1" hangingPunct="1"/>
            <a:r>
              <a:rPr lang="en-US" sz="2000" smtClean="0"/>
              <a:t>Remove redundancies</a:t>
            </a:r>
          </a:p>
          <a:p>
            <a:pPr lvl="1" eaLnBrk="1" hangingPunct="1"/>
            <a:r>
              <a:rPr lang="en-US" sz="2000" smtClean="0"/>
              <a:t>Detect inconsistencies</a:t>
            </a:r>
          </a:p>
          <a:p>
            <a:pPr eaLnBrk="1" hangingPunct="1"/>
            <a:r>
              <a:rPr lang="en-US" sz="2000" b="1" smtClean="0"/>
              <a:t>Data reduction</a:t>
            </a:r>
          </a:p>
          <a:p>
            <a:pPr lvl="1" eaLnBrk="1" hangingPunct="1"/>
            <a:r>
              <a:rPr lang="en-US" sz="2000" smtClean="0"/>
              <a:t>Dimensionality reduction</a:t>
            </a:r>
          </a:p>
          <a:p>
            <a:pPr lvl="1" eaLnBrk="1" hangingPunct="1"/>
            <a:r>
              <a:rPr lang="en-US" sz="2000" smtClean="0"/>
              <a:t>Numerosity reduction</a:t>
            </a:r>
          </a:p>
          <a:p>
            <a:pPr lvl="1" eaLnBrk="1" hangingPunct="1"/>
            <a:r>
              <a:rPr lang="en-US" sz="2000" smtClean="0"/>
              <a:t>Data compression</a:t>
            </a:r>
          </a:p>
          <a:p>
            <a:pPr eaLnBrk="1" hangingPunct="1"/>
            <a:r>
              <a:rPr lang="en-US" sz="2000" b="1" smtClean="0"/>
              <a:t>Data transformation and data discretization</a:t>
            </a:r>
            <a:endParaRPr lang="en-US" sz="2000" smtClean="0"/>
          </a:p>
          <a:p>
            <a:pPr lvl="1" eaLnBrk="1" hangingPunct="1"/>
            <a:r>
              <a:rPr lang="en-US" sz="2000" smtClean="0"/>
              <a:t>Normalization</a:t>
            </a:r>
          </a:p>
          <a:p>
            <a:pPr lvl="1" eaLnBrk="1" hangingPunct="1"/>
            <a:r>
              <a:rPr lang="en-US" sz="2000" smtClean="0"/>
              <a:t>Concept hierarchy generation</a:t>
            </a:r>
          </a:p>
          <a:p>
            <a:pPr lvl="1" eaLnBrk="1" hangingPunct="1">
              <a:lnSpc>
                <a:spcPct val="120000"/>
              </a:lnSpc>
            </a:pPr>
            <a:endParaRPr lang="en-US" sz="1600" smtClean="0"/>
          </a:p>
          <a:p>
            <a:pPr eaLnBrk="1" hangingPunct="1">
              <a:lnSpc>
                <a:spcPct val="120000"/>
              </a:lnSpc>
            </a:pPr>
            <a:endParaRPr lang="en-US" sz="1600" smtClean="0"/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sz="1600" smtClean="0"/>
          </a:p>
        </p:txBody>
      </p:sp>
      <p:sp>
        <p:nvSpPr>
          <p:cNvPr id="67586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D6B57-EC34-45C9-9430-E2CAA5296B76}" type="slidenum">
              <a:rPr lang="en-US" smtClean="0"/>
              <a:pPr/>
              <a:t>61</a:t>
            </a:fld>
            <a:endParaRPr lang="en-US" smtClean="0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304800"/>
            <a:ext cx="716915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Incomplete (Missing) Data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Data is not always available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E.g., many tuples have no recorded value for several attributes, such as customer income in sales data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Missing data may be due to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equipment malfunction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inconsistent with other recorded data and thus deleted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data not entered due to misunderstanding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certain data may not be considered important at the time of entry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not register history or changes of the data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Missing data may need to be inferred</a:t>
            </a:r>
          </a:p>
        </p:txBody>
      </p:sp>
      <p:sp>
        <p:nvSpPr>
          <p:cNvPr id="19458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87AE47-5231-444B-9EC7-71B8ACAD1B91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543800" cy="762000"/>
          </a:xfrm>
        </p:spPr>
        <p:txBody>
          <a:bodyPr/>
          <a:lstStyle/>
          <a:p>
            <a:pPr eaLnBrk="1" hangingPunct="1"/>
            <a:r>
              <a:rPr lang="en-US" smtClean="0"/>
              <a:t>How to Handle Missing Data?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Ignore the tuple: usually done when class label is missing (when doing classification)—not effective when the % of missing values per attribute varies considerably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Fill in the missing value manually: tedious + infeasible?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Fill in it automatically with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a global constant : e.g., “unknown”, a new class?!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the attribute mean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the attribute mean for all samples belonging to the same class: smarter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chemeClr val="hlink"/>
                </a:solidFill>
              </a:rPr>
              <a:t>the most probable value: inference-based such as Bayesian formula or decision tree</a:t>
            </a:r>
          </a:p>
        </p:txBody>
      </p:sp>
      <p:sp>
        <p:nvSpPr>
          <p:cNvPr id="20482" name="Rectangle 20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54991F-355A-43F0-9CDC-E2BBB8277538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061"/>
          <p:cNvSpPr txBox="1">
            <a:spLocks noGrp="1" noChangeArrowheads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285F781-1BC6-4823-BBEC-47F4E73F7BF6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56388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Noisy Data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Noise</a:t>
            </a:r>
            <a:r>
              <a:rPr lang="en-US" sz="2400" smtClean="0"/>
              <a:t>: random error or variance in a measured variable</a:t>
            </a:r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Incorrect attribute values</a:t>
            </a:r>
            <a:r>
              <a:rPr lang="en-US" sz="2400" smtClean="0"/>
              <a:t> may be due to</a:t>
            </a:r>
          </a:p>
          <a:p>
            <a:pPr lvl="1" eaLnBrk="1" hangingPunct="1"/>
            <a:r>
              <a:rPr lang="en-US" sz="2400" smtClean="0"/>
              <a:t>faulty data collection instruments</a:t>
            </a:r>
          </a:p>
          <a:p>
            <a:pPr lvl="1" eaLnBrk="1" hangingPunct="1"/>
            <a:r>
              <a:rPr lang="en-US" sz="2400" smtClean="0"/>
              <a:t>data entry problems</a:t>
            </a:r>
          </a:p>
          <a:p>
            <a:pPr lvl="1" eaLnBrk="1" hangingPunct="1"/>
            <a:r>
              <a:rPr lang="en-US" sz="2400" smtClean="0"/>
              <a:t>data transmission problems</a:t>
            </a:r>
          </a:p>
          <a:p>
            <a:pPr lvl="1" eaLnBrk="1" hangingPunct="1"/>
            <a:r>
              <a:rPr lang="en-US" sz="2400" smtClean="0"/>
              <a:t>technology limitation</a:t>
            </a:r>
          </a:p>
          <a:p>
            <a:pPr lvl="1" eaLnBrk="1" hangingPunct="1"/>
            <a:r>
              <a:rPr lang="en-US" sz="2400" smtClean="0"/>
              <a:t>inconsistency in naming convention </a:t>
            </a:r>
          </a:p>
          <a:p>
            <a:pPr eaLnBrk="1" hangingPunct="1"/>
            <a:r>
              <a:rPr lang="en-US" sz="2400" smtClean="0">
                <a:solidFill>
                  <a:schemeClr val="folHlink"/>
                </a:solidFill>
              </a:rPr>
              <a:t>Other data problems</a:t>
            </a:r>
            <a:r>
              <a:rPr lang="en-US" sz="2400" smtClean="0"/>
              <a:t> which require data cleaning</a:t>
            </a:r>
          </a:p>
          <a:p>
            <a:pPr lvl="1" eaLnBrk="1" hangingPunct="1"/>
            <a:r>
              <a:rPr lang="en-US" sz="2400" smtClean="0"/>
              <a:t>duplicate records</a:t>
            </a:r>
          </a:p>
          <a:p>
            <a:pPr lvl="1" eaLnBrk="1" hangingPunct="1"/>
            <a:r>
              <a:rPr lang="en-US" sz="2400" smtClean="0"/>
              <a:t>incomplete data</a:t>
            </a:r>
          </a:p>
          <a:p>
            <a:pPr lvl="1" eaLnBrk="1" hangingPunct="1"/>
            <a:r>
              <a:rPr lang="en-US" sz="2400" smtClean="0"/>
              <a:t>inconsistent data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11204</TotalTime>
  <Words>4518</Words>
  <Application>Microsoft Office PowerPoint</Application>
  <PresentationFormat>On-screen Show (4:3)</PresentationFormat>
  <Paragraphs>725</Paragraphs>
  <Slides>61</Slides>
  <Notes>61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61</vt:i4>
      </vt:variant>
    </vt:vector>
  </HeadingPairs>
  <TitlesOfParts>
    <vt:vector size="73" baseType="lpstr">
      <vt:lpstr>Tahoma</vt:lpstr>
      <vt:lpstr>Arial</vt:lpstr>
      <vt:lpstr>Berlin Sans FB Demi</vt:lpstr>
      <vt:lpstr>Wingdings</vt:lpstr>
      <vt:lpstr>Times New Roman</vt:lpstr>
      <vt:lpstr>Symbol</vt:lpstr>
      <vt:lpstr>Verdana</vt:lpstr>
      <vt:lpstr>Calibri</vt:lpstr>
      <vt:lpstr>Office Theme</vt:lpstr>
      <vt:lpstr>Microsoft Equation 3.0</vt:lpstr>
      <vt:lpstr>Bitmap Image</vt:lpstr>
      <vt:lpstr>Microsoft Graph 2000 Chart</vt:lpstr>
      <vt:lpstr>Data Mining:   Concepts and Techniques   — Chapter 3 —</vt:lpstr>
      <vt:lpstr>Chapter 3: Data Preprocessing</vt:lpstr>
      <vt:lpstr>Data Quality: Why Preprocess the Data?</vt:lpstr>
      <vt:lpstr>Major Tasks in Data Preprocessing</vt:lpstr>
      <vt:lpstr>Chapter 3: Data Preprocessing</vt:lpstr>
      <vt:lpstr>Data Cleaning</vt:lpstr>
      <vt:lpstr>Incomplete (Missing) Data</vt:lpstr>
      <vt:lpstr>How to Handle Missing Data?</vt:lpstr>
      <vt:lpstr>Noisy Data</vt:lpstr>
      <vt:lpstr>How to Handle Noisy Data?</vt:lpstr>
      <vt:lpstr>Data Cleaning as a Process</vt:lpstr>
      <vt:lpstr>Chapter 3: Data Preprocessing</vt:lpstr>
      <vt:lpstr>Data Integration</vt:lpstr>
      <vt:lpstr>Handling Redundancy in Data Integration</vt:lpstr>
      <vt:lpstr>Correlation Analysis (Nominal Data)</vt:lpstr>
      <vt:lpstr>Chi-Square Calculation: An Example</vt:lpstr>
      <vt:lpstr>Correlation Analysis (Numeric Data)</vt:lpstr>
      <vt:lpstr>Visually Evaluating Correlation</vt:lpstr>
      <vt:lpstr>Correlation (viewed as linear relationship)</vt:lpstr>
      <vt:lpstr>Covariance (Numeric Data)</vt:lpstr>
      <vt:lpstr>Co-Variance: An Example</vt:lpstr>
      <vt:lpstr>Chapter 3: Data Preprocessing</vt:lpstr>
      <vt:lpstr>Data Reduction Strategies</vt:lpstr>
      <vt:lpstr>Data Reduction 1: Dimensionality Reduction</vt:lpstr>
      <vt:lpstr>Mapping Data to a New Space</vt:lpstr>
      <vt:lpstr>What Is Wavelet Transform?</vt:lpstr>
      <vt:lpstr>Wavelet Transformation </vt:lpstr>
      <vt:lpstr>Wavelet Decomposition</vt:lpstr>
      <vt:lpstr>Haar Wavelet Coefficients </vt:lpstr>
      <vt:lpstr>Why Wavelet Transform?</vt:lpstr>
      <vt:lpstr>Principal Component Analysis (PCA)</vt:lpstr>
      <vt:lpstr>Principal Component Analysis (Steps)</vt:lpstr>
      <vt:lpstr>Attribute Subset Selection</vt:lpstr>
      <vt:lpstr>Heuristic Search in Attribute Selection</vt:lpstr>
      <vt:lpstr>Attribute Creation (Feature Generation)</vt:lpstr>
      <vt:lpstr>Data Reduction 2: Numerosity Reduction</vt:lpstr>
      <vt:lpstr>Parametric Data Reduction: Regression and Log-Linear Models</vt:lpstr>
      <vt:lpstr>Regression Analysis</vt:lpstr>
      <vt:lpstr>Regress Analysis and Log-Linear Models</vt:lpstr>
      <vt:lpstr>Histogram Analysis</vt:lpstr>
      <vt:lpstr>Clustering</vt:lpstr>
      <vt:lpstr>Sampling</vt:lpstr>
      <vt:lpstr>Types of Sampling</vt:lpstr>
      <vt:lpstr>Slide 44</vt:lpstr>
      <vt:lpstr>Sampling: Cluster or Stratified Sampling</vt:lpstr>
      <vt:lpstr>Data Cube Aggregation</vt:lpstr>
      <vt:lpstr>Data Reduction 3: Data Compression</vt:lpstr>
      <vt:lpstr>Data Compression</vt:lpstr>
      <vt:lpstr>Chapter 3: Data Preprocessing</vt:lpstr>
      <vt:lpstr>Data Transformation</vt:lpstr>
      <vt:lpstr>Normalization</vt:lpstr>
      <vt:lpstr>Discretization </vt:lpstr>
      <vt:lpstr>Data Discretization Methods</vt:lpstr>
      <vt:lpstr>Simple Discretization: Binning</vt:lpstr>
      <vt:lpstr>Binning Methods for Data Smoothing</vt:lpstr>
      <vt:lpstr>Discretization Without Using Class Labels (Binning vs. Clustering) </vt:lpstr>
      <vt:lpstr>Discretization by Classification &amp; Correlation Analysis</vt:lpstr>
      <vt:lpstr>Concept Hierarchy Generation</vt:lpstr>
      <vt:lpstr>Concept Hierarchy Generation  for Nominal Data</vt:lpstr>
      <vt:lpstr>Automatic Concept Hierarchy Generation</vt:lpstr>
      <vt:lpstr>Summary</vt:lpstr>
    </vt:vector>
  </TitlesOfParts>
  <Company>S.F.U.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Jiawei Han</dc:creator>
  <cp:lastModifiedBy>Nithya</cp:lastModifiedBy>
  <cp:revision>763</cp:revision>
  <cp:lastPrinted>1999-09-10T20:38:56Z</cp:lastPrinted>
  <dcterms:created xsi:type="dcterms:W3CDTF">1998-06-19T04:38:52Z</dcterms:created>
  <dcterms:modified xsi:type="dcterms:W3CDTF">2020-12-08T09:56:43Z</dcterms:modified>
</cp:coreProperties>
</file>