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55"/>
  </p:notesMasterIdLst>
  <p:handoutMasterIdLst>
    <p:handoutMasterId r:id="rId56"/>
  </p:handoutMasterIdLst>
  <p:sldIdLst>
    <p:sldId id="1033" r:id="rId2"/>
    <p:sldId id="1040" r:id="rId3"/>
    <p:sldId id="560" r:id="rId4"/>
    <p:sldId id="561" r:id="rId5"/>
    <p:sldId id="562" r:id="rId6"/>
    <p:sldId id="564" r:id="rId7"/>
    <p:sldId id="563" r:id="rId8"/>
    <p:sldId id="1049" r:id="rId9"/>
    <p:sldId id="1050" r:id="rId10"/>
    <p:sldId id="984" r:id="rId11"/>
    <p:sldId id="985" r:id="rId12"/>
    <p:sldId id="986" r:id="rId13"/>
    <p:sldId id="992" r:id="rId14"/>
    <p:sldId id="1041" r:id="rId15"/>
    <p:sldId id="1046" r:id="rId16"/>
    <p:sldId id="642" r:id="rId17"/>
    <p:sldId id="681" r:id="rId18"/>
    <p:sldId id="630" r:id="rId19"/>
    <p:sldId id="687" r:id="rId20"/>
    <p:sldId id="688" r:id="rId21"/>
    <p:sldId id="635" r:id="rId22"/>
    <p:sldId id="634" r:id="rId23"/>
    <p:sldId id="636" r:id="rId24"/>
    <p:sldId id="637" r:id="rId25"/>
    <p:sldId id="638" r:id="rId26"/>
    <p:sldId id="896" r:id="rId27"/>
    <p:sldId id="640" r:id="rId28"/>
    <p:sldId id="643" r:id="rId29"/>
    <p:sldId id="641" r:id="rId30"/>
    <p:sldId id="639" r:id="rId31"/>
    <p:sldId id="1042" r:id="rId32"/>
    <p:sldId id="661" r:id="rId33"/>
    <p:sldId id="662" r:id="rId34"/>
    <p:sldId id="665" r:id="rId35"/>
    <p:sldId id="944" r:id="rId36"/>
    <p:sldId id="996" r:id="rId37"/>
    <p:sldId id="1043" r:id="rId38"/>
    <p:sldId id="668" r:id="rId39"/>
    <p:sldId id="669" r:id="rId40"/>
    <p:sldId id="675" r:id="rId41"/>
    <p:sldId id="678" r:id="rId42"/>
    <p:sldId id="619" r:id="rId43"/>
    <p:sldId id="995" r:id="rId44"/>
    <p:sldId id="1044" r:id="rId45"/>
    <p:sldId id="925" r:id="rId46"/>
    <p:sldId id="928" r:id="rId47"/>
    <p:sldId id="929" r:id="rId48"/>
    <p:sldId id="1023" r:id="rId49"/>
    <p:sldId id="1024" r:id="rId50"/>
    <p:sldId id="930" r:id="rId51"/>
    <p:sldId id="931" r:id="rId52"/>
    <p:sldId id="936" r:id="rId53"/>
    <p:sldId id="436" r:id="rId5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6EA"/>
    <a:srgbClr val="FAE2F6"/>
    <a:srgbClr val="170981"/>
    <a:srgbClr val="121328"/>
    <a:srgbClr val="D7FDF9"/>
    <a:srgbClr val="003366"/>
    <a:srgbClr val="006666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3" autoAdjust="0"/>
    <p:restoredTop sz="90753" autoAdjust="0"/>
  </p:normalViewPr>
  <p:slideViewPr>
    <p:cSldViewPr>
      <p:cViewPr varScale="1">
        <p:scale>
          <a:sx n="66" d="100"/>
          <a:sy n="66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0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7.xml"/><Relationship Id="rId26" Type="http://schemas.openxmlformats.org/officeDocument/2006/relationships/slide" Target="slides/slide37.xml"/><Relationship Id="rId3" Type="http://schemas.openxmlformats.org/officeDocument/2006/relationships/slide" Target="slides/slide4.xml"/><Relationship Id="rId21" Type="http://schemas.openxmlformats.org/officeDocument/2006/relationships/slide" Target="slides/slide31.xml"/><Relationship Id="rId34" Type="http://schemas.openxmlformats.org/officeDocument/2006/relationships/slide" Target="slides/slide53.xml"/><Relationship Id="rId7" Type="http://schemas.openxmlformats.org/officeDocument/2006/relationships/slide" Target="slides/slide9.xml"/><Relationship Id="rId12" Type="http://schemas.openxmlformats.org/officeDocument/2006/relationships/slide" Target="slides/slide15.xml"/><Relationship Id="rId17" Type="http://schemas.openxmlformats.org/officeDocument/2006/relationships/slide" Target="slides/slide24.xml"/><Relationship Id="rId25" Type="http://schemas.openxmlformats.org/officeDocument/2006/relationships/slide" Target="slides/slide36.xml"/><Relationship Id="rId33" Type="http://schemas.openxmlformats.org/officeDocument/2006/relationships/slide" Target="slides/slide44.xml"/><Relationship Id="rId2" Type="http://schemas.openxmlformats.org/officeDocument/2006/relationships/slide" Target="slides/slide3.xml"/><Relationship Id="rId16" Type="http://schemas.openxmlformats.org/officeDocument/2006/relationships/slide" Target="slides/slide23.xml"/><Relationship Id="rId20" Type="http://schemas.openxmlformats.org/officeDocument/2006/relationships/slide" Target="slides/slide30.xml"/><Relationship Id="rId29" Type="http://schemas.openxmlformats.org/officeDocument/2006/relationships/slide" Target="slides/slide40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4.xml"/><Relationship Id="rId24" Type="http://schemas.openxmlformats.org/officeDocument/2006/relationships/slide" Target="slides/slide35.xml"/><Relationship Id="rId32" Type="http://schemas.openxmlformats.org/officeDocument/2006/relationships/slide" Target="slides/slide43.xml"/><Relationship Id="rId5" Type="http://schemas.openxmlformats.org/officeDocument/2006/relationships/slide" Target="slides/slide6.xml"/><Relationship Id="rId15" Type="http://schemas.openxmlformats.org/officeDocument/2006/relationships/slide" Target="slides/slide22.xml"/><Relationship Id="rId23" Type="http://schemas.openxmlformats.org/officeDocument/2006/relationships/slide" Target="slides/slide33.xml"/><Relationship Id="rId28" Type="http://schemas.openxmlformats.org/officeDocument/2006/relationships/slide" Target="slides/slide39.xml"/><Relationship Id="rId10" Type="http://schemas.openxmlformats.org/officeDocument/2006/relationships/slide" Target="slides/slide13.xml"/><Relationship Id="rId19" Type="http://schemas.openxmlformats.org/officeDocument/2006/relationships/slide" Target="slides/slide29.xml"/><Relationship Id="rId31" Type="http://schemas.openxmlformats.org/officeDocument/2006/relationships/slide" Target="slides/slide42.xml"/><Relationship Id="rId4" Type="http://schemas.openxmlformats.org/officeDocument/2006/relationships/slide" Target="slides/slide5.xml"/><Relationship Id="rId9" Type="http://schemas.openxmlformats.org/officeDocument/2006/relationships/slide" Target="slides/slide12.xml"/><Relationship Id="rId14" Type="http://schemas.openxmlformats.org/officeDocument/2006/relationships/slide" Target="slides/slide18.xml"/><Relationship Id="rId22" Type="http://schemas.openxmlformats.org/officeDocument/2006/relationships/slide" Target="slides/slide32.xml"/><Relationship Id="rId27" Type="http://schemas.openxmlformats.org/officeDocument/2006/relationships/slide" Target="slides/slide38.xml"/><Relationship Id="rId30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05B9B66-E0F5-44AB-A249-989C780B9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5E74E9-36B9-462E-8776-AABC5DF3F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91C68-7B29-49C0-965E-CA5E276E12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B83A86A0-5146-4081-B999-81C33C677310}" type="slidenum">
              <a:rPr lang="zh-CN" altLang="en-US" sz="1200">
                <a:latin typeface="Times New Roman" pitchFamily="18" charset="0"/>
              </a:rPr>
              <a:pPr algn="r" defTabSz="931863" eaLnBrk="0" hangingPunct="0"/>
              <a:t>1</a:t>
            </a:fld>
            <a:endParaRPr lang="en-US" altLang="zh-CN" sz="1200">
              <a:latin typeface="Times New Roman" pitchFamily="18" charset="0"/>
            </a:endParaRPr>
          </a:p>
        </p:txBody>
      </p:sp>
      <p:sp>
        <p:nvSpPr>
          <p:cNvPr id="634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93979-5241-447A-A31D-4E69A855781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A735BE-C661-4EF5-9561-72AB42D05C6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E3FB2C-2794-4C6D-A1DC-C76C6913CF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C4DC8-8EED-48D6-A323-C7FED9E3F9B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3DB0D-E47F-4F7C-BB2D-C08E8DC0283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E235A6-C8A0-4885-9F83-89E977734E2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70FAA-A0D4-481E-B1C7-6C1BDA8F80D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C144C4-C9EB-4EE7-8F58-78AF16E7C6A5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DEE9B-92F6-45CB-8D4E-D52E4F68CB4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85D01-5C81-4B27-9CA5-C531C522792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C5BE50-B187-48AD-8E8B-ABF6C6DCECD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14950A-C118-47C0-AED9-E5573CD2C44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1FD24-3186-4034-8ED2-756CF8FE9F6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173CA-D042-458C-AAA8-F7BBBF1B8E4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0690FF-4D2D-44A2-AD67-7D027799C5E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0EC42-9007-49A5-8BAC-58ACC5FDE65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8071E-2555-4707-92E1-5097F390E99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A9BABD-20BF-4F0A-BFF3-6DA8FCE153B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7754CD-3C6C-4E45-9131-CD83853AEBF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70796-720C-4FA4-82F0-32D704A85A3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3B175-EFB5-4CEC-8851-489B8927BBA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24263-86F5-4FEF-A933-316229BCD3E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70702-F951-4A59-A28D-BF0673E40EE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68112-B811-4DAB-8758-009E4F90B569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2AE89-1277-4BB8-8994-6EC2DBE8C2B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F9872-9913-487A-90D6-D87126EEE28D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B552E4-187B-4872-9D6F-5A56D6F18856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6C263-38FB-4EEE-9814-115541A93EC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CCF4AF-DF46-4EDB-8CFB-EF865D9ED49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28E97-D051-4C21-A022-578944CA177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E13E5F-24F2-4612-8937-B5A30052D45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0D6D1-8D90-4678-8568-4E0A91F0090C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094AE-B86C-4DF6-894C-B433DC5C21C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B5AC9-02D5-495B-B85B-7C2BAE0D0C1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F673CE-BADF-4FB5-B125-03ED5B46743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CB911-A9B6-4EDB-A00A-DA66E253EFA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DF852-A471-4509-B3F0-FF348923FCF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B04EC-5026-42E9-93D2-A856B0C6DAAB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6ED4F-C3BE-4876-BAF1-2CC085D25021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96F66A-1508-45D7-B57E-6BA4740E319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9B588-2FDE-4403-8B32-D6E2D426EA3D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7" tIns="45719" rIns="91437" bIns="45719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90F22-6D9A-43E1-9CCB-4CF03554EA78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7" tIns="45719" rIns="91437" bIns="45719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7ED96-445F-45E2-B0F6-839F2C138029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07E63-96F3-4438-BA54-26F4905FC39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5155B-103D-4A3E-A66E-02FE6B1FA7AE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B7C24-F046-48D0-874A-5407C8B2BE89}" type="slidenum">
              <a:rPr lang="en-US" smtClean="0"/>
              <a:pPr/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D1998-F087-4B95-99B9-08B3F12C362F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8875" y="673100"/>
            <a:ext cx="4694238" cy="3519488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18013"/>
            <a:ext cx="5159375" cy="4117975"/>
          </a:xfrm>
          <a:noFill/>
          <a:ln/>
        </p:spPr>
        <p:txBody>
          <a:bodyPr lIns="91262" tIns="45631" rIns="91262" bIns="4563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E57711-0362-4B4D-BFBD-7A5366B9169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BE5270-DF33-4C43-849F-D093601F6DD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86FBD-21B6-40ED-A777-41FE1E979F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91FF61-B2CC-4291-9E1C-A78D735217B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DB906-F224-4F1D-BBAA-B630086DFA2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0D6FE-8DFF-4875-B7AB-C277256FBF73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39AA5-DB81-45E3-B4B6-88E957D3FF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20EDF7-33DB-40A4-8BDB-4B806985D96C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DDC3E-61A8-4AC6-A397-1DBDF16A9E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4374C-32A9-4A2D-B84F-7A592B5CE702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DA3D6-1CF1-4B0A-87CE-FC95CD167C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47397-44AE-4309-870E-75B39D384992}" type="datetime4">
              <a:rPr lang="en-US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5D7-041C-40F0-AF15-7A9723468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3E80D-C024-427D-B5B1-68C40F09754B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8257C-0945-4B36-944F-4AECC8A484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602F1-092A-49F2-BA4A-64018FC17BDE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94EED-7BA9-463A-B060-1C3891CBF7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1F6FAC-CC12-4F35-B7BF-418543615C33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FF28F-2AA1-4EFB-A039-8F465B144B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A35D56-2B52-472C-BAEC-6E593EA04098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73D91-EC27-4571-817B-EB25EE5E2E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1B1C33-C505-4CE4-A9AF-07F506EF3737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B8699-00AD-4292-B509-B1534803F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1C65C4-A61D-4E3A-9D79-49850CF22F18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94D9F-7428-4668-AFFD-C6E3E86B02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09EB1D-5654-4638-94A4-CF4E5BA5713B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6633E-3B9E-4428-A492-657F6BE82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7051B2-0595-4BC0-A056-FD5B87E339FA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BBFDE-912F-411A-BD0F-98E39E4641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2925B8-B60F-4514-BFD7-B5F5AFD498D0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77E6C4-2345-49AE-9541-5585ECF658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ransition>
    <p:zoom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_Worksheet4.xls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Microsoft_Office_Excel_97-2003_Worksheet2.xls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Office_Word_97_-_2003_Document7.doc"/><Relationship Id="rId5" Type="http://schemas.openxmlformats.org/officeDocument/2006/relationships/oleObject" Target="../embeddings/Microsoft_Office_Word_97_-_2003_Document6.doc"/><Relationship Id="rId4" Type="http://schemas.openxmlformats.org/officeDocument/2006/relationships/oleObject" Target="../embeddings/Microsoft_Office_Word_97_-_2003_Document5.doc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5FB46F-2F58-4403-860C-39AB6A85D57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077200" cy="3886200"/>
          </a:xfrm>
        </p:spPr>
        <p:txBody>
          <a:bodyPr/>
          <a:lstStyle/>
          <a:p>
            <a:pPr eaLnBrk="1" hangingPunct="1"/>
            <a:r>
              <a:rPr lang="en-US" sz="6000" dirty="0" smtClean="0"/>
              <a:t>Data Mining: </a:t>
            </a:r>
            <a:br>
              <a:rPr lang="en-US" sz="6000" dirty="0" smtClean="0"/>
            </a:br>
            <a:r>
              <a:rPr lang="en-US" sz="6000" dirty="0" smtClean="0"/>
              <a:t> </a:t>
            </a:r>
            <a:r>
              <a:rPr lang="en-US" sz="4800" dirty="0" smtClean="0"/>
              <a:t>Concepts and Techniques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200" dirty="0" smtClean="0"/>
              <a:t>— Chapter 4</a:t>
            </a:r>
            <a:r>
              <a:rPr lang="en-US" sz="2800" dirty="0" smtClean="0"/>
              <a:t> —</a:t>
            </a:r>
          </a:p>
        </p:txBody>
      </p:sp>
      <p:sp>
        <p:nvSpPr>
          <p:cNvPr id="3075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00179C-CE7E-4B0B-8027-B476578691A0}" type="slidenum">
              <a:rPr lang="zh-CN" altLang="en-US" sz="1200">
                <a:ea typeface="SimSun" pitchFamily="2" charset="-122"/>
              </a:rPr>
              <a:pPr algn="r"/>
              <a:t>1</a:t>
            </a:fld>
            <a:endParaRPr lang="en-US" altLang="zh-CN" sz="1200">
              <a:ea typeface="SimSun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0692F3-A48C-4925-8A32-4D5D1FBEB47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3124200" y="2895600"/>
            <a:ext cx="2011363" cy="1600200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8899" name="Rectangle 3"/>
          <p:cNvSpPr>
            <a:spLocks noChangeArrowheads="1"/>
          </p:cNvSpPr>
          <p:nvPr/>
        </p:nvSpPr>
        <p:spPr bwMode="auto">
          <a:xfrm>
            <a:off x="304800" y="457200"/>
            <a:ext cx="8534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eaLnBrk="0" hangingPunct="0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Warehouse: A Multi-Tiered Architecture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295400" y="838200"/>
            <a:ext cx="6705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3352800" y="3429000"/>
            <a:ext cx="155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Data</a:t>
            </a:r>
          </a:p>
          <a:p>
            <a:pPr algn="ctr" eaLnBrk="0" hangingPunct="0"/>
            <a:r>
              <a:rPr lang="en-US">
                <a:latin typeface="Times New Roman" pitchFamily="18" charset="0"/>
              </a:rPr>
              <a:t>Warehouse</a:t>
            </a:r>
          </a:p>
        </p:txBody>
      </p:sp>
      <p:sp>
        <p:nvSpPr>
          <p:cNvPr id="12295" name="Oval 6"/>
          <p:cNvSpPr>
            <a:spLocks noChangeArrowheads="1"/>
          </p:cNvSpPr>
          <p:nvPr/>
        </p:nvSpPr>
        <p:spPr bwMode="auto">
          <a:xfrm>
            <a:off x="6781800" y="2057400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5492750" y="3206750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97" name="Group 8"/>
          <p:cNvGrpSpPr>
            <a:grpSpLocks/>
          </p:cNvGrpSpPr>
          <p:nvPr/>
        </p:nvGrpSpPr>
        <p:grpSpPr bwMode="auto">
          <a:xfrm>
            <a:off x="1905000" y="2667000"/>
            <a:ext cx="1228725" cy="2197100"/>
            <a:chOff x="1238" y="1876"/>
            <a:chExt cx="774" cy="1384"/>
          </a:xfrm>
        </p:grpSpPr>
        <p:sp>
          <p:nvSpPr>
            <p:cNvPr id="12340" name="AutoShape 9"/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Rectangle 10"/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Extract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Transform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Load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Refresh</a:t>
              </a:r>
            </a:p>
          </p:txBody>
        </p:sp>
      </p:grpSp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4953000" y="6172200"/>
            <a:ext cx="1905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OLAP Engine</a:t>
            </a:r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7086600" y="2743200"/>
            <a:ext cx="1697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Analysis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Query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Reports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Data mining</a:t>
            </a: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3733800" y="1676400"/>
            <a:ext cx="1143000" cy="990600"/>
          </a:xfrm>
          <a:prstGeom prst="rect">
            <a:avLst/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Monitor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&amp;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Integrator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12301" name="Group 14"/>
          <p:cNvGrpSpPr>
            <a:grpSpLocks/>
          </p:cNvGrpSpPr>
          <p:nvPr/>
        </p:nvGrpSpPr>
        <p:grpSpPr bwMode="auto">
          <a:xfrm>
            <a:off x="2209800" y="1676400"/>
            <a:ext cx="931863" cy="914400"/>
            <a:chOff x="288" y="1012"/>
            <a:chExt cx="769" cy="664"/>
          </a:xfrm>
        </p:grpSpPr>
        <p:sp>
          <p:nvSpPr>
            <p:cNvPr id="12337" name="Oval 15"/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8" name="Freeform 16"/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solidFill>
              <a:srgbClr val="FCFEB9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2339" name="Oval 17"/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2" name="Rectangle 18"/>
          <p:cNvSpPr>
            <a:spLocks noChangeArrowheads="1"/>
          </p:cNvSpPr>
          <p:nvPr/>
        </p:nvSpPr>
        <p:spPr bwMode="auto">
          <a:xfrm>
            <a:off x="2286000" y="2057400"/>
            <a:ext cx="850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Metadata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03" name="Line 19"/>
          <p:cNvSpPr>
            <a:spLocks noChangeShapeType="1"/>
          </p:cNvSpPr>
          <p:nvPr/>
        </p:nvSpPr>
        <p:spPr bwMode="auto">
          <a:xfrm>
            <a:off x="3124200" y="213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04" name="Rectangle 20"/>
          <p:cNvSpPr>
            <a:spLocks noChangeArrowheads="1"/>
          </p:cNvSpPr>
          <p:nvPr/>
        </p:nvSpPr>
        <p:spPr bwMode="auto">
          <a:xfrm>
            <a:off x="180975" y="609600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Data Sources</a:t>
            </a:r>
          </a:p>
        </p:txBody>
      </p:sp>
      <p:sp>
        <p:nvSpPr>
          <p:cNvPr id="12305" name="Rectangle 21"/>
          <p:cNvSpPr>
            <a:spLocks noChangeArrowheads="1"/>
          </p:cNvSpPr>
          <p:nvPr/>
        </p:nvSpPr>
        <p:spPr bwMode="auto">
          <a:xfrm>
            <a:off x="6934200" y="6172200"/>
            <a:ext cx="2022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Front-End Tools</a:t>
            </a:r>
          </a:p>
        </p:txBody>
      </p:sp>
      <p:sp>
        <p:nvSpPr>
          <p:cNvPr id="12306" name="Rectangle 22"/>
          <p:cNvSpPr>
            <a:spLocks noChangeArrowheads="1"/>
          </p:cNvSpPr>
          <p:nvPr/>
        </p:nvSpPr>
        <p:spPr bwMode="auto">
          <a:xfrm>
            <a:off x="5470525" y="3336925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Serve</a:t>
            </a:r>
          </a:p>
        </p:txBody>
      </p:sp>
      <p:sp>
        <p:nvSpPr>
          <p:cNvPr id="12307" name="AutoShape 23"/>
          <p:cNvSpPr>
            <a:spLocks noChangeArrowheads="1"/>
          </p:cNvSpPr>
          <p:nvPr/>
        </p:nvSpPr>
        <p:spPr bwMode="auto">
          <a:xfrm>
            <a:off x="5791200" y="2362200"/>
            <a:ext cx="7556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4"/>
          <p:cNvSpPr>
            <a:spLocks noChangeArrowheads="1"/>
          </p:cNvSpPr>
          <p:nvPr/>
        </p:nvSpPr>
        <p:spPr bwMode="auto">
          <a:xfrm>
            <a:off x="5867400" y="4343400"/>
            <a:ext cx="6794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utoShape 25"/>
          <p:cNvSpPr>
            <a:spLocks noChangeArrowheads="1"/>
          </p:cNvSpPr>
          <p:nvPr/>
        </p:nvSpPr>
        <p:spPr bwMode="auto">
          <a:xfrm>
            <a:off x="32766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AutoShape 26"/>
          <p:cNvSpPr>
            <a:spLocks noChangeArrowheads="1"/>
          </p:cNvSpPr>
          <p:nvPr/>
        </p:nvSpPr>
        <p:spPr bwMode="auto">
          <a:xfrm>
            <a:off x="46482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AutoShape 27"/>
          <p:cNvSpPr>
            <a:spLocks noChangeArrowheads="1"/>
          </p:cNvSpPr>
          <p:nvPr/>
        </p:nvSpPr>
        <p:spPr bwMode="auto">
          <a:xfrm>
            <a:off x="3962400" y="457200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8"/>
          <p:cNvSpPr>
            <a:spLocks noChangeArrowheads="1"/>
          </p:cNvSpPr>
          <p:nvPr/>
        </p:nvSpPr>
        <p:spPr bwMode="auto">
          <a:xfrm>
            <a:off x="3657600" y="5562600"/>
            <a:ext cx="1022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Data Marts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13" name="Line 29"/>
          <p:cNvSpPr>
            <a:spLocks noChangeShapeType="1"/>
          </p:cNvSpPr>
          <p:nvPr/>
        </p:nvSpPr>
        <p:spPr bwMode="auto">
          <a:xfrm flipV="1">
            <a:off x="5029200" y="27432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14" name="Line 30"/>
          <p:cNvSpPr>
            <a:spLocks noChangeShapeType="1"/>
          </p:cNvSpPr>
          <p:nvPr/>
        </p:nvSpPr>
        <p:spPr bwMode="auto">
          <a:xfrm flipV="1">
            <a:off x="5334000" y="4876800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15" name="AutoShape 31"/>
          <p:cNvSpPr>
            <a:spLocks noChangeArrowheads="1"/>
          </p:cNvSpPr>
          <p:nvPr/>
        </p:nvSpPr>
        <p:spPr bwMode="auto">
          <a:xfrm>
            <a:off x="3048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6" name="AutoShape 32"/>
          <p:cNvSpPr>
            <a:spLocks noChangeArrowheads="1"/>
          </p:cNvSpPr>
          <p:nvPr/>
        </p:nvSpPr>
        <p:spPr bwMode="auto">
          <a:xfrm>
            <a:off x="3810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7" name="AutoShape 33"/>
          <p:cNvSpPr>
            <a:spLocks noChangeArrowheads="1"/>
          </p:cNvSpPr>
          <p:nvPr/>
        </p:nvSpPr>
        <p:spPr bwMode="auto">
          <a:xfrm>
            <a:off x="4572000" y="4953000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2318" name="Group 34"/>
          <p:cNvGrpSpPr>
            <a:grpSpLocks/>
          </p:cNvGrpSpPr>
          <p:nvPr/>
        </p:nvGrpSpPr>
        <p:grpSpPr bwMode="auto">
          <a:xfrm>
            <a:off x="228600" y="1524000"/>
            <a:ext cx="1590675" cy="3879850"/>
            <a:chOff x="148" y="1440"/>
            <a:chExt cx="1002" cy="2444"/>
          </a:xfrm>
        </p:grpSpPr>
        <p:sp>
          <p:nvSpPr>
            <p:cNvPr id="12329" name="Oval 35"/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Oval 36"/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Oval 37"/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2" name="Rectangle 38"/>
            <p:cNvSpPr>
              <a:spLocks noChangeArrowheads="1"/>
            </p:cNvSpPr>
            <p:nvPr/>
          </p:nvSpPr>
          <p:spPr bwMode="auto">
            <a:xfrm>
              <a:off x="240" y="2448"/>
              <a:ext cx="91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Operational 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DBs</a:t>
              </a:r>
            </a:p>
          </p:txBody>
        </p:sp>
        <p:sp>
          <p:nvSpPr>
            <p:cNvPr id="12333" name="Rectangle 39"/>
            <p:cNvSpPr>
              <a:spLocks noChangeArrowheads="1"/>
            </p:cNvSpPr>
            <p:nvPr/>
          </p:nvSpPr>
          <p:spPr bwMode="auto">
            <a:xfrm>
              <a:off x="288" y="1776"/>
              <a:ext cx="6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Other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sources</a:t>
              </a:r>
            </a:p>
          </p:txBody>
        </p:sp>
        <p:sp>
          <p:nvSpPr>
            <p:cNvPr id="12334" name="AutoShape 40"/>
            <p:cNvSpPr>
              <a:spLocks noChangeArrowheads="1"/>
            </p:cNvSpPr>
            <p:nvPr/>
          </p:nvSpPr>
          <p:spPr bwMode="auto">
            <a:xfrm>
              <a:off x="365" y="3398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5" name="AutoShape 41"/>
            <p:cNvSpPr>
              <a:spLocks noChangeArrowheads="1"/>
            </p:cNvSpPr>
            <p:nvPr/>
          </p:nvSpPr>
          <p:spPr bwMode="auto">
            <a:xfrm>
              <a:off x="461" y="3129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36" name="AutoShape 42"/>
            <p:cNvSpPr>
              <a:spLocks noChangeArrowheads="1"/>
            </p:cNvSpPr>
            <p:nvPr/>
          </p:nvSpPr>
          <p:spPr bwMode="auto">
            <a:xfrm>
              <a:off x="615" y="2851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1905000" y="15240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20" name="Line 44"/>
          <p:cNvSpPr>
            <a:spLocks noChangeShapeType="1"/>
          </p:cNvSpPr>
          <p:nvPr/>
        </p:nvSpPr>
        <p:spPr bwMode="auto">
          <a:xfrm>
            <a:off x="54102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21" name="Line 45"/>
          <p:cNvSpPr>
            <a:spLocks noChangeShapeType="1"/>
          </p:cNvSpPr>
          <p:nvPr/>
        </p:nvSpPr>
        <p:spPr bwMode="auto">
          <a:xfrm>
            <a:off x="66294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2322" name="Text Box 46"/>
          <p:cNvSpPr txBox="1">
            <a:spLocks noChangeArrowheads="1"/>
          </p:cNvSpPr>
          <p:nvPr/>
        </p:nvSpPr>
        <p:spPr bwMode="auto">
          <a:xfrm>
            <a:off x="2838450" y="6172200"/>
            <a:ext cx="1581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Data Storage</a:t>
            </a:r>
          </a:p>
        </p:txBody>
      </p:sp>
      <p:sp>
        <p:nvSpPr>
          <p:cNvPr id="12323" name="AutoShape 47"/>
          <p:cNvSpPr>
            <a:spLocks/>
          </p:cNvSpPr>
          <p:nvPr/>
        </p:nvSpPr>
        <p:spPr bwMode="auto">
          <a:xfrm rot="5400000">
            <a:off x="952500" y="5219700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AutoShape 48"/>
          <p:cNvSpPr>
            <a:spLocks/>
          </p:cNvSpPr>
          <p:nvPr/>
        </p:nvSpPr>
        <p:spPr bwMode="auto">
          <a:xfrm rot="5400000">
            <a:off x="3505200" y="4419600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AutoShape 49"/>
          <p:cNvSpPr>
            <a:spLocks/>
          </p:cNvSpPr>
          <p:nvPr/>
        </p:nvSpPr>
        <p:spPr bwMode="auto">
          <a:xfrm rot="5400000">
            <a:off x="5981700" y="54483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AutoShape 50"/>
          <p:cNvSpPr>
            <a:spLocks/>
          </p:cNvSpPr>
          <p:nvPr/>
        </p:nvSpPr>
        <p:spPr bwMode="auto">
          <a:xfrm rot="5400000">
            <a:off x="7734300" y="49911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51"/>
          <p:cNvSpPr>
            <a:spLocks noChangeArrowheads="1"/>
          </p:cNvSpPr>
          <p:nvPr/>
        </p:nvSpPr>
        <p:spPr bwMode="auto">
          <a:xfrm>
            <a:off x="5334000" y="19050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OLAP Server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28" name="Line 52"/>
          <p:cNvSpPr>
            <a:spLocks noChangeShapeType="1"/>
          </p:cNvSpPr>
          <p:nvPr/>
        </p:nvSpPr>
        <p:spPr bwMode="auto">
          <a:xfrm>
            <a:off x="3048000" y="25908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381000"/>
            <a:ext cx="7294563" cy="6096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Three Data Warehouse Models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9155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Enterprise warehouse</a:t>
            </a:r>
            <a:endParaRPr lang="en-US" sz="2400" smtClean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collects all of the information about subjects spanning the entire organization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Data Mart</a:t>
            </a:r>
            <a:endParaRPr lang="en-US" sz="2400" smtClean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a subset of corporate-wide data that is of value to a specific groups of users.  Its scope is confined to specific, selected groups, such as marketing data mart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000" smtClean="0"/>
              <a:t>Independent vs. dependent (directly from warehouse) data mart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>
                <a:solidFill>
                  <a:schemeClr val="hlink"/>
                </a:solidFill>
              </a:rPr>
              <a:t>Virtual warehouse</a:t>
            </a:r>
            <a:endParaRPr lang="en-US" sz="2400" smtClean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A set of views over operational databases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2400" smtClean="0"/>
              <a:t>Only some of the possible summary views may be materialized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057A7F-7520-409A-9476-3B3248604D4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Extraction, Transformation, and Loading (ETL)</a:t>
            </a:r>
            <a:endParaRPr 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Data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get data from multiple, heterogeneous, and external sources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Data cleaning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detect errors in the data and rectify them when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Data transformation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convert data from legacy or host format to warehouse format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sort, summarize, consolidate, compute views, check integrity, and build indicies and partitions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Refresh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propagate the updates from the data sources to the warehouse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4CB114-09A4-4B37-9CEE-33D2968B8B8A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Metadata Repository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2578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b="1" smtClean="0"/>
              <a:t>Meta data</a:t>
            </a:r>
            <a:r>
              <a:rPr lang="en-US" sz="2000" smtClean="0"/>
              <a:t> is the data defining warehouse objects.  It stores: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Description of the </a:t>
            </a:r>
            <a:r>
              <a:rPr lang="en-US" sz="2000" smtClean="0">
                <a:solidFill>
                  <a:schemeClr val="folHlink"/>
                </a:solidFill>
              </a:rPr>
              <a:t>structure</a:t>
            </a:r>
            <a:r>
              <a:rPr lang="en-US" sz="2000" smtClean="0"/>
              <a:t> of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schema, view, dimensions, hierarchies, derived data defn, data mart locations and contents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Operational</a:t>
            </a:r>
            <a:r>
              <a:rPr lang="en-US" sz="2000" smtClean="0"/>
              <a:t> meta-data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data lineage (history of migrated data and transformation path), currency of data (active, archived, or purged), monitoring information (warehouse usage statistics, error reports, audit trails)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The </a:t>
            </a:r>
            <a:r>
              <a:rPr lang="en-US" sz="2000" smtClean="0">
                <a:solidFill>
                  <a:schemeClr val="folHlink"/>
                </a:solidFill>
              </a:rPr>
              <a:t>algorithms</a:t>
            </a:r>
            <a:r>
              <a:rPr lang="en-US" sz="2000" smtClean="0"/>
              <a:t> used for summarization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The </a:t>
            </a:r>
            <a:r>
              <a:rPr lang="en-US" sz="2000" smtClean="0">
                <a:solidFill>
                  <a:schemeClr val="folHlink"/>
                </a:solidFill>
              </a:rPr>
              <a:t>mapping</a:t>
            </a:r>
            <a:r>
              <a:rPr lang="en-US" sz="2000" smtClean="0"/>
              <a:t> from operational environment to the data warehouse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Data related to </a:t>
            </a:r>
            <a:r>
              <a:rPr lang="en-US" sz="2000" smtClean="0">
                <a:solidFill>
                  <a:schemeClr val="folHlink"/>
                </a:solidFill>
              </a:rPr>
              <a:t>system performance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000" smtClean="0"/>
              <a:t>warehouse schema, view and derived data definitions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Business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business terms and definitions, ownership of data, charging policies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3EF13C-645F-456D-8BC2-AEF27103DE03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220200" cy="1066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4: Data Warehousing and On-line Analytical Processing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Summary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E92F5-287A-493A-9D67-075BB3A2251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 rot="9109285">
            <a:off x="8610600" y="2057400"/>
            <a:ext cx="381000" cy="3810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8382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From Tables and Spreadsheets to </a:t>
            </a:r>
            <a:br>
              <a:rPr lang="en-US" sz="3200" smtClean="0"/>
            </a:br>
            <a:r>
              <a:rPr lang="en-US" sz="3200" smtClean="0"/>
              <a:t>Data Cubes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0863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A </a:t>
            </a:r>
            <a:r>
              <a:rPr lang="en-US" sz="2000" b="1" smtClean="0"/>
              <a:t>data warehouse</a:t>
            </a:r>
            <a:r>
              <a:rPr lang="en-US" sz="2000" smtClean="0"/>
              <a:t> is based on a </a:t>
            </a:r>
            <a:r>
              <a:rPr lang="en-US" sz="2000" smtClean="0">
                <a:solidFill>
                  <a:schemeClr val="hlink"/>
                </a:solidFill>
              </a:rPr>
              <a:t>multidimensional data model</a:t>
            </a:r>
            <a:r>
              <a:rPr lang="en-US" sz="2000" smtClean="0"/>
              <a:t> which views data in the form of a data cube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A data cube, such as </a:t>
            </a:r>
            <a:r>
              <a:rPr lang="en-US" sz="2000" smtClean="0">
                <a:solidFill>
                  <a:schemeClr val="folHlink"/>
                </a:solidFill>
              </a:rPr>
              <a:t>sales</a:t>
            </a:r>
            <a:r>
              <a:rPr lang="en-US" sz="2000" smtClean="0"/>
              <a:t>, allows data to be modeled and viewed in multiple dimensions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b="1" smtClean="0"/>
              <a:t>Dimension tables</a:t>
            </a:r>
            <a:r>
              <a:rPr lang="en-US" sz="2000" smtClean="0"/>
              <a:t>, such as </a:t>
            </a:r>
            <a:r>
              <a:rPr lang="en-US" sz="2000" smtClean="0">
                <a:solidFill>
                  <a:schemeClr val="folHlink"/>
                </a:solidFill>
              </a:rPr>
              <a:t>item (item_name, brand, type), </a:t>
            </a:r>
            <a:r>
              <a:rPr lang="en-US" sz="2000" smtClean="0"/>
              <a:t>or</a:t>
            </a:r>
            <a:r>
              <a:rPr lang="en-US" sz="2000" smtClean="0">
                <a:solidFill>
                  <a:schemeClr val="folHlink"/>
                </a:solidFill>
              </a:rPr>
              <a:t> time(day, week, month, quarter, year)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b="1" smtClean="0"/>
              <a:t>Fact table</a:t>
            </a:r>
            <a:r>
              <a:rPr lang="en-US" sz="2000" smtClean="0"/>
              <a:t> contains </a:t>
            </a:r>
            <a:r>
              <a:rPr lang="en-US" sz="2000" b="1" smtClean="0"/>
              <a:t>measures</a:t>
            </a:r>
            <a:r>
              <a:rPr lang="en-US" sz="2000" smtClean="0"/>
              <a:t> (such as </a:t>
            </a:r>
            <a:r>
              <a:rPr lang="en-US" sz="2000" smtClean="0">
                <a:solidFill>
                  <a:schemeClr val="folHlink"/>
                </a:solidFill>
              </a:rPr>
              <a:t>dollars_sold</a:t>
            </a:r>
            <a:r>
              <a:rPr lang="en-US" sz="2000" smtClean="0"/>
              <a:t>) and keys to each of the related dimension tables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In data warehousing literature, an n-D base cube is called a </a:t>
            </a:r>
            <a:r>
              <a:rPr lang="en-US" sz="2000" smtClean="0">
                <a:solidFill>
                  <a:schemeClr val="hlink"/>
                </a:solidFill>
              </a:rPr>
              <a:t>base cuboid</a:t>
            </a:r>
            <a:r>
              <a:rPr lang="en-US" sz="2000" smtClean="0"/>
              <a:t>. The top most 0-D cuboid, which holds the highest-level of summarization, is called the </a:t>
            </a:r>
            <a:r>
              <a:rPr lang="en-US" sz="2000" smtClean="0">
                <a:solidFill>
                  <a:schemeClr val="hlink"/>
                </a:solidFill>
              </a:rPr>
              <a:t>apex cuboid</a:t>
            </a:r>
            <a:r>
              <a:rPr lang="en-US" sz="2000" smtClean="0"/>
              <a:t>.  The lattice of cuboids forms a </a:t>
            </a:r>
            <a:r>
              <a:rPr lang="en-US" sz="2000" smtClean="0">
                <a:solidFill>
                  <a:schemeClr val="hlink"/>
                </a:solidFill>
              </a:rPr>
              <a:t>data cube.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C33F4-366D-4EDA-A16A-D2BCE71BB50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54088" y="304800"/>
            <a:ext cx="6970712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Cube: A Lattice of Cuboids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0C76ED-2E37-458D-B007-0C6C647E21D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6" name="Text Box 56"/>
          <p:cNvSpPr txBox="1">
            <a:spLocks noChangeArrowheads="1"/>
          </p:cNvSpPr>
          <p:nvPr/>
        </p:nvSpPr>
        <p:spPr bwMode="auto">
          <a:xfrm>
            <a:off x="136525" y="3719513"/>
            <a:ext cx="1006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time,item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18437" name="Text Box 62"/>
          <p:cNvSpPr txBox="1">
            <a:spLocks noChangeArrowheads="1"/>
          </p:cNvSpPr>
          <p:nvPr/>
        </p:nvSpPr>
        <p:spPr bwMode="auto">
          <a:xfrm>
            <a:off x="136525" y="4938713"/>
            <a:ext cx="174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time,item,location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18438" name="Text Box 67"/>
          <p:cNvSpPr txBox="1">
            <a:spLocks noChangeArrowheads="1"/>
          </p:cNvSpPr>
          <p:nvPr/>
        </p:nvSpPr>
        <p:spPr bwMode="auto">
          <a:xfrm>
            <a:off x="1981200" y="5943600"/>
            <a:ext cx="2663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time, item, location, supplier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grpSp>
        <p:nvGrpSpPr>
          <p:cNvPr id="18439" name="Group 73"/>
          <p:cNvGrpSpPr>
            <a:grpSpLocks/>
          </p:cNvGrpSpPr>
          <p:nvPr/>
        </p:nvGrpSpPr>
        <p:grpSpPr bwMode="auto">
          <a:xfrm>
            <a:off x="609600" y="1524000"/>
            <a:ext cx="8339138" cy="4481513"/>
            <a:chOff x="384" y="1209"/>
            <a:chExt cx="5253" cy="2823"/>
          </a:xfrm>
        </p:grpSpPr>
        <p:sp>
          <p:nvSpPr>
            <p:cNvPr id="18440" name="AutoShape 3"/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AutoShape 4"/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AutoShape 5"/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AutoShape 6"/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AutoShape 7"/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AutoShape 8"/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AutoShape 9"/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AutoShape 10"/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AutoShape 11"/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AutoShape 12"/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AutoShape 13"/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AutoShape 14"/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AutoShape 15"/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AutoShape 16"/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AutoShape 17"/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AutoShape 18"/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Text Box 19"/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all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57" name="Text Box 20"/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time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58" name="Text Box 21"/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item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59" name="Text Box 22"/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location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60" name="Text Box 23"/>
            <p:cNvSpPr txBox="1">
              <a:spLocks noChangeArrowheads="1"/>
            </p:cNvSpPr>
            <p:nvPr/>
          </p:nvSpPr>
          <p:spPr bwMode="auto">
            <a:xfrm>
              <a:off x="2918" y="1737"/>
              <a:ext cx="6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61" name="Line 24"/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2" name="Line 25"/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3" name="Line 26"/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4" name="Line 27"/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5" name="Line 28"/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6" name="Line 29"/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7" name="Line 30"/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8" name="Line 31"/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9" name="Line 32"/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0" name="Line 33"/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1" name="Line 34"/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2" name="Line 35"/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3" name="Line 36"/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4" name="Line 37"/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5" name="Line 38"/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6" name="Line 39"/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7" name="Line 40"/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8" name="Line 41"/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79" name="Line 42"/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0" name="Line 43"/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1" name="Line 44"/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2" name="Line 45"/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3" name="Line 46"/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4" name="Line 47"/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5" name="Line 48"/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6" name="Line 49"/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7" name="Line 50"/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8" name="Line 51"/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89" name="Line 52"/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90" name="Line 53"/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91" name="Line 54"/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92" name="Line 55"/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93" name="Text Box 57"/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time,location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4" name="Text Box 58"/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time,supplier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5" name="Text Box 59"/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item,location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6" name="Text Box 60"/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7" name="Text Box 61"/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location,supplier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8" name="Text Box 63"/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400" b="1">
                  <a:latin typeface="Times New Roman" pitchFamily="18" charset="0"/>
                  <a:ea typeface="SimSun" pitchFamily="2" charset="-122"/>
                </a:rPr>
                <a:t>time,item,supplier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499" name="Text Box 64"/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400" b="1">
                  <a:latin typeface="Times New Roman" pitchFamily="18" charset="0"/>
                  <a:ea typeface="SimSun" pitchFamily="2" charset="-122"/>
                </a:rPr>
                <a:t>time,location,supplier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0" name="Text Box 66"/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 b="1">
                  <a:latin typeface="Times New Roman" pitchFamily="18" charset="0"/>
                  <a:ea typeface="SimSun" pitchFamily="2" charset="-122"/>
                </a:rPr>
                <a:t>item,location,supplier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1" name="Text Box 68"/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0-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(</a:t>
              </a:r>
              <a:r>
                <a:rPr lang="en-US" altLang="zh-CN" sz="2000" i="1">
                  <a:latin typeface="Times New Roman" pitchFamily="18" charset="0"/>
                  <a:ea typeface="SimSun" pitchFamily="2" charset="-122"/>
                </a:rPr>
                <a:t>apex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) cuboid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2" name="Text Box 69"/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1-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3" name="Text Box 70"/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2-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4" name="Text Box 71"/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3-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cuboids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18505" name="Text Box 72"/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sz="2000">
                  <a:latin typeface="Times New Roman" pitchFamily="18" charset="0"/>
                  <a:ea typeface="SimSun" pitchFamily="2" charset="-122"/>
                </a:rPr>
                <a:t>4-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D (</a:t>
              </a:r>
              <a:r>
                <a:rPr lang="en-US" altLang="zh-CN" sz="2000" i="1">
                  <a:latin typeface="Times New Roman" pitchFamily="18" charset="0"/>
                  <a:ea typeface="SimSun" pitchFamily="2" charset="-122"/>
                </a:rPr>
                <a:t>base</a:t>
              </a:r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) cuboid</a:t>
              </a:r>
              <a:endParaRPr lang="en-US" altLang="zh-CN">
                <a:latin typeface="Times New Roman" pitchFamily="18" charset="0"/>
                <a:ea typeface="SimSun" pitchFamily="2" charset="-122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Conceptual Modeling of Data Warehouses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Modeling data warehouses: dimensions &amp; measures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sz="2400" u="sng" smtClean="0">
                <a:solidFill>
                  <a:schemeClr val="hlink"/>
                </a:solidFill>
              </a:rPr>
              <a:t>Star schema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6666"/>
                </a:solidFill>
              </a:rPr>
              <a:t>A fact table in the middle connected to a set of dimension tables 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sz="2400" u="sng" smtClean="0">
                <a:solidFill>
                  <a:schemeClr val="hlink"/>
                </a:solidFill>
              </a:rPr>
              <a:t>Snowflake schema</a:t>
            </a:r>
            <a:r>
              <a:rPr lang="en-US" sz="2400" smtClean="0"/>
              <a:t>:  </a:t>
            </a:r>
            <a:r>
              <a:rPr lang="en-US" sz="2400" smtClean="0">
                <a:solidFill>
                  <a:srgbClr val="006666"/>
                </a:solidFill>
              </a:rPr>
              <a:t>A refinement of star schema where some dimensional hierarchy is </a:t>
            </a:r>
            <a:r>
              <a:rPr lang="en-US" sz="2400" smtClean="0">
                <a:solidFill>
                  <a:schemeClr val="folHlink"/>
                </a:solidFill>
              </a:rPr>
              <a:t>normalized</a:t>
            </a:r>
            <a:r>
              <a:rPr lang="en-US" sz="2400" smtClean="0">
                <a:solidFill>
                  <a:srgbClr val="006666"/>
                </a:solidFill>
              </a:rPr>
              <a:t> into a set of smaller dimension tables</a:t>
            </a:r>
            <a:r>
              <a:rPr lang="en-US" sz="2400" smtClean="0"/>
              <a:t>, forming a shape similar to snowflake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en-US" sz="2400" u="sng" smtClean="0">
                <a:solidFill>
                  <a:schemeClr val="hlink"/>
                </a:solidFill>
              </a:rPr>
              <a:t>Fact constellations</a:t>
            </a:r>
            <a:r>
              <a:rPr lang="en-US" sz="2400" smtClean="0"/>
              <a:t>:  </a:t>
            </a:r>
            <a:r>
              <a:rPr lang="en-US" sz="2400" smtClean="0">
                <a:solidFill>
                  <a:srgbClr val="006666"/>
                </a:solidFill>
              </a:rPr>
              <a:t>Multiple fact tables share dimension tables</a:t>
            </a:r>
            <a:r>
              <a:rPr lang="en-US" sz="2400" smtClean="0"/>
              <a:t>, viewed as a collection of stars, therefore called </a:t>
            </a:r>
            <a:r>
              <a:rPr lang="en-US" sz="2400" smtClean="0">
                <a:solidFill>
                  <a:schemeClr val="folHlink"/>
                </a:solidFill>
              </a:rPr>
              <a:t>galaxy schema</a:t>
            </a:r>
            <a:r>
              <a:rPr lang="en-US" sz="2400" smtClean="0"/>
              <a:t> or fact constellation</a:t>
            </a:r>
            <a:r>
              <a:rPr lang="en-US" smtClean="0"/>
              <a:t> 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F4D921-0756-46C2-BFA0-A55AF2CFEB3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14338"/>
            <a:ext cx="7772400" cy="498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of </a:t>
            </a:r>
            <a:r>
              <a:rPr lang="en-US" b="1" smtClean="0"/>
              <a:t>Star Schema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419850" y="1676400"/>
            <a:ext cx="2495550" cy="4305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9ACFC-D5E9-4793-ABE3-D5648139CA2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548063" y="316230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304800" y="1295400"/>
            <a:ext cx="1819275" cy="2163763"/>
            <a:chOff x="277" y="1164"/>
            <a:chExt cx="1133" cy="1341"/>
          </a:xfrm>
        </p:grpSpPr>
        <p:sp>
          <p:nvSpPr>
            <p:cNvPr id="20518" name="Rectangle 7"/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20519" name="Rectangle 8"/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20487" name="Group 9"/>
          <p:cNvGrpSpPr>
            <a:grpSpLocks/>
          </p:cNvGrpSpPr>
          <p:nvPr/>
        </p:nvGrpSpPr>
        <p:grpSpPr bwMode="auto">
          <a:xfrm>
            <a:off x="6604000" y="3867150"/>
            <a:ext cx="1831975" cy="1884363"/>
            <a:chOff x="684" y="2196"/>
            <a:chExt cx="1140" cy="1168"/>
          </a:xfrm>
        </p:grpSpPr>
        <p:sp>
          <p:nvSpPr>
            <p:cNvPr id="20516" name="Rectangle 10"/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state_or_province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20517" name="Rectangle 11"/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3451225" y="2279650"/>
            <a:ext cx="186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Sales Fact Table</a:t>
            </a:r>
          </a:p>
        </p:txBody>
      </p:sp>
      <p:sp>
        <p:nvSpPr>
          <p:cNvPr id="20489" name="Rectangle 13"/>
          <p:cNvSpPr>
            <a:spLocks noChangeArrowheads="1"/>
          </p:cNvSpPr>
          <p:nvPr/>
        </p:nvSpPr>
        <p:spPr bwMode="auto">
          <a:xfrm>
            <a:off x="3548063" y="2697163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4"/>
          <p:cNvSpPr>
            <a:spLocks noChangeArrowheads="1"/>
          </p:cNvSpPr>
          <p:nvPr/>
        </p:nvSpPr>
        <p:spPr bwMode="auto">
          <a:xfrm>
            <a:off x="3581400" y="2743200"/>
            <a:ext cx="2057400" cy="396875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           time_key</a:t>
            </a:r>
          </a:p>
        </p:txBody>
      </p:sp>
      <p:sp>
        <p:nvSpPr>
          <p:cNvPr id="20491" name="Rectangle 15"/>
          <p:cNvSpPr>
            <a:spLocks noChangeArrowheads="1"/>
          </p:cNvSpPr>
          <p:nvPr/>
        </p:nvSpPr>
        <p:spPr bwMode="auto">
          <a:xfrm>
            <a:off x="3582988" y="3192463"/>
            <a:ext cx="2016125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 item_key</a:t>
            </a:r>
          </a:p>
        </p:txBody>
      </p:sp>
      <p:sp>
        <p:nvSpPr>
          <p:cNvPr id="20492" name="Rectangle 16"/>
          <p:cNvSpPr>
            <a:spLocks noChangeArrowheads="1"/>
          </p:cNvSpPr>
          <p:nvPr/>
        </p:nvSpPr>
        <p:spPr bwMode="auto">
          <a:xfrm>
            <a:off x="3548063" y="362743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7"/>
          <p:cNvSpPr>
            <a:spLocks noChangeArrowheads="1"/>
          </p:cNvSpPr>
          <p:nvPr/>
        </p:nvSpPr>
        <p:spPr bwMode="auto">
          <a:xfrm>
            <a:off x="3582988" y="3638550"/>
            <a:ext cx="2066925" cy="396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branch_key</a:t>
            </a:r>
          </a:p>
        </p:txBody>
      </p:sp>
      <p:sp>
        <p:nvSpPr>
          <p:cNvPr id="20494" name="Rectangle 18"/>
          <p:cNvSpPr>
            <a:spLocks noChangeArrowheads="1"/>
          </p:cNvSpPr>
          <p:nvPr/>
        </p:nvSpPr>
        <p:spPr bwMode="auto">
          <a:xfrm>
            <a:off x="3548063" y="4090988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9"/>
          <p:cNvSpPr>
            <a:spLocks noChangeArrowheads="1"/>
          </p:cNvSpPr>
          <p:nvPr/>
        </p:nvSpPr>
        <p:spPr bwMode="auto">
          <a:xfrm>
            <a:off x="3581400" y="4114800"/>
            <a:ext cx="206533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location_key</a:t>
            </a:r>
          </a:p>
        </p:txBody>
      </p:sp>
      <p:sp>
        <p:nvSpPr>
          <p:cNvPr id="20496" name="Rectangle 20"/>
          <p:cNvSpPr>
            <a:spLocks noChangeArrowheads="1"/>
          </p:cNvSpPr>
          <p:nvPr/>
        </p:nvSpPr>
        <p:spPr bwMode="auto">
          <a:xfrm>
            <a:off x="3548063" y="455612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21"/>
          <p:cNvSpPr>
            <a:spLocks noChangeArrowheads="1"/>
          </p:cNvSpPr>
          <p:nvPr/>
        </p:nvSpPr>
        <p:spPr bwMode="auto">
          <a:xfrm>
            <a:off x="3582988" y="4606925"/>
            <a:ext cx="198755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units_sold</a:t>
            </a:r>
          </a:p>
        </p:txBody>
      </p:sp>
      <p:sp>
        <p:nvSpPr>
          <p:cNvPr id="20498" name="Rectangle 22"/>
          <p:cNvSpPr>
            <a:spLocks noChangeArrowheads="1"/>
          </p:cNvSpPr>
          <p:nvPr/>
        </p:nvSpPr>
        <p:spPr bwMode="auto">
          <a:xfrm>
            <a:off x="3548063" y="502126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3582988" y="5051425"/>
            <a:ext cx="199390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dollars_sold</a:t>
            </a:r>
          </a:p>
        </p:txBody>
      </p:sp>
      <p:sp>
        <p:nvSpPr>
          <p:cNvPr id="20500" name="Rectangle 24"/>
          <p:cNvSpPr>
            <a:spLocks noChangeArrowheads="1"/>
          </p:cNvSpPr>
          <p:nvPr/>
        </p:nvSpPr>
        <p:spPr bwMode="auto">
          <a:xfrm>
            <a:off x="3548063" y="548640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Rectangle 25"/>
          <p:cNvSpPr>
            <a:spLocks noChangeArrowheads="1"/>
          </p:cNvSpPr>
          <p:nvPr/>
        </p:nvSpPr>
        <p:spPr bwMode="auto">
          <a:xfrm>
            <a:off x="3563938" y="5497513"/>
            <a:ext cx="1995487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avg_sales</a:t>
            </a:r>
          </a:p>
        </p:txBody>
      </p:sp>
      <p:sp>
        <p:nvSpPr>
          <p:cNvPr id="20502" name="Rectangle 26"/>
          <p:cNvSpPr>
            <a:spLocks noChangeArrowheads="1"/>
          </p:cNvSpPr>
          <p:nvPr/>
        </p:nvSpPr>
        <p:spPr bwMode="auto">
          <a:xfrm>
            <a:off x="2057400" y="59055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</a:t>
            </a:r>
          </a:p>
        </p:txBody>
      </p:sp>
      <p:sp>
        <p:nvSpPr>
          <p:cNvPr id="20503" name="Line 27"/>
          <p:cNvSpPr>
            <a:spLocks noChangeShapeType="1"/>
          </p:cNvSpPr>
          <p:nvPr/>
        </p:nvSpPr>
        <p:spPr bwMode="auto">
          <a:xfrm flipV="1">
            <a:off x="2771775" y="478155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4" name="Line 28"/>
          <p:cNvSpPr>
            <a:spLocks noChangeShapeType="1"/>
          </p:cNvSpPr>
          <p:nvPr/>
        </p:nvSpPr>
        <p:spPr bwMode="auto">
          <a:xfrm flipV="1">
            <a:off x="2752725" y="5324475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5" name="Line 29"/>
          <p:cNvSpPr>
            <a:spLocks noChangeShapeType="1"/>
          </p:cNvSpPr>
          <p:nvPr/>
        </p:nvSpPr>
        <p:spPr bwMode="auto">
          <a:xfrm flipV="1">
            <a:off x="2752725" y="569277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6" name="Line 30"/>
          <p:cNvSpPr>
            <a:spLocks noChangeShapeType="1"/>
          </p:cNvSpPr>
          <p:nvPr/>
        </p:nvSpPr>
        <p:spPr bwMode="auto">
          <a:xfrm flipH="1">
            <a:off x="2328863" y="3949700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7" name="Line 31"/>
          <p:cNvSpPr>
            <a:spLocks noChangeShapeType="1"/>
          </p:cNvSpPr>
          <p:nvPr/>
        </p:nvSpPr>
        <p:spPr bwMode="auto">
          <a:xfrm flipH="1" flipV="1">
            <a:off x="2133600" y="2514600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8" name="Line 32"/>
          <p:cNvSpPr>
            <a:spLocks noChangeShapeType="1"/>
          </p:cNvSpPr>
          <p:nvPr/>
        </p:nvSpPr>
        <p:spPr bwMode="auto">
          <a:xfrm>
            <a:off x="5580063" y="435610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0509" name="Line 33"/>
          <p:cNvSpPr>
            <a:spLocks noChangeShapeType="1"/>
          </p:cNvSpPr>
          <p:nvPr/>
        </p:nvSpPr>
        <p:spPr bwMode="auto">
          <a:xfrm flipV="1">
            <a:off x="5580063" y="270986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0510" name="Group 34"/>
          <p:cNvGrpSpPr>
            <a:grpSpLocks/>
          </p:cNvGrpSpPr>
          <p:nvPr/>
        </p:nvGrpSpPr>
        <p:grpSpPr bwMode="auto">
          <a:xfrm>
            <a:off x="6610350" y="1600200"/>
            <a:ext cx="1438275" cy="1925638"/>
            <a:chOff x="3796" y="983"/>
            <a:chExt cx="896" cy="1194"/>
          </a:xfrm>
        </p:grpSpPr>
        <p:sp>
          <p:nvSpPr>
            <p:cNvPr id="20514" name="Rectangle 35"/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20515" name="Text Box 36"/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20511" name="Group 37"/>
          <p:cNvGrpSpPr>
            <a:grpSpLocks/>
          </p:cNvGrpSpPr>
          <p:nvPr/>
        </p:nvGrpSpPr>
        <p:grpSpPr bwMode="auto">
          <a:xfrm>
            <a:off x="838200" y="3886200"/>
            <a:ext cx="1509713" cy="1393825"/>
            <a:chOff x="3844" y="2426"/>
            <a:chExt cx="939" cy="864"/>
          </a:xfrm>
        </p:grpSpPr>
        <p:sp>
          <p:nvSpPr>
            <p:cNvPr id="20512" name="Rectangle 38"/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20513" name="Text Box 39"/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branch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414338"/>
            <a:ext cx="7772400" cy="498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of </a:t>
            </a:r>
            <a:r>
              <a:rPr lang="en-US" b="1" smtClean="0"/>
              <a:t>Snowflake Schema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2623D-5161-4F2C-950A-47EDCB07784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317875" y="3105150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304800" y="1295400"/>
            <a:ext cx="1819275" cy="2163763"/>
            <a:chOff x="277" y="1164"/>
            <a:chExt cx="1133" cy="1341"/>
          </a:xfrm>
        </p:grpSpPr>
        <p:sp>
          <p:nvSpPr>
            <p:cNvPr id="21549" name="Rectangle 6"/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21550" name="Rectangle 7"/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21510" name="Group 8"/>
          <p:cNvGrpSpPr>
            <a:grpSpLocks/>
          </p:cNvGrpSpPr>
          <p:nvPr/>
        </p:nvGrpSpPr>
        <p:grpSpPr bwMode="auto">
          <a:xfrm>
            <a:off x="5943600" y="3810000"/>
            <a:ext cx="1374775" cy="1331913"/>
            <a:chOff x="684" y="2196"/>
            <a:chExt cx="1298" cy="834"/>
          </a:xfrm>
        </p:grpSpPr>
        <p:sp>
          <p:nvSpPr>
            <p:cNvPr id="21547" name="Rectangle 9"/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city_key</a:t>
              </a:r>
            </a:p>
          </p:txBody>
        </p:sp>
        <p:sp>
          <p:nvSpPr>
            <p:cNvPr id="21548" name="Rectangle 10"/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3275013" y="2152650"/>
            <a:ext cx="186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Sales Fact Table</a:t>
            </a:r>
          </a:p>
        </p:txBody>
      </p:sp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3317875" y="26400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3"/>
          <p:cNvSpPr>
            <a:spLocks noChangeArrowheads="1"/>
          </p:cNvSpPr>
          <p:nvPr/>
        </p:nvSpPr>
        <p:spPr bwMode="auto">
          <a:xfrm>
            <a:off x="3351213" y="2686050"/>
            <a:ext cx="2057400" cy="396875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           time_key</a:t>
            </a:r>
          </a:p>
        </p:txBody>
      </p:sp>
      <p:sp>
        <p:nvSpPr>
          <p:cNvPr id="21514" name="Rectangle 14"/>
          <p:cNvSpPr>
            <a:spLocks noChangeArrowheads="1"/>
          </p:cNvSpPr>
          <p:nvPr/>
        </p:nvSpPr>
        <p:spPr bwMode="auto">
          <a:xfrm>
            <a:off x="3352800" y="3135313"/>
            <a:ext cx="2016125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 item_key</a:t>
            </a:r>
          </a:p>
        </p:txBody>
      </p:sp>
      <p:sp>
        <p:nvSpPr>
          <p:cNvPr id="21515" name="Rectangle 15"/>
          <p:cNvSpPr>
            <a:spLocks noChangeArrowheads="1"/>
          </p:cNvSpPr>
          <p:nvPr/>
        </p:nvSpPr>
        <p:spPr bwMode="auto">
          <a:xfrm>
            <a:off x="3317875" y="3570288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6"/>
          <p:cNvSpPr>
            <a:spLocks noChangeArrowheads="1"/>
          </p:cNvSpPr>
          <p:nvPr/>
        </p:nvSpPr>
        <p:spPr bwMode="auto">
          <a:xfrm>
            <a:off x="3352800" y="3581400"/>
            <a:ext cx="2066925" cy="396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branch_key</a:t>
            </a:r>
          </a:p>
        </p:txBody>
      </p:sp>
      <p:sp>
        <p:nvSpPr>
          <p:cNvPr id="21517" name="Rectangle 17"/>
          <p:cNvSpPr>
            <a:spLocks noChangeArrowheads="1"/>
          </p:cNvSpPr>
          <p:nvPr/>
        </p:nvSpPr>
        <p:spPr bwMode="auto">
          <a:xfrm>
            <a:off x="3317875" y="403383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18"/>
          <p:cNvSpPr>
            <a:spLocks noChangeArrowheads="1"/>
          </p:cNvSpPr>
          <p:nvPr/>
        </p:nvSpPr>
        <p:spPr bwMode="auto">
          <a:xfrm>
            <a:off x="3351213" y="4057650"/>
            <a:ext cx="2065337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location_key</a:t>
            </a:r>
          </a:p>
        </p:txBody>
      </p:sp>
      <p:sp>
        <p:nvSpPr>
          <p:cNvPr id="21519" name="Rectangle 19"/>
          <p:cNvSpPr>
            <a:spLocks noChangeArrowheads="1"/>
          </p:cNvSpPr>
          <p:nvPr/>
        </p:nvSpPr>
        <p:spPr bwMode="auto">
          <a:xfrm>
            <a:off x="3317875" y="4498975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Rectangle 20"/>
          <p:cNvSpPr>
            <a:spLocks noChangeArrowheads="1"/>
          </p:cNvSpPr>
          <p:nvPr/>
        </p:nvSpPr>
        <p:spPr bwMode="auto">
          <a:xfrm>
            <a:off x="3352800" y="4549775"/>
            <a:ext cx="198755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units_sold</a:t>
            </a:r>
          </a:p>
        </p:txBody>
      </p:sp>
      <p:sp>
        <p:nvSpPr>
          <p:cNvPr id="21521" name="Rectangle 21"/>
          <p:cNvSpPr>
            <a:spLocks noChangeArrowheads="1"/>
          </p:cNvSpPr>
          <p:nvPr/>
        </p:nvSpPr>
        <p:spPr bwMode="auto">
          <a:xfrm>
            <a:off x="3317875" y="4964113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22"/>
          <p:cNvSpPr>
            <a:spLocks noChangeArrowheads="1"/>
          </p:cNvSpPr>
          <p:nvPr/>
        </p:nvSpPr>
        <p:spPr bwMode="auto">
          <a:xfrm>
            <a:off x="3352800" y="4994275"/>
            <a:ext cx="1993900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dollars_sold</a:t>
            </a:r>
          </a:p>
        </p:txBody>
      </p:sp>
      <p:sp>
        <p:nvSpPr>
          <p:cNvPr id="21523" name="Rectangle 23"/>
          <p:cNvSpPr>
            <a:spLocks noChangeArrowheads="1"/>
          </p:cNvSpPr>
          <p:nvPr/>
        </p:nvSpPr>
        <p:spPr bwMode="auto">
          <a:xfrm>
            <a:off x="3317875" y="5429250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24"/>
          <p:cNvSpPr>
            <a:spLocks noChangeArrowheads="1"/>
          </p:cNvSpPr>
          <p:nvPr/>
        </p:nvSpPr>
        <p:spPr bwMode="auto">
          <a:xfrm>
            <a:off x="3333750" y="5440363"/>
            <a:ext cx="1995488" cy="396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             avg_sales</a:t>
            </a:r>
          </a:p>
        </p:txBody>
      </p:sp>
      <p:sp>
        <p:nvSpPr>
          <p:cNvPr id="21525" name="Rectangle 25"/>
          <p:cNvSpPr>
            <a:spLocks noChangeArrowheads="1"/>
          </p:cNvSpPr>
          <p:nvPr/>
        </p:nvSpPr>
        <p:spPr bwMode="auto">
          <a:xfrm>
            <a:off x="1676400" y="58674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</a:t>
            </a:r>
          </a:p>
        </p:txBody>
      </p:sp>
      <p:sp>
        <p:nvSpPr>
          <p:cNvPr id="21526" name="Line 26"/>
          <p:cNvSpPr>
            <a:spLocks noChangeShapeType="1"/>
          </p:cNvSpPr>
          <p:nvPr/>
        </p:nvSpPr>
        <p:spPr bwMode="auto">
          <a:xfrm flipV="1">
            <a:off x="2590800" y="472440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27" name="Line 27"/>
          <p:cNvSpPr>
            <a:spLocks noChangeShapeType="1"/>
          </p:cNvSpPr>
          <p:nvPr/>
        </p:nvSpPr>
        <p:spPr bwMode="auto">
          <a:xfrm flipV="1">
            <a:off x="2571750" y="5267325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28" name="Line 28"/>
          <p:cNvSpPr>
            <a:spLocks noChangeShapeType="1"/>
          </p:cNvSpPr>
          <p:nvPr/>
        </p:nvSpPr>
        <p:spPr bwMode="auto">
          <a:xfrm flipV="1">
            <a:off x="2571750" y="563562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29" name="Line 29"/>
          <p:cNvSpPr>
            <a:spLocks noChangeShapeType="1"/>
          </p:cNvSpPr>
          <p:nvPr/>
        </p:nvSpPr>
        <p:spPr bwMode="auto">
          <a:xfrm flipH="1">
            <a:off x="1981200" y="3886200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30" name="Line 30"/>
          <p:cNvSpPr>
            <a:spLocks noChangeShapeType="1"/>
          </p:cNvSpPr>
          <p:nvPr/>
        </p:nvSpPr>
        <p:spPr bwMode="auto">
          <a:xfrm flipH="1" flipV="1">
            <a:off x="1981200" y="1981200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31" name="Line 31"/>
          <p:cNvSpPr>
            <a:spLocks noChangeShapeType="1"/>
          </p:cNvSpPr>
          <p:nvPr/>
        </p:nvSpPr>
        <p:spPr bwMode="auto">
          <a:xfrm>
            <a:off x="5334000" y="4267200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1532" name="Line 32"/>
          <p:cNvSpPr>
            <a:spLocks noChangeShapeType="1"/>
          </p:cNvSpPr>
          <p:nvPr/>
        </p:nvSpPr>
        <p:spPr bwMode="auto">
          <a:xfrm flipV="1">
            <a:off x="5334000" y="2286000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1533" name="Group 33"/>
          <p:cNvGrpSpPr>
            <a:grpSpLocks/>
          </p:cNvGrpSpPr>
          <p:nvPr/>
        </p:nvGrpSpPr>
        <p:grpSpPr bwMode="auto">
          <a:xfrm>
            <a:off x="5943600" y="1524000"/>
            <a:ext cx="1374775" cy="1924050"/>
            <a:chOff x="3796" y="983"/>
            <a:chExt cx="857" cy="1193"/>
          </a:xfrm>
        </p:grpSpPr>
        <p:sp>
          <p:nvSpPr>
            <p:cNvPr id="21545" name="Rectangle 34"/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supplier_key</a:t>
              </a:r>
            </a:p>
          </p:txBody>
        </p:sp>
        <p:sp>
          <p:nvSpPr>
            <p:cNvPr id="21546" name="Text Box 35"/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21534" name="Group 36"/>
          <p:cNvGrpSpPr>
            <a:grpSpLocks/>
          </p:cNvGrpSpPr>
          <p:nvPr/>
        </p:nvGrpSpPr>
        <p:grpSpPr bwMode="auto">
          <a:xfrm>
            <a:off x="609600" y="3886200"/>
            <a:ext cx="1509713" cy="1393825"/>
            <a:chOff x="3844" y="2426"/>
            <a:chExt cx="939" cy="864"/>
          </a:xfrm>
        </p:grpSpPr>
        <p:sp>
          <p:nvSpPr>
            <p:cNvPr id="21543" name="Rectangle 37"/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21544" name="Text Box 38"/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branch</a:t>
              </a:r>
            </a:p>
          </p:txBody>
        </p:sp>
      </p:grpSp>
      <p:grpSp>
        <p:nvGrpSpPr>
          <p:cNvPr id="21535" name="Group 40"/>
          <p:cNvGrpSpPr>
            <a:grpSpLocks/>
          </p:cNvGrpSpPr>
          <p:nvPr/>
        </p:nvGrpSpPr>
        <p:grpSpPr bwMode="auto">
          <a:xfrm>
            <a:off x="7694613" y="1981200"/>
            <a:ext cx="1449387" cy="998538"/>
            <a:chOff x="3789" y="855"/>
            <a:chExt cx="903" cy="1172"/>
          </a:xfrm>
        </p:grpSpPr>
        <p:sp>
          <p:nvSpPr>
            <p:cNvPr id="21541" name="Rectangle 41"/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supplier_key</a:t>
              </a:r>
            </a:p>
            <a:p>
              <a:pPr eaLnBrk="0" hangingPunct="0"/>
              <a:r>
                <a:rPr lang="en-US" sz="18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21542" name="Text Box 42"/>
            <p:cNvSpPr txBox="1">
              <a:spLocks noChangeArrowheads="1"/>
            </p:cNvSpPr>
            <p:nvPr/>
          </p:nvSpPr>
          <p:spPr bwMode="auto">
            <a:xfrm>
              <a:off x="3789" y="855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supplier</a:t>
              </a:r>
            </a:p>
          </p:txBody>
        </p:sp>
      </p:grpSp>
      <p:sp>
        <p:nvSpPr>
          <p:cNvPr id="21536" name="Line 43"/>
          <p:cNvSpPr>
            <a:spLocks noChangeShapeType="1"/>
          </p:cNvSpPr>
          <p:nvPr/>
        </p:nvSpPr>
        <p:spPr bwMode="auto">
          <a:xfrm flipV="1">
            <a:off x="7162800" y="2667000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1537" name="Group 45"/>
          <p:cNvGrpSpPr>
            <a:grpSpLocks/>
          </p:cNvGrpSpPr>
          <p:nvPr/>
        </p:nvGrpSpPr>
        <p:grpSpPr bwMode="auto">
          <a:xfrm>
            <a:off x="7489825" y="4876800"/>
            <a:ext cx="1654175" cy="1495425"/>
            <a:chOff x="684" y="2196"/>
            <a:chExt cx="1565" cy="913"/>
          </a:xfrm>
        </p:grpSpPr>
        <p:sp>
          <p:nvSpPr>
            <p:cNvPr id="21539" name="Rectangle 46"/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city_key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state_or_province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21540" name="Rectangle 47"/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city</a:t>
              </a:r>
            </a:p>
          </p:txBody>
        </p:sp>
      </p:grpSp>
      <p:sp>
        <p:nvSpPr>
          <p:cNvPr id="21538" name="Line 48"/>
          <p:cNvSpPr>
            <a:spLocks noChangeShapeType="1"/>
          </p:cNvSpPr>
          <p:nvPr/>
        </p:nvSpPr>
        <p:spPr bwMode="auto">
          <a:xfrm>
            <a:off x="6858000" y="5029200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220200" cy="1066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4: Data Warehousing and On-line Analytical Processing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Summary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501CD-4615-4E8D-B496-34875CC332B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 rot="9109285">
            <a:off x="6324600" y="1524000"/>
            <a:ext cx="381000" cy="3810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88" y="304800"/>
            <a:ext cx="696595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of </a:t>
            </a:r>
            <a:r>
              <a:rPr lang="en-US" b="1" smtClean="0"/>
              <a:t>Fact Constellation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A56B7E-E738-437B-807E-B85C36D7700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895600" y="30480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228600" y="1219200"/>
            <a:ext cx="1639888" cy="1982788"/>
            <a:chOff x="277" y="1164"/>
            <a:chExt cx="1021" cy="1229"/>
          </a:xfrm>
        </p:grpSpPr>
        <p:sp>
          <p:nvSpPr>
            <p:cNvPr id="22593" name="Rectangle 6"/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time_key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day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day_of_the_week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month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quarter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year</a:t>
              </a:r>
            </a:p>
          </p:txBody>
        </p:sp>
        <p:sp>
          <p:nvSpPr>
            <p:cNvPr id="22594" name="Rectangle 7"/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time</a:t>
              </a:r>
            </a:p>
          </p:txBody>
        </p:sp>
      </p:grpSp>
      <p:grpSp>
        <p:nvGrpSpPr>
          <p:cNvPr id="22534" name="Group 8"/>
          <p:cNvGrpSpPr>
            <a:grpSpLocks/>
          </p:cNvGrpSpPr>
          <p:nvPr/>
        </p:nvGrpSpPr>
        <p:grpSpPr bwMode="auto">
          <a:xfrm>
            <a:off x="5105400" y="4038600"/>
            <a:ext cx="1654175" cy="1733550"/>
            <a:chOff x="684" y="2196"/>
            <a:chExt cx="1030" cy="1075"/>
          </a:xfrm>
        </p:grpSpPr>
        <p:sp>
          <p:nvSpPr>
            <p:cNvPr id="22591" name="Rectangle 9"/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street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city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province_or_state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22592" name="Rectangle 10"/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location</a:t>
              </a:r>
            </a:p>
          </p:txBody>
        </p:sp>
      </p:grpSp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2743200" y="2133600"/>
            <a:ext cx="169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Sales Fact Table</a:t>
            </a:r>
          </a:p>
        </p:txBody>
      </p:sp>
      <p:sp>
        <p:nvSpPr>
          <p:cNvPr id="22536" name="Rectangle 12"/>
          <p:cNvSpPr>
            <a:spLocks noChangeArrowheads="1"/>
          </p:cNvSpPr>
          <p:nvPr/>
        </p:nvSpPr>
        <p:spPr bwMode="auto">
          <a:xfrm>
            <a:off x="2895600" y="25908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3"/>
          <p:cNvSpPr>
            <a:spLocks noChangeArrowheads="1"/>
          </p:cNvSpPr>
          <p:nvPr/>
        </p:nvSpPr>
        <p:spPr bwMode="auto">
          <a:xfrm>
            <a:off x="2895600" y="2667000"/>
            <a:ext cx="1601788" cy="3667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time_key</a:t>
            </a:r>
          </a:p>
        </p:txBody>
      </p:sp>
      <p:sp>
        <p:nvSpPr>
          <p:cNvPr id="22538" name="Rectangle 14"/>
          <p:cNvSpPr>
            <a:spLocks noChangeArrowheads="1"/>
          </p:cNvSpPr>
          <p:nvPr/>
        </p:nvSpPr>
        <p:spPr bwMode="auto">
          <a:xfrm>
            <a:off x="2895600" y="3124200"/>
            <a:ext cx="1600200" cy="36671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item_key</a:t>
            </a:r>
          </a:p>
        </p:txBody>
      </p:sp>
      <p:sp>
        <p:nvSpPr>
          <p:cNvPr id="22539" name="Rectangle 15"/>
          <p:cNvSpPr>
            <a:spLocks noChangeArrowheads="1"/>
          </p:cNvSpPr>
          <p:nvPr/>
        </p:nvSpPr>
        <p:spPr bwMode="auto">
          <a:xfrm>
            <a:off x="2895600" y="35052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6"/>
          <p:cNvSpPr>
            <a:spLocks noChangeArrowheads="1"/>
          </p:cNvSpPr>
          <p:nvPr/>
        </p:nvSpPr>
        <p:spPr bwMode="auto">
          <a:xfrm>
            <a:off x="2895600" y="3505200"/>
            <a:ext cx="1600200" cy="3667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branch_key</a:t>
            </a:r>
          </a:p>
        </p:txBody>
      </p:sp>
      <p:sp>
        <p:nvSpPr>
          <p:cNvPr id="22541" name="Rectangle 17"/>
          <p:cNvSpPr>
            <a:spLocks noChangeArrowheads="1"/>
          </p:cNvSpPr>
          <p:nvPr/>
        </p:nvSpPr>
        <p:spPr bwMode="auto">
          <a:xfrm>
            <a:off x="2895600" y="3962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8"/>
          <p:cNvSpPr>
            <a:spLocks noChangeArrowheads="1"/>
          </p:cNvSpPr>
          <p:nvPr/>
        </p:nvSpPr>
        <p:spPr bwMode="auto">
          <a:xfrm>
            <a:off x="2894013" y="3981450"/>
            <a:ext cx="15938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location_key</a:t>
            </a:r>
          </a:p>
        </p:txBody>
      </p:sp>
      <p:sp>
        <p:nvSpPr>
          <p:cNvPr id="22543" name="Rectangle 19"/>
          <p:cNvSpPr>
            <a:spLocks noChangeArrowheads="1"/>
          </p:cNvSpPr>
          <p:nvPr/>
        </p:nvSpPr>
        <p:spPr bwMode="auto">
          <a:xfrm>
            <a:off x="2860675" y="4419600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20"/>
          <p:cNvSpPr>
            <a:spLocks noChangeArrowheads="1"/>
          </p:cNvSpPr>
          <p:nvPr/>
        </p:nvSpPr>
        <p:spPr bwMode="auto">
          <a:xfrm>
            <a:off x="2895600" y="4473575"/>
            <a:ext cx="158115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units_sold</a:t>
            </a:r>
          </a:p>
        </p:txBody>
      </p:sp>
      <p:sp>
        <p:nvSpPr>
          <p:cNvPr id="22545" name="Rectangle 21"/>
          <p:cNvSpPr>
            <a:spLocks noChangeArrowheads="1"/>
          </p:cNvSpPr>
          <p:nvPr/>
        </p:nvSpPr>
        <p:spPr bwMode="auto">
          <a:xfrm>
            <a:off x="2860675" y="4876800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22"/>
          <p:cNvSpPr>
            <a:spLocks noChangeArrowheads="1"/>
          </p:cNvSpPr>
          <p:nvPr/>
        </p:nvSpPr>
        <p:spPr bwMode="auto">
          <a:xfrm>
            <a:off x="2895600" y="4918075"/>
            <a:ext cx="158750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dollars_sold</a:t>
            </a:r>
          </a:p>
        </p:txBody>
      </p:sp>
      <p:sp>
        <p:nvSpPr>
          <p:cNvPr id="22547" name="Rectangle 23"/>
          <p:cNvSpPr>
            <a:spLocks noChangeArrowheads="1"/>
          </p:cNvSpPr>
          <p:nvPr/>
        </p:nvSpPr>
        <p:spPr bwMode="auto">
          <a:xfrm>
            <a:off x="2860675" y="53340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4"/>
          <p:cNvSpPr>
            <a:spLocks noChangeArrowheads="1"/>
          </p:cNvSpPr>
          <p:nvPr/>
        </p:nvSpPr>
        <p:spPr bwMode="auto">
          <a:xfrm>
            <a:off x="2876550" y="5364163"/>
            <a:ext cx="1587500" cy="36671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avg_sales</a:t>
            </a:r>
          </a:p>
        </p:txBody>
      </p:sp>
      <p:sp>
        <p:nvSpPr>
          <p:cNvPr id="22549" name="Rectangle 25"/>
          <p:cNvSpPr>
            <a:spLocks noChangeArrowheads="1"/>
          </p:cNvSpPr>
          <p:nvPr/>
        </p:nvSpPr>
        <p:spPr bwMode="auto">
          <a:xfrm>
            <a:off x="1295400" y="57150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Measures</a:t>
            </a:r>
          </a:p>
        </p:txBody>
      </p:sp>
      <p:sp>
        <p:nvSpPr>
          <p:cNvPr id="22550" name="Line 26"/>
          <p:cNvSpPr>
            <a:spLocks noChangeShapeType="1"/>
          </p:cNvSpPr>
          <p:nvPr/>
        </p:nvSpPr>
        <p:spPr bwMode="auto">
          <a:xfrm flipV="1">
            <a:off x="2084388" y="46482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1" name="Line 27"/>
          <p:cNvSpPr>
            <a:spLocks noChangeShapeType="1"/>
          </p:cNvSpPr>
          <p:nvPr/>
        </p:nvSpPr>
        <p:spPr bwMode="auto">
          <a:xfrm flipV="1">
            <a:off x="2065338" y="5191125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2" name="Line 28"/>
          <p:cNvSpPr>
            <a:spLocks noChangeShapeType="1"/>
          </p:cNvSpPr>
          <p:nvPr/>
        </p:nvSpPr>
        <p:spPr bwMode="auto">
          <a:xfrm flipV="1">
            <a:off x="2065338" y="5559425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3" name="Line 29"/>
          <p:cNvSpPr>
            <a:spLocks noChangeShapeType="1"/>
          </p:cNvSpPr>
          <p:nvPr/>
        </p:nvSpPr>
        <p:spPr bwMode="auto">
          <a:xfrm flipH="1">
            <a:off x="1641475" y="3816350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4" name="Line 30"/>
          <p:cNvSpPr>
            <a:spLocks noChangeShapeType="1"/>
          </p:cNvSpPr>
          <p:nvPr/>
        </p:nvSpPr>
        <p:spPr bwMode="auto">
          <a:xfrm flipH="1" flipV="1">
            <a:off x="1905000" y="23622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5" name="Line 31"/>
          <p:cNvSpPr>
            <a:spLocks noChangeShapeType="1"/>
          </p:cNvSpPr>
          <p:nvPr/>
        </p:nvSpPr>
        <p:spPr bwMode="auto">
          <a:xfrm>
            <a:off x="4572000" y="42672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2556" name="Line 32"/>
          <p:cNvSpPr>
            <a:spLocks noChangeShapeType="1"/>
          </p:cNvSpPr>
          <p:nvPr/>
        </p:nvSpPr>
        <p:spPr bwMode="auto">
          <a:xfrm flipV="1">
            <a:off x="4495800" y="2743200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grpSp>
        <p:nvGrpSpPr>
          <p:cNvPr id="22557" name="Group 33"/>
          <p:cNvGrpSpPr>
            <a:grpSpLocks/>
          </p:cNvGrpSpPr>
          <p:nvPr/>
        </p:nvGrpSpPr>
        <p:grpSpPr bwMode="auto">
          <a:xfrm>
            <a:off x="5181600" y="1524000"/>
            <a:ext cx="1303338" cy="1744663"/>
            <a:chOff x="3796" y="1002"/>
            <a:chExt cx="812" cy="1081"/>
          </a:xfrm>
        </p:grpSpPr>
        <p:sp>
          <p:nvSpPr>
            <p:cNvPr id="22589" name="Rectangle 34"/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item_key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item_name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brand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type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supplier_type</a:t>
              </a:r>
            </a:p>
          </p:txBody>
        </p:sp>
        <p:sp>
          <p:nvSpPr>
            <p:cNvPr id="22590" name="Text Box 35"/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item</a:t>
              </a:r>
            </a:p>
          </p:txBody>
        </p:sp>
      </p:grpSp>
      <p:grpSp>
        <p:nvGrpSpPr>
          <p:cNvPr id="22558" name="Group 36"/>
          <p:cNvGrpSpPr>
            <a:grpSpLocks/>
          </p:cNvGrpSpPr>
          <p:nvPr/>
        </p:nvGrpSpPr>
        <p:grpSpPr bwMode="auto">
          <a:xfrm>
            <a:off x="304800" y="3962400"/>
            <a:ext cx="1290638" cy="1230313"/>
            <a:chOff x="3896" y="2472"/>
            <a:chExt cx="803" cy="762"/>
          </a:xfrm>
        </p:grpSpPr>
        <p:sp>
          <p:nvSpPr>
            <p:cNvPr id="22587" name="Rectangle 37"/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branch_key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branch_name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branch_type</a:t>
              </a:r>
            </a:p>
          </p:txBody>
        </p:sp>
        <p:sp>
          <p:nvSpPr>
            <p:cNvPr id="22588" name="Text Box 38"/>
            <p:cNvSpPr txBox="1">
              <a:spLocks noChangeArrowheads="1"/>
            </p:cNvSpPr>
            <p:nvPr/>
          </p:nvSpPr>
          <p:spPr bwMode="auto">
            <a:xfrm>
              <a:off x="3907" y="2472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Times New Roman" pitchFamily="18" charset="0"/>
                </a:rPr>
                <a:t>branch</a:t>
              </a:r>
            </a:p>
          </p:txBody>
        </p:sp>
      </p:grpSp>
      <p:sp>
        <p:nvSpPr>
          <p:cNvPr id="22559" name="Rectangle 39"/>
          <p:cNvSpPr>
            <a:spLocks noChangeArrowheads="1"/>
          </p:cNvSpPr>
          <p:nvPr/>
        </p:nvSpPr>
        <p:spPr bwMode="auto">
          <a:xfrm>
            <a:off x="7011988" y="24955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Rectangle 40"/>
          <p:cNvSpPr>
            <a:spLocks noChangeArrowheads="1"/>
          </p:cNvSpPr>
          <p:nvPr/>
        </p:nvSpPr>
        <p:spPr bwMode="auto">
          <a:xfrm>
            <a:off x="6859588" y="1581150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Shipping Fact Table</a:t>
            </a:r>
          </a:p>
        </p:txBody>
      </p:sp>
      <p:sp>
        <p:nvSpPr>
          <p:cNvPr id="22561" name="Rectangle 41"/>
          <p:cNvSpPr>
            <a:spLocks noChangeArrowheads="1"/>
          </p:cNvSpPr>
          <p:nvPr/>
        </p:nvSpPr>
        <p:spPr bwMode="auto">
          <a:xfrm>
            <a:off x="7011988" y="20383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Rectangle 42"/>
          <p:cNvSpPr>
            <a:spLocks noChangeArrowheads="1"/>
          </p:cNvSpPr>
          <p:nvPr/>
        </p:nvSpPr>
        <p:spPr bwMode="auto">
          <a:xfrm>
            <a:off x="7011988" y="2114550"/>
            <a:ext cx="1601787" cy="366713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time_key</a:t>
            </a:r>
          </a:p>
        </p:txBody>
      </p:sp>
      <p:sp>
        <p:nvSpPr>
          <p:cNvPr id="22563" name="Rectangle 43"/>
          <p:cNvSpPr>
            <a:spLocks noChangeArrowheads="1"/>
          </p:cNvSpPr>
          <p:nvPr/>
        </p:nvSpPr>
        <p:spPr bwMode="auto">
          <a:xfrm>
            <a:off x="7011988" y="2571750"/>
            <a:ext cx="1600200" cy="36671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   item_key</a:t>
            </a:r>
          </a:p>
        </p:txBody>
      </p:sp>
      <p:sp>
        <p:nvSpPr>
          <p:cNvPr id="22564" name="Rectangle 44"/>
          <p:cNvSpPr>
            <a:spLocks noChangeArrowheads="1"/>
          </p:cNvSpPr>
          <p:nvPr/>
        </p:nvSpPr>
        <p:spPr bwMode="auto">
          <a:xfrm>
            <a:off x="7011988" y="29527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45"/>
          <p:cNvSpPr>
            <a:spLocks noChangeArrowheads="1"/>
          </p:cNvSpPr>
          <p:nvPr/>
        </p:nvSpPr>
        <p:spPr bwMode="auto">
          <a:xfrm>
            <a:off x="7011988" y="2952750"/>
            <a:ext cx="1600200" cy="3667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shipper_key</a:t>
            </a:r>
          </a:p>
        </p:txBody>
      </p:sp>
      <p:sp>
        <p:nvSpPr>
          <p:cNvPr id="22566" name="Rectangle 46"/>
          <p:cNvSpPr>
            <a:spLocks noChangeArrowheads="1"/>
          </p:cNvSpPr>
          <p:nvPr/>
        </p:nvSpPr>
        <p:spPr bwMode="auto">
          <a:xfrm>
            <a:off x="7011988" y="3409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47"/>
          <p:cNvSpPr>
            <a:spLocks noChangeArrowheads="1"/>
          </p:cNvSpPr>
          <p:nvPr/>
        </p:nvSpPr>
        <p:spPr bwMode="auto">
          <a:xfrm>
            <a:off x="7010400" y="3429000"/>
            <a:ext cx="15938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from_location</a:t>
            </a:r>
          </a:p>
        </p:txBody>
      </p:sp>
      <p:sp>
        <p:nvSpPr>
          <p:cNvPr id="22568" name="Rectangle 48"/>
          <p:cNvSpPr>
            <a:spLocks noChangeArrowheads="1"/>
          </p:cNvSpPr>
          <p:nvPr/>
        </p:nvSpPr>
        <p:spPr bwMode="auto">
          <a:xfrm>
            <a:off x="6977063" y="3867150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9"/>
          <p:cNvSpPr>
            <a:spLocks noChangeArrowheads="1"/>
          </p:cNvSpPr>
          <p:nvPr/>
        </p:nvSpPr>
        <p:spPr bwMode="auto">
          <a:xfrm>
            <a:off x="7011988" y="3943350"/>
            <a:ext cx="155575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 to_location</a:t>
            </a:r>
          </a:p>
        </p:txBody>
      </p:sp>
      <p:sp>
        <p:nvSpPr>
          <p:cNvPr id="22570" name="Rectangle 50"/>
          <p:cNvSpPr>
            <a:spLocks noChangeArrowheads="1"/>
          </p:cNvSpPr>
          <p:nvPr/>
        </p:nvSpPr>
        <p:spPr bwMode="auto">
          <a:xfrm>
            <a:off x="6977063" y="4324350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Rectangle 51"/>
          <p:cNvSpPr>
            <a:spLocks noChangeArrowheads="1"/>
          </p:cNvSpPr>
          <p:nvPr/>
        </p:nvSpPr>
        <p:spPr bwMode="auto">
          <a:xfrm>
            <a:off x="7011988" y="4365625"/>
            <a:ext cx="1574800" cy="3667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  dollars_cost</a:t>
            </a:r>
          </a:p>
        </p:txBody>
      </p:sp>
      <p:sp>
        <p:nvSpPr>
          <p:cNvPr id="22572" name="Rectangle 52"/>
          <p:cNvSpPr>
            <a:spLocks noChangeArrowheads="1"/>
          </p:cNvSpPr>
          <p:nvPr/>
        </p:nvSpPr>
        <p:spPr bwMode="auto">
          <a:xfrm>
            <a:off x="6977063" y="47815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53"/>
          <p:cNvSpPr>
            <a:spLocks noChangeArrowheads="1"/>
          </p:cNvSpPr>
          <p:nvPr/>
        </p:nvSpPr>
        <p:spPr bwMode="auto">
          <a:xfrm>
            <a:off x="6992938" y="4811713"/>
            <a:ext cx="1625600" cy="36671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   units_shipped</a:t>
            </a:r>
          </a:p>
        </p:txBody>
      </p:sp>
      <p:sp>
        <p:nvSpPr>
          <p:cNvPr id="22574" name="Line 55"/>
          <p:cNvSpPr>
            <a:spLocks noChangeShapeType="1"/>
          </p:cNvSpPr>
          <p:nvPr/>
        </p:nvSpPr>
        <p:spPr bwMode="auto">
          <a:xfrm flipH="1" flipV="1">
            <a:off x="6629400" y="15240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75" name="Line 56"/>
          <p:cNvSpPr>
            <a:spLocks noChangeShapeType="1"/>
          </p:cNvSpPr>
          <p:nvPr/>
        </p:nvSpPr>
        <p:spPr bwMode="auto">
          <a:xfrm flipH="1">
            <a:off x="2743200" y="15240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76" name="Line 57"/>
          <p:cNvSpPr>
            <a:spLocks noChangeShapeType="1"/>
          </p:cNvSpPr>
          <p:nvPr/>
        </p:nvSpPr>
        <p:spPr bwMode="auto">
          <a:xfrm flipH="1">
            <a:off x="1905000" y="15240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77" name="Line 58"/>
          <p:cNvSpPr>
            <a:spLocks noChangeShapeType="1"/>
          </p:cNvSpPr>
          <p:nvPr/>
        </p:nvSpPr>
        <p:spPr bwMode="auto">
          <a:xfrm flipH="1" flipV="1">
            <a:off x="6477000" y="22860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78" name="Line 59"/>
          <p:cNvSpPr>
            <a:spLocks noChangeShapeType="1"/>
          </p:cNvSpPr>
          <p:nvPr/>
        </p:nvSpPr>
        <p:spPr bwMode="auto">
          <a:xfrm flipH="1">
            <a:off x="6248400" y="36576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79" name="Line 60"/>
          <p:cNvSpPr>
            <a:spLocks noChangeShapeType="1"/>
          </p:cNvSpPr>
          <p:nvPr/>
        </p:nvSpPr>
        <p:spPr bwMode="auto">
          <a:xfrm flipH="1">
            <a:off x="6477000" y="4191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80" name="Line 61"/>
          <p:cNvSpPr>
            <a:spLocks noChangeShapeType="1"/>
          </p:cNvSpPr>
          <p:nvPr/>
        </p:nvSpPr>
        <p:spPr bwMode="auto">
          <a:xfrm>
            <a:off x="8991600" y="32004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grpSp>
        <p:nvGrpSpPr>
          <p:cNvPr id="22581" name="Group 63"/>
          <p:cNvGrpSpPr>
            <a:grpSpLocks/>
          </p:cNvGrpSpPr>
          <p:nvPr/>
        </p:nvGrpSpPr>
        <p:grpSpPr bwMode="auto">
          <a:xfrm>
            <a:off x="7612063" y="5410200"/>
            <a:ext cx="1344612" cy="1473200"/>
            <a:chOff x="3891" y="2472"/>
            <a:chExt cx="836" cy="911"/>
          </a:xfrm>
        </p:grpSpPr>
        <p:sp>
          <p:nvSpPr>
            <p:cNvPr id="22585" name="Rectangle 64"/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shipper_key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shipper_name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location_key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shipper_type</a:t>
              </a:r>
            </a:p>
          </p:txBody>
        </p:sp>
        <p:sp>
          <p:nvSpPr>
            <p:cNvPr id="22586" name="Text Box 65"/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Times New Roman" pitchFamily="18" charset="0"/>
                </a:rPr>
                <a:t>shipper</a:t>
              </a:r>
            </a:p>
          </p:txBody>
        </p:sp>
      </p:grpSp>
      <p:sp>
        <p:nvSpPr>
          <p:cNvPr id="22582" name="Line 66"/>
          <p:cNvSpPr>
            <a:spLocks noChangeShapeType="1"/>
          </p:cNvSpPr>
          <p:nvPr/>
        </p:nvSpPr>
        <p:spPr bwMode="auto">
          <a:xfrm flipH="1">
            <a:off x="8610600" y="48006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83" name="Line 67"/>
          <p:cNvSpPr>
            <a:spLocks noChangeShapeType="1"/>
          </p:cNvSpPr>
          <p:nvPr/>
        </p:nvSpPr>
        <p:spPr bwMode="auto">
          <a:xfrm>
            <a:off x="8610600" y="3200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22584" name="Line 68"/>
          <p:cNvSpPr>
            <a:spLocks noChangeShapeType="1"/>
          </p:cNvSpPr>
          <p:nvPr/>
        </p:nvSpPr>
        <p:spPr bwMode="auto">
          <a:xfrm flipH="1" flipV="1">
            <a:off x="5867400" y="5791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A Concept Hierarchy: </a:t>
            </a:r>
            <a:br>
              <a:rPr lang="en-US" sz="3200" smtClean="0"/>
            </a:br>
            <a:r>
              <a:rPr lang="en-US" sz="3200" b="1" smtClean="0"/>
              <a:t>Dimension</a:t>
            </a:r>
            <a:r>
              <a:rPr lang="en-US" sz="3200" smtClean="0"/>
              <a:t> (location)</a:t>
            </a: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2FEC1-925F-422D-878E-6FC1A1B7659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4876800" y="1447800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all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352800" y="243840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Europe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6400800" y="2438400"/>
            <a:ext cx="209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North_America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8029575" y="35052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Mexico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5943600" y="35052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Canada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227513" y="3505200"/>
            <a:ext cx="877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Spain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2209800" y="3505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Germany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4876800" y="4572000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Vancouver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6019800" y="5562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M. Wind</a:t>
            </a:r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4191000" y="5562600"/>
            <a:ext cx="116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L. Chan</a:t>
            </a: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5334000" y="24384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67" name="Text Box 14"/>
          <p:cNvSpPr txBox="1">
            <a:spLocks noChangeArrowheads="1"/>
          </p:cNvSpPr>
          <p:nvPr/>
        </p:nvSpPr>
        <p:spPr bwMode="auto">
          <a:xfrm>
            <a:off x="7391400" y="35052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68" name="Text Box 15"/>
          <p:cNvSpPr txBox="1">
            <a:spLocks noChangeArrowheads="1"/>
          </p:cNvSpPr>
          <p:nvPr/>
        </p:nvSpPr>
        <p:spPr bwMode="auto">
          <a:xfrm>
            <a:off x="3657600" y="35052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3429000" y="46482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6477000" y="45720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5486400" y="5562600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...</a:t>
            </a:r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 flipH="1">
            <a:off x="3886200" y="18288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5105400" y="1828800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 flipH="1">
            <a:off x="2819400" y="28194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3810000" y="2819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6" name="Line 23"/>
          <p:cNvSpPr>
            <a:spLocks noChangeShapeType="1"/>
          </p:cNvSpPr>
          <p:nvPr/>
        </p:nvSpPr>
        <p:spPr bwMode="auto">
          <a:xfrm flipH="1">
            <a:off x="6477000" y="28194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7" name="Line 24"/>
          <p:cNvSpPr>
            <a:spLocks noChangeShapeType="1"/>
          </p:cNvSpPr>
          <p:nvPr/>
        </p:nvSpPr>
        <p:spPr bwMode="auto">
          <a:xfrm>
            <a:off x="7467600" y="28194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8" name="Line 25"/>
          <p:cNvSpPr>
            <a:spLocks noChangeShapeType="1"/>
          </p:cNvSpPr>
          <p:nvPr/>
        </p:nvSpPr>
        <p:spPr bwMode="auto">
          <a:xfrm flipH="1">
            <a:off x="2362200" y="3886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79" name="Line 26"/>
          <p:cNvSpPr>
            <a:spLocks noChangeShapeType="1"/>
          </p:cNvSpPr>
          <p:nvPr/>
        </p:nvSpPr>
        <p:spPr bwMode="auto">
          <a:xfrm>
            <a:off x="2895600" y="38862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0" name="Line 27"/>
          <p:cNvSpPr>
            <a:spLocks noChangeShapeType="1"/>
          </p:cNvSpPr>
          <p:nvPr/>
        </p:nvSpPr>
        <p:spPr bwMode="auto">
          <a:xfrm flipH="1">
            <a:off x="41910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1" name="Line 28"/>
          <p:cNvSpPr>
            <a:spLocks noChangeShapeType="1"/>
          </p:cNvSpPr>
          <p:nvPr/>
        </p:nvSpPr>
        <p:spPr bwMode="auto">
          <a:xfrm>
            <a:off x="45720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2" name="Line 29"/>
          <p:cNvSpPr>
            <a:spLocks noChangeShapeType="1"/>
          </p:cNvSpPr>
          <p:nvPr/>
        </p:nvSpPr>
        <p:spPr bwMode="auto">
          <a:xfrm flipH="1">
            <a:off x="82296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3" name="Line 30"/>
          <p:cNvSpPr>
            <a:spLocks noChangeShapeType="1"/>
          </p:cNvSpPr>
          <p:nvPr/>
        </p:nvSpPr>
        <p:spPr bwMode="auto">
          <a:xfrm>
            <a:off x="86106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4" name="Line 31"/>
          <p:cNvSpPr>
            <a:spLocks noChangeShapeType="1"/>
          </p:cNvSpPr>
          <p:nvPr/>
        </p:nvSpPr>
        <p:spPr bwMode="auto">
          <a:xfrm flipH="1">
            <a:off x="2057400" y="5105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5" name="Line 32"/>
          <p:cNvSpPr>
            <a:spLocks noChangeShapeType="1"/>
          </p:cNvSpPr>
          <p:nvPr/>
        </p:nvSpPr>
        <p:spPr bwMode="auto">
          <a:xfrm>
            <a:off x="2438400" y="5105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6" name="Line 33"/>
          <p:cNvSpPr>
            <a:spLocks noChangeShapeType="1"/>
          </p:cNvSpPr>
          <p:nvPr/>
        </p:nvSpPr>
        <p:spPr bwMode="auto">
          <a:xfrm flipH="1">
            <a:off x="4876800" y="49530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7" name="Line 34"/>
          <p:cNvSpPr>
            <a:spLocks noChangeShapeType="1"/>
          </p:cNvSpPr>
          <p:nvPr/>
        </p:nvSpPr>
        <p:spPr bwMode="auto">
          <a:xfrm>
            <a:off x="5562600" y="4953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8" name="Text Box 35"/>
          <p:cNvSpPr txBox="1">
            <a:spLocks noChangeArrowheads="1"/>
          </p:cNvSpPr>
          <p:nvPr/>
        </p:nvSpPr>
        <p:spPr bwMode="auto">
          <a:xfrm>
            <a:off x="304800" y="1524000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hlink"/>
                </a:solidFill>
                <a:latin typeface="Times New Roman" pitchFamily="18" charset="0"/>
              </a:rPr>
              <a:t>all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89" name="Text Box 36"/>
          <p:cNvSpPr txBox="1">
            <a:spLocks noChangeArrowheads="1"/>
          </p:cNvSpPr>
          <p:nvPr/>
        </p:nvSpPr>
        <p:spPr bwMode="auto">
          <a:xfrm>
            <a:off x="228600" y="2514600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hlink"/>
                </a:solidFill>
                <a:latin typeface="Times New Roman" pitchFamily="18" charset="0"/>
              </a:rPr>
              <a:t>region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90" name="Text Box 37"/>
          <p:cNvSpPr txBox="1">
            <a:spLocks noChangeArrowheads="1"/>
          </p:cNvSpPr>
          <p:nvPr/>
        </p:nvSpPr>
        <p:spPr bwMode="auto">
          <a:xfrm>
            <a:off x="304800" y="5638800"/>
            <a:ext cx="89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hlink"/>
                </a:solidFill>
                <a:latin typeface="Times New Roman" pitchFamily="18" charset="0"/>
              </a:rPr>
              <a:t>office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91" name="Line 38"/>
          <p:cNvSpPr>
            <a:spLocks noChangeShapeType="1"/>
          </p:cNvSpPr>
          <p:nvPr/>
        </p:nvSpPr>
        <p:spPr bwMode="auto">
          <a:xfrm flipH="1">
            <a:off x="7315200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2" name="Line 39"/>
          <p:cNvSpPr>
            <a:spLocks noChangeShapeType="1"/>
          </p:cNvSpPr>
          <p:nvPr/>
        </p:nvSpPr>
        <p:spPr bwMode="auto">
          <a:xfrm>
            <a:off x="7696200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3" name="Line 40"/>
          <p:cNvSpPr>
            <a:spLocks noChangeShapeType="1"/>
          </p:cNvSpPr>
          <p:nvPr/>
        </p:nvSpPr>
        <p:spPr bwMode="auto">
          <a:xfrm flipH="1">
            <a:off x="5638800" y="38862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4" name="Line 41"/>
          <p:cNvSpPr>
            <a:spLocks noChangeShapeType="1"/>
          </p:cNvSpPr>
          <p:nvPr/>
        </p:nvSpPr>
        <p:spPr bwMode="auto">
          <a:xfrm>
            <a:off x="6400800" y="38862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5" name="Text Box 42"/>
          <p:cNvSpPr txBox="1">
            <a:spLocks noChangeArrowheads="1"/>
          </p:cNvSpPr>
          <p:nvPr/>
        </p:nvSpPr>
        <p:spPr bwMode="auto">
          <a:xfrm>
            <a:off x="228600" y="35814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hlink"/>
                </a:solidFill>
                <a:latin typeface="Times New Roman" pitchFamily="18" charset="0"/>
              </a:rPr>
              <a:t>country</a:t>
            </a:r>
          </a:p>
        </p:txBody>
      </p:sp>
      <p:sp>
        <p:nvSpPr>
          <p:cNvPr id="23596" name="Line 43"/>
          <p:cNvSpPr>
            <a:spLocks noChangeShapeType="1"/>
          </p:cNvSpPr>
          <p:nvPr/>
        </p:nvSpPr>
        <p:spPr bwMode="auto">
          <a:xfrm>
            <a:off x="609600" y="1905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7" name="Line 44"/>
          <p:cNvSpPr>
            <a:spLocks noChangeShapeType="1"/>
          </p:cNvSpPr>
          <p:nvPr/>
        </p:nvSpPr>
        <p:spPr bwMode="auto">
          <a:xfrm>
            <a:off x="609600" y="2971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8" name="Line 45"/>
          <p:cNvSpPr>
            <a:spLocks noChangeShapeType="1"/>
          </p:cNvSpPr>
          <p:nvPr/>
        </p:nvSpPr>
        <p:spPr bwMode="auto">
          <a:xfrm>
            <a:off x="6096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99" name="Line 46"/>
          <p:cNvSpPr>
            <a:spLocks noChangeShapeType="1"/>
          </p:cNvSpPr>
          <p:nvPr/>
        </p:nvSpPr>
        <p:spPr bwMode="auto">
          <a:xfrm>
            <a:off x="609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600" name="Text Box 47"/>
          <p:cNvSpPr txBox="1">
            <a:spLocks noChangeArrowheads="1"/>
          </p:cNvSpPr>
          <p:nvPr/>
        </p:nvSpPr>
        <p:spPr bwMode="auto">
          <a:xfrm>
            <a:off x="7086600" y="4648200"/>
            <a:ext cx="116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Toronto</a:t>
            </a:r>
          </a:p>
        </p:txBody>
      </p:sp>
      <p:sp>
        <p:nvSpPr>
          <p:cNvPr id="23601" name="Text Box 48"/>
          <p:cNvSpPr txBox="1">
            <a:spLocks noChangeArrowheads="1"/>
          </p:cNvSpPr>
          <p:nvPr/>
        </p:nvSpPr>
        <p:spPr bwMode="auto">
          <a:xfrm>
            <a:off x="1828800" y="46482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Frankfurt</a:t>
            </a:r>
          </a:p>
        </p:txBody>
      </p:sp>
      <p:sp>
        <p:nvSpPr>
          <p:cNvPr id="23602" name="Text Box 49"/>
          <p:cNvSpPr txBox="1">
            <a:spLocks noChangeArrowheads="1"/>
          </p:cNvSpPr>
          <p:nvPr/>
        </p:nvSpPr>
        <p:spPr bwMode="auto">
          <a:xfrm>
            <a:off x="304800" y="4648200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hlink"/>
                </a:solidFill>
                <a:latin typeface="Times New Roman" pitchFamily="18" charset="0"/>
              </a:rPr>
              <a:t>city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706438"/>
          </a:xfrm>
        </p:spPr>
        <p:txBody>
          <a:bodyPr/>
          <a:lstStyle/>
          <a:p>
            <a:pPr eaLnBrk="1" hangingPunct="1"/>
            <a:r>
              <a:rPr lang="en-US" sz="3200" b="1" smtClean="0"/>
              <a:t>Data Cube Measures</a:t>
            </a:r>
            <a:r>
              <a:rPr lang="en-US" sz="3200" smtClean="0"/>
              <a:t>: Three Categories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u="sng" smtClean="0">
                <a:solidFill>
                  <a:schemeClr val="hlink"/>
                </a:solidFill>
              </a:rPr>
              <a:t>Distributive</a:t>
            </a:r>
            <a:r>
              <a:rPr lang="en-US" sz="2400" smtClean="0"/>
              <a:t>: if the result derived by applying the function to </a:t>
            </a:r>
            <a:r>
              <a:rPr lang="en-US" sz="2400" i="1" smtClean="0"/>
              <a:t>n </a:t>
            </a:r>
            <a:r>
              <a:rPr lang="en-US" sz="2400" smtClean="0"/>
              <a:t>aggregate values is the same as that derived by applying the function on all the data without partitioning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E.g.,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>
                <a:solidFill>
                  <a:schemeClr val="hlink"/>
                </a:solidFill>
              </a:rPr>
              <a:t>Algebraic</a:t>
            </a:r>
            <a:r>
              <a:rPr lang="en-US" sz="2400" smtClean="0">
                <a:solidFill>
                  <a:srgbClr val="121328"/>
                </a:solidFill>
              </a:rPr>
              <a:t>: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/>
              <a:t>if it can be computed by an algebraic function with </a:t>
            </a:r>
            <a:r>
              <a:rPr lang="en-US" sz="2400" i="1" smtClean="0"/>
              <a:t>M</a:t>
            </a:r>
            <a:r>
              <a:rPr lang="en-US" sz="2400" smtClean="0"/>
              <a:t> arguments (where</a:t>
            </a:r>
            <a:r>
              <a:rPr lang="en-US" sz="2400" i="1" smtClean="0"/>
              <a:t> M</a:t>
            </a:r>
            <a:r>
              <a:rPr lang="en-US" sz="2400" smtClean="0"/>
              <a:t> is a bounded integer), each of which is obtained by applying a distributive aggregate function</a:t>
            </a:r>
            <a:endParaRPr lang="en-US" sz="2400" smtClean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sz="2000" smtClean="0">
                <a:solidFill>
                  <a:srgbClr val="121328"/>
                </a:solidFill>
              </a:rPr>
              <a:t>E.g.,</a:t>
            </a:r>
            <a:r>
              <a:rPr lang="en-US" sz="2000" smtClean="0">
                <a:solidFill>
                  <a:schemeClr val="hlink"/>
                </a:solidFill>
              </a:rPr>
              <a:t>  </a:t>
            </a:r>
            <a:r>
              <a:rPr lang="en-US" sz="2000" smtClean="0">
                <a:solidFill>
                  <a:srgbClr val="121328"/>
                </a:solidFill>
              </a:rPr>
              <a:t>avg(), min_N(), standard_deviation()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u="sng" smtClean="0">
                <a:solidFill>
                  <a:schemeClr val="hlink"/>
                </a:solidFill>
              </a:rPr>
              <a:t>Holistic</a:t>
            </a:r>
            <a:r>
              <a:rPr lang="en-US" sz="2400" smtClean="0">
                <a:solidFill>
                  <a:schemeClr val="hlink"/>
                </a:solidFill>
              </a:rPr>
              <a:t>: </a:t>
            </a:r>
            <a:r>
              <a:rPr lang="en-US" sz="2400" smtClean="0"/>
              <a:t>if there is no constant bound on the storage size needed to describe a subaggregate.</a:t>
            </a:r>
            <a:r>
              <a:rPr lang="en-US" sz="2400" smtClean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E.g., median(), mode(), rank()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96B717-7D23-4A8C-AA5E-25E470BE7A4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View of Warehouses and Hierarchies</a:t>
            </a:r>
            <a:endParaRPr lang="en-US" smtClean="0"/>
          </a:p>
        </p:txBody>
      </p:sp>
      <p:sp>
        <p:nvSpPr>
          <p:cNvPr id="25606" name="Rectangle 5"/>
          <p:cNvSpPr>
            <a:spLocks noGrp="1" noChangeArrowheads="1"/>
          </p:cNvSpPr>
          <p:nvPr>
            <p:ph idx="1"/>
          </p:nvPr>
        </p:nvSpPr>
        <p:spPr>
          <a:xfrm>
            <a:off x="5105400" y="2819400"/>
            <a:ext cx="4038600" cy="3276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u="sng" smtClean="0">
                <a:solidFill>
                  <a:srgbClr val="006666"/>
                </a:solidFill>
              </a:rPr>
              <a:t>Specification of hierarchies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Schema hierarchy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day &lt; {month &lt; quarter; week} &lt; year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Set_grouping hierarchy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{1..10} &lt; inexpensive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5B5C1F-6721-4059-B02C-8E58BA177A97}" type="slidenum">
              <a:rPr lang="en-US" smtClean="0"/>
              <a:pPr/>
              <a:t>23</a:t>
            </a:fld>
            <a:endParaRPr lang="en-US" smtClean="0"/>
          </a:p>
        </p:txBody>
      </p:sp>
      <p:pic>
        <p:nvPicPr>
          <p:cNvPr id="25604" name="Picture 3" descr="works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73175"/>
            <a:ext cx="6858000" cy="526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reghi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133600"/>
            <a:ext cx="21717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Multidimensional Data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62100"/>
            <a:ext cx="8302625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Sales volume as a function of product, month, and region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4C916F-7C29-4DC3-AB5F-AA3C085CA26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1377950" y="313055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>
            <a:off x="1371600" y="41910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>
            <a:off x="1371600" y="4495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>
            <a:off x="1371600" y="4876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>
            <a:off x="1371600" y="51816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4" name="Line 9"/>
          <p:cNvSpPr>
            <a:spLocks noChangeShapeType="1"/>
          </p:cNvSpPr>
          <p:nvPr/>
        </p:nvSpPr>
        <p:spPr bwMode="auto">
          <a:xfrm>
            <a:off x="1371600" y="5486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>
            <a:off x="1371600" y="57912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6" name="Line 11"/>
          <p:cNvSpPr>
            <a:spLocks noChangeShapeType="1"/>
          </p:cNvSpPr>
          <p:nvPr/>
        </p:nvSpPr>
        <p:spPr bwMode="auto">
          <a:xfrm>
            <a:off x="16764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7" name="Line 12"/>
          <p:cNvSpPr>
            <a:spLocks noChangeShapeType="1"/>
          </p:cNvSpPr>
          <p:nvPr/>
        </p:nvSpPr>
        <p:spPr bwMode="auto">
          <a:xfrm>
            <a:off x="2362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8" name="Line 13"/>
          <p:cNvSpPr>
            <a:spLocks noChangeShapeType="1"/>
          </p:cNvSpPr>
          <p:nvPr/>
        </p:nvSpPr>
        <p:spPr bwMode="auto">
          <a:xfrm>
            <a:off x="2743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9" name="Line 14"/>
          <p:cNvSpPr>
            <a:spLocks noChangeShapeType="1"/>
          </p:cNvSpPr>
          <p:nvPr/>
        </p:nvSpPr>
        <p:spPr bwMode="auto">
          <a:xfrm>
            <a:off x="30480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0" name="Line 15"/>
          <p:cNvSpPr>
            <a:spLocks noChangeShapeType="1"/>
          </p:cNvSpPr>
          <p:nvPr/>
        </p:nvSpPr>
        <p:spPr bwMode="auto">
          <a:xfrm>
            <a:off x="33528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1" name="Line 16"/>
          <p:cNvSpPr>
            <a:spLocks noChangeShapeType="1"/>
          </p:cNvSpPr>
          <p:nvPr/>
        </p:nvSpPr>
        <p:spPr bwMode="auto">
          <a:xfrm>
            <a:off x="1981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2" name="Line 17"/>
          <p:cNvSpPr>
            <a:spLocks noChangeShapeType="1"/>
          </p:cNvSpPr>
          <p:nvPr/>
        </p:nvSpPr>
        <p:spPr bwMode="auto">
          <a:xfrm flipV="1">
            <a:off x="1676400" y="312420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3" name="Line 18"/>
          <p:cNvSpPr>
            <a:spLocks noChangeShapeType="1"/>
          </p:cNvSpPr>
          <p:nvPr/>
        </p:nvSpPr>
        <p:spPr bwMode="auto">
          <a:xfrm flipV="1">
            <a:off x="1981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4" name="Line 19"/>
          <p:cNvSpPr>
            <a:spLocks noChangeShapeType="1"/>
          </p:cNvSpPr>
          <p:nvPr/>
        </p:nvSpPr>
        <p:spPr bwMode="auto">
          <a:xfrm flipV="1">
            <a:off x="2362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 flipV="1">
            <a:off x="30480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 flipV="1">
            <a:off x="33528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7" name="Line 22"/>
          <p:cNvSpPr>
            <a:spLocks noChangeShapeType="1"/>
          </p:cNvSpPr>
          <p:nvPr/>
        </p:nvSpPr>
        <p:spPr bwMode="auto">
          <a:xfrm flipV="1">
            <a:off x="36576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8" name="Line 23"/>
          <p:cNvSpPr>
            <a:spLocks noChangeShapeType="1"/>
          </p:cNvSpPr>
          <p:nvPr/>
        </p:nvSpPr>
        <p:spPr bwMode="auto">
          <a:xfrm>
            <a:off x="1905000" y="33528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49" name="Line 24"/>
          <p:cNvSpPr>
            <a:spLocks noChangeShapeType="1"/>
          </p:cNvSpPr>
          <p:nvPr/>
        </p:nvSpPr>
        <p:spPr bwMode="auto">
          <a:xfrm>
            <a:off x="1676400" y="3581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0" name="Line 25"/>
          <p:cNvSpPr>
            <a:spLocks noChangeShapeType="1"/>
          </p:cNvSpPr>
          <p:nvPr/>
        </p:nvSpPr>
        <p:spPr bwMode="auto">
          <a:xfrm>
            <a:off x="36576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1" name="Line 26"/>
          <p:cNvSpPr>
            <a:spLocks noChangeShapeType="1"/>
          </p:cNvSpPr>
          <p:nvPr/>
        </p:nvSpPr>
        <p:spPr bwMode="auto">
          <a:xfrm>
            <a:off x="4419600" y="33528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2" name="Line 27"/>
          <p:cNvSpPr>
            <a:spLocks noChangeShapeType="1"/>
          </p:cNvSpPr>
          <p:nvPr/>
        </p:nvSpPr>
        <p:spPr bwMode="auto">
          <a:xfrm flipV="1">
            <a:off x="3962400" y="35052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3" name="Line 28"/>
          <p:cNvSpPr>
            <a:spLocks noChangeShapeType="1"/>
          </p:cNvSpPr>
          <p:nvPr/>
        </p:nvSpPr>
        <p:spPr bwMode="auto">
          <a:xfrm flipV="1">
            <a:off x="3962400" y="3886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4" name="Line 29"/>
          <p:cNvSpPr>
            <a:spLocks noChangeShapeType="1"/>
          </p:cNvSpPr>
          <p:nvPr/>
        </p:nvSpPr>
        <p:spPr bwMode="auto">
          <a:xfrm flipV="1">
            <a:off x="3962400" y="4267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5" name="Line 30"/>
          <p:cNvSpPr>
            <a:spLocks noChangeShapeType="1"/>
          </p:cNvSpPr>
          <p:nvPr/>
        </p:nvSpPr>
        <p:spPr bwMode="auto">
          <a:xfrm flipV="1">
            <a:off x="3962400" y="45720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6" name="Line 31"/>
          <p:cNvSpPr>
            <a:spLocks noChangeShapeType="1"/>
          </p:cNvSpPr>
          <p:nvPr/>
        </p:nvSpPr>
        <p:spPr bwMode="auto">
          <a:xfrm flipV="1">
            <a:off x="3962400" y="48768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7" name="Line 32"/>
          <p:cNvSpPr>
            <a:spLocks noChangeShapeType="1"/>
          </p:cNvSpPr>
          <p:nvPr/>
        </p:nvSpPr>
        <p:spPr bwMode="auto">
          <a:xfrm flipV="1">
            <a:off x="3962400" y="51054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58" name="Rectangle 33"/>
          <p:cNvSpPr>
            <a:spLocks noChangeArrowheads="1"/>
          </p:cNvSpPr>
          <p:nvPr/>
        </p:nvSpPr>
        <p:spPr bwMode="auto">
          <a:xfrm rot="16200000" flipH="1">
            <a:off x="348456" y="4528344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Product</a:t>
            </a:r>
          </a:p>
        </p:txBody>
      </p:sp>
      <p:sp>
        <p:nvSpPr>
          <p:cNvPr id="26659" name="Rectangle 34"/>
          <p:cNvSpPr>
            <a:spLocks noChangeArrowheads="1"/>
          </p:cNvSpPr>
          <p:nvPr/>
        </p:nvSpPr>
        <p:spPr bwMode="auto">
          <a:xfrm rot="-2880000">
            <a:off x="686593" y="2971007"/>
            <a:ext cx="106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Region</a:t>
            </a:r>
          </a:p>
        </p:txBody>
      </p:sp>
      <p:sp>
        <p:nvSpPr>
          <p:cNvPr id="26660" name="Rectangle 35"/>
          <p:cNvSpPr>
            <a:spLocks noChangeArrowheads="1"/>
          </p:cNvSpPr>
          <p:nvPr/>
        </p:nvSpPr>
        <p:spPr bwMode="auto">
          <a:xfrm>
            <a:off x="2117725" y="600392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Month</a:t>
            </a:r>
          </a:p>
        </p:txBody>
      </p:sp>
      <p:sp>
        <p:nvSpPr>
          <p:cNvPr id="26661" name="Line 36"/>
          <p:cNvSpPr>
            <a:spLocks noChangeShapeType="1"/>
          </p:cNvSpPr>
          <p:nvPr/>
        </p:nvSpPr>
        <p:spPr bwMode="auto">
          <a:xfrm>
            <a:off x="4267200" y="35814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2" name="Line 37"/>
          <p:cNvSpPr>
            <a:spLocks noChangeShapeType="1"/>
          </p:cNvSpPr>
          <p:nvPr/>
        </p:nvSpPr>
        <p:spPr bwMode="auto">
          <a:xfrm flipV="1">
            <a:off x="2743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3" name="Rectangle 38"/>
          <p:cNvSpPr>
            <a:spLocks noChangeArrowheads="1"/>
          </p:cNvSpPr>
          <p:nvPr/>
        </p:nvSpPr>
        <p:spPr bwMode="auto">
          <a:xfrm>
            <a:off x="4572000" y="2362200"/>
            <a:ext cx="4137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Dimensions: </a:t>
            </a:r>
            <a:r>
              <a:rPr lang="en-US" sz="2000" b="1" i="1">
                <a:latin typeface="Times New Roman" pitchFamily="18" charset="0"/>
              </a:rPr>
              <a:t>Product, Location, Time</a:t>
            </a:r>
          </a:p>
          <a:p>
            <a:pPr eaLnBrk="0" hangingPunct="0"/>
            <a:r>
              <a:rPr lang="en-US" sz="2000" b="1">
                <a:latin typeface="Times New Roman" pitchFamily="18" charset="0"/>
              </a:rPr>
              <a:t>Hierarchical summarization paths</a:t>
            </a:r>
          </a:p>
        </p:txBody>
      </p:sp>
      <p:sp>
        <p:nvSpPr>
          <p:cNvPr id="26664" name="Rectangle 39"/>
          <p:cNvSpPr>
            <a:spLocks noChangeArrowheads="1"/>
          </p:cNvSpPr>
          <p:nvPr/>
        </p:nvSpPr>
        <p:spPr bwMode="auto">
          <a:xfrm>
            <a:off x="5105400" y="3276600"/>
            <a:ext cx="38306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Industry   Region         Year</a:t>
            </a:r>
          </a:p>
          <a:p>
            <a:pPr eaLnBrk="0" hangingPunct="0"/>
            <a:endParaRPr lang="en-US" sz="2000" b="1">
              <a:latin typeface="Times New Roman" pitchFamily="18" charset="0"/>
            </a:endParaRPr>
          </a:p>
          <a:p>
            <a:pPr eaLnBrk="0" hangingPunct="0"/>
            <a:r>
              <a:rPr lang="en-US" sz="2000" b="1">
                <a:latin typeface="Times New Roman" pitchFamily="18" charset="0"/>
              </a:rPr>
              <a:t>Category   Country  Quarter</a:t>
            </a:r>
          </a:p>
          <a:p>
            <a:pPr eaLnBrk="0" hangingPunct="0"/>
            <a:endParaRPr lang="en-US" sz="2000" b="1">
              <a:latin typeface="Times New Roman" pitchFamily="18" charset="0"/>
            </a:endParaRPr>
          </a:p>
          <a:p>
            <a:pPr eaLnBrk="0" hangingPunct="0"/>
            <a:r>
              <a:rPr lang="en-US" sz="2000" b="1">
                <a:latin typeface="Times New Roman" pitchFamily="18" charset="0"/>
              </a:rPr>
              <a:t>Product      City     Month    Week</a:t>
            </a:r>
          </a:p>
          <a:p>
            <a:pPr eaLnBrk="0" hangingPunct="0"/>
            <a:endParaRPr lang="en-US" sz="2000" b="1">
              <a:latin typeface="Times New Roman" pitchFamily="18" charset="0"/>
            </a:endParaRPr>
          </a:p>
          <a:p>
            <a:pPr eaLnBrk="0" hangingPunct="0"/>
            <a:r>
              <a:rPr lang="en-US" sz="2000" b="1">
                <a:latin typeface="Times New Roman" pitchFamily="18" charset="0"/>
              </a:rPr>
              <a:t>                   Office         Day</a:t>
            </a:r>
          </a:p>
        </p:txBody>
      </p:sp>
      <p:sp>
        <p:nvSpPr>
          <p:cNvPr id="26665" name="Line 40"/>
          <p:cNvSpPr>
            <a:spLocks noChangeShapeType="1"/>
          </p:cNvSpPr>
          <p:nvPr/>
        </p:nvSpPr>
        <p:spPr bwMode="auto">
          <a:xfrm>
            <a:off x="5638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6" name="Line 41"/>
          <p:cNvSpPr>
            <a:spLocks noChangeShapeType="1"/>
          </p:cNvSpPr>
          <p:nvPr/>
        </p:nvSpPr>
        <p:spPr bwMode="auto">
          <a:xfrm>
            <a:off x="67056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7" name="Line 42"/>
          <p:cNvSpPr>
            <a:spLocks noChangeShapeType="1"/>
          </p:cNvSpPr>
          <p:nvPr/>
        </p:nvSpPr>
        <p:spPr bwMode="auto">
          <a:xfrm>
            <a:off x="792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8" name="Line 43"/>
          <p:cNvSpPr>
            <a:spLocks noChangeShapeType="1"/>
          </p:cNvSpPr>
          <p:nvPr/>
        </p:nvSpPr>
        <p:spPr bwMode="auto">
          <a:xfrm>
            <a:off x="56388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69" name="Line 44"/>
          <p:cNvSpPr>
            <a:spLocks noChangeShapeType="1"/>
          </p:cNvSpPr>
          <p:nvPr/>
        </p:nvSpPr>
        <p:spPr bwMode="auto">
          <a:xfrm>
            <a:off x="6705600" y="4267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70" name="Line 45"/>
          <p:cNvSpPr>
            <a:spLocks noChangeShapeType="1"/>
          </p:cNvSpPr>
          <p:nvPr/>
        </p:nvSpPr>
        <p:spPr bwMode="auto">
          <a:xfrm>
            <a:off x="6705600" y="4876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71" name="Line 46"/>
          <p:cNvSpPr>
            <a:spLocks noChangeShapeType="1"/>
          </p:cNvSpPr>
          <p:nvPr/>
        </p:nvSpPr>
        <p:spPr bwMode="auto">
          <a:xfrm flipH="1">
            <a:off x="7620000" y="42672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72" name="Line 47"/>
          <p:cNvSpPr>
            <a:spLocks noChangeShapeType="1"/>
          </p:cNvSpPr>
          <p:nvPr/>
        </p:nvSpPr>
        <p:spPr bwMode="auto">
          <a:xfrm>
            <a:off x="8077200" y="365760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73" name="Line 48"/>
          <p:cNvSpPr>
            <a:spLocks noChangeShapeType="1"/>
          </p:cNvSpPr>
          <p:nvPr/>
        </p:nvSpPr>
        <p:spPr bwMode="auto">
          <a:xfrm>
            <a:off x="7620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74" name="Line 49"/>
          <p:cNvSpPr>
            <a:spLocks noChangeShapeType="1"/>
          </p:cNvSpPr>
          <p:nvPr/>
        </p:nvSpPr>
        <p:spPr bwMode="auto">
          <a:xfrm flipH="1">
            <a:off x="8001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0838"/>
            <a:ext cx="7847013" cy="577850"/>
          </a:xfrm>
          <a:noFill/>
        </p:spPr>
        <p:txBody>
          <a:bodyPr lIns="90488" tIns="44450" rIns="90488" bIns="44450" anchor="ctr">
            <a:normAutofit fontScale="90000"/>
          </a:bodyPr>
          <a:lstStyle/>
          <a:p>
            <a:pPr eaLnBrk="1" hangingPunct="1"/>
            <a:r>
              <a:rPr lang="en-US" smtClean="0"/>
              <a:t>A Sample Data Cube</a:t>
            </a:r>
            <a:endParaRPr lang="en-US" sz="2800" smtClean="0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2894CD-312F-4228-A6AB-7303D46094C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704850" y="619125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buFont typeface="Monotype Sorts" pitchFamily="2" charset="2"/>
              <a:buNone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6378575" y="1485900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Total annual sales</a:t>
            </a:r>
          </a:p>
          <a:p>
            <a:pPr algn="ctr" eaLnBrk="0" hangingPunct="0"/>
            <a:r>
              <a:rPr lang="en-US" sz="2000" b="1">
                <a:latin typeface="Times New Roman" pitchFamily="18" charset="0"/>
              </a:rPr>
              <a:t>of  TVs in U.S.A.</a:t>
            </a:r>
            <a:endParaRPr lang="en-US" b="1">
              <a:latin typeface="Times New Roman" pitchFamily="18" charset="0"/>
            </a:endParaRPr>
          </a:p>
        </p:txBody>
      </p:sp>
      <p:grpSp>
        <p:nvGrpSpPr>
          <p:cNvPr id="27654" name="Group 5"/>
          <p:cNvGrpSpPr>
            <a:grpSpLocks/>
          </p:cNvGrpSpPr>
          <p:nvPr/>
        </p:nvGrpSpPr>
        <p:grpSpPr bwMode="auto">
          <a:xfrm>
            <a:off x="762000" y="1600200"/>
            <a:ext cx="7127875" cy="4760913"/>
            <a:chOff x="444" y="1008"/>
            <a:chExt cx="4490" cy="2999"/>
          </a:xfrm>
        </p:grpSpPr>
        <p:sp>
          <p:nvSpPr>
            <p:cNvPr id="27655" name="Rectangle 6"/>
            <p:cNvSpPr>
              <a:spLocks noChangeArrowheads="1"/>
            </p:cNvSpPr>
            <p:nvPr/>
          </p:nvSpPr>
          <p:spPr bwMode="auto">
            <a:xfrm>
              <a:off x="2412" y="1008"/>
              <a:ext cx="49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Date</a:t>
              </a:r>
            </a:p>
          </p:txBody>
        </p:sp>
        <p:sp>
          <p:nvSpPr>
            <p:cNvPr id="27656" name="Rectangle 7"/>
            <p:cNvSpPr>
              <a:spLocks noChangeArrowheads="1"/>
            </p:cNvSpPr>
            <p:nvPr/>
          </p:nvSpPr>
          <p:spPr bwMode="auto">
            <a:xfrm rot="-2984941">
              <a:off x="276" y="1342"/>
              <a:ext cx="77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Product</a:t>
              </a:r>
            </a:p>
          </p:txBody>
        </p:sp>
        <p:sp>
          <p:nvSpPr>
            <p:cNvPr id="27657" name="Rectangle 8"/>
            <p:cNvSpPr>
              <a:spLocks noChangeArrowheads="1"/>
            </p:cNvSpPr>
            <p:nvPr/>
          </p:nvSpPr>
          <p:spPr bwMode="auto">
            <a:xfrm rot="-5400000">
              <a:off x="4378" y="2088"/>
              <a:ext cx="8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Country</a:t>
              </a:r>
            </a:p>
          </p:txBody>
        </p:sp>
        <p:grpSp>
          <p:nvGrpSpPr>
            <p:cNvPr id="27658" name="Group 9"/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2771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IN" sz="3600" kern="10">
                    <a:ln w="9525">
                      <a:noFill/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/>
                  </a:rPr>
                  <a:t>All, All, All</a:t>
                </a:r>
              </a:p>
            </p:txBody>
          </p:sp>
          <p:sp>
            <p:nvSpPr>
              <p:cNvPr id="27719" name="AutoShape 11"/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9" name="AutoShape 12"/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13"/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AutoShape 14"/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AutoShape 15"/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AutoShape 16"/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AutoShape 17"/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AutoShape 18"/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AutoShape 19"/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AutoShape 20"/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Rectangle 21"/>
            <p:cNvSpPr>
              <a:spLocks noChangeArrowheads="1"/>
            </p:cNvSpPr>
            <p:nvPr/>
          </p:nvSpPr>
          <p:spPr bwMode="auto">
            <a:xfrm>
              <a:off x="444" y="1866"/>
              <a:ext cx="41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i="1">
                  <a:latin typeface="Arial" charset="0"/>
                </a:rPr>
                <a:t>sum</a:t>
              </a:r>
              <a:endParaRPr lang="en-US" sz="1600" i="1">
                <a:latin typeface="Arial" charset="0"/>
              </a:endParaRPr>
            </a:p>
          </p:txBody>
        </p:sp>
        <p:sp>
          <p:nvSpPr>
            <p:cNvPr id="27669" name="Rectangle 22"/>
            <p:cNvSpPr>
              <a:spLocks noChangeArrowheads="1"/>
            </p:cNvSpPr>
            <p:nvPr/>
          </p:nvSpPr>
          <p:spPr bwMode="auto">
            <a:xfrm>
              <a:off x="3616" y="1206"/>
              <a:ext cx="41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i="1">
                  <a:latin typeface="Arial" charset="0"/>
                </a:rPr>
                <a:t>sum</a:t>
              </a:r>
              <a:endParaRPr lang="en-US" sz="1600" i="1">
                <a:latin typeface="Arial" charset="0"/>
              </a:endParaRPr>
            </a:p>
          </p:txBody>
        </p:sp>
        <p:sp>
          <p:nvSpPr>
            <p:cNvPr id="27670" name="AutoShape 23"/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AutoShape 24"/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AutoShape 25"/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AutoShape 26"/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AutoShape 27"/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AutoShape 28"/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AutoShape 29"/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AutoShape 30"/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AutoShape 31"/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AutoShape 32"/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AutoShape 33"/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AutoShape 34"/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AutoShape 35"/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AutoShape 36"/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AutoShape 37"/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85" name="Group 38"/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27698" name="AutoShape 39"/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9" name="AutoShape 40"/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AutoShape 41"/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AutoShape 42"/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2" name="AutoShape 43"/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3" name="AutoShape 44"/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AutoShape 45"/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5" name="AutoShape 46"/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AutoShape 47"/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AutoShape 48"/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AutoShape 49"/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AutoShape 50"/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0" name="AutoShape 51"/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1" name="AutoShape 52"/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2" name="AutoShape 53"/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3" name="AutoShape 54"/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4" name="AutoShape 55"/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5" name="AutoShape 56"/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6" name="AutoShape 57"/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7" name="AutoShape 58"/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b="1">
                  <a:latin typeface="Times New Roman" pitchFamily="18" charset="0"/>
                </a:endParaRPr>
              </a:p>
            </p:txBody>
          </p:sp>
        </p:grpSp>
        <p:sp>
          <p:nvSpPr>
            <p:cNvPr id="27686" name="Rectangle 59"/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1600" i="1">
                  <a:latin typeface="Arial" charset="0"/>
                </a:rPr>
                <a:t> </a:t>
              </a:r>
            </a:p>
          </p:txBody>
        </p:sp>
        <p:sp>
          <p:nvSpPr>
            <p:cNvPr id="27687" name="Text Box 60"/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TV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88" name="Text Box 61"/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VCR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89" name="Text Box 62"/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PC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0" name="Text Box 63"/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1Qtr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1" name="Text Box 64"/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2Qtr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2" name="Text Box 65"/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3Qtr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3" name="Text Box 66"/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latin typeface="Times New Roman" pitchFamily="18" charset="0"/>
                </a:rPr>
                <a:t>4Qtr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4" name="Text Box 67"/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U.S.A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5" name="Text Box 68"/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Canada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6" name="Text Box 69"/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Mexico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7697" name="Text Box 70"/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000" i="1">
                  <a:latin typeface="Times New Roman" pitchFamily="18" charset="0"/>
                </a:rPr>
                <a:t>sum</a:t>
              </a:r>
              <a:endParaRPr lang="en-US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Cuboids Corresponding to the Cube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DA2D7-A25F-4EC7-B773-B38449B611D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352800" y="2362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2209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35052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AutoShape 6"/>
          <p:cNvSpPr>
            <a:spLocks noChangeArrowheads="1"/>
          </p:cNvSpPr>
          <p:nvPr/>
        </p:nvSpPr>
        <p:spPr bwMode="auto">
          <a:xfrm>
            <a:off x="4495800" y="3124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1905000" y="38862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54102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9"/>
          <p:cNvSpPr>
            <a:spLocks noChangeArrowheads="1"/>
          </p:cNvSpPr>
          <p:nvPr/>
        </p:nvSpPr>
        <p:spPr bwMode="auto">
          <a:xfrm>
            <a:off x="3048000" y="39624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AutoShape 10"/>
          <p:cNvSpPr>
            <a:spLocks noChangeArrowheads="1"/>
          </p:cNvSpPr>
          <p:nvPr/>
        </p:nvSpPr>
        <p:spPr bwMode="auto">
          <a:xfrm>
            <a:off x="3352800" y="4876800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3184525" y="1995488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itchFamily="18" charset="0"/>
                <a:ea typeface="SimSun" pitchFamily="2" charset="-122"/>
              </a:rPr>
              <a:t>all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685" name="Line 12"/>
          <p:cNvSpPr>
            <a:spLocks noChangeShapeType="1"/>
          </p:cNvSpPr>
          <p:nvPr/>
        </p:nvSpPr>
        <p:spPr bwMode="auto">
          <a:xfrm flipH="1">
            <a:off x="2286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86" name="Line 13"/>
          <p:cNvSpPr>
            <a:spLocks noChangeShapeType="1"/>
          </p:cNvSpPr>
          <p:nvPr/>
        </p:nvSpPr>
        <p:spPr bwMode="auto">
          <a:xfrm>
            <a:off x="3429000" y="24384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87" name="Line 14"/>
          <p:cNvSpPr>
            <a:spLocks noChangeShapeType="1"/>
          </p:cNvSpPr>
          <p:nvPr/>
        </p:nvSpPr>
        <p:spPr bwMode="auto">
          <a:xfrm>
            <a:off x="3429000" y="2438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88" name="Line 15"/>
          <p:cNvSpPr>
            <a:spLocks noChangeShapeType="1"/>
          </p:cNvSpPr>
          <p:nvPr/>
        </p:nvSpPr>
        <p:spPr bwMode="auto">
          <a:xfrm flipH="1">
            <a:off x="1981200" y="3200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89" name="Line 16"/>
          <p:cNvSpPr>
            <a:spLocks noChangeShapeType="1"/>
          </p:cNvSpPr>
          <p:nvPr/>
        </p:nvSpPr>
        <p:spPr bwMode="auto">
          <a:xfrm flipH="1">
            <a:off x="1981200" y="32004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>
            <a:off x="2286000" y="3200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1" name="Line 18"/>
          <p:cNvSpPr>
            <a:spLocks noChangeShapeType="1"/>
          </p:cNvSpPr>
          <p:nvPr/>
        </p:nvSpPr>
        <p:spPr bwMode="auto">
          <a:xfrm flipH="1">
            <a:off x="3124200" y="32004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2" name="Line 19"/>
          <p:cNvSpPr>
            <a:spLocks noChangeShapeType="1"/>
          </p:cNvSpPr>
          <p:nvPr/>
        </p:nvSpPr>
        <p:spPr bwMode="auto">
          <a:xfrm>
            <a:off x="3581400" y="32004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3" name="Line 20"/>
          <p:cNvSpPr>
            <a:spLocks noChangeShapeType="1"/>
          </p:cNvSpPr>
          <p:nvPr/>
        </p:nvSpPr>
        <p:spPr bwMode="auto">
          <a:xfrm>
            <a:off x="4572000" y="3200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4" name="Line 21"/>
          <p:cNvSpPr>
            <a:spLocks noChangeShapeType="1"/>
          </p:cNvSpPr>
          <p:nvPr/>
        </p:nvSpPr>
        <p:spPr bwMode="auto">
          <a:xfrm>
            <a:off x="1981200" y="3962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5" name="Line 22"/>
          <p:cNvSpPr>
            <a:spLocks noChangeShapeType="1"/>
          </p:cNvSpPr>
          <p:nvPr/>
        </p:nvSpPr>
        <p:spPr bwMode="auto">
          <a:xfrm>
            <a:off x="3124200" y="4038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6" name="Line 23"/>
          <p:cNvSpPr>
            <a:spLocks noChangeShapeType="1"/>
          </p:cNvSpPr>
          <p:nvPr/>
        </p:nvSpPr>
        <p:spPr bwMode="auto">
          <a:xfrm flipH="1">
            <a:off x="3429000" y="4038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1524000" y="27400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>
                <a:latin typeface="Times New Roman" pitchFamily="18" charset="0"/>
                <a:ea typeface="SimSun" pitchFamily="2" charset="-122"/>
              </a:rPr>
              <a:t>product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698" name="Text Box 25"/>
          <p:cNvSpPr txBox="1">
            <a:spLocks noChangeArrowheads="1"/>
          </p:cNvSpPr>
          <p:nvPr/>
        </p:nvSpPr>
        <p:spPr bwMode="auto">
          <a:xfrm>
            <a:off x="3032125" y="2757488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ea typeface="SimSun" pitchFamily="2" charset="-122"/>
              </a:rPr>
              <a:t>date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4403725" y="2681288"/>
            <a:ext cx="958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ea typeface="SimSun" pitchFamily="2" charset="-122"/>
              </a:rPr>
              <a:t>country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0" name="Text Box 27"/>
          <p:cNvSpPr txBox="1">
            <a:spLocks noChangeArrowheads="1"/>
          </p:cNvSpPr>
          <p:nvPr/>
        </p:nvSpPr>
        <p:spPr bwMode="auto">
          <a:xfrm>
            <a:off x="746125" y="3543300"/>
            <a:ext cx="132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>
                <a:latin typeface="Times New Roman" pitchFamily="18" charset="0"/>
                <a:ea typeface="SimSun" pitchFamily="2" charset="-122"/>
              </a:rPr>
              <a:t>product,date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1" name="Text Box 28"/>
          <p:cNvSpPr txBox="1">
            <a:spLocks noChangeArrowheads="1"/>
          </p:cNvSpPr>
          <p:nvPr/>
        </p:nvSpPr>
        <p:spPr bwMode="auto">
          <a:xfrm>
            <a:off x="2727325" y="3543300"/>
            <a:ext cx="1638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>
                <a:latin typeface="Times New Roman" pitchFamily="18" charset="0"/>
                <a:ea typeface="SimSun" pitchFamily="2" charset="-122"/>
              </a:rPr>
              <a:t>product,country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2" name="Text Box 29"/>
          <p:cNvSpPr txBox="1">
            <a:spLocks noChangeArrowheads="1"/>
          </p:cNvSpPr>
          <p:nvPr/>
        </p:nvSpPr>
        <p:spPr bwMode="auto">
          <a:xfrm>
            <a:off x="5241925" y="3543300"/>
            <a:ext cx="137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>
                <a:latin typeface="Times New Roman" pitchFamily="18" charset="0"/>
                <a:ea typeface="SimSun" pitchFamily="2" charset="-122"/>
              </a:rPr>
              <a:t>date, country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3" name="Text Box 30"/>
          <p:cNvSpPr txBox="1">
            <a:spLocks noChangeArrowheads="1"/>
          </p:cNvSpPr>
          <p:nvPr/>
        </p:nvSpPr>
        <p:spPr bwMode="auto">
          <a:xfrm>
            <a:off x="2498725" y="4991100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>
                <a:latin typeface="Times New Roman" pitchFamily="18" charset="0"/>
                <a:ea typeface="SimSun" pitchFamily="2" charset="-122"/>
              </a:rPr>
              <a:t>product, date, country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4" name="Text Box 31"/>
          <p:cNvSpPr txBox="1">
            <a:spLocks noChangeArrowheads="1"/>
          </p:cNvSpPr>
          <p:nvPr/>
        </p:nvSpPr>
        <p:spPr bwMode="auto">
          <a:xfrm>
            <a:off x="6553200" y="2286000"/>
            <a:ext cx="204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>
                <a:latin typeface="Times New Roman" pitchFamily="18" charset="0"/>
                <a:ea typeface="SimSun" pitchFamily="2" charset="-122"/>
              </a:rPr>
              <a:t>0-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D (</a:t>
            </a:r>
            <a:r>
              <a:rPr lang="en-US" altLang="zh-CN" sz="2000" i="1">
                <a:latin typeface="Times New Roman" pitchFamily="18" charset="0"/>
                <a:ea typeface="SimSun" pitchFamily="2" charset="-122"/>
              </a:rPr>
              <a:t>apex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) cuboid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5" name="Text Box 32"/>
          <p:cNvSpPr txBox="1">
            <a:spLocks noChangeArrowheads="1"/>
          </p:cNvSpPr>
          <p:nvPr/>
        </p:nvSpPr>
        <p:spPr bwMode="auto">
          <a:xfrm>
            <a:off x="6537325" y="2909888"/>
            <a:ext cx="1431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>
                <a:latin typeface="Times New Roman" pitchFamily="18" charset="0"/>
                <a:ea typeface="SimSun" pitchFamily="2" charset="-122"/>
              </a:rPr>
              <a:t>1-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D cuboids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6" name="Text Box 33"/>
          <p:cNvSpPr txBox="1">
            <a:spLocks noChangeArrowheads="1"/>
          </p:cNvSpPr>
          <p:nvPr/>
        </p:nvSpPr>
        <p:spPr bwMode="auto">
          <a:xfrm>
            <a:off x="6537325" y="3900488"/>
            <a:ext cx="1431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>
                <a:latin typeface="Times New Roman" pitchFamily="18" charset="0"/>
                <a:ea typeface="SimSun" pitchFamily="2" charset="-122"/>
              </a:rPr>
              <a:t>2-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D cuboids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8707" name="Text Box 34"/>
          <p:cNvSpPr txBox="1">
            <a:spLocks noChangeArrowheads="1"/>
          </p:cNvSpPr>
          <p:nvPr/>
        </p:nvSpPr>
        <p:spPr bwMode="auto">
          <a:xfrm>
            <a:off x="6537325" y="4738688"/>
            <a:ext cx="203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000">
                <a:latin typeface="Times New Roman" pitchFamily="18" charset="0"/>
                <a:ea typeface="SimSun" pitchFamily="2" charset="-122"/>
              </a:rPr>
              <a:t>3-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D (</a:t>
            </a:r>
            <a:r>
              <a:rPr lang="en-US" altLang="zh-CN" sz="2000" i="1">
                <a:latin typeface="Times New Roman" pitchFamily="18" charset="0"/>
                <a:ea typeface="SimSun" pitchFamily="2" charset="-122"/>
              </a:rPr>
              <a:t>base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) cuboid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239000" cy="83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Typical OLAP Operations</a:t>
            </a:r>
          </a:p>
        </p:txBody>
      </p:sp>
      <p:sp>
        <p:nvSpPr>
          <p:cNvPr id="29700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763000" cy="4953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000" smtClean="0">
                <a:solidFill>
                  <a:schemeClr val="hlink"/>
                </a:solidFill>
              </a:rPr>
              <a:t>Roll up (drill-up):</a:t>
            </a:r>
            <a:r>
              <a:rPr lang="en-US" sz="2000" smtClean="0"/>
              <a:t> summarize data</a:t>
            </a:r>
          </a:p>
          <a:p>
            <a:pPr lvl="1" eaLnBrk="1" hangingPunct="1"/>
            <a:r>
              <a:rPr lang="en-US" sz="2400" i="1" smtClean="0"/>
              <a:t>by climbing up hierarchy or by dimension reduction</a:t>
            </a:r>
            <a:endParaRPr lang="en-US" sz="2400" smtClean="0"/>
          </a:p>
          <a:p>
            <a:pPr eaLnBrk="1" hangingPunct="1"/>
            <a:r>
              <a:rPr lang="en-US" sz="2000" smtClean="0">
                <a:solidFill>
                  <a:schemeClr val="hlink"/>
                </a:solidFill>
              </a:rPr>
              <a:t>Drill down (roll down):</a:t>
            </a:r>
            <a:r>
              <a:rPr lang="en-US" sz="2000" smtClean="0"/>
              <a:t> reverse of roll-up</a:t>
            </a:r>
          </a:p>
          <a:p>
            <a:pPr lvl="1" eaLnBrk="1" hangingPunct="1"/>
            <a:r>
              <a:rPr lang="en-US" sz="2400" i="1" smtClean="0"/>
              <a:t>from higher level summary to lower level summary or detailed data, or introducing new dimensions</a:t>
            </a:r>
          </a:p>
          <a:p>
            <a:pPr eaLnBrk="1" hangingPunct="1"/>
            <a:r>
              <a:rPr lang="en-US" sz="2000" smtClean="0">
                <a:solidFill>
                  <a:schemeClr val="hlink"/>
                </a:solidFill>
              </a:rPr>
              <a:t>Slice and dice:</a:t>
            </a:r>
            <a:r>
              <a:rPr lang="en-US" sz="2000" smtClean="0"/>
              <a:t> </a:t>
            </a:r>
            <a:r>
              <a:rPr lang="en-US" sz="2400" i="1" smtClean="0"/>
              <a:t>project and select</a:t>
            </a:r>
            <a:r>
              <a:rPr lang="en-US" sz="2400" smtClean="0"/>
              <a:t> </a:t>
            </a:r>
          </a:p>
          <a:p>
            <a:pPr eaLnBrk="1" hangingPunct="1"/>
            <a:r>
              <a:rPr lang="en-US" sz="2000" smtClean="0">
                <a:solidFill>
                  <a:schemeClr val="hlink"/>
                </a:solidFill>
              </a:rPr>
              <a:t>Pivot (rotate):</a:t>
            </a:r>
            <a:r>
              <a:rPr lang="en-US" sz="2000" smtClean="0"/>
              <a:t> </a:t>
            </a:r>
          </a:p>
          <a:p>
            <a:pPr lvl="1" eaLnBrk="1" hangingPunct="1"/>
            <a:r>
              <a:rPr lang="en-US" sz="2400" i="1" smtClean="0"/>
              <a:t>reorient the cube, visualization, 3D to series of 2D planes</a:t>
            </a:r>
          </a:p>
          <a:p>
            <a:pPr eaLnBrk="1" hangingPunct="1"/>
            <a:r>
              <a:rPr lang="en-US" sz="2000" smtClean="0"/>
              <a:t>Other operations</a:t>
            </a:r>
          </a:p>
          <a:p>
            <a:pPr lvl="1" eaLnBrk="1" hangingPunct="1"/>
            <a:r>
              <a:rPr lang="en-US" sz="2400" i="1" smtClean="0">
                <a:solidFill>
                  <a:schemeClr val="hlink"/>
                </a:solidFill>
              </a:rPr>
              <a:t>drill across:</a:t>
            </a:r>
            <a:r>
              <a:rPr lang="en-US" sz="2400" i="1" smtClean="0"/>
              <a:t> involving (across) more than one fact table</a:t>
            </a:r>
            <a:endParaRPr lang="en-US" sz="2400" smtClean="0"/>
          </a:p>
          <a:p>
            <a:pPr lvl="1" eaLnBrk="1" hangingPunct="1"/>
            <a:r>
              <a:rPr lang="en-US" sz="2400" i="1" smtClean="0">
                <a:solidFill>
                  <a:schemeClr val="hlink"/>
                </a:solidFill>
              </a:rPr>
              <a:t>drill through:</a:t>
            </a:r>
            <a:r>
              <a:rPr lang="en-US" sz="2400" i="1" smtClean="0"/>
              <a:t> through the bottom level of the cube to its back-end relational tables (using SQL)</a:t>
            </a:r>
            <a:endParaRPr lang="en-US" sz="200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F106C0-2DD6-4B0D-8515-BE5F099D8629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AC5A6-2E15-44BC-A268-A3D54FF0E8B1}" type="slidenum">
              <a:rPr lang="en-US" smtClean="0"/>
              <a:pPr/>
              <a:t>28</a:t>
            </a:fld>
            <a:endParaRPr lang="en-US" smtClean="0"/>
          </a:p>
        </p:txBody>
      </p:sp>
      <p:pic>
        <p:nvPicPr>
          <p:cNvPr id="30723" name="Picture 1059" descr="ha02f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7620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 Box 1061"/>
          <p:cNvSpPr txBox="1">
            <a:spLocks noChangeArrowheads="1"/>
          </p:cNvSpPr>
          <p:nvPr/>
        </p:nvSpPr>
        <p:spPr bwMode="auto">
          <a:xfrm>
            <a:off x="152400" y="2362200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Fig. 3.10 Typical OLAP Operations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858000" cy="762000"/>
          </a:xfrm>
        </p:spPr>
        <p:txBody>
          <a:bodyPr/>
          <a:lstStyle/>
          <a:p>
            <a:pPr eaLnBrk="1" hangingPunct="1"/>
            <a:r>
              <a:rPr lang="en-US" smtClean="0"/>
              <a:t>A Star-Net Query Model</a:t>
            </a:r>
            <a:endParaRPr lang="en-US" sz="2400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9B5BA-FCB9-4199-9098-8F8D1C33121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4349750" y="3587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3740150" y="3054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2901950" y="23685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38163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8"/>
          <p:cNvSpPr>
            <a:spLocks noChangeArrowheads="1"/>
          </p:cNvSpPr>
          <p:nvPr/>
        </p:nvSpPr>
        <p:spPr bwMode="auto">
          <a:xfrm>
            <a:off x="27495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9"/>
          <p:cNvSpPr>
            <a:spLocks noChangeArrowheads="1"/>
          </p:cNvSpPr>
          <p:nvPr/>
        </p:nvSpPr>
        <p:spPr bwMode="auto">
          <a:xfrm>
            <a:off x="14541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0"/>
          <p:cNvSpPr>
            <a:spLocks noChangeArrowheads="1"/>
          </p:cNvSpPr>
          <p:nvPr/>
        </p:nvSpPr>
        <p:spPr bwMode="auto">
          <a:xfrm>
            <a:off x="37401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11"/>
          <p:cNvSpPr>
            <a:spLocks noChangeArrowheads="1"/>
          </p:cNvSpPr>
          <p:nvPr/>
        </p:nvSpPr>
        <p:spPr bwMode="auto">
          <a:xfrm>
            <a:off x="4349750" y="4578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Oval 12"/>
          <p:cNvSpPr>
            <a:spLocks noChangeArrowheads="1"/>
          </p:cNvSpPr>
          <p:nvPr/>
        </p:nvSpPr>
        <p:spPr bwMode="auto">
          <a:xfrm>
            <a:off x="4349750" y="2139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4349750" y="2901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Oval 14"/>
          <p:cNvSpPr>
            <a:spLocks noChangeArrowheads="1"/>
          </p:cNvSpPr>
          <p:nvPr/>
        </p:nvSpPr>
        <p:spPr bwMode="auto">
          <a:xfrm>
            <a:off x="6864350" y="57975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Oval 15"/>
          <p:cNvSpPr>
            <a:spLocks noChangeArrowheads="1"/>
          </p:cNvSpPr>
          <p:nvPr/>
        </p:nvSpPr>
        <p:spPr bwMode="auto">
          <a:xfrm>
            <a:off x="5949950" y="5111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Oval 16"/>
          <p:cNvSpPr>
            <a:spLocks noChangeArrowheads="1"/>
          </p:cNvSpPr>
          <p:nvPr/>
        </p:nvSpPr>
        <p:spPr bwMode="auto">
          <a:xfrm>
            <a:off x="5264150" y="4502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Oval 17"/>
          <p:cNvSpPr>
            <a:spLocks noChangeArrowheads="1"/>
          </p:cNvSpPr>
          <p:nvPr/>
        </p:nvSpPr>
        <p:spPr bwMode="auto">
          <a:xfrm>
            <a:off x="73977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Oval 18"/>
          <p:cNvSpPr>
            <a:spLocks noChangeArrowheads="1"/>
          </p:cNvSpPr>
          <p:nvPr/>
        </p:nvSpPr>
        <p:spPr bwMode="auto">
          <a:xfrm>
            <a:off x="62547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Oval 19"/>
          <p:cNvSpPr>
            <a:spLocks noChangeArrowheads="1"/>
          </p:cNvSpPr>
          <p:nvPr/>
        </p:nvSpPr>
        <p:spPr bwMode="auto">
          <a:xfrm>
            <a:off x="5264150" y="35877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20"/>
          <p:cNvSpPr>
            <a:spLocks noChangeArrowheads="1"/>
          </p:cNvSpPr>
          <p:nvPr/>
        </p:nvSpPr>
        <p:spPr bwMode="auto">
          <a:xfrm>
            <a:off x="6559550" y="2139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Oval 21"/>
          <p:cNvSpPr>
            <a:spLocks noChangeArrowheads="1"/>
          </p:cNvSpPr>
          <p:nvPr/>
        </p:nvSpPr>
        <p:spPr bwMode="auto">
          <a:xfrm>
            <a:off x="2825750" y="4883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Oval 22"/>
          <p:cNvSpPr>
            <a:spLocks noChangeArrowheads="1"/>
          </p:cNvSpPr>
          <p:nvPr/>
        </p:nvSpPr>
        <p:spPr bwMode="auto">
          <a:xfrm>
            <a:off x="1682750" y="5645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Oval 23"/>
          <p:cNvSpPr>
            <a:spLocks noChangeArrowheads="1"/>
          </p:cNvSpPr>
          <p:nvPr/>
        </p:nvSpPr>
        <p:spPr bwMode="auto">
          <a:xfrm>
            <a:off x="4349750" y="5721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/>
        </p:nvSpPr>
        <p:spPr bwMode="auto">
          <a:xfrm>
            <a:off x="4419600" y="304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0" name="Line 25"/>
          <p:cNvSpPr>
            <a:spLocks noChangeShapeType="1"/>
          </p:cNvSpPr>
          <p:nvPr/>
        </p:nvSpPr>
        <p:spPr bwMode="auto">
          <a:xfrm>
            <a:off x="44196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>
            <a:off x="4419600" y="3810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4419600" y="4724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>
            <a:off x="4572000" y="3657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4" name="Line 29"/>
          <p:cNvSpPr>
            <a:spLocks noChangeShapeType="1"/>
          </p:cNvSpPr>
          <p:nvPr/>
        </p:nvSpPr>
        <p:spPr bwMode="auto">
          <a:xfrm>
            <a:off x="5410200" y="3657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5" name="Line 30"/>
          <p:cNvSpPr>
            <a:spLocks noChangeShapeType="1"/>
          </p:cNvSpPr>
          <p:nvPr/>
        </p:nvSpPr>
        <p:spPr bwMode="auto">
          <a:xfrm>
            <a:off x="6400800" y="3657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6" name="Line 31"/>
          <p:cNvSpPr>
            <a:spLocks noChangeShapeType="1"/>
          </p:cNvSpPr>
          <p:nvPr/>
        </p:nvSpPr>
        <p:spPr bwMode="auto">
          <a:xfrm>
            <a:off x="3962400" y="3657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7" name="Line 32"/>
          <p:cNvSpPr>
            <a:spLocks noChangeShapeType="1"/>
          </p:cNvSpPr>
          <p:nvPr/>
        </p:nvSpPr>
        <p:spPr bwMode="auto">
          <a:xfrm>
            <a:off x="2895600" y="3657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1600200" y="3657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 flipV="1">
            <a:off x="4572000" y="2286000"/>
            <a:ext cx="19812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0" name="Line 35"/>
          <p:cNvSpPr>
            <a:spLocks noChangeShapeType="1"/>
          </p:cNvSpPr>
          <p:nvPr/>
        </p:nvSpPr>
        <p:spPr bwMode="auto">
          <a:xfrm flipV="1">
            <a:off x="6705600" y="1752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1" name="Line 36"/>
          <p:cNvSpPr>
            <a:spLocks noChangeShapeType="1"/>
          </p:cNvSpPr>
          <p:nvPr/>
        </p:nvSpPr>
        <p:spPr bwMode="auto">
          <a:xfrm flipH="1">
            <a:off x="3886200" y="38100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2" name="Line 37"/>
          <p:cNvSpPr>
            <a:spLocks noChangeShapeType="1"/>
          </p:cNvSpPr>
          <p:nvPr/>
        </p:nvSpPr>
        <p:spPr bwMode="auto">
          <a:xfrm flipH="1">
            <a:off x="2971800" y="4343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3" name="Line 38"/>
          <p:cNvSpPr>
            <a:spLocks noChangeShapeType="1"/>
          </p:cNvSpPr>
          <p:nvPr/>
        </p:nvSpPr>
        <p:spPr bwMode="auto">
          <a:xfrm flipV="1">
            <a:off x="1828800" y="4953000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3886200" y="32004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5" name="Line 40"/>
          <p:cNvSpPr>
            <a:spLocks noChangeShapeType="1"/>
          </p:cNvSpPr>
          <p:nvPr/>
        </p:nvSpPr>
        <p:spPr bwMode="auto">
          <a:xfrm>
            <a:off x="3048000" y="2514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6" name="Line 41"/>
          <p:cNvSpPr>
            <a:spLocks noChangeShapeType="1"/>
          </p:cNvSpPr>
          <p:nvPr/>
        </p:nvSpPr>
        <p:spPr bwMode="auto">
          <a:xfrm>
            <a:off x="1981200" y="17526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7" name="Line 42"/>
          <p:cNvSpPr>
            <a:spLocks noChangeShapeType="1"/>
          </p:cNvSpPr>
          <p:nvPr/>
        </p:nvSpPr>
        <p:spPr bwMode="auto">
          <a:xfrm>
            <a:off x="4572000" y="38100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8" name="Line 43"/>
          <p:cNvSpPr>
            <a:spLocks noChangeShapeType="1"/>
          </p:cNvSpPr>
          <p:nvPr/>
        </p:nvSpPr>
        <p:spPr bwMode="auto">
          <a:xfrm>
            <a:off x="5410200" y="4648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89" name="Line 44"/>
          <p:cNvSpPr>
            <a:spLocks noChangeShapeType="1"/>
          </p:cNvSpPr>
          <p:nvPr/>
        </p:nvSpPr>
        <p:spPr bwMode="auto">
          <a:xfrm>
            <a:off x="6096000" y="52578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0" name="Line 45"/>
          <p:cNvSpPr>
            <a:spLocks noChangeShapeType="1"/>
          </p:cNvSpPr>
          <p:nvPr/>
        </p:nvSpPr>
        <p:spPr bwMode="auto">
          <a:xfrm>
            <a:off x="7010400" y="5943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1" name="Line 46"/>
          <p:cNvSpPr>
            <a:spLocks noChangeShapeType="1"/>
          </p:cNvSpPr>
          <p:nvPr/>
        </p:nvSpPr>
        <p:spPr bwMode="auto">
          <a:xfrm>
            <a:off x="4419600" y="5867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2" name="Line 47"/>
          <p:cNvSpPr>
            <a:spLocks noChangeShapeType="1"/>
          </p:cNvSpPr>
          <p:nvPr/>
        </p:nvSpPr>
        <p:spPr bwMode="auto">
          <a:xfrm flipH="1">
            <a:off x="1219200" y="5791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3" name="Line 48"/>
          <p:cNvSpPr>
            <a:spLocks noChangeShapeType="1"/>
          </p:cNvSpPr>
          <p:nvPr/>
        </p:nvSpPr>
        <p:spPr bwMode="auto">
          <a:xfrm flipH="1">
            <a:off x="914400" y="3657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4" name="Line 49"/>
          <p:cNvSpPr>
            <a:spLocks noChangeShapeType="1"/>
          </p:cNvSpPr>
          <p:nvPr/>
        </p:nvSpPr>
        <p:spPr bwMode="auto">
          <a:xfrm>
            <a:off x="7543800" y="3657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95" name="Rectangle 50"/>
          <p:cNvSpPr>
            <a:spLocks noChangeArrowheads="1"/>
          </p:cNvSpPr>
          <p:nvPr/>
        </p:nvSpPr>
        <p:spPr bwMode="auto">
          <a:xfrm>
            <a:off x="974725" y="1423988"/>
            <a:ext cx="177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Shipping Method</a:t>
            </a:r>
          </a:p>
        </p:txBody>
      </p:sp>
      <p:sp>
        <p:nvSpPr>
          <p:cNvPr id="31796" name="Rectangle 51"/>
          <p:cNvSpPr>
            <a:spLocks noChangeArrowheads="1"/>
          </p:cNvSpPr>
          <p:nvPr/>
        </p:nvSpPr>
        <p:spPr bwMode="auto">
          <a:xfrm>
            <a:off x="1203325" y="2262188"/>
            <a:ext cx="163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AIR-EXPRESS</a:t>
            </a:r>
          </a:p>
        </p:txBody>
      </p:sp>
      <p:sp>
        <p:nvSpPr>
          <p:cNvPr id="31797" name="Rectangle 52"/>
          <p:cNvSpPr>
            <a:spLocks noChangeArrowheads="1"/>
          </p:cNvSpPr>
          <p:nvPr/>
        </p:nvSpPr>
        <p:spPr bwMode="auto">
          <a:xfrm>
            <a:off x="2727325" y="294798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TRUCK</a:t>
            </a:r>
          </a:p>
        </p:txBody>
      </p:sp>
      <p:sp>
        <p:nvSpPr>
          <p:cNvPr id="31798" name="Rectangle 53"/>
          <p:cNvSpPr>
            <a:spLocks noChangeArrowheads="1"/>
          </p:cNvSpPr>
          <p:nvPr/>
        </p:nvSpPr>
        <p:spPr bwMode="auto">
          <a:xfrm>
            <a:off x="4479925" y="279558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ORDER</a:t>
            </a:r>
          </a:p>
        </p:txBody>
      </p:sp>
      <p:sp>
        <p:nvSpPr>
          <p:cNvPr id="31799" name="Line 54"/>
          <p:cNvSpPr>
            <a:spLocks noChangeShapeType="1"/>
          </p:cNvSpPr>
          <p:nvPr/>
        </p:nvSpPr>
        <p:spPr bwMode="auto">
          <a:xfrm>
            <a:off x="4419600" y="160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00" name="Rectangle 55"/>
          <p:cNvSpPr>
            <a:spLocks noChangeArrowheads="1"/>
          </p:cNvSpPr>
          <p:nvPr/>
        </p:nvSpPr>
        <p:spPr bwMode="auto">
          <a:xfrm>
            <a:off x="3413125" y="1271588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Customer Orders</a:t>
            </a:r>
          </a:p>
        </p:txBody>
      </p:sp>
      <p:sp>
        <p:nvSpPr>
          <p:cNvPr id="31801" name="Rectangle 56"/>
          <p:cNvSpPr>
            <a:spLocks noChangeArrowheads="1"/>
          </p:cNvSpPr>
          <p:nvPr/>
        </p:nvSpPr>
        <p:spPr bwMode="auto">
          <a:xfrm>
            <a:off x="4479925" y="2033588"/>
            <a:ext cx="154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CONTRACTS</a:t>
            </a:r>
          </a:p>
        </p:txBody>
      </p:sp>
      <p:sp>
        <p:nvSpPr>
          <p:cNvPr id="31802" name="Rectangle 57"/>
          <p:cNvSpPr>
            <a:spLocks noChangeArrowheads="1"/>
          </p:cNvSpPr>
          <p:nvPr/>
        </p:nvSpPr>
        <p:spPr bwMode="auto">
          <a:xfrm>
            <a:off x="7375525" y="16525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Customer</a:t>
            </a:r>
          </a:p>
        </p:txBody>
      </p:sp>
      <p:sp>
        <p:nvSpPr>
          <p:cNvPr id="31803" name="Rectangle 58"/>
          <p:cNvSpPr>
            <a:spLocks noChangeArrowheads="1"/>
          </p:cNvSpPr>
          <p:nvPr/>
        </p:nvSpPr>
        <p:spPr bwMode="auto">
          <a:xfrm>
            <a:off x="8061325" y="34813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</a:t>
            </a:r>
          </a:p>
        </p:txBody>
      </p:sp>
      <p:sp>
        <p:nvSpPr>
          <p:cNvPr id="31804" name="Rectangle 59"/>
          <p:cNvSpPr>
            <a:spLocks noChangeArrowheads="1"/>
          </p:cNvSpPr>
          <p:nvPr/>
        </p:nvSpPr>
        <p:spPr bwMode="auto">
          <a:xfrm>
            <a:off x="6689725" y="3862388"/>
            <a:ext cx="208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GROUP</a:t>
            </a:r>
          </a:p>
        </p:txBody>
      </p:sp>
      <p:sp>
        <p:nvSpPr>
          <p:cNvPr id="31805" name="Rectangle 60"/>
          <p:cNvSpPr>
            <a:spLocks noChangeArrowheads="1"/>
          </p:cNvSpPr>
          <p:nvPr/>
        </p:nvSpPr>
        <p:spPr bwMode="auto">
          <a:xfrm>
            <a:off x="5546725" y="32527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LINE</a:t>
            </a:r>
          </a:p>
        </p:txBody>
      </p:sp>
      <p:sp>
        <p:nvSpPr>
          <p:cNvPr id="31806" name="Rectangle 61"/>
          <p:cNvSpPr>
            <a:spLocks noChangeArrowheads="1"/>
          </p:cNvSpPr>
          <p:nvPr/>
        </p:nvSpPr>
        <p:spPr bwMode="auto">
          <a:xfrm>
            <a:off x="4784725" y="3786188"/>
            <a:ext cx="186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PRODUCT ITEM</a:t>
            </a:r>
          </a:p>
        </p:txBody>
      </p:sp>
      <p:sp>
        <p:nvSpPr>
          <p:cNvPr id="31807" name="Rectangle 62"/>
          <p:cNvSpPr>
            <a:spLocks noChangeArrowheads="1"/>
          </p:cNvSpPr>
          <p:nvPr/>
        </p:nvSpPr>
        <p:spPr bwMode="auto">
          <a:xfrm>
            <a:off x="5394325" y="4395788"/>
            <a:ext cx="1816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SALES PERSON</a:t>
            </a:r>
          </a:p>
        </p:txBody>
      </p:sp>
      <p:sp>
        <p:nvSpPr>
          <p:cNvPr id="31808" name="Rectangle 63"/>
          <p:cNvSpPr>
            <a:spLocks noChangeArrowheads="1"/>
          </p:cNvSpPr>
          <p:nvPr/>
        </p:nvSpPr>
        <p:spPr bwMode="auto">
          <a:xfrm>
            <a:off x="6080125" y="50053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DISTRICT</a:t>
            </a:r>
          </a:p>
        </p:txBody>
      </p:sp>
      <p:sp>
        <p:nvSpPr>
          <p:cNvPr id="31809" name="Rectangle 64"/>
          <p:cNvSpPr>
            <a:spLocks noChangeArrowheads="1"/>
          </p:cNvSpPr>
          <p:nvPr/>
        </p:nvSpPr>
        <p:spPr bwMode="auto">
          <a:xfrm>
            <a:off x="7070725" y="56911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DIVISION</a:t>
            </a:r>
          </a:p>
        </p:txBody>
      </p:sp>
      <p:sp>
        <p:nvSpPr>
          <p:cNvPr id="31810" name="Rectangle 65"/>
          <p:cNvSpPr>
            <a:spLocks noChangeArrowheads="1"/>
          </p:cNvSpPr>
          <p:nvPr/>
        </p:nvSpPr>
        <p:spPr bwMode="auto">
          <a:xfrm>
            <a:off x="7299325" y="6224588"/>
            <a:ext cx="137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Organization</a:t>
            </a:r>
          </a:p>
        </p:txBody>
      </p:sp>
      <p:sp>
        <p:nvSpPr>
          <p:cNvPr id="31811" name="Rectangle 66"/>
          <p:cNvSpPr>
            <a:spLocks noChangeArrowheads="1"/>
          </p:cNvSpPr>
          <p:nvPr/>
        </p:nvSpPr>
        <p:spPr bwMode="auto">
          <a:xfrm>
            <a:off x="3794125" y="62245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Promotion</a:t>
            </a:r>
          </a:p>
        </p:txBody>
      </p:sp>
      <p:sp>
        <p:nvSpPr>
          <p:cNvPr id="31812" name="Rectangle 67"/>
          <p:cNvSpPr>
            <a:spLocks noChangeArrowheads="1"/>
          </p:cNvSpPr>
          <p:nvPr/>
        </p:nvSpPr>
        <p:spPr bwMode="auto">
          <a:xfrm>
            <a:off x="2574925" y="4167188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CITY</a:t>
            </a:r>
          </a:p>
        </p:txBody>
      </p:sp>
      <p:sp>
        <p:nvSpPr>
          <p:cNvPr id="31813" name="Rectangle 68"/>
          <p:cNvSpPr>
            <a:spLocks noChangeArrowheads="1"/>
          </p:cNvSpPr>
          <p:nvPr/>
        </p:nvSpPr>
        <p:spPr bwMode="auto">
          <a:xfrm>
            <a:off x="1812925" y="47005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COUNTRY</a:t>
            </a:r>
          </a:p>
        </p:txBody>
      </p:sp>
      <p:sp>
        <p:nvSpPr>
          <p:cNvPr id="31814" name="Rectangle 69"/>
          <p:cNvSpPr>
            <a:spLocks noChangeArrowheads="1"/>
          </p:cNvSpPr>
          <p:nvPr/>
        </p:nvSpPr>
        <p:spPr bwMode="auto">
          <a:xfrm>
            <a:off x="593725" y="5462588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REGION</a:t>
            </a:r>
          </a:p>
        </p:txBody>
      </p:sp>
      <p:sp>
        <p:nvSpPr>
          <p:cNvPr id="31815" name="Rectangle 70"/>
          <p:cNvSpPr>
            <a:spLocks noChangeArrowheads="1"/>
          </p:cNvSpPr>
          <p:nvPr/>
        </p:nvSpPr>
        <p:spPr bwMode="auto">
          <a:xfrm>
            <a:off x="288925" y="6072188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Location</a:t>
            </a:r>
          </a:p>
        </p:txBody>
      </p:sp>
      <p:sp>
        <p:nvSpPr>
          <p:cNvPr id="31816" name="Rectangle 71"/>
          <p:cNvSpPr>
            <a:spLocks noChangeArrowheads="1"/>
          </p:cNvSpPr>
          <p:nvPr/>
        </p:nvSpPr>
        <p:spPr bwMode="auto">
          <a:xfrm>
            <a:off x="3260725" y="37099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DAILY</a:t>
            </a:r>
          </a:p>
        </p:txBody>
      </p:sp>
      <p:sp>
        <p:nvSpPr>
          <p:cNvPr id="31817" name="Rectangle 72"/>
          <p:cNvSpPr>
            <a:spLocks noChangeArrowheads="1"/>
          </p:cNvSpPr>
          <p:nvPr/>
        </p:nvSpPr>
        <p:spPr bwMode="auto">
          <a:xfrm>
            <a:off x="2193925" y="370998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QTRLY</a:t>
            </a:r>
          </a:p>
        </p:txBody>
      </p:sp>
      <p:sp>
        <p:nvSpPr>
          <p:cNvPr id="31818" name="Rectangle 73"/>
          <p:cNvSpPr>
            <a:spLocks noChangeArrowheads="1"/>
          </p:cNvSpPr>
          <p:nvPr/>
        </p:nvSpPr>
        <p:spPr bwMode="auto">
          <a:xfrm>
            <a:off x="898525" y="37099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ANNUALY</a:t>
            </a:r>
          </a:p>
        </p:txBody>
      </p:sp>
      <p:sp>
        <p:nvSpPr>
          <p:cNvPr id="31819" name="Rectangle 74"/>
          <p:cNvSpPr>
            <a:spLocks noChangeArrowheads="1"/>
          </p:cNvSpPr>
          <p:nvPr/>
        </p:nvSpPr>
        <p:spPr bwMode="auto">
          <a:xfrm>
            <a:off x="288925" y="3481388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Time</a:t>
            </a:r>
          </a:p>
        </p:txBody>
      </p:sp>
      <p:sp>
        <p:nvSpPr>
          <p:cNvPr id="31820" name="Line 75"/>
          <p:cNvSpPr>
            <a:spLocks noChangeShapeType="1"/>
          </p:cNvSpPr>
          <p:nvPr/>
        </p:nvSpPr>
        <p:spPr bwMode="auto">
          <a:xfrm>
            <a:off x="2819400" y="3657600"/>
            <a:ext cx="76200" cy="12954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21" name="Line 76"/>
          <p:cNvSpPr>
            <a:spLocks noChangeShapeType="1"/>
          </p:cNvSpPr>
          <p:nvPr/>
        </p:nvSpPr>
        <p:spPr bwMode="auto">
          <a:xfrm>
            <a:off x="2895600" y="4953000"/>
            <a:ext cx="3124200" cy="2286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22" name="Line 77"/>
          <p:cNvSpPr>
            <a:spLocks noChangeShapeType="1"/>
          </p:cNvSpPr>
          <p:nvPr/>
        </p:nvSpPr>
        <p:spPr bwMode="auto">
          <a:xfrm flipV="1">
            <a:off x="6019800" y="3657600"/>
            <a:ext cx="1447800" cy="15240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23" name="Line 78"/>
          <p:cNvSpPr>
            <a:spLocks noChangeShapeType="1"/>
          </p:cNvSpPr>
          <p:nvPr/>
        </p:nvSpPr>
        <p:spPr bwMode="auto">
          <a:xfrm>
            <a:off x="4419600" y="2209800"/>
            <a:ext cx="30480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24" name="Line 79"/>
          <p:cNvSpPr>
            <a:spLocks noChangeShapeType="1"/>
          </p:cNvSpPr>
          <p:nvPr/>
        </p:nvSpPr>
        <p:spPr bwMode="auto">
          <a:xfrm flipV="1">
            <a:off x="2819400" y="2209800"/>
            <a:ext cx="16002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825" name="Text Box 80"/>
          <p:cNvSpPr txBox="1">
            <a:spLocks noChangeArrowheads="1"/>
          </p:cNvSpPr>
          <p:nvPr/>
        </p:nvSpPr>
        <p:spPr bwMode="auto">
          <a:xfrm>
            <a:off x="1600200" y="5943600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Each circle is called a </a:t>
            </a:r>
            <a:r>
              <a:rPr lang="en-US" sz="2000" u="sng">
                <a:solidFill>
                  <a:schemeClr val="folHlink"/>
                </a:solidFill>
              </a:rPr>
              <a:t>footprint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0104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What is a Data Warehouse?</a:t>
            </a:r>
            <a:endParaRPr lang="en-US" sz="32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40000"/>
              </a:lnSpc>
            </a:pPr>
            <a:r>
              <a:rPr lang="en-US" sz="2000" smtClean="0"/>
              <a:t>Defined in many different ways, but not rigorously.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smtClean="0"/>
              <a:t>A decision support database that is maintained </a:t>
            </a:r>
            <a:r>
              <a:rPr lang="en-US" sz="2000" smtClean="0">
                <a:solidFill>
                  <a:schemeClr val="hlink"/>
                </a:solidFill>
              </a:rPr>
              <a:t>separately </a:t>
            </a:r>
            <a:r>
              <a:rPr lang="en-US" sz="2000" smtClean="0"/>
              <a:t>from the organization’s operational database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smtClean="0"/>
              <a:t>Support </a:t>
            </a:r>
            <a:r>
              <a:rPr lang="en-US" sz="2000" smtClean="0">
                <a:solidFill>
                  <a:schemeClr val="hlink"/>
                </a:solidFill>
              </a:rPr>
              <a:t>information processing</a:t>
            </a:r>
            <a:r>
              <a:rPr lang="en-US" sz="2000" smtClean="0"/>
              <a:t> by providing a solid platform of consolidated, historical data for analysis.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>
                <a:solidFill>
                  <a:srgbClr val="157573"/>
                </a:solidFill>
              </a:rPr>
              <a:t>“A data warehouse is a</a:t>
            </a:r>
            <a:r>
              <a:rPr lang="en-US" sz="2000" smtClean="0"/>
              <a:t> </a:t>
            </a:r>
            <a:r>
              <a:rPr lang="en-US" sz="2000" u="sng" smtClean="0">
                <a:solidFill>
                  <a:schemeClr val="hlink"/>
                </a:solidFill>
              </a:rPr>
              <a:t>subject-oriented</a:t>
            </a:r>
            <a:r>
              <a:rPr lang="en-US" sz="2000" smtClean="0"/>
              <a:t>,</a:t>
            </a:r>
            <a:r>
              <a:rPr lang="en-US" sz="2000" u="sng" smtClean="0">
                <a:solidFill>
                  <a:schemeClr val="hlink"/>
                </a:solidFill>
              </a:rPr>
              <a:t> integrated</a:t>
            </a:r>
            <a:r>
              <a:rPr lang="en-US" sz="2000" smtClean="0"/>
              <a:t>, </a:t>
            </a:r>
            <a:r>
              <a:rPr lang="en-US" sz="2000" u="sng" smtClean="0">
                <a:solidFill>
                  <a:schemeClr val="hlink"/>
                </a:solidFill>
              </a:rPr>
              <a:t>time-variant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157573"/>
                </a:solidFill>
              </a:rPr>
              <a:t>and </a:t>
            </a:r>
            <a:r>
              <a:rPr lang="en-US" sz="2000" u="sng" smtClean="0">
                <a:solidFill>
                  <a:schemeClr val="hlink"/>
                </a:solidFill>
              </a:rPr>
              <a:t>nonvolatile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157573"/>
                </a:solidFill>
              </a:rPr>
              <a:t>collection of data in support of management’s decision-making process.”—W. H. Inmon</a:t>
            </a:r>
          </a:p>
          <a:p>
            <a:pPr eaLnBrk="1" hangingPunct="1">
              <a:lnSpc>
                <a:spcPct val="140000"/>
              </a:lnSpc>
            </a:pPr>
            <a:r>
              <a:rPr lang="en-US" sz="2000" smtClean="0"/>
              <a:t>Data warehousing: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smtClean="0"/>
              <a:t>The process of constructing and using data warehouses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6CB858-34AA-4AE7-8C10-E99E15663DF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5486400" cy="914400"/>
          </a:xfrm>
        </p:spPr>
        <p:txBody>
          <a:bodyPr/>
          <a:lstStyle/>
          <a:p>
            <a:pPr eaLnBrk="1" hangingPunct="1"/>
            <a:r>
              <a:rPr lang="en-US" smtClean="0"/>
              <a:t>Browsing a Data Cube</a:t>
            </a:r>
          </a:p>
        </p:txBody>
      </p:sp>
      <p:sp>
        <p:nvSpPr>
          <p:cNvPr id="32773" name="Rectangle 4"/>
          <p:cNvSpPr>
            <a:spLocks noGrp="1" noChangeArrowheads="1"/>
          </p:cNvSpPr>
          <p:nvPr>
            <p:ph idx="1"/>
          </p:nvPr>
        </p:nvSpPr>
        <p:spPr>
          <a:xfrm>
            <a:off x="4876800" y="5105400"/>
            <a:ext cx="4419600" cy="144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Visualization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OLAP capabilities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Interactive manipulation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CF8AB3-4C36-476D-A2B0-F78EF6E8F152}" type="slidenum">
              <a:rPr lang="en-US" smtClean="0"/>
              <a:pPr/>
              <a:t>30</a:t>
            </a:fld>
            <a:endParaRPr lang="en-US" smtClean="0"/>
          </a:p>
        </p:txBody>
      </p:sp>
      <p:pic>
        <p:nvPicPr>
          <p:cNvPr id="32771" name="Picture 2" descr="brows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607695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220200" cy="1066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4: Data Warehousing and On-line Analytical Processing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Summary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C1CC6-87B0-447E-95F2-236EC154E24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 rot="9109285">
            <a:off x="6629400" y="2895600"/>
            <a:ext cx="381000" cy="3810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8382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z="3200" smtClean="0"/>
              <a:t>Design of Data Warehouse: A Business Analysis Framework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Four views regarding the design of a data warehouse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chemeClr val="hlink"/>
                </a:solidFill>
              </a:rPr>
              <a:t>Top-down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allows selection of the relevant information necessary for the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chemeClr val="hlink"/>
                </a:solidFill>
              </a:rPr>
              <a:t>Data source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exposes the information being captured, stored, and managed by operational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chemeClr val="hlink"/>
                </a:solidFill>
              </a:rPr>
              <a:t>Data warehouse view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consists of fact tables and dimension tables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chemeClr val="hlink"/>
                </a:solidFill>
              </a:rPr>
              <a:t>Business query view</a:t>
            </a:r>
            <a:r>
              <a:rPr lang="en-US" sz="2400" smtClean="0"/>
              <a:t>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sees the perspectives of data in the warehouse from the view of end-user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25708-7295-429A-82DE-3E87D8EA578F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086600" cy="6858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Data Warehouse Design Process 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4582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b="1" smtClean="0"/>
              <a:t>Top-down, bottom-up approaches or a combination</a:t>
            </a:r>
            <a:r>
              <a:rPr lang="en-US" sz="2000" smtClean="0"/>
              <a:t> of both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Top-down</a:t>
            </a:r>
            <a:r>
              <a:rPr lang="en-US" sz="2000" smtClean="0"/>
              <a:t>: Starts with overall design and planning (mature)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Bottom-up</a:t>
            </a:r>
            <a:r>
              <a:rPr lang="en-US" sz="2000" smtClean="0"/>
              <a:t>: Starts with experiments and prototypes (rapid)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b="1" smtClean="0"/>
              <a:t>From software engineering point of view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Waterfal</a:t>
            </a:r>
            <a:r>
              <a:rPr lang="en-US" sz="2000" smtClean="0"/>
              <a:t>l: structured and systematic analysis at each step before proceeding to the next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Spiral</a:t>
            </a:r>
            <a:r>
              <a:rPr lang="en-US" sz="2000" smtClean="0"/>
              <a:t>:  rapid generation of increasingly functional systems, short turn around time, quick turn around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b="1" smtClean="0"/>
              <a:t>Typical data warehouse design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Choose a </a:t>
            </a:r>
            <a:r>
              <a:rPr lang="en-US" sz="2000" smtClean="0">
                <a:solidFill>
                  <a:schemeClr val="folHlink"/>
                </a:solidFill>
              </a:rPr>
              <a:t>business process</a:t>
            </a:r>
            <a:r>
              <a:rPr lang="en-US" sz="2000" smtClean="0"/>
              <a:t> to model, e.g., orders, invoices, etc.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Choose the </a:t>
            </a:r>
            <a:r>
              <a:rPr lang="en-US" sz="2000" i="1" u="sng" smtClean="0">
                <a:solidFill>
                  <a:schemeClr val="folHlink"/>
                </a:solidFill>
              </a:rPr>
              <a:t>grain</a:t>
            </a:r>
            <a:r>
              <a:rPr lang="en-US" sz="2000" smtClean="0">
                <a:solidFill>
                  <a:schemeClr val="folHlink"/>
                </a:solidFill>
              </a:rPr>
              <a:t> (</a:t>
            </a:r>
            <a:r>
              <a:rPr lang="en-US" sz="2000" i="1" smtClean="0">
                <a:solidFill>
                  <a:schemeClr val="folHlink"/>
                </a:solidFill>
              </a:rPr>
              <a:t>atomic level of data</a:t>
            </a:r>
            <a:r>
              <a:rPr lang="en-US" sz="2000" smtClean="0">
                <a:solidFill>
                  <a:schemeClr val="folHlink"/>
                </a:solidFill>
              </a:rPr>
              <a:t>)</a:t>
            </a:r>
            <a:r>
              <a:rPr lang="en-US" sz="2000" smtClean="0"/>
              <a:t> of the business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Choose the </a:t>
            </a:r>
            <a:r>
              <a:rPr lang="en-US" sz="2000" smtClean="0">
                <a:solidFill>
                  <a:schemeClr val="folHlink"/>
                </a:solidFill>
              </a:rPr>
              <a:t>dimensions</a:t>
            </a:r>
            <a:r>
              <a:rPr lang="en-US" sz="2000" smtClean="0"/>
              <a:t> that will apply to each fact table record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Choose the </a:t>
            </a:r>
            <a:r>
              <a:rPr lang="en-US" sz="2000" smtClean="0">
                <a:solidFill>
                  <a:schemeClr val="folHlink"/>
                </a:solidFill>
              </a:rPr>
              <a:t>measure</a:t>
            </a:r>
            <a:r>
              <a:rPr lang="en-US" sz="2000" smtClean="0"/>
              <a:t> that will populate each fact table record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949183-8799-4491-B480-05F250A0BAA5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705600" cy="9906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Data Warehouse Development: A Recommended Approach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EE430-7004-455E-920C-E1A7E1E88AA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609600" y="6019800"/>
            <a:ext cx="777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371600" y="6019800"/>
            <a:ext cx="635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latin typeface="Times New Roman" pitchFamily="18" charset="0"/>
              </a:rPr>
              <a:t>Define a high-level corporate data model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1066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219200" y="3886200"/>
            <a:ext cx="1082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latin typeface="Times New Roman" pitchFamily="18" charset="0"/>
              </a:rPr>
              <a:t>Data Mart</a:t>
            </a:r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>
            <a:off x="2362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73" name="Line 8"/>
          <p:cNvSpPr>
            <a:spLocks noChangeShapeType="1"/>
          </p:cNvSpPr>
          <p:nvPr/>
        </p:nvSpPr>
        <p:spPr bwMode="auto">
          <a:xfrm>
            <a:off x="2514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2971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Text Box 10"/>
          <p:cNvSpPr txBox="1">
            <a:spLocks noChangeArrowheads="1"/>
          </p:cNvSpPr>
          <p:nvPr/>
        </p:nvSpPr>
        <p:spPr bwMode="auto">
          <a:xfrm>
            <a:off x="3124200" y="3886200"/>
            <a:ext cx="1082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latin typeface="Times New Roman" pitchFamily="18" charset="0"/>
              </a:rPr>
              <a:t>Data Mart</a:t>
            </a:r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>
            <a:off x="4267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4419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 flipV="1">
            <a:off x="35052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79" name="Line 14"/>
          <p:cNvSpPr>
            <a:spLocks noChangeShapeType="1"/>
          </p:cNvSpPr>
          <p:nvPr/>
        </p:nvSpPr>
        <p:spPr bwMode="auto">
          <a:xfrm flipV="1">
            <a:off x="16764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0" name="Rectangle 15"/>
          <p:cNvSpPr>
            <a:spLocks noChangeArrowheads="1"/>
          </p:cNvSpPr>
          <p:nvPr/>
        </p:nvSpPr>
        <p:spPr bwMode="auto">
          <a:xfrm>
            <a:off x="1981200" y="22098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Rectangle 16"/>
          <p:cNvSpPr>
            <a:spLocks noChangeArrowheads="1"/>
          </p:cNvSpPr>
          <p:nvPr/>
        </p:nvSpPr>
        <p:spPr bwMode="auto">
          <a:xfrm>
            <a:off x="5486400" y="36576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7"/>
          <p:cNvSpPr>
            <a:spLocks noChangeArrowheads="1"/>
          </p:cNvSpPr>
          <p:nvPr/>
        </p:nvSpPr>
        <p:spPr bwMode="auto">
          <a:xfrm>
            <a:off x="5257800" y="1447800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Line 18"/>
          <p:cNvSpPr>
            <a:spLocks noChangeShapeType="1"/>
          </p:cNvSpPr>
          <p:nvPr/>
        </p:nvSpPr>
        <p:spPr bwMode="auto">
          <a:xfrm>
            <a:off x="3733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4" name="Line 19"/>
          <p:cNvSpPr>
            <a:spLocks noChangeShapeType="1"/>
          </p:cNvSpPr>
          <p:nvPr/>
        </p:nvSpPr>
        <p:spPr bwMode="auto">
          <a:xfrm>
            <a:off x="4800600" y="2667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5" name="Line 20"/>
          <p:cNvSpPr>
            <a:spLocks noChangeShapeType="1"/>
          </p:cNvSpPr>
          <p:nvPr/>
        </p:nvSpPr>
        <p:spPr bwMode="auto">
          <a:xfrm>
            <a:off x="51054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6" name="Line 21"/>
          <p:cNvSpPr>
            <a:spLocks noChangeShapeType="1"/>
          </p:cNvSpPr>
          <p:nvPr/>
        </p:nvSpPr>
        <p:spPr bwMode="auto">
          <a:xfrm>
            <a:off x="5105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7" name="Line 22"/>
          <p:cNvSpPr>
            <a:spLocks noChangeShapeType="1"/>
          </p:cNvSpPr>
          <p:nvPr/>
        </p:nvSpPr>
        <p:spPr bwMode="auto">
          <a:xfrm flipV="1">
            <a:off x="1676400" y="32004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8" name="Line 23"/>
          <p:cNvSpPr>
            <a:spLocks noChangeShapeType="1"/>
          </p:cNvSpPr>
          <p:nvPr/>
        </p:nvSpPr>
        <p:spPr bwMode="auto">
          <a:xfrm flipV="1">
            <a:off x="3200400" y="1981200"/>
            <a:ext cx="2057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89" name="Line 24"/>
          <p:cNvSpPr>
            <a:spLocks noChangeShapeType="1"/>
          </p:cNvSpPr>
          <p:nvPr/>
        </p:nvSpPr>
        <p:spPr bwMode="auto">
          <a:xfrm flipH="1" flipV="1">
            <a:off x="2895600" y="3200400"/>
            <a:ext cx="762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90" name="Line 25"/>
          <p:cNvSpPr>
            <a:spLocks noChangeShapeType="1"/>
          </p:cNvSpPr>
          <p:nvPr/>
        </p:nvSpPr>
        <p:spPr bwMode="auto">
          <a:xfrm flipV="1">
            <a:off x="6477000" y="49530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91" name="Line 26"/>
          <p:cNvSpPr>
            <a:spLocks noChangeShapeType="1"/>
          </p:cNvSpPr>
          <p:nvPr/>
        </p:nvSpPr>
        <p:spPr bwMode="auto">
          <a:xfrm flipV="1">
            <a:off x="6400800" y="2667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6892" name="Text Box 27"/>
          <p:cNvSpPr txBox="1">
            <a:spLocks noChangeArrowheads="1"/>
          </p:cNvSpPr>
          <p:nvPr/>
        </p:nvSpPr>
        <p:spPr bwMode="auto">
          <a:xfrm>
            <a:off x="1981200" y="22098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Distributed Data Marts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93" name="Rectangle 28"/>
          <p:cNvSpPr>
            <a:spLocks noChangeArrowheads="1"/>
          </p:cNvSpPr>
          <p:nvPr/>
        </p:nvSpPr>
        <p:spPr bwMode="auto">
          <a:xfrm>
            <a:off x="5334000" y="16764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Multi-Tier Data Warehouse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36894" name="Rectangle 29"/>
          <p:cNvSpPr>
            <a:spLocks noChangeArrowheads="1"/>
          </p:cNvSpPr>
          <p:nvPr/>
        </p:nvSpPr>
        <p:spPr bwMode="auto">
          <a:xfrm>
            <a:off x="5638800" y="3733800"/>
            <a:ext cx="1752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Enterprise Data Warehouse</a:t>
            </a:r>
          </a:p>
        </p:txBody>
      </p:sp>
      <p:sp>
        <p:nvSpPr>
          <p:cNvPr id="36895" name="Text Box 30"/>
          <p:cNvSpPr txBox="1">
            <a:spLocks noChangeArrowheads="1"/>
          </p:cNvSpPr>
          <p:nvPr/>
        </p:nvSpPr>
        <p:spPr bwMode="auto">
          <a:xfrm>
            <a:off x="3733800" y="53340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Model refinement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36896" name="Rectangle 31"/>
          <p:cNvSpPr>
            <a:spLocks noChangeArrowheads="1"/>
          </p:cNvSpPr>
          <p:nvPr/>
        </p:nvSpPr>
        <p:spPr bwMode="auto">
          <a:xfrm>
            <a:off x="1676400" y="5334000"/>
            <a:ext cx="193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latin typeface="Times New Roman" pitchFamily="18" charset="0"/>
              </a:rPr>
              <a:t>Model refinement</a:t>
            </a: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 Usage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Three kinds of data warehouse applications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Information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querying, basic statistical analysis, and reporting using crosstabs, tables, charts and graphs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Analytical processing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multidimensional analysis of data warehouse data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basic OLAP operations, slice-dice, drilling, pivoting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olidFill>
                  <a:schemeClr val="hlink"/>
                </a:solidFill>
              </a:rPr>
              <a:t>Data mining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knowledge discovery from hidden patterns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supports associations, constructing analytical models, performing classification and prediction, and presenting the mining results using visualization tools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64F1F8-AF22-4824-A81A-1529A09270E2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935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solidFill>
                  <a:srgbClr val="170981"/>
                </a:solidFill>
              </a:rPr>
              <a:t>From On-Line Analytical Processing (OLAP) </a:t>
            </a:r>
            <a:br>
              <a:rPr lang="en-US" sz="3200" smtClean="0">
                <a:solidFill>
                  <a:srgbClr val="170981"/>
                </a:solidFill>
              </a:rPr>
            </a:br>
            <a:r>
              <a:rPr lang="en-US" sz="3200" smtClean="0">
                <a:solidFill>
                  <a:srgbClr val="170981"/>
                </a:solidFill>
              </a:rPr>
              <a:t>to On Line Analytical Mining (OLAM)</a:t>
            </a:r>
            <a:endParaRPr lang="en-US" smtClean="0">
              <a:solidFill>
                <a:srgbClr val="170981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smtClean="0"/>
              <a:t>Why </a:t>
            </a:r>
            <a:r>
              <a:rPr lang="en-US" sz="2400" smtClean="0">
                <a:solidFill>
                  <a:schemeClr val="hlink"/>
                </a:solidFill>
              </a:rPr>
              <a:t>online analytical mining</a:t>
            </a:r>
            <a:r>
              <a:rPr lang="en-US" sz="2400" smtClean="0"/>
              <a:t>?</a:t>
            </a:r>
          </a:p>
          <a:p>
            <a:pPr lvl="1" eaLnBrk="1" hangingPunct="1"/>
            <a:r>
              <a:rPr lang="en-US" sz="2400" smtClean="0"/>
              <a:t>High quality of data in data warehouses</a:t>
            </a:r>
          </a:p>
          <a:p>
            <a:pPr lvl="2" eaLnBrk="1" hangingPunct="1"/>
            <a:r>
              <a:rPr lang="en-US" smtClean="0"/>
              <a:t>DW contains integrated, consistent, cleaned data</a:t>
            </a:r>
          </a:p>
          <a:p>
            <a:pPr lvl="1" eaLnBrk="1" hangingPunct="1"/>
            <a:r>
              <a:rPr lang="en-US" sz="2400" smtClean="0"/>
              <a:t>Available information processing structure surrounding data warehouses</a:t>
            </a:r>
          </a:p>
          <a:p>
            <a:pPr lvl="2" eaLnBrk="1" hangingPunct="1"/>
            <a:r>
              <a:rPr lang="en-US" smtClean="0"/>
              <a:t>ODBC, OLEDB, Web accessing, service facilities, reporting and OLAP tools</a:t>
            </a:r>
          </a:p>
          <a:p>
            <a:pPr lvl="1" eaLnBrk="1" hangingPunct="1"/>
            <a:r>
              <a:rPr lang="en-US" sz="2400" smtClean="0"/>
              <a:t>OLAP-based exploratory data analysis</a:t>
            </a:r>
          </a:p>
          <a:p>
            <a:pPr lvl="2" eaLnBrk="1" hangingPunct="1"/>
            <a:r>
              <a:rPr lang="en-US" smtClean="0"/>
              <a:t>Mining with drilling, dicing, pivoting, etc.</a:t>
            </a:r>
          </a:p>
          <a:p>
            <a:pPr lvl="1" eaLnBrk="1" hangingPunct="1"/>
            <a:r>
              <a:rPr lang="en-US" sz="2400" smtClean="0"/>
              <a:t>On-line selection of data mining functions</a:t>
            </a:r>
          </a:p>
          <a:p>
            <a:pPr lvl="2" eaLnBrk="1" hangingPunct="1"/>
            <a:r>
              <a:rPr lang="en-US" smtClean="0"/>
              <a:t>Integration and swapping of multiple mining functions, algorithms, and tasks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9630DC-18A4-4FD9-9844-D44B4429613E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220200" cy="1066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4: Data Warehousing and On-line Analytical Processing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Summary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8E405-4B9F-4567-BBC9-A62BAB4962F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 rot="9109285">
            <a:off x="6324600" y="3581400"/>
            <a:ext cx="381000" cy="3810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367588" cy="685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Efficient Data Cube Computation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5410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Data cube can be viewed as a lattice of cuboids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The bottom-most cuboid is the base cuboid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The top-most cuboid (apex) contains only one cell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How many cuboids</a:t>
            </a:r>
            <a:r>
              <a:rPr lang="en-US" sz="2400" smtClean="0"/>
              <a:t> in an n-dimensional cube with L levels?</a:t>
            </a:r>
          </a:p>
          <a:p>
            <a:pPr lvl="1" eaLnBrk="1" hangingPunct="1">
              <a:lnSpc>
                <a:spcPct val="110000"/>
              </a:lnSpc>
            </a:pPr>
            <a:endParaRPr lang="en-US" sz="2400" smtClean="0"/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Materialization of data cube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Materialize </a:t>
            </a:r>
            <a:r>
              <a:rPr lang="en-US" sz="2400" u="sng" smtClean="0"/>
              <a:t>every</a:t>
            </a:r>
            <a:r>
              <a:rPr lang="en-US" sz="2400" smtClean="0"/>
              <a:t> (cuboid) (</a:t>
            </a:r>
            <a:r>
              <a:rPr lang="en-US" sz="2400" b="1" smtClean="0"/>
              <a:t>full materialization</a:t>
            </a:r>
            <a:r>
              <a:rPr lang="en-US" sz="2400" smtClean="0"/>
              <a:t>), </a:t>
            </a:r>
            <a:r>
              <a:rPr lang="en-US" sz="2400" u="sng" smtClean="0"/>
              <a:t>none </a:t>
            </a:r>
            <a:r>
              <a:rPr lang="en-US" sz="2400" smtClean="0"/>
              <a:t>(</a:t>
            </a:r>
            <a:r>
              <a:rPr lang="en-US" sz="2400" b="1" smtClean="0"/>
              <a:t>no materialization</a:t>
            </a:r>
            <a:r>
              <a:rPr lang="en-US" sz="2400" smtClean="0"/>
              <a:t>), or </a:t>
            </a:r>
            <a:r>
              <a:rPr lang="en-US" sz="2400" u="sng" smtClean="0">
                <a:solidFill>
                  <a:schemeClr val="hlink"/>
                </a:solidFill>
              </a:rPr>
              <a:t>some (</a:t>
            </a:r>
            <a:r>
              <a:rPr lang="en-US" sz="2400" b="1" u="sng" smtClean="0">
                <a:solidFill>
                  <a:schemeClr val="hlink"/>
                </a:solidFill>
              </a:rPr>
              <a:t>partial materialization</a:t>
            </a:r>
            <a:r>
              <a:rPr lang="en-US" sz="2400" u="sng" smtClean="0">
                <a:solidFill>
                  <a:schemeClr val="hlink"/>
                </a:solidFill>
              </a:rPr>
              <a:t>)</a:t>
            </a:r>
            <a:endParaRPr lang="en-US" sz="240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Selection of which cuboids to materialize</a:t>
            </a:r>
          </a:p>
          <a:p>
            <a:pPr marL="1085850" lvl="2" eaLnBrk="1" hangingPunct="1">
              <a:lnSpc>
                <a:spcPct val="110000"/>
              </a:lnSpc>
            </a:pPr>
            <a:r>
              <a:rPr lang="en-US" smtClean="0"/>
              <a:t>Based on size, sharing, access frequency, etc.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DEB184-8EAF-4D86-ADD5-832247727AC2}" type="slidenum">
              <a:rPr lang="en-US" smtClean="0"/>
              <a:pPr/>
              <a:t>38</a:t>
            </a:fld>
            <a:endParaRPr lang="en-US" smtClean="0"/>
          </a:p>
        </p:txBody>
      </p:sp>
      <p:graphicFrame>
        <p:nvGraphicFramePr>
          <p:cNvPr id="40965" name="Object 4"/>
          <p:cNvGraphicFramePr>
            <a:graphicFrameLocks noChangeAspect="1"/>
          </p:cNvGraphicFramePr>
          <p:nvPr/>
        </p:nvGraphicFramePr>
        <p:xfrm>
          <a:off x="3048000" y="3200400"/>
          <a:ext cx="2133600" cy="685800"/>
        </p:xfrm>
        <a:graphic>
          <a:graphicData uri="http://schemas.openxmlformats.org/presentationml/2006/ole">
            <p:oleObj spid="_x0000_s40965" name="Equation" r:id="rId4" imgW="1295400" imgH="5842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“Compute Cube” Operator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7848600" cy="5181600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US" sz="2000" smtClean="0"/>
              <a:t>Cube definition and computation in DMQL</a:t>
            </a:r>
          </a:p>
          <a:p>
            <a:pPr lvl="2" algn="just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define cube </a:t>
            </a:r>
            <a:r>
              <a:rPr lang="en-US" sz="2000" smtClean="0"/>
              <a:t>sales [item, city, year]: sum (sales_in_dollars)</a:t>
            </a:r>
            <a:endParaRPr lang="en-US" sz="2000" smtClean="0">
              <a:solidFill>
                <a:schemeClr val="hlink"/>
              </a:solidFill>
            </a:endParaRPr>
          </a:p>
          <a:p>
            <a:pPr lvl="2" algn="just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compute cube</a:t>
            </a:r>
            <a:r>
              <a:rPr lang="en-US" sz="2000" smtClean="0"/>
              <a:t> sales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000" smtClean="0"/>
              <a:t>Transform it into a SQL-like language (with a new operator </a:t>
            </a:r>
            <a:r>
              <a:rPr lang="en-US" sz="2000" smtClean="0">
                <a:solidFill>
                  <a:schemeClr val="hlink"/>
                </a:solidFill>
              </a:rPr>
              <a:t>cube by</a:t>
            </a:r>
            <a:r>
              <a:rPr lang="en-US" sz="2000" smtClean="0"/>
              <a:t>, introduced by Gray et al.’96)</a:t>
            </a:r>
          </a:p>
          <a:p>
            <a:pPr lvl="2" algn="just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000" smtClean="0"/>
              <a:t>SELECT item, city, year, SUM (amount)</a:t>
            </a:r>
          </a:p>
          <a:p>
            <a:pPr lvl="2" algn="just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000" smtClean="0"/>
              <a:t>FROM SALES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CUBE BY</a:t>
            </a:r>
            <a:r>
              <a:rPr lang="en-US" sz="2000" smtClean="0"/>
              <a:t> item, city, year</a:t>
            </a:r>
            <a:endParaRPr lang="en-US" sz="2000" i="1" smtClean="0"/>
          </a:p>
          <a:p>
            <a:pPr algn="just" eaLnBrk="1" hangingPunct="1"/>
            <a:r>
              <a:rPr lang="en-US" sz="2000" smtClean="0"/>
              <a:t>Need compute the following Group-Bys</a:t>
            </a:r>
            <a:r>
              <a:rPr lang="en-US" sz="2000" i="1" smtClean="0"/>
              <a:t> 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000" i="1" smtClean="0">
                <a:solidFill>
                  <a:schemeClr val="hlink"/>
                </a:solidFill>
              </a:rPr>
              <a:t>(</a:t>
            </a:r>
            <a:r>
              <a:rPr lang="en-US" sz="2000" i="1" smtClean="0">
                <a:solidFill>
                  <a:srgbClr val="FF3300"/>
                </a:solidFill>
              </a:rPr>
              <a:t>date, product, customer),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000" i="1" smtClean="0">
                <a:solidFill>
                  <a:srgbClr val="FF3300"/>
                </a:solidFill>
              </a:rPr>
              <a:t>(date,product),(date, customer), (product, customer),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000" i="1" smtClean="0">
                <a:solidFill>
                  <a:srgbClr val="FF3300"/>
                </a:solidFill>
              </a:rPr>
              <a:t>(date), (product), (customer)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000" i="1" smtClean="0">
                <a:solidFill>
                  <a:srgbClr val="FF3300"/>
                </a:solidFill>
              </a:rPr>
              <a:t>() </a:t>
            </a:r>
            <a:endParaRPr lang="en-US" sz="2000" smtClean="0">
              <a:solidFill>
                <a:srgbClr val="FF3300"/>
              </a:solidFill>
            </a:endParaRP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5345B6-A7A3-461E-B6AE-ADB6938FD984}" type="slidenum">
              <a:rPr lang="en-US" smtClean="0"/>
              <a:pPr/>
              <a:t>39</a:t>
            </a:fld>
            <a:endParaRPr lang="en-US" smtClean="0"/>
          </a:p>
        </p:txBody>
      </p:sp>
      <p:grpSp>
        <p:nvGrpSpPr>
          <p:cNvPr id="41989" name="Group 24"/>
          <p:cNvGrpSpPr>
            <a:grpSpLocks/>
          </p:cNvGrpSpPr>
          <p:nvPr/>
        </p:nvGrpSpPr>
        <p:grpSpPr bwMode="auto">
          <a:xfrm>
            <a:off x="5156200" y="3048000"/>
            <a:ext cx="3987800" cy="3094038"/>
            <a:chOff x="3056" y="2160"/>
            <a:chExt cx="2512" cy="1949"/>
          </a:xfrm>
        </p:grpSpPr>
        <p:sp>
          <p:nvSpPr>
            <p:cNvPr id="41990" name="Line 4"/>
            <p:cNvSpPr>
              <a:spLocks noChangeShapeType="1"/>
            </p:cNvSpPr>
            <p:nvPr/>
          </p:nvSpPr>
          <p:spPr bwMode="auto">
            <a:xfrm flipV="1">
              <a:off x="4356" y="3408"/>
              <a:ext cx="672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1" name="Line 5"/>
            <p:cNvSpPr>
              <a:spLocks noChangeShapeType="1"/>
            </p:cNvSpPr>
            <p:nvPr/>
          </p:nvSpPr>
          <p:spPr bwMode="auto">
            <a:xfrm flipH="1" flipV="1">
              <a:off x="4376" y="3384"/>
              <a:ext cx="1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2" name="Freeform 6"/>
            <p:cNvSpPr>
              <a:spLocks/>
            </p:cNvSpPr>
            <p:nvPr/>
          </p:nvSpPr>
          <p:spPr bwMode="auto">
            <a:xfrm>
              <a:off x="3712" y="3432"/>
              <a:ext cx="664" cy="480"/>
            </a:xfrm>
            <a:custGeom>
              <a:avLst/>
              <a:gdLst>
                <a:gd name="T0" fmla="*/ 664 w 664"/>
                <a:gd name="T1" fmla="*/ 480 h 480"/>
                <a:gd name="T2" fmla="*/ 0 w 664"/>
                <a:gd name="T3" fmla="*/ 0 h 480"/>
                <a:gd name="T4" fmla="*/ 0 60000 65536"/>
                <a:gd name="T5" fmla="*/ 0 60000 65536"/>
                <a:gd name="T6" fmla="*/ 0 w 664"/>
                <a:gd name="T7" fmla="*/ 0 h 480"/>
                <a:gd name="T8" fmla="*/ 664 w 664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4" h="480">
                  <a:moveTo>
                    <a:pt x="664" y="48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3" name="Text Box 7"/>
            <p:cNvSpPr txBox="1">
              <a:spLocks noChangeArrowheads="1"/>
            </p:cNvSpPr>
            <p:nvPr/>
          </p:nvSpPr>
          <p:spPr bwMode="auto">
            <a:xfrm>
              <a:off x="4032" y="2688"/>
              <a:ext cx="57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(item)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1994" name="Line 8"/>
            <p:cNvSpPr>
              <a:spLocks noChangeShapeType="1"/>
            </p:cNvSpPr>
            <p:nvPr/>
          </p:nvSpPr>
          <p:spPr bwMode="auto">
            <a:xfrm>
              <a:off x="3704" y="2808"/>
              <a:ext cx="1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5" name="Line 9"/>
            <p:cNvSpPr>
              <a:spLocks noChangeShapeType="1"/>
            </p:cNvSpPr>
            <p:nvPr/>
          </p:nvSpPr>
          <p:spPr bwMode="auto">
            <a:xfrm>
              <a:off x="3704" y="2808"/>
              <a:ext cx="672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6" name="Line 10"/>
            <p:cNvSpPr>
              <a:spLocks noChangeShapeType="1"/>
            </p:cNvSpPr>
            <p:nvPr/>
          </p:nvSpPr>
          <p:spPr bwMode="auto">
            <a:xfrm>
              <a:off x="5048" y="2856"/>
              <a:ext cx="1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7" name="Line 11"/>
            <p:cNvSpPr>
              <a:spLocks noChangeShapeType="1"/>
            </p:cNvSpPr>
            <p:nvPr/>
          </p:nvSpPr>
          <p:spPr bwMode="auto">
            <a:xfrm>
              <a:off x="4376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8" name="Line 12"/>
            <p:cNvSpPr>
              <a:spLocks noChangeShapeType="1"/>
            </p:cNvSpPr>
            <p:nvPr/>
          </p:nvSpPr>
          <p:spPr bwMode="auto">
            <a:xfrm flipH="1" flipV="1">
              <a:off x="4424" y="2376"/>
              <a:ext cx="624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999" name="Line 13"/>
            <p:cNvSpPr>
              <a:spLocks noChangeShapeType="1"/>
            </p:cNvSpPr>
            <p:nvPr/>
          </p:nvSpPr>
          <p:spPr bwMode="auto">
            <a:xfrm flipV="1">
              <a:off x="3704" y="2376"/>
              <a:ext cx="720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00" name="Line 14"/>
            <p:cNvSpPr>
              <a:spLocks noChangeShapeType="1"/>
            </p:cNvSpPr>
            <p:nvPr/>
          </p:nvSpPr>
          <p:spPr bwMode="auto">
            <a:xfrm flipH="1">
              <a:off x="4376" y="2376"/>
              <a:ext cx="48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01" name="Text Box 15"/>
            <p:cNvSpPr txBox="1">
              <a:spLocks noChangeArrowheads="1"/>
            </p:cNvSpPr>
            <p:nvPr/>
          </p:nvSpPr>
          <p:spPr bwMode="auto">
            <a:xfrm>
              <a:off x="3354" y="2688"/>
              <a:ext cx="31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(city)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2" name="Text Box 16"/>
            <p:cNvSpPr txBox="1">
              <a:spLocks noChangeArrowheads="1"/>
            </p:cNvSpPr>
            <p:nvPr/>
          </p:nvSpPr>
          <p:spPr bwMode="auto">
            <a:xfrm>
              <a:off x="4328" y="216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3" name="Line 17"/>
            <p:cNvSpPr>
              <a:spLocks noChangeShapeType="1"/>
            </p:cNvSpPr>
            <p:nvPr/>
          </p:nvSpPr>
          <p:spPr bwMode="auto">
            <a:xfrm flipV="1">
              <a:off x="3704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04" name="Line 18"/>
            <p:cNvSpPr>
              <a:spLocks noChangeShapeType="1"/>
            </p:cNvSpPr>
            <p:nvPr/>
          </p:nvSpPr>
          <p:spPr bwMode="auto">
            <a:xfrm flipV="1">
              <a:off x="4376" y="2856"/>
              <a:ext cx="672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05" name="Text Box 19"/>
            <p:cNvSpPr txBox="1">
              <a:spLocks noChangeArrowheads="1"/>
            </p:cNvSpPr>
            <p:nvPr/>
          </p:nvSpPr>
          <p:spPr bwMode="auto">
            <a:xfrm>
              <a:off x="5032" y="2688"/>
              <a:ext cx="34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(year)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6" name="Text Box 20"/>
            <p:cNvSpPr txBox="1">
              <a:spLocks noChangeArrowheads="1"/>
            </p:cNvSpPr>
            <p:nvPr/>
          </p:nvSpPr>
          <p:spPr bwMode="auto">
            <a:xfrm>
              <a:off x="3056" y="3360"/>
              <a:ext cx="64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(city, item)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7" name="Text Box 21"/>
            <p:cNvSpPr txBox="1">
              <a:spLocks noChangeArrowheads="1"/>
            </p:cNvSpPr>
            <p:nvPr/>
          </p:nvSpPr>
          <p:spPr bwMode="auto">
            <a:xfrm>
              <a:off x="4032" y="3360"/>
              <a:ext cx="63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(city, year)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8" name="Text Box 22"/>
            <p:cNvSpPr txBox="1">
              <a:spLocks noChangeArrowheads="1"/>
            </p:cNvSpPr>
            <p:nvPr/>
          </p:nvSpPr>
          <p:spPr bwMode="auto">
            <a:xfrm>
              <a:off x="4896" y="3360"/>
              <a:ext cx="67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(item, year)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  <p:sp>
          <p:nvSpPr>
            <p:cNvPr id="42009" name="Text Box 23"/>
            <p:cNvSpPr txBox="1">
              <a:spLocks noChangeArrowheads="1"/>
            </p:cNvSpPr>
            <p:nvPr/>
          </p:nvSpPr>
          <p:spPr bwMode="auto">
            <a:xfrm>
              <a:off x="3888" y="3936"/>
              <a:ext cx="960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sz="1800">
                  <a:solidFill>
                    <a:srgbClr val="008484"/>
                  </a:solidFill>
                  <a:latin typeface="Times New Roman" pitchFamily="18" charset="0"/>
                </a:rPr>
                <a:t>(city, item, year)</a:t>
              </a:r>
              <a:endParaRPr lang="en-US" sz="1800" u="sng">
                <a:solidFill>
                  <a:srgbClr val="008484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Data Warehouse—Subject-Oriented</a:t>
            </a:r>
            <a:endParaRPr lang="en-US" sz="32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4608513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Organized around major subjects, such as </a:t>
            </a:r>
            <a:r>
              <a:rPr lang="en-US" sz="2400" smtClean="0">
                <a:solidFill>
                  <a:schemeClr val="hlink"/>
                </a:solidFill>
              </a:rPr>
              <a:t>customer, product, sales</a:t>
            </a:r>
            <a:endParaRPr lang="en-US" sz="2400" smtClean="0"/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Focusing on the modeling and analysis of data for decision makers, not on daily operations or transaction processing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Provide </a:t>
            </a:r>
            <a:r>
              <a:rPr lang="en-US" sz="2400" smtClean="0">
                <a:solidFill>
                  <a:schemeClr val="hlink"/>
                </a:solidFill>
              </a:rPr>
              <a:t>a simple and concise</a:t>
            </a:r>
            <a:r>
              <a:rPr lang="en-US" sz="2400" smtClean="0"/>
              <a:t> view around particular subject issues by </a:t>
            </a:r>
            <a:r>
              <a:rPr lang="en-US" sz="2400" smtClean="0">
                <a:solidFill>
                  <a:schemeClr val="hlink"/>
                </a:solidFill>
              </a:rPr>
              <a:t>excluding data that are not useful in the decision support process</a:t>
            </a:r>
            <a:endParaRPr lang="en-US" sz="240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397531-883D-4992-A09C-7EB22F5E99D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Indexing OLAP Data: </a:t>
            </a:r>
            <a:r>
              <a:rPr lang="en-US" b="1" smtClean="0"/>
              <a:t>Bitmap Index</a:t>
            </a:r>
            <a:endParaRPr lang="en-US" sz="3200" b="1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2743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000" smtClean="0"/>
              <a:t>Index on a particular column</a:t>
            </a:r>
          </a:p>
          <a:p>
            <a:pPr eaLnBrk="1" hangingPunct="1"/>
            <a:r>
              <a:rPr lang="en-US" sz="2000" smtClean="0"/>
              <a:t>Each value in the column has a bit vector: bit-op is fast</a:t>
            </a:r>
          </a:p>
          <a:p>
            <a:pPr eaLnBrk="1" hangingPunct="1"/>
            <a:r>
              <a:rPr lang="en-US" sz="2000" smtClean="0"/>
              <a:t>The length of the bit vector: # of records in the base table</a:t>
            </a:r>
          </a:p>
          <a:p>
            <a:pPr eaLnBrk="1" hangingPunct="1"/>
            <a:r>
              <a:rPr lang="en-US" sz="2000" smtClean="0"/>
              <a:t>The </a:t>
            </a:r>
            <a:r>
              <a:rPr lang="en-US" sz="2000" i="1" smtClean="0"/>
              <a:t> i</a:t>
            </a:r>
            <a:r>
              <a:rPr lang="en-US" sz="2000" smtClean="0"/>
              <a:t>-th bit is set if the </a:t>
            </a:r>
            <a:r>
              <a:rPr lang="en-US" sz="2000" i="1" smtClean="0"/>
              <a:t> i</a:t>
            </a:r>
            <a:r>
              <a:rPr lang="en-US" sz="2000" smtClean="0"/>
              <a:t>-th row of the base table has the value for the indexed column</a:t>
            </a:r>
          </a:p>
          <a:p>
            <a:pPr eaLnBrk="1" hangingPunct="1"/>
            <a:r>
              <a:rPr lang="en-US" sz="2000" smtClean="0"/>
              <a:t>not suitable for high cardinality domains</a:t>
            </a:r>
          </a:p>
          <a:p>
            <a:pPr marL="342900" lvl="1" indent="-342900" eaLnBrk="1" hangingPunct="1">
              <a:buClr>
                <a:schemeClr val="folHlink"/>
              </a:buClr>
              <a:buSzPct val="60000"/>
            </a:pPr>
            <a:r>
              <a:rPr lang="en-US" sz="2000" smtClean="0"/>
              <a:t>A recent bit compression technique, Word-Aligned Hybrid (WAH), makes it work for high cardinality domain as well [Wu, et al. TODS’06]</a:t>
            </a:r>
          </a:p>
          <a:p>
            <a:pPr eaLnBrk="1" hangingPunct="1"/>
            <a:endParaRPr lang="en-US" sz="2000" smtClean="0"/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D1DA0D-4A17-4BCE-B85B-3787F1DCDE81}" type="slidenum">
              <a:rPr lang="en-US" smtClean="0"/>
              <a:pPr/>
              <a:t>40</a:t>
            </a:fld>
            <a:endParaRPr lang="en-US" smtClean="0"/>
          </a:p>
        </p:txBody>
      </p:sp>
      <p:graphicFrame>
        <p:nvGraphicFramePr>
          <p:cNvPr id="43013" name="Object 4"/>
          <p:cNvGraphicFramePr>
            <a:graphicFrameLocks noChangeAspect="1"/>
          </p:cNvGraphicFramePr>
          <p:nvPr/>
        </p:nvGraphicFramePr>
        <p:xfrm>
          <a:off x="228600" y="4419600"/>
          <a:ext cx="2571750" cy="2076450"/>
        </p:xfrm>
        <a:graphic>
          <a:graphicData uri="http://schemas.openxmlformats.org/presentationml/2006/ole">
            <p:oleObj spid="_x0000_s43013" name="Worksheet" r:id="rId4" imgW="2562631" imgH="1981441" progId="Excel.Sheet.8">
              <p:embed/>
            </p:oleObj>
          </a:graphicData>
        </a:graphic>
      </p:graphicFrame>
      <p:graphicFrame>
        <p:nvGraphicFramePr>
          <p:cNvPr id="43014" name="Object 5"/>
          <p:cNvGraphicFramePr>
            <a:graphicFrameLocks noChangeAspect="1"/>
          </p:cNvGraphicFramePr>
          <p:nvPr/>
        </p:nvGraphicFramePr>
        <p:xfrm>
          <a:off x="6496050" y="4495800"/>
          <a:ext cx="2647950" cy="1981200"/>
        </p:xfrm>
        <a:graphic>
          <a:graphicData uri="http://schemas.openxmlformats.org/presentationml/2006/ole">
            <p:oleObj spid="_x0000_s43014" name="Worksheet" r:id="rId5" imgW="2638831" imgH="1981441" progId="Excel.Sheet.8">
              <p:embed/>
            </p:oleObj>
          </a:graphicData>
        </a:graphic>
      </p:graphicFrame>
      <p:graphicFrame>
        <p:nvGraphicFramePr>
          <p:cNvPr id="43015" name="Object 6"/>
          <p:cNvGraphicFramePr>
            <a:graphicFrameLocks noChangeAspect="1"/>
          </p:cNvGraphicFramePr>
          <p:nvPr/>
        </p:nvGraphicFramePr>
        <p:xfrm>
          <a:off x="2895600" y="4495800"/>
          <a:ext cx="3505200" cy="1981200"/>
        </p:xfrm>
        <a:graphic>
          <a:graphicData uri="http://schemas.openxmlformats.org/presentationml/2006/ole">
            <p:oleObj spid="_x0000_s43015" name="Worksheet" r:id="rId6" imgW="3496056" imgH="1981606" progId="Excel.Sheet.8">
              <p:embed/>
            </p:oleObj>
          </a:graphicData>
        </a:graphic>
      </p:graphicFrame>
      <p:sp>
        <p:nvSpPr>
          <p:cNvPr id="43016" name="Text Box 7"/>
          <p:cNvSpPr txBox="1">
            <a:spLocks noChangeArrowheads="1"/>
          </p:cNvSpPr>
          <p:nvPr/>
        </p:nvSpPr>
        <p:spPr bwMode="auto">
          <a:xfrm>
            <a:off x="533400" y="3962400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latin typeface="Times New Roman" pitchFamily="18" charset="0"/>
              </a:rPr>
              <a:t>Base table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2971800" y="4038600"/>
            <a:ext cx="231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latin typeface="Times New Roman" pitchFamily="18" charset="0"/>
              </a:rPr>
              <a:t>Index on Region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6553200" y="40386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latin typeface="Times New Roman" pitchFamily="18" charset="0"/>
              </a:rPr>
              <a:t>Index on Type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560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Indexing OLAP Data: </a:t>
            </a:r>
            <a:r>
              <a:rPr lang="en-US" b="1" smtClean="0"/>
              <a:t>Join Indices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6096000" cy="5105400"/>
          </a:xfrm>
        </p:spPr>
        <p:txBody>
          <a:bodyPr/>
          <a:lstStyle/>
          <a:p>
            <a:pPr eaLnBrk="1" hangingPunct="1"/>
            <a:r>
              <a:rPr lang="en-US" sz="2000" smtClean="0"/>
              <a:t>Join index: JI(R-id, S-id) where R (R-id, …) </a:t>
            </a:r>
            <a:r>
              <a:rPr lang="en-US" sz="2000" smtClean="0">
                <a:sym typeface="MT Extra" pitchFamily="18" charset="2"/>
              </a:rPr>
              <a:t> S (S-id, …)</a:t>
            </a:r>
          </a:p>
          <a:p>
            <a:pPr eaLnBrk="1" hangingPunct="1"/>
            <a:r>
              <a:rPr lang="en-US" sz="2000" smtClean="0"/>
              <a:t>Traditional indices map the values to a list of record ids</a:t>
            </a:r>
          </a:p>
          <a:p>
            <a:pPr lvl="1" eaLnBrk="1" hangingPunct="1"/>
            <a:r>
              <a:rPr lang="en-US" sz="2000" smtClean="0"/>
              <a:t>It materializes relational join in JI file and speeds up relational join </a:t>
            </a:r>
          </a:p>
          <a:p>
            <a:pPr eaLnBrk="1" hangingPunct="1"/>
            <a:r>
              <a:rPr lang="en-US" sz="2000" smtClean="0"/>
              <a:t>In data warehouses, join index relates the values of the </a:t>
            </a:r>
            <a:r>
              <a:rPr lang="en-US" sz="2000" u="sng" smtClean="0">
                <a:solidFill>
                  <a:schemeClr val="hlink"/>
                </a:solidFill>
              </a:rPr>
              <a:t>dimensions</a:t>
            </a:r>
            <a:r>
              <a:rPr lang="en-US" sz="2000" smtClean="0"/>
              <a:t> of a start schema to </a:t>
            </a:r>
            <a:r>
              <a:rPr lang="en-US" sz="2000" u="sng" smtClean="0">
                <a:solidFill>
                  <a:schemeClr val="hlink"/>
                </a:solidFill>
              </a:rPr>
              <a:t>rows</a:t>
            </a:r>
            <a:r>
              <a:rPr lang="en-US" sz="2000" smtClean="0"/>
              <a:t> in the fact table.</a:t>
            </a:r>
          </a:p>
          <a:p>
            <a:pPr lvl="1" eaLnBrk="1" hangingPunct="1"/>
            <a:r>
              <a:rPr lang="en-US" sz="2000" smtClean="0"/>
              <a:t>E.g. fact table: </a:t>
            </a:r>
            <a:r>
              <a:rPr lang="en-US" sz="2000" i="1" smtClean="0"/>
              <a:t>Sales </a:t>
            </a:r>
            <a:r>
              <a:rPr lang="en-US" sz="2000" smtClean="0"/>
              <a:t>and two dimensions </a:t>
            </a:r>
            <a:r>
              <a:rPr lang="en-US" sz="2000" i="1" smtClean="0"/>
              <a:t>city</a:t>
            </a:r>
            <a:r>
              <a:rPr lang="en-US" sz="2000" smtClean="0"/>
              <a:t> and </a:t>
            </a:r>
            <a:r>
              <a:rPr lang="en-US" sz="2000" i="1" smtClean="0"/>
              <a:t>product</a:t>
            </a:r>
            <a:endParaRPr lang="en-US" sz="2000" smtClean="0"/>
          </a:p>
          <a:p>
            <a:pPr lvl="2" eaLnBrk="1" hangingPunct="1"/>
            <a:r>
              <a:rPr lang="en-US" sz="2000" smtClean="0"/>
              <a:t>A join index on </a:t>
            </a:r>
            <a:r>
              <a:rPr lang="en-US" sz="2000" i="1" smtClean="0"/>
              <a:t>city</a:t>
            </a:r>
            <a:r>
              <a:rPr lang="en-US" sz="2000" smtClean="0"/>
              <a:t> maintains for each distinct city a list of R-IDs of the tuples recording the Sales in the city </a:t>
            </a:r>
          </a:p>
          <a:p>
            <a:pPr lvl="1" eaLnBrk="1" hangingPunct="1"/>
            <a:r>
              <a:rPr lang="en-US" sz="2000" smtClean="0"/>
              <a:t>Join indices can span multiple dimensions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4AF1CE-2E88-4647-BC54-BCC4C4213223}" type="slidenum">
              <a:rPr lang="en-US" smtClean="0"/>
              <a:pPr/>
              <a:t>41</a:t>
            </a:fld>
            <a:endParaRPr lang="en-US" smtClean="0"/>
          </a:p>
        </p:txBody>
      </p:sp>
      <p:pic>
        <p:nvPicPr>
          <p:cNvPr id="44035" name="Picture 4" descr="j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676400"/>
            <a:ext cx="30480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560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Efficient Processing OLAP Queries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1800" b="1" smtClean="0"/>
              <a:t>Determine which operations</a:t>
            </a:r>
            <a:r>
              <a:rPr lang="en-US" sz="1800" smtClean="0"/>
              <a:t> should be performed on the available cuboids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1800" smtClean="0"/>
              <a:t>Transform </a:t>
            </a:r>
            <a:r>
              <a:rPr lang="en-US" sz="1800" smtClean="0">
                <a:solidFill>
                  <a:schemeClr val="folHlink"/>
                </a:solidFill>
              </a:rPr>
              <a:t>drill</a:t>
            </a:r>
            <a:r>
              <a:rPr lang="en-US" sz="1800" smtClean="0"/>
              <a:t>, </a:t>
            </a:r>
            <a:r>
              <a:rPr lang="en-US" sz="1800" smtClean="0">
                <a:solidFill>
                  <a:schemeClr val="folHlink"/>
                </a:solidFill>
              </a:rPr>
              <a:t>roll</a:t>
            </a:r>
            <a:r>
              <a:rPr lang="en-US" sz="1800" smtClean="0"/>
              <a:t>, etc. into corresponding SQL and/or OLAP operations, e.g., </a:t>
            </a:r>
            <a:r>
              <a:rPr lang="en-US" sz="1800" smtClean="0">
                <a:solidFill>
                  <a:schemeClr val="folHlink"/>
                </a:solidFill>
              </a:rPr>
              <a:t>dice</a:t>
            </a:r>
            <a:r>
              <a:rPr lang="en-US" sz="1800" smtClean="0"/>
              <a:t> = selection + projection</a:t>
            </a:r>
          </a:p>
          <a:p>
            <a:pPr eaLnBrk="1" hangingPunct="1">
              <a:lnSpc>
                <a:spcPct val="140000"/>
              </a:lnSpc>
            </a:pPr>
            <a:r>
              <a:rPr lang="en-US" sz="1800" b="1" smtClean="0"/>
              <a:t>Determine which materialized cuboid(s)</a:t>
            </a:r>
            <a:r>
              <a:rPr lang="en-US" sz="1800" smtClean="0"/>
              <a:t> should be selected for OLAP op.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1800" smtClean="0"/>
              <a:t>Let the query to be processed be on {</a:t>
            </a:r>
            <a:r>
              <a:rPr lang="en-US" sz="1800" i="1" smtClean="0"/>
              <a:t>brand, province_or_state</a:t>
            </a:r>
            <a:r>
              <a:rPr lang="en-US" sz="1800" smtClean="0"/>
              <a:t>} with the condition “</a:t>
            </a:r>
            <a:r>
              <a:rPr lang="en-US" sz="1800" i="1" smtClean="0"/>
              <a:t>year = 2004</a:t>
            </a:r>
            <a:r>
              <a:rPr lang="en-US" sz="1800" smtClean="0"/>
              <a:t>”, and there are 4 materialized cuboids available:</a:t>
            </a: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1800" smtClean="0"/>
              <a:t>1) {</a:t>
            </a:r>
            <a:r>
              <a:rPr lang="en-US" sz="1800" i="1" smtClean="0"/>
              <a:t>year, item_name, city</a:t>
            </a:r>
            <a:r>
              <a:rPr lang="en-US" sz="1800" smtClean="0"/>
              <a:t>}  </a:t>
            </a: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1800" smtClean="0"/>
              <a:t>2) {</a:t>
            </a:r>
            <a:r>
              <a:rPr lang="en-US" sz="1800" i="1" smtClean="0"/>
              <a:t>year, brand, country</a:t>
            </a:r>
            <a:r>
              <a:rPr lang="en-US" sz="1800" smtClean="0"/>
              <a:t>}</a:t>
            </a: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1800" smtClean="0"/>
              <a:t>3) {</a:t>
            </a:r>
            <a:r>
              <a:rPr lang="en-US" sz="1800" i="1" smtClean="0"/>
              <a:t>year, brand, province_or_state</a:t>
            </a:r>
            <a:r>
              <a:rPr lang="en-US" sz="1800" smtClean="0"/>
              <a:t>}</a:t>
            </a: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1800" smtClean="0"/>
              <a:t>4) {</a:t>
            </a:r>
            <a:r>
              <a:rPr lang="en-US" sz="1800" i="1" smtClean="0"/>
              <a:t>item_name, province_or_state</a:t>
            </a:r>
            <a:r>
              <a:rPr lang="en-US" sz="1800" smtClean="0"/>
              <a:t>}  where </a:t>
            </a:r>
            <a:r>
              <a:rPr lang="en-US" sz="1800" i="1" smtClean="0"/>
              <a:t>year = 2004</a:t>
            </a: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1800" smtClean="0"/>
              <a:t>Which should be selected to process the query?</a:t>
            </a:r>
          </a:p>
          <a:p>
            <a:pPr eaLnBrk="1" hangingPunct="1">
              <a:lnSpc>
                <a:spcPct val="140000"/>
              </a:lnSpc>
            </a:pPr>
            <a:r>
              <a:rPr lang="en-US" sz="1800" smtClean="0"/>
              <a:t>Explore indexing structures and compressed vs. dense array structs in MOLAP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660D41-40CB-470A-ABC6-B177CDB61E65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304800"/>
            <a:ext cx="8231187" cy="560388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OLAP Server Architectures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Relational OLAP (ROLAP)</a:t>
            </a:r>
            <a:r>
              <a:rPr lang="en-US" sz="2000" smtClean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Use relational or extended-relational DBMS to store and manage warehouse data and OLAP middle ware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Include optimization of DBMS backend, implementation of aggregation navigation logic, and additional tools and services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Greater scalability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Multidimensional OLAP (MOLAP)</a:t>
            </a:r>
            <a:r>
              <a:rPr lang="en-US" sz="2000" smtClean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Sparse array-based multidimensional storage engine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Fast indexing to pre-computed summarized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Hybrid OLAP (HOLAP)</a:t>
            </a:r>
            <a:r>
              <a:rPr lang="en-US" sz="2000" smtClean="0">
                <a:solidFill>
                  <a:schemeClr val="hlink"/>
                </a:solidFill>
              </a:rPr>
              <a:t> </a:t>
            </a:r>
            <a:r>
              <a:rPr lang="en-US" sz="2000" smtClean="0"/>
              <a:t>(e.g., Microsoft SQLServer)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Flexibility, e.g., low level: relational, high-level: array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Specialized SQL servers </a:t>
            </a:r>
            <a:r>
              <a:rPr lang="en-US" sz="2000" smtClean="0"/>
              <a:t>(e.g., Redbricks) </a:t>
            </a:r>
            <a:endParaRPr lang="en-US" sz="200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Specialized support for SQL queries over star/snowflake schemas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4FF4B-E501-4978-956A-57FFDD2716A7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220200" cy="10668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4: Data Warehousing and On-line Analytical Processing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876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Data Warehouse: Basic Concepts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Modeling: Data Cube and OLAP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Design and Usage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Warehouse Implementation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Data Generalization by Attribute-Oriented Induction</a:t>
            </a:r>
          </a:p>
          <a:p>
            <a:pPr eaLnBrk="1" hangingPunct="1">
              <a:lnSpc>
                <a:spcPct val="140000"/>
              </a:lnSpc>
            </a:pPr>
            <a:r>
              <a:rPr lang="en-US" smtClean="0"/>
              <a:t>Summary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CC1EB-66AA-49A4-8C9F-429E51AFD58E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AutoShape 4"/>
          <p:cNvSpPr>
            <a:spLocks noChangeArrowheads="1"/>
          </p:cNvSpPr>
          <p:nvPr/>
        </p:nvSpPr>
        <p:spPr bwMode="auto">
          <a:xfrm rot="9109285">
            <a:off x="7772400" y="4191000"/>
            <a:ext cx="381000" cy="3810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00150" y="381000"/>
            <a:ext cx="666115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Attribute-Oriented Induction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487838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Proposed in 1989 (KDD ‘89 workshop)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Not confined to categorical data nor particular measures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How it is done?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Collect the task-relevant data (</a:t>
            </a:r>
            <a:r>
              <a:rPr lang="en-US" altLang="zh-CN" sz="2400" i="1" smtClean="0">
                <a:ea typeface="SimSun" pitchFamily="2" charset="-122"/>
              </a:rPr>
              <a:t>initial relation</a:t>
            </a:r>
            <a:r>
              <a:rPr lang="en-US" altLang="zh-CN" sz="2400" smtClean="0">
                <a:ea typeface="SimSun" pitchFamily="2" charset="-122"/>
              </a:rPr>
              <a:t>) using a relational database query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Perform generalization by </a:t>
            </a:r>
            <a:r>
              <a:rPr lang="en-US" altLang="zh-CN" sz="2400" u="sng" smtClean="0">
                <a:ea typeface="SimSun" pitchFamily="2" charset="-122"/>
              </a:rPr>
              <a:t>attribute removal</a:t>
            </a:r>
            <a:r>
              <a:rPr lang="en-US" altLang="zh-CN" sz="2400" smtClean="0">
                <a:ea typeface="SimSun" pitchFamily="2" charset="-122"/>
              </a:rPr>
              <a:t> or </a:t>
            </a:r>
            <a:r>
              <a:rPr lang="en-US" altLang="zh-CN" sz="2400" u="sng" smtClean="0">
                <a:ea typeface="SimSun" pitchFamily="2" charset="-122"/>
              </a:rPr>
              <a:t>attribute generalization</a:t>
            </a:r>
            <a:endParaRPr lang="en-US" altLang="zh-CN" sz="2400" smtClean="0">
              <a:ea typeface="SimSun" pitchFamily="2" charset="-12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Apply aggregation by merging identical, generalized tuples and accumulating their respective counts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sz="2400" smtClean="0">
                <a:ea typeface="SimSun" pitchFamily="2" charset="-122"/>
              </a:rPr>
              <a:t>Interaction with users for knowledge presentation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05BCE2-E240-454C-9CC4-D3D8A1B2432D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Attribute-Oriented Induction: An Example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058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2400" smtClean="0">
                <a:solidFill>
                  <a:srgbClr val="006666"/>
                </a:solidFill>
                <a:latin typeface="Arial" charset="0"/>
                <a:ea typeface="SimSun" pitchFamily="2" charset="-122"/>
              </a:rPr>
              <a:t>Example:  Describe general characteristics of graduate students in the University database</a:t>
            </a:r>
            <a:endParaRPr lang="en-US" altLang="zh-CN" sz="2400" smtClean="0">
              <a:latin typeface="Arial" charset="0"/>
              <a:ea typeface="SimSun" pitchFamily="2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latin typeface="Arial" charset="0"/>
                <a:ea typeface="SimSun" pitchFamily="2" charset="-122"/>
              </a:rPr>
              <a:t>Step 1. Fetch relevant set of data using an SQL statement, e.g.,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b="1" smtClean="0">
                <a:solidFill>
                  <a:schemeClr val="folHlink"/>
                </a:solidFill>
                <a:latin typeface="Arial" charset="0"/>
                <a:ea typeface="SimSun" pitchFamily="2" charset="-122"/>
              </a:rPr>
              <a:t>Select</a:t>
            </a:r>
            <a:r>
              <a:rPr lang="en-US" altLang="zh-CN" smtClean="0">
                <a:latin typeface="Arial" charset="0"/>
                <a:ea typeface="SimSun" pitchFamily="2" charset="-122"/>
              </a:rPr>
              <a:t> * (i.e., name, gender, major, birth_place, birth_date, residence, phone#, gpa)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b="1" smtClean="0">
                <a:solidFill>
                  <a:schemeClr val="folHlink"/>
                </a:solidFill>
                <a:latin typeface="Arial" charset="0"/>
                <a:ea typeface="SimSun" pitchFamily="2" charset="-122"/>
              </a:rPr>
              <a:t>from</a:t>
            </a:r>
            <a:r>
              <a:rPr lang="en-US" altLang="zh-CN" smtClean="0">
                <a:latin typeface="Arial" charset="0"/>
                <a:ea typeface="SimSun" pitchFamily="2" charset="-122"/>
              </a:rPr>
              <a:t> student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b="1" smtClean="0">
                <a:solidFill>
                  <a:schemeClr val="folHlink"/>
                </a:solidFill>
                <a:latin typeface="Arial" charset="0"/>
                <a:ea typeface="SimSun" pitchFamily="2" charset="-122"/>
              </a:rPr>
              <a:t>where </a:t>
            </a:r>
            <a:r>
              <a:rPr lang="en-US" altLang="zh-CN" smtClean="0">
                <a:latin typeface="Arial" charset="0"/>
                <a:ea typeface="SimSun" pitchFamily="2" charset="-122"/>
              </a:rPr>
              <a:t> student_status in {“Msc”, “MBA”, “PhD”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latin typeface="Arial" charset="0"/>
                <a:ea typeface="SimSun" pitchFamily="2" charset="-122"/>
              </a:rPr>
              <a:t>Step 2. Perform attribute-oriented induction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smtClean="0">
                <a:latin typeface="Arial" charset="0"/>
                <a:ea typeface="SimSun" pitchFamily="2" charset="-122"/>
              </a:rPr>
              <a:t>Step 3. Present results in generalized relation, cross-tab, or rule forms</a:t>
            </a:r>
            <a:endParaRPr lang="zh-CN" altLang="en-US" sz="2400" smtClean="0">
              <a:latin typeface="Arial" charset="0"/>
              <a:ea typeface="SimSun" pitchFamily="2" charset="-122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1F6468-E3CF-4578-BBF5-D0F51FD56332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3550"/>
            <a:ext cx="8154988" cy="3683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altLang="zh-CN" sz="3200" smtClean="0">
                <a:ea typeface="SimSun" pitchFamily="2" charset="-122"/>
              </a:rPr>
              <a:t>Class Characterization: An Example</a:t>
            </a:r>
            <a:endParaRPr lang="en-US" altLang="zh-CN" sz="2400" smtClean="0">
              <a:ea typeface="SimSun" pitchFamily="2" charset="-122"/>
            </a:endParaRPr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5D439-E182-43D2-86A6-9942D707FE2D}" type="slidenum">
              <a:rPr lang="en-US" smtClean="0"/>
              <a:pPr/>
              <a:t>47</a:t>
            </a:fld>
            <a:endParaRPr lang="en-US" smtClean="0"/>
          </a:p>
        </p:txBody>
      </p:sp>
      <p:graphicFrame>
        <p:nvGraphicFramePr>
          <p:cNvPr id="50180" name="Object 3"/>
          <p:cNvGraphicFramePr>
            <a:graphicFrameLocks noChangeAspect="1"/>
          </p:cNvGraphicFramePr>
          <p:nvPr/>
        </p:nvGraphicFramePr>
        <p:xfrm>
          <a:off x="838200" y="1447800"/>
          <a:ext cx="7769225" cy="2374900"/>
        </p:xfrm>
        <a:graphic>
          <a:graphicData uri="http://schemas.openxmlformats.org/presentationml/2006/ole">
            <p:oleObj spid="_x0000_s50180" name="Document" r:id="rId4" imgW="7780020" imgH="2382012" progId="Word.Document.8">
              <p:embed/>
            </p:oleObj>
          </a:graphicData>
        </a:graphic>
      </p:graphicFrame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19764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26622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>
            <a:off x="34242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4" name="Line 7"/>
          <p:cNvSpPr>
            <a:spLocks noChangeShapeType="1"/>
          </p:cNvSpPr>
          <p:nvPr/>
        </p:nvSpPr>
        <p:spPr bwMode="auto">
          <a:xfrm>
            <a:off x="47196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5" name="Line 8"/>
          <p:cNvSpPr>
            <a:spLocks noChangeShapeType="1"/>
          </p:cNvSpPr>
          <p:nvPr/>
        </p:nvSpPr>
        <p:spPr bwMode="auto">
          <a:xfrm>
            <a:off x="57102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>
            <a:off x="70818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7" name="Line 10"/>
          <p:cNvSpPr>
            <a:spLocks noChangeShapeType="1"/>
          </p:cNvSpPr>
          <p:nvPr/>
        </p:nvSpPr>
        <p:spPr bwMode="auto">
          <a:xfrm>
            <a:off x="79962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9096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9" name="Line 12"/>
          <p:cNvSpPr>
            <a:spLocks noChangeShapeType="1"/>
          </p:cNvSpPr>
          <p:nvPr/>
        </p:nvSpPr>
        <p:spPr bwMode="auto">
          <a:xfrm>
            <a:off x="8605838" y="1447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50190" name="Object 13"/>
          <p:cNvGraphicFramePr>
            <a:graphicFrameLocks noChangeAspect="1"/>
          </p:cNvGraphicFramePr>
          <p:nvPr/>
        </p:nvGraphicFramePr>
        <p:xfrm>
          <a:off x="1600200" y="3657600"/>
          <a:ext cx="6227763" cy="1358900"/>
        </p:xfrm>
        <a:graphic>
          <a:graphicData uri="http://schemas.openxmlformats.org/presentationml/2006/ole">
            <p:oleObj spid="_x0000_s50190" name="Document" r:id="rId5" imgW="6179820" imgH="1407160" progId="Word.Document.8">
              <p:embed/>
            </p:oleObj>
          </a:graphicData>
        </a:graphic>
      </p:graphicFrame>
      <p:sp>
        <p:nvSpPr>
          <p:cNvPr id="50191" name="Line 14"/>
          <p:cNvSpPr>
            <a:spLocks noChangeShapeType="1"/>
          </p:cNvSpPr>
          <p:nvPr/>
        </p:nvSpPr>
        <p:spPr bwMode="auto">
          <a:xfrm>
            <a:off x="16764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23622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>
            <a:off x="30480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4" name="Line 17"/>
          <p:cNvSpPr>
            <a:spLocks noChangeShapeType="1"/>
          </p:cNvSpPr>
          <p:nvPr/>
        </p:nvSpPr>
        <p:spPr bwMode="auto">
          <a:xfrm>
            <a:off x="41910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5" name="Line 18"/>
          <p:cNvSpPr>
            <a:spLocks noChangeShapeType="1"/>
          </p:cNvSpPr>
          <p:nvPr/>
        </p:nvSpPr>
        <p:spPr bwMode="auto">
          <a:xfrm>
            <a:off x="51816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6" name="Line 19"/>
          <p:cNvSpPr>
            <a:spLocks noChangeShapeType="1"/>
          </p:cNvSpPr>
          <p:nvPr/>
        </p:nvSpPr>
        <p:spPr bwMode="auto">
          <a:xfrm>
            <a:off x="61722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7" name="Line 20"/>
          <p:cNvSpPr>
            <a:spLocks noChangeShapeType="1"/>
          </p:cNvSpPr>
          <p:nvPr/>
        </p:nvSpPr>
        <p:spPr bwMode="auto">
          <a:xfrm>
            <a:off x="72390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8" name="Line 21"/>
          <p:cNvSpPr>
            <a:spLocks noChangeShapeType="1"/>
          </p:cNvSpPr>
          <p:nvPr/>
        </p:nvSpPr>
        <p:spPr bwMode="auto">
          <a:xfrm>
            <a:off x="78486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99" name="Line 22"/>
          <p:cNvSpPr>
            <a:spLocks noChangeShapeType="1"/>
          </p:cNvSpPr>
          <p:nvPr/>
        </p:nvSpPr>
        <p:spPr bwMode="auto">
          <a:xfrm>
            <a:off x="1676400" y="38862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50200" name="Object 23"/>
          <p:cNvGraphicFramePr>
            <a:graphicFrameLocks noChangeAspect="1"/>
          </p:cNvGraphicFramePr>
          <p:nvPr/>
        </p:nvGraphicFramePr>
        <p:xfrm>
          <a:off x="2663825" y="4727575"/>
          <a:ext cx="4321175" cy="1887538"/>
        </p:xfrm>
        <a:graphic>
          <a:graphicData uri="http://schemas.openxmlformats.org/presentationml/2006/ole">
            <p:oleObj spid="_x0000_s50200" name="Document" r:id="rId6" imgW="4277360" imgH="1889760" progId="Word.Document.8">
              <p:embed/>
            </p:oleObj>
          </a:graphicData>
        </a:graphic>
      </p:graphicFrame>
      <p:sp>
        <p:nvSpPr>
          <p:cNvPr id="50201" name="Line 24"/>
          <p:cNvSpPr>
            <a:spLocks noChangeShapeType="1"/>
          </p:cNvSpPr>
          <p:nvPr/>
        </p:nvSpPr>
        <p:spPr bwMode="auto">
          <a:xfrm>
            <a:off x="50292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2" name="Line 25"/>
          <p:cNvSpPr>
            <a:spLocks noChangeShapeType="1"/>
          </p:cNvSpPr>
          <p:nvPr/>
        </p:nvSpPr>
        <p:spPr bwMode="auto">
          <a:xfrm>
            <a:off x="42672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3" name="Line 26"/>
          <p:cNvSpPr>
            <a:spLocks noChangeShapeType="1"/>
          </p:cNvSpPr>
          <p:nvPr/>
        </p:nvSpPr>
        <p:spPr bwMode="auto">
          <a:xfrm>
            <a:off x="61722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4" name="Line 27"/>
          <p:cNvSpPr>
            <a:spLocks noChangeShapeType="1"/>
          </p:cNvSpPr>
          <p:nvPr/>
        </p:nvSpPr>
        <p:spPr bwMode="auto">
          <a:xfrm>
            <a:off x="70104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5" name="Line 28"/>
          <p:cNvSpPr>
            <a:spLocks noChangeShapeType="1"/>
          </p:cNvSpPr>
          <p:nvPr/>
        </p:nvSpPr>
        <p:spPr bwMode="auto">
          <a:xfrm>
            <a:off x="2743200" y="5410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6" name="Line 29"/>
          <p:cNvSpPr>
            <a:spLocks noChangeShapeType="1"/>
          </p:cNvSpPr>
          <p:nvPr/>
        </p:nvSpPr>
        <p:spPr bwMode="auto">
          <a:xfrm>
            <a:off x="2743200" y="47244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7" name="Line 30"/>
          <p:cNvSpPr>
            <a:spLocks noChangeShapeType="1"/>
          </p:cNvSpPr>
          <p:nvPr/>
        </p:nvSpPr>
        <p:spPr bwMode="auto">
          <a:xfrm>
            <a:off x="2743200" y="59436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8" name="Line 31"/>
          <p:cNvSpPr>
            <a:spLocks noChangeShapeType="1"/>
          </p:cNvSpPr>
          <p:nvPr/>
        </p:nvSpPr>
        <p:spPr bwMode="auto">
          <a:xfrm>
            <a:off x="2743200" y="5638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09" name="Line 32"/>
          <p:cNvSpPr>
            <a:spLocks noChangeShapeType="1"/>
          </p:cNvSpPr>
          <p:nvPr/>
        </p:nvSpPr>
        <p:spPr bwMode="auto">
          <a:xfrm>
            <a:off x="2743200" y="4724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210" name="Text Box 33"/>
          <p:cNvSpPr txBox="1">
            <a:spLocks noChangeArrowheads="1"/>
          </p:cNvSpPr>
          <p:nvPr/>
        </p:nvSpPr>
        <p:spPr bwMode="auto">
          <a:xfrm>
            <a:off x="228600" y="3810000"/>
            <a:ext cx="13874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Prime Generalized Relation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50211" name="Text Box 34"/>
          <p:cNvSpPr txBox="1">
            <a:spLocks noChangeArrowheads="1"/>
          </p:cNvSpPr>
          <p:nvPr/>
        </p:nvSpPr>
        <p:spPr bwMode="auto">
          <a:xfrm>
            <a:off x="0" y="17526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600" b="1">
                <a:latin typeface="Times New Roman" pitchFamily="18" charset="0"/>
                <a:ea typeface="SimSun" pitchFamily="2" charset="-122"/>
              </a:rPr>
              <a:t>Initial Relation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50212" name="Text Box 35"/>
          <p:cNvSpPr txBox="1">
            <a:spLocks noChangeArrowheads="1"/>
          </p:cNvSpPr>
          <p:nvPr/>
        </p:nvSpPr>
        <p:spPr bwMode="auto">
          <a:xfrm>
            <a:off x="2667000" y="6400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zh-CN" altLang="en-US"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CN" sz="3200" smtClean="0">
                <a:ea typeface="SimSun" pitchFamily="2" charset="-122"/>
              </a:rPr>
              <a:t>Basic Principles of Attribute-Oriented Induction</a:t>
            </a:r>
            <a:endParaRPr lang="en-US" altLang="zh-CN" b="1" smtClean="0">
              <a:ea typeface="SimSun" pitchFamily="2" charset="-122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85900"/>
            <a:ext cx="8496300" cy="510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Data focusing</a:t>
            </a:r>
            <a:r>
              <a:rPr lang="en-US" altLang="zh-CN" sz="2400" smtClean="0">
                <a:ea typeface="SimSun" pitchFamily="2" charset="-122"/>
              </a:rPr>
              <a:t>: task-relevant data, including dimensions, and the result is the </a:t>
            </a:r>
            <a:r>
              <a:rPr lang="en-US" altLang="zh-CN" sz="2400" i="1" smtClean="0">
                <a:ea typeface="SimSun" pitchFamily="2" charset="-122"/>
              </a:rPr>
              <a:t>initial relation</a:t>
            </a:r>
            <a:endParaRPr lang="en-US" altLang="zh-CN" sz="2400" smtClean="0">
              <a:ea typeface="SimSun" pitchFamily="2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Attribute-removal</a:t>
            </a:r>
            <a:r>
              <a:rPr lang="en-US" altLang="zh-CN" sz="2400" smtClean="0">
                <a:ea typeface="SimSun" pitchFamily="2" charset="-122"/>
              </a:rPr>
              <a:t>: remove attribute</a:t>
            </a:r>
            <a:r>
              <a:rPr lang="en-US" altLang="zh-CN" sz="2400" i="1" smtClean="0">
                <a:ea typeface="SimSun" pitchFamily="2" charset="-122"/>
              </a:rPr>
              <a:t> A </a:t>
            </a:r>
            <a:r>
              <a:rPr lang="en-US" altLang="zh-CN" sz="2400" smtClean="0">
                <a:ea typeface="SimSun" pitchFamily="2" charset="-122"/>
              </a:rPr>
              <a:t>if there is a large set of distinct values for </a:t>
            </a:r>
            <a:r>
              <a:rPr lang="en-US" altLang="zh-CN" sz="2400" i="1" smtClean="0">
                <a:ea typeface="SimSun" pitchFamily="2" charset="-122"/>
              </a:rPr>
              <a:t>A</a:t>
            </a:r>
            <a:r>
              <a:rPr lang="en-US" altLang="zh-CN" sz="2400" smtClean="0">
                <a:ea typeface="SimSun" pitchFamily="2" charset="-122"/>
              </a:rPr>
              <a:t> but (1) there is no generalization operator on </a:t>
            </a:r>
            <a:r>
              <a:rPr lang="en-US" altLang="zh-CN" sz="2400" i="1" smtClean="0">
                <a:ea typeface="SimSun" pitchFamily="2" charset="-122"/>
              </a:rPr>
              <a:t>A</a:t>
            </a:r>
            <a:r>
              <a:rPr lang="en-US" altLang="zh-CN" sz="2400" smtClean="0">
                <a:ea typeface="SimSun" pitchFamily="2" charset="-122"/>
              </a:rPr>
              <a:t>, or (2) </a:t>
            </a:r>
            <a:r>
              <a:rPr lang="en-US" altLang="zh-CN" sz="2400" i="1" smtClean="0">
                <a:ea typeface="SimSun" pitchFamily="2" charset="-122"/>
              </a:rPr>
              <a:t>A</a:t>
            </a:r>
            <a:r>
              <a:rPr lang="en-US" altLang="zh-CN" sz="2400" smtClean="0">
                <a:ea typeface="SimSun" pitchFamily="2" charset="-122"/>
              </a:rPr>
              <a:t>’s higher level concepts are expressed in terms of other attributes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Attribute-generalization</a:t>
            </a:r>
            <a:r>
              <a:rPr lang="en-US" altLang="zh-CN" sz="2400" smtClean="0">
                <a:ea typeface="SimSun" pitchFamily="2" charset="-122"/>
              </a:rPr>
              <a:t>: If there is a large set of distinct values for </a:t>
            </a:r>
            <a:r>
              <a:rPr lang="en-US" altLang="zh-CN" sz="2400" i="1" smtClean="0">
                <a:ea typeface="SimSun" pitchFamily="2" charset="-122"/>
              </a:rPr>
              <a:t>A</a:t>
            </a:r>
            <a:r>
              <a:rPr lang="en-US" altLang="zh-CN" sz="2400" smtClean="0">
                <a:ea typeface="SimSun" pitchFamily="2" charset="-122"/>
              </a:rPr>
              <a:t>, and there exists a set of generalization operators on</a:t>
            </a:r>
            <a:r>
              <a:rPr lang="en-US" altLang="zh-CN" sz="2400" i="1" smtClean="0">
                <a:ea typeface="SimSun" pitchFamily="2" charset="-122"/>
              </a:rPr>
              <a:t> A</a:t>
            </a:r>
            <a:r>
              <a:rPr lang="en-US" altLang="zh-CN" sz="2400" smtClean="0">
                <a:ea typeface="SimSun" pitchFamily="2" charset="-122"/>
              </a:rPr>
              <a:t>, then select an operator and generalize</a:t>
            </a:r>
            <a:r>
              <a:rPr lang="en-US" altLang="zh-CN" sz="2400" i="1" smtClean="0">
                <a:ea typeface="SimSun" pitchFamily="2" charset="-122"/>
              </a:rPr>
              <a:t> A</a:t>
            </a:r>
            <a:r>
              <a:rPr lang="en-US" altLang="zh-CN" sz="2400" smtClean="0">
                <a:ea typeface="SimSun" pitchFamily="2" charset="-122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Attribute-threshold control</a:t>
            </a:r>
            <a:r>
              <a:rPr lang="en-US" altLang="zh-CN" sz="2400" smtClean="0">
                <a:ea typeface="SimSun" pitchFamily="2" charset="-122"/>
              </a:rPr>
              <a:t>: typical 2-8, specified/default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Generalized relation threshold control</a:t>
            </a:r>
            <a:r>
              <a:rPr lang="en-US" altLang="zh-CN" sz="2400" smtClean="0">
                <a:ea typeface="SimSun" pitchFamily="2" charset="-122"/>
              </a:rPr>
              <a:t>: control the final relation/rule size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506306-87EC-4CEA-A0A2-05B49B5E20C3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CN" sz="3200" smtClean="0">
                <a:ea typeface="SimSun" pitchFamily="2" charset="-122"/>
              </a:rPr>
              <a:t>Attribute-Oriented Induction: Basic Algorithm 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876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InitialRel</a:t>
            </a:r>
            <a:r>
              <a:rPr lang="en-US" altLang="zh-CN" sz="2400" smtClean="0">
                <a:ea typeface="SimSun" pitchFamily="2" charset="-122"/>
              </a:rPr>
              <a:t>: Query processing of task-relevant data, deriving the </a:t>
            </a:r>
            <a:r>
              <a:rPr lang="en-US" altLang="zh-CN" sz="2400" i="1" smtClean="0">
                <a:ea typeface="SimSun" pitchFamily="2" charset="-122"/>
              </a:rPr>
              <a:t>initial relation</a:t>
            </a:r>
            <a:r>
              <a:rPr lang="en-US" altLang="zh-CN" sz="2400" smtClean="0">
                <a:ea typeface="SimSun" pitchFamily="2" charset="-122"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PreGen</a:t>
            </a:r>
            <a:r>
              <a:rPr lang="en-US" altLang="zh-CN" sz="2400" u="sng" smtClean="0">
                <a:ea typeface="SimSun" pitchFamily="2" charset="-122"/>
              </a:rPr>
              <a:t>:</a:t>
            </a:r>
            <a:r>
              <a:rPr lang="en-US" altLang="zh-CN" sz="2400" smtClean="0">
                <a:ea typeface="SimSun" pitchFamily="2" charset="-122"/>
              </a:rPr>
              <a:t>  Based on the analysis of the number of distinct values in each attribute, determine generalization plan for each attribute: removal? or how high to generalize?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PrimeGen</a:t>
            </a:r>
            <a:r>
              <a:rPr lang="en-US" altLang="zh-CN" sz="2400" smtClean="0">
                <a:ea typeface="SimSun" pitchFamily="2" charset="-122"/>
              </a:rPr>
              <a:t>: Based on the PreGen plan, perform generalization to the right level to derive a “prime generalized relation”, accumulating the counts.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u="sng" smtClean="0">
                <a:solidFill>
                  <a:schemeClr val="hlink"/>
                </a:solidFill>
                <a:ea typeface="SimSun" pitchFamily="2" charset="-122"/>
              </a:rPr>
              <a:t>Presentation</a:t>
            </a:r>
            <a:r>
              <a:rPr lang="en-US" altLang="zh-CN" sz="2400" smtClean="0">
                <a:ea typeface="SimSun" pitchFamily="2" charset="-122"/>
              </a:rPr>
              <a:t>: User interaction: (1) adjust levels by drilling, (2) pivoting, (3) mapping into rules, cross tabs, visualization presentations.</a:t>
            </a:r>
          </a:p>
        </p:txBody>
      </p:sp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C548F-5FD6-4559-A9F5-4F25D1E3FD04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Warehouse—Integrated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400" smtClean="0"/>
              <a:t>Constructed by integrating multiple, heterogeneous data sources</a:t>
            </a:r>
          </a:p>
          <a:p>
            <a:pPr lvl="1" eaLnBrk="1" hangingPunct="1"/>
            <a:r>
              <a:rPr lang="en-US" sz="2400" smtClean="0"/>
              <a:t>relational databases, flat files, on-line transaction records</a:t>
            </a:r>
          </a:p>
          <a:p>
            <a:pPr eaLnBrk="1" hangingPunct="1"/>
            <a:r>
              <a:rPr lang="en-US" sz="2400" smtClean="0"/>
              <a:t>Data cleaning and data integration techniques are applied.</a:t>
            </a:r>
          </a:p>
          <a:p>
            <a:pPr lvl="1" eaLnBrk="1" hangingPunct="1"/>
            <a:r>
              <a:rPr lang="en-US" sz="2400" smtClean="0"/>
              <a:t>Ensure consistency in naming conventions, encoding structures, attribute measures, etc. among different data sources</a:t>
            </a:r>
          </a:p>
          <a:p>
            <a:pPr lvl="2" eaLnBrk="1" hangingPunct="1"/>
            <a:r>
              <a:rPr lang="en-US" sz="2000" smtClean="0"/>
              <a:t>E.g., Hotel price: currency, tax, breakfast covered, etc.</a:t>
            </a:r>
          </a:p>
          <a:p>
            <a:pPr lvl="1" eaLnBrk="1" hangingPunct="1"/>
            <a:r>
              <a:rPr lang="en-US" sz="2400" smtClean="0"/>
              <a:t>When data is moved to the warehouse, it is converted.  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D7699-245C-41E6-B314-A80B5AA48D7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934200" cy="838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CN" sz="3200" smtClean="0">
                <a:ea typeface="SimSun" pitchFamily="2" charset="-122"/>
              </a:rPr>
              <a:t>Presentation of Generalized Results</a:t>
            </a:r>
            <a:endParaRPr lang="en-US" altLang="zh-CN" b="1" smtClean="0">
              <a:ea typeface="SimSun" pitchFamily="2" charset="-122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5725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altLang="zh-CN" sz="2000" u="sng" smtClean="0">
                <a:ea typeface="SimSun" pitchFamily="2" charset="-122"/>
              </a:rPr>
              <a:t>Generalized relation</a:t>
            </a:r>
            <a:r>
              <a:rPr lang="en-US" altLang="zh-CN" sz="2000" smtClean="0">
                <a:ea typeface="SimSun" pitchFamily="2" charset="-122"/>
              </a:rPr>
              <a:t>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smtClean="0">
                <a:ea typeface="SimSun" pitchFamily="2" charset="-122"/>
              </a:rPr>
              <a:t>Relations where some or all attributes are generalized, with counts or other aggregation values accumulated.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000" u="sng" smtClean="0">
                <a:ea typeface="SimSun" pitchFamily="2" charset="-122"/>
              </a:rPr>
              <a:t>Cross tabulation</a:t>
            </a:r>
            <a:r>
              <a:rPr lang="en-US" altLang="zh-CN" sz="2000" smtClean="0">
                <a:ea typeface="SimSun" pitchFamily="2" charset="-122"/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smtClean="0">
                <a:ea typeface="SimSun" pitchFamily="2" charset="-122"/>
              </a:rPr>
              <a:t>Mapping results into cross tabulation form (similar to contingency tables).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u="sng" smtClean="0">
                <a:ea typeface="SimSun" pitchFamily="2" charset="-122"/>
              </a:rPr>
              <a:t>Visualization techniques</a:t>
            </a:r>
            <a:r>
              <a:rPr lang="en-US" altLang="zh-CN" sz="2000" smtClean="0">
                <a:ea typeface="SimSun" pitchFamily="2" charset="-122"/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smtClean="0">
                <a:ea typeface="SimSun" pitchFamily="2" charset="-122"/>
              </a:rPr>
              <a:t>Pie charts, bar charts, curves, cubes, and other visual forms.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000" u="sng" smtClean="0">
                <a:ea typeface="SimSun" pitchFamily="2" charset="-122"/>
              </a:rPr>
              <a:t>Quantitative characteristic rules</a:t>
            </a:r>
            <a:r>
              <a:rPr lang="en-US" altLang="zh-CN" sz="2000" smtClean="0">
                <a:ea typeface="SimSun" pitchFamily="2" charset="-122"/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smtClean="0">
                <a:ea typeface="SimSun" pitchFamily="2" charset="-122"/>
              </a:rPr>
              <a:t>Mapping generalized result into characteristic rules with quantitative information associated with it, e.g.,</a:t>
            </a:r>
            <a:endParaRPr lang="en-US" altLang="zh-CN" sz="1800" smtClean="0">
              <a:ea typeface="SimSun" pitchFamily="2" charset="-122"/>
            </a:endParaRP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225963-A9AC-4FB8-AC3F-1315D3576BBB}" type="slidenum">
              <a:rPr lang="en-US" smtClean="0"/>
              <a:pPr/>
              <a:t>50</a:t>
            </a:fld>
            <a:endParaRPr lang="en-US" smtClean="0"/>
          </a:p>
        </p:txBody>
      </p:sp>
      <p:graphicFrame>
        <p:nvGraphicFramePr>
          <p:cNvPr id="53253" name="Object 4"/>
          <p:cNvGraphicFramePr>
            <a:graphicFrameLocks noChangeAspect="1"/>
          </p:cNvGraphicFramePr>
          <p:nvPr/>
        </p:nvGraphicFramePr>
        <p:xfrm>
          <a:off x="762000" y="5867400"/>
          <a:ext cx="7704138" cy="622300"/>
        </p:xfrm>
        <a:graphic>
          <a:graphicData uri="http://schemas.openxmlformats.org/presentationml/2006/ole">
            <p:oleObj spid="_x0000_s53253" name="Equation" r:id="rId4" imgW="7327900" imgH="6096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272338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zh-CN" sz="3200" smtClean="0">
                <a:ea typeface="SimSun" pitchFamily="2" charset="-122"/>
              </a:rPr>
              <a:t>Mining Class Comparisons</a:t>
            </a:r>
            <a:endParaRPr lang="en-US" altLang="zh-CN" sz="2400" smtClean="0">
              <a:ea typeface="SimSun" pitchFamily="2" charset="-122"/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  <a:buSzPct val="80000"/>
            </a:pPr>
            <a:r>
              <a:rPr lang="en-US" altLang="zh-CN" sz="2000" u="sng" smtClean="0">
                <a:ea typeface="SimSun" pitchFamily="2" charset="-122"/>
              </a:rPr>
              <a:t>Comparison:</a:t>
            </a:r>
            <a:r>
              <a:rPr lang="en-US" altLang="zh-CN" sz="2000" smtClean="0">
                <a:ea typeface="SimSun" pitchFamily="2" charset="-122"/>
              </a:rPr>
              <a:t> Comparing two or more classes</a:t>
            </a:r>
          </a:p>
          <a:p>
            <a:pPr eaLnBrk="1" hangingPunct="1">
              <a:lnSpc>
                <a:spcPct val="110000"/>
              </a:lnSpc>
              <a:buSzPct val="80000"/>
            </a:pPr>
            <a:r>
              <a:rPr lang="en-US" altLang="zh-CN" sz="2000" u="sng" smtClean="0">
                <a:ea typeface="SimSun" pitchFamily="2" charset="-122"/>
              </a:rPr>
              <a:t>Method:</a:t>
            </a:r>
            <a:r>
              <a:rPr lang="en-US" altLang="zh-CN" sz="2000" smtClean="0">
                <a:ea typeface="SimSun" pitchFamily="2" charset="-122"/>
              </a:rPr>
              <a:t> </a:t>
            </a: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Partition the set of relevant data into the target class and the contrasting class(es) </a:t>
            </a: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Generalize both classes to the same high level concepts</a:t>
            </a: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Compare tuples with the same high level descriptions</a:t>
            </a: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Present for every tuple its description and two measures</a:t>
            </a:r>
          </a:p>
          <a:p>
            <a:pPr lvl="2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support - distribution within single class</a:t>
            </a:r>
          </a:p>
          <a:p>
            <a:pPr lvl="2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comparison - distribution between classes</a:t>
            </a: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Highlight the tuples with strong discriminant features </a:t>
            </a:r>
          </a:p>
          <a:p>
            <a:pPr eaLnBrk="1" hangingPunct="1">
              <a:lnSpc>
                <a:spcPct val="110000"/>
              </a:lnSpc>
              <a:buSzPct val="80000"/>
            </a:pPr>
            <a:r>
              <a:rPr lang="en-US" altLang="zh-CN" sz="2000" u="sng" smtClean="0">
                <a:ea typeface="SimSun" pitchFamily="2" charset="-122"/>
              </a:rPr>
              <a:t>Relevance Analysis:</a:t>
            </a:r>
            <a:endParaRPr lang="en-US" altLang="zh-CN" sz="2000" smtClean="0">
              <a:ea typeface="SimSun" pitchFamily="2" charset="-122"/>
            </a:endParaRPr>
          </a:p>
          <a:p>
            <a:pPr lvl="1" eaLnBrk="1" hangingPunct="1">
              <a:lnSpc>
                <a:spcPct val="110000"/>
              </a:lnSpc>
              <a:buSzPct val="80000"/>
            </a:pPr>
            <a:r>
              <a:rPr lang="en-US" altLang="zh-CN" sz="2000" smtClean="0">
                <a:ea typeface="SimSun" pitchFamily="2" charset="-122"/>
              </a:rPr>
              <a:t>Find attributes (features) which best distinguish different classes</a:t>
            </a:r>
          </a:p>
        </p:txBody>
      </p:sp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74D2-83B0-449B-9DB7-522A11083441}" type="slidenum">
              <a:rPr lang="en-US" smtClean="0"/>
              <a:pPr/>
              <a:t>51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73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Concept Description vs. Cube-Based OLAP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181600"/>
          </a:xfrm>
        </p:spPr>
        <p:txBody>
          <a:bodyPr/>
          <a:lstStyle/>
          <a:p>
            <a:pPr eaLnBrk="1" hangingPunct="1">
              <a:buSzPct val="80000"/>
            </a:pPr>
            <a:r>
              <a:rPr lang="en-US" altLang="zh-CN" sz="2400" b="1" smtClean="0">
                <a:ea typeface="SimSun" pitchFamily="2" charset="-122"/>
              </a:rPr>
              <a:t>Similarity</a:t>
            </a:r>
            <a:r>
              <a:rPr lang="en-US" altLang="zh-CN" sz="2400" smtClean="0">
                <a:ea typeface="SimSun" pitchFamily="2" charset="-122"/>
              </a:rPr>
              <a:t>: </a:t>
            </a:r>
          </a:p>
          <a:p>
            <a:pPr lvl="1" eaLnBrk="1" hangingPunct="1">
              <a:buSzPct val="80000"/>
            </a:pPr>
            <a:r>
              <a:rPr lang="en-US" altLang="zh-CN" sz="2400" smtClean="0">
                <a:ea typeface="SimSun" pitchFamily="2" charset="-122"/>
              </a:rPr>
              <a:t>Data generalization</a:t>
            </a:r>
          </a:p>
          <a:p>
            <a:pPr lvl="1" eaLnBrk="1" hangingPunct="1">
              <a:buSzPct val="80000"/>
            </a:pPr>
            <a:r>
              <a:rPr lang="en-US" altLang="zh-CN" sz="2400" smtClean="0">
                <a:ea typeface="SimSun" pitchFamily="2" charset="-122"/>
              </a:rPr>
              <a:t>Presentation of data summarization at multiple levels of abstraction</a:t>
            </a:r>
          </a:p>
          <a:p>
            <a:pPr lvl="1" eaLnBrk="1" hangingPunct="1">
              <a:buSzPct val="80000"/>
            </a:pPr>
            <a:r>
              <a:rPr lang="en-US" altLang="zh-CN" sz="2400" smtClean="0">
                <a:ea typeface="SimSun" pitchFamily="2" charset="-122"/>
              </a:rPr>
              <a:t>Interactive drilling, pivoting, slicing and dicing</a:t>
            </a:r>
          </a:p>
          <a:p>
            <a:pPr eaLnBrk="1" hangingPunct="1">
              <a:buSzPct val="80000"/>
            </a:pPr>
            <a:r>
              <a:rPr lang="en-US" altLang="zh-CN" sz="2400" b="1" smtClean="0">
                <a:ea typeface="SimSun" pitchFamily="2" charset="-122"/>
              </a:rPr>
              <a:t>Differences</a:t>
            </a:r>
            <a:r>
              <a:rPr lang="en-US" altLang="zh-CN" sz="2400" smtClean="0">
                <a:ea typeface="SimSun" pitchFamily="2" charset="-122"/>
              </a:rPr>
              <a:t>:</a:t>
            </a:r>
          </a:p>
          <a:p>
            <a:pPr lvl="1" eaLnBrk="1" hangingPunct="1"/>
            <a:r>
              <a:rPr lang="en-US" altLang="zh-CN" sz="2400" smtClean="0">
                <a:ea typeface="SimSun" pitchFamily="2" charset="-122"/>
              </a:rPr>
              <a:t>OLAP has systematic preprocessing, query independent, and can drill down to rather low level</a:t>
            </a:r>
          </a:p>
          <a:p>
            <a:pPr lvl="1" eaLnBrk="1" hangingPunct="1"/>
            <a:r>
              <a:rPr lang="en-US" altLang="zh-CN" sz="2400" smtClean="0">
                <a:ea typeface="SimSun" pitchFamily="2" charset="-122"/>
              </a:rPr>
              <a:t>AOI has automated desired level allocation, and may perform dimension relevance analysis/ranking when there are many relevant dimensions</a:t>
            </a:r>
          </a:p>
          <a:p>
            <a:pPr lvl="1" eaLnBrk="1" hangingPunct="1"/>
            <a:r>
              <a:rPr lang="en-US" altLang="zh-CN" sz="2400" smtClean="0">
                <a:ea typeface="SimSun" pitchFamily="2" charset="-122"/>
              </a:rPr>
              <a:t>AOI works on the data which are not in relational forms</a:t>
            </a: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C5202F-7603-45C2-A674-BBC28EBB4B1A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Summary</a:t>
            </a:r>
            <a:endParaRPr lang="en-US" sz="3200" smtClean="0">
              <a:solidFill>
                <a:srgbClr val="170981"/>
              </a:solidFill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1800" smtClean="0">
                <a:solidFill>
                  <a:schemeClr val="folHlink"/>
                </a:solidFill>
              </a:rPr>
              <a:t>Data warehousing</a:t>
            </a:r>
            <a:r>
              <a:rPr lang="en-US" sz="1800" smtClean="0"/>
              <a:t>: A </a:t>
            </a:r>
            <a:r>
              <a:rPr lang="en-US" sz="1800" smtClean="0">
                <a:solidFill>
                  <a:schemeClr val="hlink"/>
                </a:solidFill>
              </a:rPr>
              <a:t>multi-dimensional model</a:t>
            </a:r>
            <a:r>
              <a:rPr lang="en-US" sz="1800" smtClean="0"/>
              <a:t> of a data warehouse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A data cube consists of </a:t>
            </a:r>
            <a:r>
              <a:rPr lang="en-US" sz="1800" i="1" smtClean="0"/>
              <a:t>dimensions</a:t>
            </a:r>
            <a:r>
              <a:rPr lang="en-US" sz="1800" smtClean="0"/>
              <a:t> &amp; </a:t>
            </a:r>
            <a:r>
              <a:rPr lang="en-US" sz="1800" i="1" smtClean="0"/>
              <a:t>measures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/>
              <a:t>Star schema, snowflake schema, fact constellations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>
                <a:solidFill>
                  <a:schemeClr val="hlink"/>
                </a:solidFill>
              </a:rPr>
              <a:t>OLAP</a:t>
            </a:r>
            <a:r>
              <a:rPr lang="en-US" sz="1800" smtClean="0"/>
              <a:t> operations: drilling, rolling, slicing, dicing and pivoting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>
                <a:solidFill>
                  <a:schemeClr val="folHlink"/>
                </a:solidFill>
              </a:rPr>
              <a:t>Data Warehouse Architecture, Design, and Usage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Multi-tiered architecture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Business analysis design framework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Information processing, analytical processing, data mining, </a:t>
            </a:r>
            <a:r>
              <a:rPr lang="en-US" sz="1800" smtClean="0">
                <a:solidFill>
                  <a:schemeClr val="hlink"/>
                </a:solidFill>
              </a:rPr>
              <a:t>OLAM</a:t>
            </a:r>
            <a:r>
              <a:rPr lang="en-US" sz="1800" smtClean="0"/>
              <a:t> (Online Analytical Mining)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>
                <a:solidFill>
                  <a:schemeClr val="folHlink"/>
                </a:solidFill>
              </a:rPr>
              <a:t>Implementation</a:t>
            </a:r>
            <a:r>
              <a:rPr lang="en-US" sz="1800" smtClean="0"/>
              <a:t>: Efficient computation of data cubes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/>
              <a:t>Partial vs. full vs. no materialization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/>
              <a:t>Indexing OALP data: Bitmap index and join index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/>
              <a:t>OLAP query processing 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en-US" sz="1800" smtClean="0"/>
              <a:t>OLAP servers: ROLAP, MOLAP, HOLAP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smtClean="0">
                <a:solidFill>
                  <a:schemeClr val="folHlink"/>
                </a:solidFill>
              </a:rPr>
              <a:t>Data generalization</a:t>
            </a:r>
            <a:r>
              <a:rPr lang="en-US" sz="1800" smtClean="0"/>
              <a:t>: Attribute-oriented induction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0C468A-93F7-4669-BA6F-4594B1621275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Warehouse—Time Variant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The time horizon for the data warehouse is significantly longer than that of operational systems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Operational database: current value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Data warehouse data: provide information from a historical perspective (e.g., past 5-10 years)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Every key structure in the data warehouse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Contains an element of time, explicitly or implicitly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But the key of operational data may or may not contain “time element”</a:t>
            </a:r>
          </a:p>
          <a:p>
            <a:pPr lvl="1" eaLnBrk="1" hangingPunct="1">
              <a:lnSpc>
                <a:spcPct val="110000"/>
              </a:lnSpc>
            </a:pPr>
            <a:endParaRPr lang="en-US" sz="220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69C39-9BEB-4D62-BD2E-5BD101B2676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Data Warehouse—Nonvolatile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4876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A </a:t>
            </a:r>
            <a:r>
              <a:rPr lang="en-US" sz="2400" smtClean="0">
                <a:solidFill>
                  <a:schemeClr val="hlink"/>
                </a:solidFill>
              </a:rPr>
              <a:t>physically separate store</a:t>
            </a:r>
            <a:r>
              <a:rPr lang="en-US" sz="2400" smtClean="0"/>
              <a:t> of data transformed from the operational environment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Operational </a:t>
            </a:r>
            <a:r>
              <a:rPr lang="en-US" sz="2400" smtClean="0">
                <a:solidFill>
                  <a:schemeClr val="hlink"/>
                </a:solidFill>
              </a:rPr>
              <a:t>update of data does not occur</a:t>
            </a:r>
            <a:r>
              <a:rPr lang="en-US" sz="2400" smtClean="0"/>
              <a:t> in the data warehouse environment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Does not require transaction processing, recovery, and concurrency control mechanisms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Requires only two operations in data accessing: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i="1" smtClean="0">
                <a:solidFill>
                  <a:schemeClr val="hlink"/>
                </a:solidFill>
              </a:rPr>
              <a:t>initial loading of data</a:t>
            </a:r>
            <a:r>
              <a:rPr lang="en-US" smtClean="0"/>
              <a:t> and </a:t>
            </a:r>
            <a:r>
              <a:rPr lang="en-US" i="1" smtClean="0">
                <a:solidFill>
                  <a:schemeClr val="hlink"/>
                </a:solidFill>
              </a:rPr>
              <a:t>access of data</a:t>
            </a:r>
            <a:endParaRPr lang="en-US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1BB4BE-28B7-4C9B-B33B-BC80703467B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OLTP vs. OLAP</a:t>
            </a:r>
          </a:p>
        </p:txBody>
      </p:sp>
      <p:graphicFrame>
        <p:nvGraphicFramePr>
          <p:cNvPr id="10244" name="Object 3"/>
          <p:cNvGraphicFramePr>
            <a:graphicFrameLocks/>
          </p:cNvGraphicFramePr>
          <p:nvPr>
            <p:ph type="tbl" idx="1"/>
          </p:nvPr>
        </p:nvGraphicFramePr>
        <p:xfrm>
          <a:off x="457200" y="1447800"/>
          <a:ext cx="7945438" cy="4876800"/>
        </p:xfrm>
        <a:graphic>
          <a:graphicData uri="http://schemas.openxmlformats.org/presentationml/2006/ole">
            <p:oleObj spid="_x0000_s10244" name="Document" r:id="rId4" imgW="11172825" imgH="6858000" progId="Word.Document.8">
              <p:embed/>
            </p:oleObj>
          </a:graphicData>
        </a:graphic>
      </p:graphicFrame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727AFA-CFE0-40C7-987A-FCCA46FBF0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84582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23888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eaLnBrk="1" hangingPunct="1"/>
            <a:r>
              <a:rPr lang="en-US" smtClean="0"/>
              <a:t>Why a Separate Data Warehouse?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10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High performance for both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DBMS— tuned for OLTP: access methods, indexing, concurrency control, recovery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Warehouse—tuned for OLAP: complex OLAP queries, multidimensional view, consolidation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Different functions and different data: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missing data</a:t>
            </a:r>
            <a:r>
              <a:rPr lang="en-US" sz="2000" smtClean="0"/>
              <a:t>: Decision support requires historical data which operational DBs do not typically maintain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data consolidation</a:t>
            </a:r>
            <a:r>
              <a:rPr lang="en-US" sz="2000" smtClean="0"/>
              <a:t>:  DS requires consolidation (aggregation, summarization) of data from heterogeneous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>
                <a:solidFill>
                  <a:schemeClr val="hlink"/>
                </a:solidFill>
              </a:rPr>
              <a:t>data quality</a:t>
            </a:r>
            <a:r>
              <a:rPr lang="en-US" sz="2000" smtClean="0"/>
              <a:t>: different sources typically use inconsistent data representations, codes and formats which have to be reconciled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Note: There are more and more systems which perform OLAP analysis directly on relational databases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DDDDC3-A600-45A7-8383-33C2B852946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7336</TotalTime>
  <Words>3678</Words>
  <Application>Microsoft Office PowerPoint</Application>
  <PresentationFormat>On-screen Show (4:3)</PresentationFormat>
  <Paragraphs>721</Paragraphs>
  <Slides>53</Slides>
  <Notes>53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Tahoma</vt:lpstr>
      <vt:lpstr>Arial</vt:lpstr>
      <vt:lpstr>Berlin Sans FB Demi</vt:lpstr>
      <vt:lpstr>Wingdings</vt:lpstr>
      <vt:lpstr>Times New Roman</vt:lpstr>
      <vt:lpstr>SimSun</vt:lpstr>
      <vt:lpstr>Monotype Sorts</vt:lpstr>
      <vt:lpstr>MT Extra</vt:lpstr>
      <vt:lpstr>Calibri</vt:lpstr>
      <vt:lpstr>Office Theme</vt:lpstr>
      <vt:lpstr>Microsoft Word Document</vt:lpstr>
      <vt:lpstr>Microsoft Equation 3.0</vt:lpstr>
      <vt:lpstr>Microsoft Excel Worksheet</vt:lpstr>
      <vt:lpstr>Data Mining:   Concepts and Techniques   — Chapter 4 —</vt:lpstr>
      <vt:lpstr>Chapter 4: Data Warehousing and On-line Analytical Processing</vt:lpstr>
      <vt:lpstr>What is a Data Warehouse?</vt:lpstr>
      <vt:lpstr>Data Warehouse—Subject-Oriented</vt:lpstr>
      <vt:lpstr>Data Warehouse—Integrated</vt:lpstr>
      <vt:lpstr>Data Warehouse—Time Variant</vt:lpstr>
      <vt:lpstr>Data Warehouse—Nonvolatile</vt:lpstr>
      <vt:lpstr>OLTP vs. OLAP</vt:lpstr>
      <vt:lpstr>Why a Separate Data Warehouse?</vt:lpstr>
      <vt:lpstr>Slide 10</vt:lpstr>
      <vt:lpstr>Three Data Warehouse Models</vt:lpstr>
      <vt:lpstr>Extraction, Transformation, and Loading (ETL)</vt:lpstr>
      <vt:lpstr>Metadata Repository</vt:lpstr>
      <vt:lpstr>Chapter 4: Data Warehousing and On-line Analytical Processing</vt:lpstr>
      <vt:lpstr>From Tables and Spreadsheets to  Data Cubes</vt:lpstr>
      <vt:lpstr>Cube: A Lattice of Cuboids</vt:lpstr>
      <vt:lpstr>Conceptual Modeling of Data Warehouses</vt:lpstr>
      <vt:lpstr>Example of Star Schema</vt:lpstr>
      <vt:lpstr>Example of Snowflake Schema</vt:lpstr>
      <vt:lpstr>Example of Fact Constellation</vt:lpstr>
      <vt:lpstr>A Concept Hierarchy:  Dimension (location)</vt:lpstr>
      <vt:lpstr>Data Cube Measures: Three Categories</vt:lpstr>
      <vt:lpstr>View of Warehouses and Hierarchies</vt:lpstr>
      <vt:lpstr>Multidimensional Data</vt:lpstr>
      <vt:lpstr>A Sample Data Cube</vt:lpstr>
      <vt:lpstr>Cuboids Corresponding to the Cube</vt:lpstr>
      <vt:lpstr>Typical OLAP Operations</vt:lpstr>
      <vt:lpstr>Slide 28</vt:lpstr>
      <vt:lpstr>A Star-Net Query Model</vt:lpstr>
      <vt:lpstr>Browsing a Data Cube</vt:lpstr>
      <vt:lpstr>Chapter 4: Data Warehousing and On-line Analytical Processing</vt:lpstr>
      <vt:lpstr>Design of Data Warehouse: A Business Analysis Framework</vt:lpstr>
      <vt:lpstr>Data Warehouse Design Process </vt:lpstr>
      <vt:lpstr>Data Warehouse Development: A Recommended Approach</vt:lpstr>
      <vt:lpstr>Data Warehouse Usage</vt:lpstr>
      <vt:lpstr>From On-Line Analytical Processing (OLAP)  to On Line Analytical Mining (OLAM)</vt:lpstr>
      <vt:lpstr>Chapter 4: Data Warehousing and On-line Analytical Processing</vt:lpstr>
      <vt:lpstr>Efficient Data Cube Computation</vt:lpstr>
      <vt:lpstr>The “Compute Cube” Operator</vt:lpstr>
      <vt:lpstr>Indexing OLAP Data: Bitmap Index</vt:lpstr>
      <vt:lpstr>Indexing OLAP Data: Join Indices</vt:lpstr>
      <vt:lpstr>Efficient Processing OLAP Queries</vt:lpstr>
      <vt:lpstr>OLAP Server Architectures</vt:lpstr>
      <vt:lpstr>Chapter 4: Data Warehousing and On-line Analytical Processing</vt:lpstr>
      <vt:lpstr>Attribute-Oriented Induction</vt:lpstr>
      <vt:lpstr>Attribute-Oriented Induction: An Example</vt:lpstr>
      <vt:lpstr>Class Characterization: An Example</vt:lpstr>
      <vt:lpstr>Basic Principles of Attribute-Oriented Induction</vt:lpstr>
      <vt:lpstr>Attribute-Oriented Induction: Basic Algorithm </vt:lpstr>
      <vt:lpstr>Presentation of Generalized Results</vt:lpstr>
      <vt:lpstr>Mining Class Comparisons</vt:lpstr>
      <vt:lpstr>Concept Description vs. Cube-Based OLAP</vt:lpstr>
      <vt:lpstr>Summary</vt:lpstr>
    </vt:vector>
  </TitlesOfParts>
  <Company>S.F.U.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Nithya</cp:lastModifiedBy>
  <cp:revision>432</cp:revision>
  <cp:lastPrinted>1999-09-10T20:38:56Z</cp:lastPrinted>
  <dcterms:created xsi:type="dcterms:W3CDTF">1998-06-19T04:38:52Z</dcterms:created>
  <dcterms:modified xsi:type="dcterms:W3CDTF">2020-12-08T09:59:30Z</dcterms:modified>
</cp:coreProperties>
</file>