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Default Extension="doc" ContentType="application/msword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8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37.xml" ContentType="application/vnd.openxmlformats-officedocument.presentationml.notesSlide+xml"/>
  <Default Extension="emf" ContentType="image/x-emf"/>
  <Override PartName="/ppt/notesSlides/notesSlide46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53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Default Extension="wmf" ContentType="image/x-wmf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xls" ContentType="application/vnd.ms-exce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3" r:id="rId1"/>
  </p:sldMasterIdLst>
  <p:notesMasterIdLst>
    <p:notesMasterId r:id="rId55"/>
  </p:notesMasterIdLst>
  <p:handoutMasterIdLst>
    <p:handoutMasterId r:id="rId56"/>
  </p:handoutMasterIdLst>
  <p:sldIdLst>
    <p:sldId id="1033" r:id="rId2"/>
    <p:sldId id="1040" r:id="rId3"/>
    <p:sldId id="560" r:id="rId4"/>
    <p:sldId id="561" r:id="rId5"/>
    <p:sldId id="562" r:id="rId6"/>
    <p:sldId id="564" r:id="rId7"/>
    <p:sldId id="563" r:id="rId8"/>
    <p:sldId id="1049" r:id="rId9"/>
    <p:sldId id="1050" r:id="rId10"/>
    <p:sldId id="984" r:id="rId11"/>
    <p:sldId id="985" r:id="rId12"/>
    <p:sldId id="986" r:id="rId13"/>
    <p:sldId id="992" r:id="rId14"/>
    <p:sldId id="1041" r:id="rId15"/>
    <p:sldId id="1046" r:id="rId16"/>
    <p:sldId id="642" r:id="rId17"/>
    <p:sldId id="681" r:id="rId18"/>
    <p:sldId id="630" r:id="rId19"/>
    <p:sldId id="687" r:id="rId20"/>
    <p:sldId id="688" r:id="rId21"/>
    <p:sldId id="635" r:id="rId22"/>
    <p:sldId id="634" r:id="rId23"/>
    <p:sldId id="636" r:id="rId24"/>
    <p:sldId id="637" r:id="rId25"/>
    <p:sldId id="638" r:id="rId26"/>
    <p:sldId id="896" r:id="rId27"/>
    <p:sldId id="640" r:id="rId28"/>
    <p:sldId id="643" r:id="rId29"/>
    <p:sldId id="641" r:id="rId30"/>
    <p:sldId id="639" r:id="rId31"/>
    <p:sldId id="1042" r:id="rId32"/>
    <p:sldId id="661" r:id="rId33"/>
    <p:sldId id="662" r:id="rId34"/>
    <p:sldId id="665" r:id="rId35"/>
    <p:sldId id="944" r:id="rId36"/>
    <p:sldId id="996" r:id="rId37"/>
    <p:sldId id="1043" r:id="rId38"/>
    <p:sldId id="668" r:id="rId39"/>
    <p:sldId id="669" r:id="rId40"/>
    <p:sldId id="675" r:id="rId41"/>
    <p:sldId id="678" r:id="rId42"/>
    <p:sldId id="619" r:id="rId43"/>
    <p:sldId id="995" r:id="rId44"/>
    <p:sldId id="1044" r:id="rId45"/>
    <p:sldId id="925" r:id="rId46"/>
    <p:sldId id="928" r:id="rId47"/>
    <p:sldId id="929" r:id="rId48"/>
    <p:sldId id="1023" r:id="rId49"/>
    <p:sldId id="1024" r:id="rId50"/>
    <p:sldId id="930" r:id="rId51"/>
    <p:sldId id="931" r:id="rId52"/>
    <p:sldId id="936" r:id="rId53"/>
    <p:sldId id="436" r:id="rId54"/>
  </p:sldIdLst>
  <p:sldSz cx="9144000" cy="6858000" type="screen4x3"/>
  <p:notesSz cx="7010400" cy="9236075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E6EA"/>
    <a:srgbClr val="FAE2F6"/>
    <a:srgbClr val="170981"/>
    <a:srgbClr val="121328"/>
    <a:srgbClr val="D7FDF9"/>
    <a:srgbClr val="003366"/>
    <a:srgbClr val="006666"/>
    <a:srgbClr val="99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253" autoAdjust="0"/>
    <p:restoredTop sz="90753" autoAdjust="0"/>
  </p:normalViewPr>
  <p:slideViewPr>
    <p:cSldViewPr>
      <p:cViewPr varScale="1">
        <p:scale>
          <a:sx n="66" d="100"/>
          <a:sy n="66" d="100"/>
        </p:scale>
        <p:origin x="-1356" y="-102"/>
      </p:cViewPr>
      <p:guideLst>
        <p:guide orient="horz" pos="2160"/>
        <p:guide pos="2880"/>
      </p:guideLst>
    </p:cSldViewPr>
  </p:slideViewPr>
  <p:outlineViewPr>
    <p:cViewPr>
      <p:scale>
        <a:sx n="66" d="100"/>
        <a:sy n="66" d="100"/>
      </p:scale>
      <p:origin x="0" y="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  <p:sld r:id="rId18" collapse="1"/>
      <p:sld r:id="rId19" collapse="1"/>
      <p:sld r:id="rId20" collapse="1"/>
      <p:sld r:id="rId21" collapse="1"/>
      <p:sld r:id="rId22" collapse="1"/>
      <p:sld r:id="rId23" collapse="1"/>
      <p:sld r:id="rId24" collapse="1"/>
      <p:sld r:id="rId25" collapse="1"/>
      <p:sld r:id="rId26" collapse="1"/>
      <p:sld r:id="rId27" collapse="1"/>
      <p:sld r:id="rId28" collapse="1"/>
      <p:sld r:id="rId29" collapse="1"/>
      <p:sld r:id="rId30" collapse="1"/>
      <p:sld r:id="rId31" collapse="1"/>
      <p:sld r:id="rId32" collapse="1"/>
      <p:sld r:id="rId33" collapse="1"/>
      <p:sld r:id="rId34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38" d="100"/>
          <a:sy n="38" d="100"/>
        </p:scale>
        <p:origin x="-1530" y="-72"/>
      </p:cViewPr>
      <p:guideLst>
        <p:guide orient="horz" pos="2909"/>
        <p:guide pos="2208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1.xml"/><Relationship Id="rId13" Type="http://schemas.openxmlformats.org/officeDocument/2006/relationships/slide" Target="slides/slide17.xml"/><Relationship Id="rId18" Type="http://schemas.openxmlformats.org/officeDocument/2006/relationships/slide" Target="slides/slide27.xml"/><Relationship Id="rId26" Type="http://schemas.openxmlformats.org/officeDocument/2006/relationships/slide" Target="slides/slide37.xml"/><Relationship Id="rId3" Type="http://schemas.openxmlformats.org/officeDocument/2006/relationships/slide" Target="slides/slide4.xml"/><Relationship Id="rId21" Type="http://schemas.openxmlformats.org/officeDocument/2006/relationships/slide" Target="slides/slide31.xml"/><Relationship Id="rId34" Type="http://schemas.openxmlformats.org/officeDocument/2006/relationships/slide" Target="slides/slide53.xml"/><Relationship Id="rId7" Type="http://schemas.openxmlformats.org/officeDocument/2006/relationships/slide" Target="slides/slide9.xml"/><Relationship Id="rId12" Type="http://schemas.openxmlformats.org/officeDocument/2006/relationships/slide" Target="slides/slide15.xml"/><Relationship Id="rId17" Type="http://schemas.openxmlformats.org/officeDocument/2006/relationships/slide" Target="slides/slide24.xml"/><Relationship Id="rId25" Type="http://schemas.openxmlformats.org/officeDocument/2006/relationships/slide" Target="slides/slide36.xml"/><Relationship Id="rId33" Type="http://schemas.openxmlformats.org/officeDocument/2006/relationships/slide" Target="slides/slide44.xml"/><Relationship Id="rId2" Type="http://schemas.openxmlformats.org/officeDocument/2006/relationships/slide" Target="slides/slide3.xml"/><Relationship Id="rId16" Type="http://schemas.openxmlformats.org/officeDocument/2006/relationships/slide" Target="slides/slide23.xml"/><Relationship Id="rId20" Type="http://schemas.openxmlformats.org/officeDocument/2006/relationships/slide" Target="slides/slide30.xml"/><Relationship Id="rId29" Type="http://schemas.openxmlformats.org/officeDocument/2006/relationships/slide" Target="slides/slide40.xml"/><Relationship Id="rId1" Type="http://schemas.openxmlformats.org/officeDocument/2006/relationships/slide" Target="slides/slide2.xml"/><Relationship Id="rId6" Type="http://schemas.openxmlformats.org/officeDocument/2006/relationships/slide" Target="slides/slide7.xml"/><Relationship Id="rId11" Type="http://schemas.openxmlformats.org/officeDocument/2006/relationships/slide" Target="slides/slide14.xml"/><Relationship Id="rId24" Type="http://schemas.openxmlformats.org/officeDocument/2006/relationships/slide" Target="slides/slide35.xml"/><Relationship Id="rId32" Type="http://schemas.openxmlformats.org/officeDocument/2006/relationships/slide" Target="slides/slide43.xml"/><Relationship Id="rId5" Type="http://schemas.openxmlformats.org/officeDocument/2006/relationships/slide" Target="slides/slide6.xml"/><Relationship Id="rId15" Type="http://schemas.openxmlformats.org/officeDocument/2006/relationships/slide" Target="slides/slide22.xml"/><Relationship Id="rId23" Type="http://schemas.openxmlformats.org/officeDocument/2006/relationships/slide" Target="slides/slide33.xml"/><Relationship Id="rId28" Type="http://schemas.openxmlformats.org/officeDocument/2006/relationships/slide" Target="slides/slide39.xml"/><Relationship Id="rId10" Type="http://schemas.openxmlformats.org/officeDocument/2006/relationships/slide" Target="slides/slide13.xml"/><Relationship Id="rId19" Type="http://schemas.openxmlformats.org/officeDocument/2006/relationships/slide" Target="slides/slide29.xml"/><Relationship Id="rId31" Type="http://schemas.openxmlformats.org/officeDocument/2006/relationships/slide" Target="slides/slide42.xml"/><Relationship Id="rId4" Type="http://schemas.openxmlformats.org/officeDocument/2006/relationships/slide" Target="slides/slide5.xml"/><Relationship Id="rId9" Type="http://schemas.openxmlformats.org/officeDocument/2006/relationships/slide" Target="slides/slide12.xml"/><Relationship Id="rId14" Type="http://schemas.openxmlformats.org/officeDocument/2006/relationships/slide" Target="slides/slide18.xml"/><Relationship Id="rId22" Type="http://schemas.openxmlformats.org/officeDocument/2006/relationships/slide" Target="slides/slide32.xml"/><Relationship Id="rId27" Type="http://schemas.openxmlformats.org/officeDocument/2006/relationships/slide" Target="slides/slide38.xml"/><Relationship Id="rId30" Type="http://schemas.openxmlformats.org/officeDocument/2006/relationships/slide" Target="slides/slide4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9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1925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39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705B9B66-E0F5-44AB-A249-989C780B92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5" y="0"/>
            <a:ext cx="3038475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2468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95388" y="692150"/>
            <a:ext cx="4619625" cy="34639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387850"/>
            <a:ext cx="5140325" cy="415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331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b" anchorCtr="0" compatLnSpc="1">
            <a:prstTxWarp prst="textNoShape">
              <a:avLst/>
            </a:prstTxWarp>
          </a:bodyPr>
          <a:lstStyle>
            <a:lvl1pPr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0" tIns="46586" rIns="93170" bIns="46586" numCol="1" anchor="b" anchorCtr="0" compatLnSpc="1">
            <a:prstTxWarp prst="textNoShape">
              <a:avLst/>
            </a:prstTxWarp>
          </a:bodyPr>
          <a:lstStyle>
            <a:lvl1pPr algn="r" defTabSz="931863" eaLnBrk="0" hangingPunct="0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4E5E74E9-36B9-462E-8776-AABC5DF3F5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F691C68-7B29-49C0-965E-CA5E276E128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63491" name="Rectangle 7"/>
          <p:cNvSpPr txBox="1">
            <a:spLocks noGrp="1" noChangeArrowheads="1"/>
          </p:cNvSpPr>
          <p:nvPr/>
        </p:nvSpPr>
        <p:spPr bwMode="auto">
          <a:xfrm>
            <a:off x="3971925" y="8774113"/>
            <a:ext cx="30384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3170" tIns="46586" rIns="93170" bIns="46586" anchor="b"/>
          <a:lstStyle/>
          <a:p>
            <a:pPr algn="r" defTabSz="931863" eaLnBrk="0" hangingPunct="0"/>
            <a:fld id="{B83A86A0-5146-4081-B999-81C33C677310}" type="slidenum">
              <a:rPr lang="zh-CN" altLang="en-US" sz="1200">
                <a:latin typeface="Times New Roman" pitchFamily="18" charset="0"/>
              </a:rPr>
              <a:pPr algn="r" defTabSz="931863" eaLnBrk="0" hangingPunct="0"/>
              <a:t>1</a:t>
            </a:fld>
            <a:endParaRPr lang="en-US" altLang="zh-CN" sz="1200">
              <a:latin typeface="Times New Roman" pitchFamily="18" charset="0"/>
            </a:endParaRPr>
          </a:p>
        </p:txBody>
      </p:sp>
      <p:sp>
        <p:nvSpPr>
          <p:cNvPr id="6349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D093979-5241-447A-A31D-4E69A8557816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727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A735BE-C661-4EF5-9561-72AB42D05C69}" type="slidenum">
              <a:rPr lang="en-US" smtClean="0"/>
              <a:pPr/>
              <a:t>11</a:t>
            </a:fld>
            <a:endParaRPr lang="en-US" smtClean="0"/>
          </a:p>
        </p:txBody>
      </p:sp>
      <p:sp>
        <p:nvSpPr>
          <p:cNvPr id="737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E3FB2C-2794-4C6D-A1DC-C76C6913CFE0}" type="slidenum">
              <a:rPr lang="en-US" smtClean="0"/>
              <a:pPr/>
              <a:t>12</a:t>
            </a:fld>
            <a:endParaRPr lang="en-US" smtClean="0"/>
          </a:p>
        </p:txBody>
      </p:sp>
      <p:sp>
        <p:nvSpPr>
          <p:cNvPr id="747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47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2C4DC8-8EED-48D6-A323-C7FED9E3F9B3}" type="slidenum">
              <a:rPr lang="en-US" smtClean="0"/>
              <a:pPr/>
              <a:t>13</a:t>
            </a:fld>
            <a:endParaRPr lang="en-US" smtClean="0"/>
          </a:p>
        </p:txBody>
      </p:sp>
      <p:sp>
        <p:nvSpPr>
          <p:cNvPr id="757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ED3DB0D-E47F-4F7C-BB2D-C08E8DC02830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768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68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3E235A6-C8A0-4885-9F83-89E977734E2D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5170FAA-A0D4-481E-B1C7-6C1BDA8F80D6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788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88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C144C4-C9EB-4EE7-8F58-78AF16E7C6A5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6DEE9B-92F6-45CB-8D4E-D52E4F68CB4E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808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2B85D01-5C81-4B27-9CA5-C531C5227928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819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BC5BE50-B187-48AD-8E8B-ABF6C6DCECD1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645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A14950A-C118-47C0-AED9-E5573CD2C448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829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29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151FD24-3186-4034-8ED2-756CF8FE9F60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839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39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C6173CA-D042-458C-AAA8-F7BBBF1B8E40}" type="slidenum">
              <a:rPr lang="en-US" smtClean="0"/>
              <a:pPr/>
              <a:t>22</a:t>
            </a:fld>
            <a:endParaRPr lang="en-US" smtClean="0"/>
          </a:p>
        </p:txBody>
      </p:sp>
      <p:sp>
        <p:nvSpPr>
          <p:cNvPr id="849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49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10690FF-4D2D-44A2-AD67-7D027799C5E0}" type="slidenum">
              <a:rPr lang="en-US" smtClean="0"/>
              <a:pPr/>
              <a:t>23</a:t>
            </a:fld>
            <a:endParaRPr lang="en-US" smtClean="0"/>
          </a:p>
        </p:txBody>
      </p:sp>
      <p:sp>
        <p:nvSpPr>
          <p:cNvPr id="860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720EC42-9007-49A5-8BAC-58ACC5FDE651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870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70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BF8071E-2555-4707-92E1-5097F390E99F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880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FA9BABD-20BF-4F0A-BFF3-6DA8FCE153B0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8909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90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F7754CD-3C6C-4E45-9131-CD83853AEBFF}" type="slidenum">
              <a:rPr lang="en-US" smtClean="0"/>
              <a:pPr/>
              <a:t>27</a:t>
            </a:fld>
            <a:endParaRPr lang="en-US" smtClean="0"/>
          </a:p>
        </p:txBody>
      </p:sp>
      <p:sp>
        <p:nvSpPr>
          <p:cNvPr id="9011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B870796-720C-4FA4-82F0-32D704A85A39}" type="slidenum">
              <a:rPr lang="en-US" smtClean="0"/>
              <a:pPr/>
              <a:t>28</a:t>
            </a:fld>
            <a:endParaRPr lang="en-US" smtClean="0"/>
          </a:p>
        </p:txBody>
      </p:sp>
      <p:sp>
        <p:nvSpPr>
          <p:cNvPr id="9113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11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E23B175-EFB5-4CEC-8851-489B8927BBAB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921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1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7B24263-86F5-4FEF-A933-316229BCD3EB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DC70702-F951-4A59-A28D-BF0673E40EE5}" type="slidenum">
              <a:rPr lang="en-US" smtClean="0"/>
              <a:pPr/>
              <a:t>30</a:t>
            </a:fld>
            <a:endParaRPr lang="en-US" smtClean="0"/>
          </a:p>
        </p:txBody>
      </p:sp>
      <p:sp>
        <p:nvSpPr>
          <p:cNvPr id="931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31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2468112-B811-4DAB-8758-009E4F90B569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942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42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0D2AE89-1277-4BB8-8994-6EC2DBE8C2BC}" type="slidenum">
              <a:rPr lang="en-US" smtClean="0"/>
              <a:pPr/>
              <a:t>32</a:t>
            </a:fld>
            <a:endParaRPr lang="en-US" smtClean="0"/>
          </a:p>
        </p:txBody>
      </p:sp>
      <p:sp>
        <p:nvSpPr>
          <p:cNvPr id="952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52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63F9872-9913-487A-90D6-D87126EEE28D}" type="slidenum">
              <a:rPr lang="en-US" smtClean="0"/>
              <a:pPr/>
              <a:t>33</a:t>
            </a:fld>
            <a:endParaRPr lang="en-US" smtClean="0"/>
          </a:p>
        </p:txBody>
      </p:sp>
      <p:sp>
        <p:nvSpPr>
          <p:cNvPr id="962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3B552E4-187B-4872-9D6F-5A56D6F18856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972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72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816C263-38FB-4EEE-9814-115541A93ECE}" type="slidenum">
              <a:rPr lang="en-US" smtClean="0"/>
              <a:pPr/>
              <a:t>35</a:t>
            </a:fld>
            <a:endParaRPr lang="en-US" smtClean="0"/>
          </a:p>
        </p:txBody>
      </p:sp>
      <p:sp>
        <p:nvSpPr>
          <p:cNvPr id="9830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83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6CCF4AF-DF46-4EDB-8CFB-EF865D9ED490}" type="slidenum">
              <a:rPr lang="en-US" smtClean="0"/>
              <a:pPr/>
              <a:t>36</a:t>
            </a:fld>
            <a:endParaRPr lang="en-US" smtClean="0"/>
          </a:p>
        </p:txBody>
      </p:sp>
      <p:sp>
        <p:nvSpPr>
          <p:cNvPr id="9933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1928E97-D051-4C21-A022-578944CA1773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10035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E13E5F-24F2-4612-8937-B5A30052D459}" type="slidenum">
              <a:rPr lang="en-US" smtClean="0"/>
              <a:pPr/>
              <a:t>38</a:t>
            </a:fld>
            <a:endParaRPr lang="en-US" smtClean="0"/>
          </a:p>
        </p:txBody>
      </p:sp>
      <p:sp>
        <p:nvSpPr>
          <p:cNvPr id="10137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13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150D6D1-8D90-4678-8568-4E0A91F0090C}" type="slidenum">
              <a:rPr lang="en-US" smtClean="0"/>
              <a:pPr/>
              <a:t>39</a:t>
            </a:fld>
            <a:endParaRPr lang="en-US" smtClean="0"/>
          </a:p>
        </p:txBody>
      </p:sp>
      <p:sp>
        <p:nvSpPr>
          <p:cNvPr id="10240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1F094AE-B86C-4DF6-894C-B433DC5C21C5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665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409B5AC9-02D5-495B-B85B-7C2BAE0D0C1A}" type="slidenum">
              <a:rPr lang="en-US" smtClean="0"/>
              <a:pPr/>
              <a:t>40</a:t>
            </a:fld>
            <a:endParaRPr lang="en-US" smtClean="0"/>
          </a:p>
        </p:txBody>
      </p:sp>
      <p:sp>
        <p:nvSpPr>
          <p:cNvPr id="10342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34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F673CE-BADF-4FB5-B125-03ED5B467433}" type="slidenum">
              <a:rPr lang="en-US" smtClean="0"/>
              <a:pPr/>
              <a:t>41</a:t>
            </a:fld>
            <a:endParaRPr lang="en-US" smtClean="0"/>
          </a:p>
        </p:txBody>
      </p:sp>
      <p:sp>
        <p:nvSpPr>
          <p:cNvPr id="10445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44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7DCB911-A9B6-4EDB-A00A-DA66E253EFAE}" type="slidenum">
              <a:rPr lang="en-US" smtClean="0"/>
              <a:pPr/>
              <a:t>42</a:t>
            </a:fld>
            <a:endParaRPr lang="en-US" smtClean="0"/>
          </a:p>
        </p:txBody>
      </p:sp>
      <p:sp>
        <p:nvSpPr>
          <p:cNvPr id="10547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547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5DF852-A471-4509-B3F0-FF348923FCF9}" type="slidenum">
              <a:rPr lang="en-US" smtClean="0"/>
              <a:pPr/>
              <a:t>43</a:t>
            </a:fld>
            <a:endParaRPr lang="en-US" smtClean="0"/>
          </a:p>
        </p:txBody>
      </p:sp>
      <p:sp>
        <p:nvSpPr>
          <p:cNvPr id="10649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65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AAB04EC-5026-42E9-93D2-A856B0C6DAAB}" type="slidenum">
              <a:rPr lang="en-US" smtClean="0"/>
              <a:pPr/>
              <a:t>44</a:t>
            </a:fld>
            <a:endParaRPr lang="en-US" smtClean="0"/>
          </a:p>
        </p:txBody>
      </p:sp>
      <p:sp>
        <p:nvSpPr>
          <p:cNvPr id="10752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752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636ED4F-C3BE-4876-BAF1-2CC085D25021}" type="slidenum">
              <a:rPr lang="en-US" smtClean="0"/>
              <a:pPr/>
              <a:t>45</a:t>
            </a:fld>
            <a:endParaRPr lang="en-US" smtClean="0"/>
          </a:p>
        </p:txBody>
      </p:sp>
      <p:sp>
        <p:nvSpPr>
          <p:cNvPr id="10854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396F66A-1508-45D7-B57E-6BA4740E3197}" type="slidenum">
              <a:rPr lang="en-US" smtClean="0"/>
              <a:pPr/>
              <a:t>46</a:t>
            </a:fld>
            <a:endParaRPr lang="en-US" smtClean="0"/>
          </a:p>
        </p:txBody>
      </p:sp>
      <p:sp>
        <p:nvSpPr>
          <p:cNvPr id="10957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19B588-2FDE-4403-8B32-D6E2D426EA3D}" type="slidenum">
              <a:rPr lang="en-US" smtClean="0"/>
              <a:pPr/>
              <a:t>47</a:t>
            </a:fld>
            <a:endParaRPr lang="en-US" smtClean="0"/>
          </a:p>
        </p:txBody>
      </p:sp>
      <p:sp>
        <p:nvSpPr>
          <p:cNvPr id="11059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1437" tIns="45719" rIns="91437" bIns="45719"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4790F22-6D9A-43E1-9CCB-4CF03554EA78}" type="slidenum">
              <a:rPr lang="en-US" smtClean="0"/>
              <a:pPr/>
              <a:t>48</a:t>
            </a:fld>
            <a:endParaRPr lang="en-US" smtClean="0"/>
          </a:p>
        </p:txBody>
      </p:sp>
      <p:sp>
        <p:nvSpPr>
          <p:cNvPr id="11161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 lIns="91437" tIns="45719" rIns="91437" bIns="45719"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367ED96-445F-45E2-B0F6-839F2C138029}" type="slidenum">
              <a:rPr lang="en-US" smtClean="0"/>
              <a:pPr/>
              <a:t>49</a:t>
            </a:fld>
            <a:endParaRPr lang="en-US" smtClean="0"/>
          </a:p>
        </p:txBody>
      </p:sp>
      <p:sp>
        <p:nvSpPr>
          <p:cNvPr id="11264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A207E63-96F3-4438-BA54-26F4905FC39E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6758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A1C5155B-103D-4A3E-A66E-02FE6B1FA7AE}" type="slidenum">
              <a:rPr lang="en-US" smtClean="0"/>
              <a:pPr/>
              <a:t>50</a:t>
            </a:fld>
            <a:endParaRPr lang="en-US" smtClean="0"/>
          </a:p>
        </p:txBody>
      </p:sp>
      <p:sp>
        <p:nvSpPr>
          <p:cNvPr id="113667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6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58B7C24-F046-48D0-874A-5407C8B2BE89}" type="slidenum">
              <a:rPr lang="en-US" smtClean="0"/>
              <a:pPr/>
              <a:t>51</a:t>
            </a:fld>
            <a:endParaRPr lang="en-US" smtClean="0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51D1998-F087-4B95-99B9-08B3F12C362F}" type="slidenum">
              <a:rPr lang="en-US" smtClean="0"/>
              <a:pPr/>
              <a:t>52</a:t>
            </a:fld>
            <a:endParaRPr lang="en-US" smtClean="0"/>
          </a:p>
        </p:txBody>
      </p:sp>
      <p:sp>
        <p:nvSpPr>
          <p:cNvPr id="115715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58875" y="673100"/>
            <a:ext cx="4694238" cy="3519488"/>
          </a:xfrm>
          <a:ln/>
        </p:spPr>
      </p:sp>
      <p:sp>
        <p:nvSpPr>
          <p:cNvPr id="1157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25513" y="4418013"/>
            <a:ext cx="5159375" cy="4117975"/>
          </a:xfrm>
          <a:noFill/>
          <a:ln/>
        </p:spPr>
        <p:txBody>
          <a:bodyPr lIns="91262" tIns="45631" rIns="91262" bIns="45631"/>
          <a:lstStyle/>
          <a:p>
            <a:endParaRPr lang="zh-CN" altLang="en-US" smtClean="0"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DE57711-0362-4B4D-BFBD-7A5366B91699}" type="slidenum">
              <a:rPr lang="en-US" smtClean="0"/>
              <a:pPr/>
              <a:t>53</a:t>
            </a:fld>
            <a:endParaRPr lang="en-US" smtClean="0"/>
          </a:p>
        </p:txBody>
      </p:sp>
      <p:sp>
        <p:nvSpPr>
          <p:cNvPr id="11776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FBE5270-DF33-4C43-849F-D093601F6DD0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68611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0B86FBD-21B6-40ED-A777-41FE1E979F03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69635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963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291FF61-B2CC-4291-9E1C-A78D735217BC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70659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6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24DB906-F224-4F1D-BBAA-B630086DFA24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71683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6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640D6FE-8DFF-4875-B7AB-C277256FBF73}" type="datetime4">
              <a:rPr lang="en-US" smtClean="0"/>
              <a:pPr>
                <a:defRPr/>
              </a:pPr>
              <a:t>December 8,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Data Mining: Concepts and Techniques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239AA5-DB81-45E3-B4B6-88E957D3FF8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A120EDF7-33DB-40A4-8BDB-4B806985D96C}" type="datetime4">
              <a:rPr lang="en-US" smtClean="0"/>
              <a:pPr>
                <a:defRPr/>
              </a:pPr>
              <a:t>December 8,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Data Mining: Concepts and Techniques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DDC3E-61A8-4AC6-A397-1DBDF16A9E1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D04374C-32A9-4A2D-B84F-7A592B5CE702}" type="datetime4">
              <a:rPr lang="en-US" smtClean="0"/>
              <a:pPr>
                <a:defRPr/>
              </a:pPr>
              <a:t>December 8,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Data Mining: Concepts and Techniques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C5DA3D6-1CF1-4B0A-87CE-FC95CD167CE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685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381000" y="1447800"/>
            <a:ext cx="8382000" cy="50292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205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A547397-44AE-4309-870E-75B39D384992}" type="datetime4">
              <a:rPr lang="en-US"/>
              <a:pPr>
                <a:defRPr/>
              </a:pPr>
              <a:t>December 8, 2020</a:t>
            </a:fld>
            <a:endParaRPr lang="en-US"/>
          </a:p>
        </p:txBody>
      </p:sp>
      <p:sp>
        <p:nvSpPr>
          <p:cNvPr id="5" name="Rectangle 206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Data Mining: Concepts and Techniques</a:t>
            </a:r>
          </a:p>
        </p:txBody>
      </p:sp>
      <p:sp>
        <p:nvSpPr>
          <p:cNvPr id="6" name="Rectangle 206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6AD45D7-041C-40F0-AF15-7A97234686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B03E80D-C024-427D-B5B1-68C40F09754B}" type="datetime4">
              <a:rPr lang="en-US" smtClean="0"/>
              <a:pPr>
                <a:defRPr/>
              </a:pPr>
              <a:t>December 8,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Data Mining: Concepts and Techniques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E8257C-0945-4B36-944F-4AECC8A4841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D7602F1-092A-49F2-BA4A-64018FC17BDE}" type="datetime4">
              <a:rPr lang="en-US" smtClean="0"/>
              <a:pPr>
                <a:defRPr/>
              </a:pPr>
              <a:t>December 8,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Data Mining: Concepts and Techniques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8694EED-7BA9-463A-B060-1C3891CBF77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21F6FAC-CC12-4F35-B7BF-418543615C33}" type="datetime4">
              <a:rPr lang="en-US" smtClean="0"/>
              <a:pPr>
                <a:defRPr/>
              </a:pPr>
              <a:t>December 8,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Data Mining: Concepts and Techniques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2AFF28F-2AA1-4EFB-A039-8F465B144BD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8A35D56-2B52-472C-BAEC-6E593EA04098}" type="datetime4">
              <a:rPr lang="en-US" smtClean="0"/>
              <a:pPr>
                <a:defRPr/>
              </a:pPr>
              <a:t>December 8, 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Data Mining: Concepts and Techniques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C673D91-EC27-4571-817B-EB25EE5E2E1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51B1C33-C505-4CE4-A9AF-07F506EF3737}" type="datetime4">
              <a:rPr lang="en-US" smtClean="0"/>
              <a:pPr>
                <a:defRPr/>
              </a:pPr>
              <a:t>December 8, 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Data Mining: Concepts and Techniques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22B8699-00AD-4292-B509-B1534803F78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F1C65C4-A61D-4E3A-9D79-49850CF22F18}" type="datetime4">
              <a:rPr lang="en-US" smtClean="0"/>
              <a:pPr>
                <a:defRPr/>
              </a:pPr>
              <a:t>December 8, 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Data Mining: Concepts and Techniques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5894D9F-7428-4668-AFFD-C6E3E86B02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309EB1D-5654-4638-94A4-CF4E5BA5713B}" type="datetime4">
              <a:rPr lang="en-US" smtClean="0"/>
              <a:pPr>
                <a:defRPr/>
              </a:pPr>
              <a:t>December 8,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Data Mining: Concepts and Techniques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C6633E-3B9E-4428-A492-657F6BE8269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7051B2-0595-4BC0-A056-FD5B87E339FA}" type="datetime4">
              <a:rPr lang="en-US" smtClean="0"/>
              <a:pPr>
                <a:defRPr/>
              </a:pPr>
              <a:t>December 8, 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Data Mining: Concepts and Techniques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6BBBFDE-912F-411A-BD0F-98E39E46414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D2925B8-B60F-4514-BFD7-B5F5AFD498D0}" type="datetime4">
              <a:rPr lang="en-US" smtClean="0"/>
              <a:pPr>
                <a:defRPr/>
              </a:pPr>
              <a:t>December 8, 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r>
              <a:rPr lang="en-US" smtClean="0"/>
              <a:t>Data Mining: Concepts and Techniques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C77E6C4-2345-49AE-9541-5585ECF6587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</p:sldLayoutIdLst>
  <p:transition>
    <p:zoom/>
  </p:transition>
  <p:timing>
    <p:tnLst>
      <p:par>
        <p:cTn id="1" dur="indefinite" restart="never" nodeType="tmRoot"/>
      </p:par>
    </p:tnLst>
  </p:timing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8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oleObject" Target="../embeddings/oleObject1.bin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Microsoft_Office_Excel_97-2003_Worksheet4.xls"/><Relationship Id="rId5" Type="http://schemas.openxmlformats.org/officeDocument/2006/relationships/oleObject" Target="../embeddings/Microsoft_Office_Excel_97-2003_Worksheet3.xls"/><Relationship Id="rId4" Type="http://schemas.openxmlformats.org/officeDocument/2006/relationships/oleObject" Target="../embeddings/Microsoft_Office_Excel_97-2003_Worksheet2.xls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7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Microsoft_Office_Word_97_-_2003_Document7.doc"/><Relationship Id="rId5" Type="http://schemas.openxmlformats.org/officeDocument/2006/relationships/oleObject" Target="../embeddings/Microsoft_Office_Word_97_-_2003_Document6.doc"/><Relationship Id="rId4" Type="http://schemas.openxmlformats.org/officeDocument/2006/relationships/oleObject" Target="../embeddings/Microsoft_Office_Word_97_-_2003_Document5.doc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0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2.bin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Microsoft_Office_Word_97_-_2003_Document1.doc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05FB46F-2F58-4403-860C-39AB6A85D572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07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52400"/>
            <a:ext cx="8077200" cy="3886200"/>
          </a:xfrm>
        </p:spPr>
        <p:txBody>
          <a:bodyPr/>
          <a:lstStyle/>
          <a:p>
            <a:pPr eaLnBrk="1" hangingPunct="1"/>
            <a:r>
              <a:rPr lang="en-US" sz="6000" dirty="0" smtClean="0"/>
              <a:t>Data Mining: </a:t>
            </a:r>
            <a:br>
              <a:rPr lang="en-US" sz="6000" dirty="0" smtClean="0"/>
            </a:br>
            <a:r>
              <a:rPr lang="en-US" sz="6000" dirty="0" smtClean="0"/>
              <a:t> </a:t>
            </a:r>
            <a:r>
              <a:rPr lang="en-US" sz="4800" dirty="0" smtClean="0"/>
              <a:t>Concepts and Techniques</a:t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3200" dirty="0" smtClean="0"/>
              <a:t>— Chapter 4</a:t>
            </a:r>
            <a:r>
              <a:rPr lang="en-US" sz="2800" dirty="0" smtClean="0"/>
              <a:t> —</a:t>
            </a:r>
          </a:p>
        </p:txBody>
      </p:sp>
      <p:sp>
        <p:nvSpPr>
          <p:cNvPr id="3075" name="Slide Number Placeholder 5"/>
          <p:cNvSpPr txBox="1">
            <a:spLocks noGrp="1"/>
          </p:cNvSpPr>
          <p:nvPr/>
        </p:nvSpPr>
        <p:spPr bwMode="auto">
          <a:xfrm>
            <a:off x="7239000" y="64008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B00179C-CE7E-4B0B-8027-B476578691A0}" type="slidenum">
              <a:rPr lang="zh-CN" altLang="en-US" sz="1200">
                <a:ea typeface="SimSun" pitchFamily="2" charset="-122"/>
              </a:rPr>
              <a:pPr algn="r"/>
              <a:t>1</a:t>
            </a:fld>
            <a:endParaRPr lang="en-US" altLang="zh-CN" sz="1200">
              <a:ea typeface="SimSun" pitchFamily="2" charset="-122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40692F3-A48C-4925-8A32-4D5D1FBEB47E}" type="slidenum">
              <a:rPr lang="en-US" smtClean="0"/>
              <a:pPr/>
              <a:t>10</a:t>
            </a:fld>
            <a:endParaRPr lang="en-US" smtClean="0"/>
          </a:p>
        </p:txBody>
      </p:sp>
      <p:sp>
        <p:nvSpPr>
          <p:cNvPr id="12291" name="AutoShape 2"/>
          <p:cNvSpPr>
            <a:spLocks noChangeArrowheads="1"/>
          </p:cNvSpPr>
          <p:nvPr/>
        </p:nvSpPr>
        <p:spPr bwMode="auto">
          <a:xfrm>
            <a:off x="3124200" y="2895600"/>
            <a:ext cx="2011363" cy="1600200"/>
          </a:xfrm>
          <a:prstGeom prst="flowChartMagneticDisk">
            <a:avLst/>
          </a:prstGeom>
          <a:solidFill>
            <a:srgbClr val="6666FF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488899" name="Rectangle 3"/>
          <p:cNvSpPr>
            <a:spLocks noChangeArrowheads="1"/>
          </p:cNvSpPr>
          <p:nvPr/>
        </p:nvSpPr>
        <p:spPr bwMode="auto">
          <a:xfrm>
            <a:off x="304800" y="457200"/>
            <a:ext cx="85344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lIns="92075" tIns="46038" rIns="92075" bIns="46038" anchor="b"/>
          <a:lstStyle/>
          <a:p>
            <a:pPr eaLnBrk="0" hangingPunct="0">
              <a:defRPr/>
            </a:pP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Data Warehouse: A Multi-Tiered Architecture</a:t>
            </a:r>
            <a:endParaRPr lang="en-US" sz="4000" dirty="0">
              <a:latin typeface="Times New Roman" pitchFamily="18" charset="0"/>
            </a:endParaRPr>
          </a:p>
        </p:txBody>
      </p:sp>
      <p:sp>
        <p:nvSpPr>
          <p:cNvPr id="12293" name="Rectangle 4"/>
          <p:cNvSpPr>
            <a:spLocks noChangeArrowheads="1"/>
          </p:cNvSpPr>
          <p:nvPr/>
        </p:nvSpPr>
        <p:spPr bwMode="auto">
          <a:xfrm>
            <a:off x="1295400" y="838200"/>
            <a:ext cx="6705600" cy="3886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4" name="Rectangle 5"/>
          <p:cNvSpPr>
            <a:spLocks noChangeArrowheads="1"/>
          </p:cNvSpPr>
          <p:nvPr/>
        </p:nvSpPr>
        <p:spPr bwMode="auto">
          <a:xfrm>
            <a:off x="3352800" y="3429000"/>
            <a:ext cx="15541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algn="ctr" eaLnBrk="0" hangingPunct="0"/>
            <a:r>
              <a:rPr lang="en-US">
                <a:latin typeface="Times New Roman" pitchFamily="18" charset="0"/>
              </a:rPr>
              <a:t>Data</a:t>
            </a:r>
          </a:p>
          <a:p>
            <a:pPr algn="ctr" eaLnBrk="0" hangingPunct="0"/>
            <a:r>
              <a:rPr lang="en-US">
                <a:latin typeface="Times New Roman" pitchFamily="18" charset="0"/>
              </a:rPr>
              <a:t>Warehouse</a:t>
            </a:r>
          </a:p>
        </p:txBody>
      </p:sp>
      <p:sp>
        <p:nvSpPr>
          <p:cNvPr id="12295" name="Oval 6"/>
          <p:cNvSpPr>
            <a:spLocks noChangeArrowheads="1"/>
          </p:cNvSpPr>
          <p:nvPr/>
        </p:nvSpPr>
        <p:spPr bwMode="auto">
          <a:xfrm>
            <a:off x="6781800" y="2057400"/>
            <a:ext cx="1968500" cy="3568700"/>
          </a:xfrm>
          <a:prstGeom prst="ellipse">
            <a:avLst/>
          </a:prstGeom>
          <a:noFill/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296" name="AutoShape 7"/>
          <p:cNvSpPr>
            <a:spLocks noChangeArrowheads="1"/>
          </p:cNvSpPr>
          <p:nvPr/>
        </p:nvSpPr>
        <p:spPr bwMode="auto">
          <a:xfrm>
            <a:off x="5492750" y="3206750"/>
            <a:ext cx="901700" cy="749300"/>
          </a:xfrm>
          <a:prstGeom prst="rightArrow">
            <a:avLst>
              <a:gd name="adj1" fmla="val 75009"/>
              <a:gd name="adj2" fmla="val 6017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2297" name="Group 8"/>
          <p:cNvGrpSpPr>
            <a:grpSpLocks/>
          </p:cNvGrpSpPr>
          <p:nvPr/>
        </p:nvGrpSpPr>
        <p:grpSpPr bwMode="auto">
          <a:xfrm>
            <a:off x="1905000" y="2667000"/>
            <a:ext cx="1228725" cy="2197100"/>
            <a:chOff x="1238" y="1876"/>
            <a:chExt cx="774" cy="1384"/>
          </a:xfrm>
        </p:grpSpPr>
        <p:sp>
          <p:nvSpPr>
            <p:cNvPr id="12340" name="AutoShape 9"/>
            <p:cNvSpPr>
              <a:spLocks noChangeArrowheads="1"/>
            </p:cNvSpPr>
            <p:nvPr/>
          </p:nvSpPr>
          <p:spPr bwMode="auto">
            <a:xfrm>
              <a:off x="1252" y="1876"/>
              <a:ext cx="760" cy="1384"/>
            </a:xfrm>
            <a:prstGeom prst="rightArrow">
              <a:avLst>
                <a:gd name="adj1" fmla="val 75009"/>
                <a:gd name="adj2" fmla="val 50005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41" name="Rectangle 10"/>
            <p:cNvSpPr>
              <a:spLocks noChangeArrowheads="1"/>
            </p:cNvSpPr>
            <p:nvPr/>
          </p:nvSpPr>
          <p:spPr bwMode="auto">
            <a:xfrm>
              <a:off x="1238" y="2193"/>
              <a:ext cx="724" cy="7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800">
                  <a:latin typeface="Times New Roman" pitchFamily="18" charset="0"/>
                </a:rPr>
                <a:t>Extract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Transform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Load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Refresh</a:t>
              </a:r>
            </a:p>
          </p:txBody>
        </p:sp>
      </p:grpSp>
      <p:sp>
        <p:nvSpPr>
          <p:cNvPr id="12298" name="Rectangle 11"/>
          <p:cNvSpPr>
            <a:spLocks noChangeArrowheads="1"/>
          </p:cNvSpPr>
          <p:nvPr/>
        </p:nvSpPr>
        <p:spPr bwMode="auto">
          <a:xfrm>
            <a:off x="4953000" y="6172200"/>
            <a:ext cx="190500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US">
                <a:latin typeface="Times New Roman" pitchFamily="18" charset="0"/>
              </a:rPr>
              <a:t>OLAP Engine</a:t>
            </a:r>
          </a:p>
        </p:txBody>
      </p:sp>
      <p:sp>
        <p:nvSpPr>
          <p:cNvPr id="12299" name="Rectangle 12"/>
          <p:cNvSpPr>
            <a:spLocks noChangeArrowheads="1"/>
          </p:cNvSpPr>
          <p:nvPr/>
        </p:nvSpPr>
        <p:spPr bwMode="auto">
          <a:xfrm>
            <a:off x="7086600" y="2743200"/>
            <a:ext cx="1697038" cy="1552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Analysis</a:t>
            </a:r>
          </a:p>
          <a:p>
            <a:pPr eaLnBrk="0" hangingPunct="0"/>
            <a:r>
              <a:rPr lang="en-US">
                <a:latin typeface="Times New Roman" pitchFamily="18" charset="0"/>
              </a:rPr>
              <a:t>Query</a:t>
            </a:r>
          </a:p>
          <a:p>
            <a:pPr eaLnBrk="0" hangingPunct="0"/>
            <a:r>
              <a:rPr lang="en-US">
                <a:latin typeface="Times New Roman" pitchFamily="18" charset="0"/>
              </a:rPr>
              <a:t>Reports</a:t>
            </a:r>
          </a:p>
          <a:p>
            <a:pPr eaLnBrk="0" hangingPunct="0"/>
            <a:r>
              <a:rPr lang="en-US">
                <a:latin typeface="Times New Roman" pitchFamily="18" charset="0"/>
              </a:rPr>
              <a:t>Data mining</a:t>
            </a:r>
          </a:p>
        </p:txBody>
      </p:sp>
      <p:sp>
        <p:nvSpPr>
          <p:cNvPr id="12300" name="Rectangle 13"/>
          <p:cNvSpPr>
            <a:spLocks noChangeArrowheads="1"/>
          </p:cNvSpPr>
          <p:nvPr/>
        </p:nvSpPr>
        <p:spPr bwMode="auto">
          <a:xfrm>
            <a:off x="3733800" y="1676400"/>
            <a:ext cx="1143000" cy="990600"/>
          </a:xfrm>
          <a:prstGeom prst="rect">
            <a:avLst/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0" hangingPunct="0"/>
            <a:r>
              <a:rPr lang="en-US" sz="2000">
                <a:latin typeface="Times New Roman" pitchFamily="18" charset="0"/>
              </a:rPr>
              <a:t>Monitor</a:t>
            </a:r>
          </a:p>
          <a:p>
            <a:pPr algn="ctr" eaLnBrk="0" hangingPunct="0"/>
            <a:r>
              <a:rPr lang="en-US" sz="2000">
                <a:latin typeface="Times New Roman" pitchFamily="18" charset="0"/>
              </a:rPr>
              <a:t>&amp;</a:t>
            </a:r>
          </a:p>
          <a:p>
            <a:pPr algn="ctr" eaLnBrk="0" hangingPunct="0"/>
            <a:r>
              <a:rPr lang="en-US" sz="2000">
                <a:latin typeface="Times New Roman" pitchFamily="18" charset="0"/>
              </a:rPr>
              <a:t>Integrator</a:t>
            </a:r>
            <a:endParaRPr lang="en-US">
              <a:latin typeface="Times New Roman" pitchFamily="18" charset="0"/>
            </a:endParaRPr>
          </a:p>
        </p:txBody>
      </p:sp>
      <p:grpSp>
        <p:nvGrpSpPr>
          <p:cNvPr id="12301" name="Group 14"/>
          <p:cNvGrpSpPr>
            <a:grpSpLocks/>
          </p:cNvGrpSpPr>
          <p:nvPr/>
        </p:nvGrpSpPr>
        <p:grpSpPr bwMode="auto">
          <a:xfrm>
            <a:off x="2209800" y="1676400"/>
            <a:ext cx="931863" cy="914400"/>
            <a:chOff x="288" y="1012"/>
            <a:chExt cx="769" cy="664"/>
          </a:xfrm>
        </p:grpSpPr>
        <p:sp>
          <p:nvSpPr>
            <p:cNvPr id="12337" name="Oval 15"/>
            <p:cNvSpPr>
              <a:spLocks noChangeArrowheads="1"/>
            </p:cNvSpPr>
            <p:nvPr/>
          </p:nvSpPr>
          <p:spPr bwMode="auto">
            <a:xfrm>
              <a:off x="292" y="1437"/>
              <a:ext cx="760" cy="239"/>
            </a:xfrm>
            <a:prstGeom prst="ellipse">
              <a:avLst/>
            </a:prstGeom>
            <a:solidFill>
              <a:srgbClr val="FCFEB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8" name="Freeform 16"/>
            <p:cNvSpPr>
              <a:spLocks/>
            </p:cNvSpPr>
            <p:nvPr/>
          </p:nvSpPr>
          <p:spPr bwMode="auto">
            <a:xfrm>
              <a:off x="288" y="1159"/>
              <a:ext cx="769" cy="413"/>
            </a:xfrm>
            <a:custGeom>
              <a:avLst/>
              <a:gdLst>
                <a:gd name="T0" fmla="*/ 12 w 769"/>
                <a:gd name="T1" fmla="*/ 412 h 413"/>
                <a:gd name="T2" fmla="*/ 0 w 769"/>
                <a:gd name="T3" fmla="*/ 318 h 413"/>
                <a:gd name="T4" fmla="*/ 0 w 769"/>
                <a:gd name="T5" fmla="*/ 244 h 413"/>
                <a:gd name="T6" fmla="*/ 0 w 769"/>
                <a:gd name="T7" fmla="*/ 147 h 413"/>
                <a:gd name="T8" fmla="*/ 0 w 769"/>
                <a:gd name="T9" fmla="*/ 73 h 413"/>
                <a:gd name="T10" fmla="*/ 0 w 769"/>
                <a:gd name="T11" fmla="*/ 0 h 413"/>
                <a:gd name="T12" fmla="*/ 768 w 769"/>
                <a:gd name="T13" fmla="*/ 10 h 413"/>
                <a:gd name="T14" fmla="*/ 768 w 769"/>
                <a:gd name="T15" fmla="*/ 412 h 413"/>
                <a:gd name="T16" fmla="*/ 768 w 769"/>
                <a:gd name="T17" fmla="*/ 412 h 413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769"/>
                <a:gd name="T28" fmla="*/ 0 h 413"/>
                <a:gd name="T29" fmla="*/ 769 w 769"/>
                <a:gd name="T30" fmla="*/ 413 h 413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769" h="413">
                  <a:moveTo>
                    <a:pt x="12" y="412"/>
                  </a:moveTo>
                  <a:lnTo>
                    <a:pt x="0" y="318"/>
                  </a:lnTo>
                  <a:lnTo>
                    <a:pt x="0" y="244"/>
                  </a:lnTo>
                  <a:lnTo>
                    <a:pt x="0" y="147"/>
                  </a:lnTo>
                  <a:lnTo>
                    <a:pt x="0" y="73"/>
                  </a:lnTo>
                  <a:lnTo>
                    <a:pt x="0" y="0"/>
                  </a:lnTo>
                  <a:lnTo>
                    <a:pt x="768" y="10"/>
                  </a:lnTo>
                  <a:lnTo>
                    <a:pt x="768" y="412"/>
                  </a:lnTo>
                </a:path>
              </a:pathLst>
            </a:custGeom>
            <a:solidFill>
              <a:srgbClr val="FCFEB9"/>
            </a:solidFill>
            <a:ln w="12700" cap="rnd">
              <a:solidFill>
                <a:schemeClr val="tx1"/>
              </a:solidFill>
              <a:round/>
              <a:headEnd type="none" w="sm" len="sm"/>
              <a:tailEnd type="none" w="sm" len="sm"/>
            </a:ln>
          </p:spPr>
          <p:txBody>
            <a:bodyPr/>
            <a:lstStyle/>
            <a:p>
              <a:endParaRPr lang="en-IN"/>
            </a:p>
          </p:txBody>
        </p:sp>
        <p:sp>
          <p:nvSpPr>
            <p:cNvPr id="12339" name="Oval 17"/>
            <p:cNvSpPr>
              <a:spLocks noChangeArrowheads="1"/>
            </p:cNvSpPr>
            <p:nvPr/>
          </p:nvSpPr>
          <p:spPr bwMode="auto">
            <a:xfrm>
              <a:off x="292" y="1012"/>
              <a:ext cx="760" cy="259"/>
            </a:xfrm>
            <a:prstGeom prst="ellipse">
              <a:avLst/>
            </a:prstGeom>
            <a:solidFill>
              <a:srgbClr val="FCFEB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2302" name="Rectangle 18"/>
          <p:cNvSpPr>
            <a:spLocks noChangeArrowheads="1"/>
          </p:cNvSpPr>
          <p:nvPr/>
        </p:nvSpPr>
        <p:spPr bwMode="auto">
          <a:xfrm>
            <a:off x="2286000" y="2057400"/>
            <a:ext cx="8509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Metadata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2303" name="Line 19"/>
          <p:cNvSpPr>
            <a:spLocks noChangeShapeType="1"/>
          </p:cNvSpPr>
          <p:nvPr/>
        </p:nvSpPr>
        <p:spPr bwMode="auto">
          <a:xfrm>
            <a:off x="3124200" y="2133600"/>
            <a:ext cx="609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12304" name="Rectangle 20"/>
          <p:cNvSpPr>
            <a:spLocks noChangeArrowheads="1"/>
          </p:cNvSpPr>
          <p:nvPr/>
        </p:nvSpPr>
        <p:spPr bwMode="auto">
          <a:xfrm>
            <a:off x="180975" y="6096000"/>
            <a:ext cx="1800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Data Sources</a:t>
            </a:r>
          </a:p>
        </p:txBody>
      </p:sp>
      <p:sp>
        <p:nvSpPr>
          <p:cNvPr id="12305" name="Rectangle 21"/>
          <p:cNvSpPr>
            <a:spLocks noChangeArrowheads="1"/>
          </p:cNvSpPr>
          <p:nvPr/>
        </p:nvSpPr>
        <p:spPr bwMode="auto">
          <a:xfrm>
            <a:off x="6934200" y="6172200"/>
            <a:ext cx="2022475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Front-End Tools</a:t>
            </a:r>
          </a:p>
        </p:txBody>
      </p:sp>
      <p:sp>
        <p:nvSpPr>
          <p:cNvPr id="12306" name="Rectangle 22"/>
          <p:cNvSpPr>
            <a:spLocks noChangeArrowheads="1"/>
          </p:cNvSpPr>
          <p:nvPr/>
        </p:nvSpPr>
        <p:spPr bwMode="auto">
          <a:xfrm>
            <a:off x="5470525" y="3336925"/>
            <a:ext cx="877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Serve</a:t>
            </a:r>
          </a:p>
        </p:txBody>
      </p:sp>
      <p:sp>
        <p:nvSpPr>
          <p:cNvPr id="12307" name="AutoShape 23"/>
          <p:cNvSpPr>
            <a:spLocks noChangeArrowheads="1"/>
          </p:cNvSpPr>
          <p:nvPr/>
        </p:nvSpPr>
        <p:spPr bwMode="auto">
          <a:xfrm>
            <a:off x="5791200" y="2362200"/>
            <a:ext cx="755650" cy="679450"/>
          </a:xfrm>
          <a:prstGeom prst="cube">
            <a:avLst>
              <a:gd name="adj" fmla="val 24995"/>
            </a:avLst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8" name="AutoShape 24"/>
          <p:cNvSpPr>
            <a:spLocks noChangeArrowheads="1"/>
          </p:cNvSpPr>
          <p:nvPr/>
        </p:nvSpPr>
        <p:spPr bwMode="auto">
          <a:xfrm>
            <a:off x="5867400" y="4343400"/>
            <a:ext cx="679450" cy="679450"/>
          </a:xfrm>
          <a:prstGeom prst="cube">
            <a:avLst>
              <a:gd name="adj" fmla="val 24995"/>
            </a:avLst>
          </a:prstGeom>
          <a:solidFill>
            <a:srgbClr val="FCFEB9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09" name="AutoShape 25"/>
          <p:cNvSpPr>
            <a:spLocks noChangeArrowheads="1"/>
          </p:cNvSpPr>
          <p:nvPr/>
        </p:nvSpPr>
        <p:spPr bwMode="auto">
          <a:xfrm>
            <a:off x="3276600" y="4572000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0" name="AutoShape 26"/>
          <p:cNvSpPr>
            <a:spLocks noChangeArrowheads="1"/>
          </p:cNvSpPr>
          <p:nvPr/>
        </p:nvSpPr>
        <p:spPr bwMode="auto">
          <a:xfrm>
            <a:off x="4648200" y="4572000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1" name="AutoShape 27"/>
          <p:cNvSpPr>
            <a:spLocks noChangeArrowheads="1"/>
          </p:cNvSpPr>
          <p:nvPr/>
        </p:nvSpPr>
        <p:spPr bwMode="auto">
          <a:xfrm>
            <a:off x="3962400" y="4572000"/>
            <a:ext cx="292100" cy="292100"/>
          </a:xfrm>
          <a:prstGeom prst="downArrow">
            <a:avLst>
              <a:gd name="adj1" fmla="val 50000"/>
              <a:gd name="adj2" fmla="val 50005"/>
            </a:avLst>
          </a:prstGeom>
          <a:solidFill>
            <a:schemeClr val="accent1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12" name="Rectangle 28"/>
          <p:cNvSpPr>
            <a:spLocks noChangeArrowheads="1"/>
          </p:cNvSpPr>
          <p:nvPr/>
        </p:nvSpPr>
        <p:spPr bwMode="auto">
          <a:xfrm>
            <a:off x="3657600" y="5562600"/>
            <a:ext cx="102235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algn="ctr" eaLnBrk="0" hangingPunct="0"/>
            <a:r>
              <a:rPr lang="en-US" sz="1800">
                <a:latin typeface="Times New Roman" pitchFamily="18" charset="0"/>
              </a:rPr>
              <a:t>Data Marts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2313" name="Line 29"/>
          <p:cNvSpPr>
            <a:spLocks noChangeShapeType="1"/>
          </p:cNvSpPr>
          <p:nvPr/>
        </p:nvSpPr>
        <p:spPr bwMode="auto">
          <a:xfrm flipV="1">
            <a:off x="5029200" y="2743200"/>
            <a:ext cx="685800" cy="304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12314" name="Line 30"/>
          <p:cNvSpPr>
            <a:spLocks noChangeShapeType="1"/>
          </p:cNvSpPr>
          <p:nvPr/>
        </p:nvSpPr>
        <p:spPr bwMode="auto">
          <a:xfrm flipV="1">
            <a:off x="5334000" y="4876800"/>
            <a:ext cx="45720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stealth" w="med" len="lg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12315" name="AutoShape 31"/>
          <p:cNvSpPr>
            <a:spLocks noChangeArrowheads="1"/>
          </p:cNvSpPr>
          <p:nvPr/>
        </p:nvSpPr>
        <p:spPr bwMode="auto">
          <a:xfrm>
            <a:off x="3048000" y="4953000"/>
            <a:ext cx="671513" cy="609600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316" name="AutoShape 32"/>
          <p:cNvSpPr>
            <a:spLocks noChangeArrowheads="1"/>
          </p:cNvSpPr>
          <p:nvPr/>
        </p:nvSpPr>
        <p:spPr bwMode="auto">
          <a:xfrm>
            <a:off x="3810000" y="4953000"/>
            <a:ext cx="671513" cy="609600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sp>
        <p:nvSpPr>
          <p:cNvPr id="12317" name="AutoShape 33"/>
          <p:cNvSpPr>
            <a:spLocks noChangeArrowheads="1"/>
          </p:cNvSpPr>
          <p:nvPr/>
        </p:nvSpPr>
        <p:spPr bwMode="auto">
          <a:xfrm>
            <a:off x="4572000" y="4953000"/>
            <a:ext cx="671513" cy="609600"/>
          </a:xfrm>
          <a:prstGeom prst="flowChartMagneticDisk">
            <a:avLst/>
          </a:prstGeom>
          <a:solidFill>
            <a:srgbClr val="FFFF00"/>
          </a:solidFill>
          <a:ln w="9525">
            <a:solidFill>
              <a:srgbClr val="000000"/>
            </a:solidFill>
            <a:round/>
            <a:headEnd/>
            <a:tailEnd/>
          </a:ln>
        </p:spPr>
        <p:txBody>
          <a:bodyPr anchor="ctr">
            <a:spAutoFit/>
          </a:bodyPr>
          <a:lstStyle/>
          <a:p>
            <a:endParaRPr lang="en-US"/>
          </a:p>
        </p:txBody>
      </p:sp>
      <p:grpSp>
        <p:nvGrpSpPr>
          <p:cNvPr id="12318" name="Group 34"/>
          <p:cNvGrpSpPr>
            <a:grpSpLocks/>
          </p:cNvGrpSpPr>
          <p:nvPr/>
        </p:nvGrpSpPr>
        <p:grpSpPr bwMode="auto">
          <a:xfrm>
            <a:off x="228600" y="1524000"/>
            <a:ext cx="1590675" cy="3879850"/>
            <a:chOff x="148" y="1440"/>
            <a:chExt cx="1002" cy="2444"/>
          </a:xfrm>
        </p:grpSpPr>
        <p:sp>
          <p:nvSpPr>
            <p:cNvPr id="12329" name="Oval 35"/>
            <p:cNvSpPr>
              <a:spLocks noChangeArrowheads="1"/>
            </p:cNvSpPr>
            <p:nvPr/>
          </p:nvSpPr>
          <p:spPr bwMode="auto">
            <a:xfrm>
              <a:off x="576" y="2256"/>
              <a:ext cx="472" cy="172"/>
            </a:xfrm>
            <a:prstGeom prst="ellipse">
              <a:avLst/>
            </a:prstGeom>
            <a:solidFill>
              <a:srgbClr val="FCFEB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0" name="Oval 36"/>
            <p:cNvSpPr>
              <a:spLocks noChangeArrowheads="1"/>
            </p:cNvSpPr>
            <p:nvPr/>
          </p:nvSpPr>
          <p:spPr bwMode="auto">
            <a:xfrm>
              <a:off x="148" y="1440"/>
              <a:ext cx="1000" cy="2444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1" name="Oval 37"/>
            <p:cNvSpPr>
              <a:spLocks noChangeArrowheads="1"/>
            </p:cNvSpPr>
            <p:nvPr/>
          </p:nvSpPr>
          <p:spPr bwMode="auto">
            <a:xfrm>
              <a:off x="240" y="2256"/>
              <a:ext cx="472" cy="172"/>
            </a:xfrm>
            <a:prstGeom prst="ellipse">
              <a:avLst/>
            </a:prstGeom>
            <a:solidFill>
              <a:srgbClr val="FCFEB9"/>
            </a:solidFill>
            <a:ln w="127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332" name="Rectangle 38"/>
            <p:cNvSpPr>
              <a:spLocks noChangeArrowheads="1"/>
            </p:cNvSpPr>
            <p:nvPr/>
          </p:nvSpPr>
          <p:spPr bwMode="auto">
            <a:xfrm>
              <a:off x="240" y="2448"/>
              <a:ext cx="910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Operational </a:t>
              </a:r>
            </a:p>
            <a:p>
              <a:pPr eaLnBrk="0" hangingPunct="0"/>
              <a:r>
                <a:rPr lang="en-US" sz="2000">
                  <a:latin typeface="Times New Roman" pitchFamily="18" charset="0"/>
                </a:rPr>
                <a:t>DBs</a:t>
              </a:r>
            </a:p>
          </p:txBody>
        </p:sp>
        <p:sp>
          <p:nvSpPr>
            <p:cNvPr id="12333" name="Rectangle 39"/>
            <p:cNvSpPr>
              <a:spLocks noChangeArrowheads="1"/>
            </p:cNvSpPr>
            <p:nvPr/>
          </p:nvSpPr>
          <p:spPr bwMode="auto">
            <a:xfrm>
              <a:off x="288" y="1776"/>
              <a:ext cx="692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Other</a:t>
              </a:r>
            </a:p>
            <a:p>
              <a:pPr eaLnBrk="0" hangingPunct="0"/>
              <a:r>
                <a:rPr lang="en-US" sz="2000">
                  <a:latin typeface="Times New Roman" pitchFamily="18" charset="0"/>
                </a:rPr>
                <a:t>sources</a:t>
              </a:r>
            </a:p>
          </p:txBody>
        </p:sp>
        <p:sp>
          <p:nvSpPr>
            <p:cNvPr id="12334" name="AutoShape 40"/>
            <p:cNvSpPr>
              <a:spLocks noChangeArrowheads="1"/>
            </p:cNvSpPr>
            <p:nvPr/>
          </p:nvSpPr>
          <p:spPr bwMode="auto">
            <a:xfrm>
              <a:off x="365" y="3398"/>
              <a:ext cx="441" cy="28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35" name="AutoShape 41"/>
            <p:cNvSpPr>
              <a:spLocks noChangeArrowheads="1"/>
            </p:cNvSpPr>
            <p:nvPr/>
          </p:nvSpPr>
          <p:spPr bwMode="auto">
            <a:xfrm>
              <a:off x="461" y="3129"/>
              <a:ext cx="441" cy="28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  <p:sp>
          <p:nvSpPr>
            <p:cNvPr id="12336" name="AutoShape 42"/>
            <p:cNvSpPr>
              <a:spLocks noChangeArrowheads="1"/>
            </p:cNvSpPr>
            <p:nvPr/>
          </p:nvSpPr>
          <p:spPr bwMode="auto">
            <a:xfrm>
              <a:off x="615" y="2851"/>
              <a:ext cx="441" cy="288"/>
            </a:xfrm>
            <a:prstGeom prst="flowChartMagneticDisk">
              <a:avLst/>
            </a:prstGeom>
            <a:solidFill>
              <a:srgbClr val="9A87F9"/>
            </a:soli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endParaRPr lang="en-US"/>
            </a:p>
          </p:txBody>
        </p:sp>
      </p:grpSp>
      <p:sp>
        <p:nvSpPr>
          <p:cNvPr id="12319" name="Line 43"/>
          <p:cNvSpPr>
            <a:spLocks noChangeShapeType="1"/>
          </p:cNvSpPr>
          <p:nvPr/>
        </p:nvSpPr>
        <p:spPr bwMode="auto">
          <a:xfrm>
            <a:off x="1905000" y="1524000"/>
            <a:ext cx="0" cy="41910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12320" name="Line 44"/>
          <p:cNvSpPr>
            <a:spLocks noChangeShapeType="1"/>
          </p:cNvSpPr>
          <p:nvPr/>
        </p:nvSpPr>
        <p:spPr bwMode="auto">
          <a:xfrm>
            <a:off x="5410200" y="1600200"/>
            <a:ext cx="0" cy="411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12321" name="Line 45"/>
          <p:cNvSpPr>
            <a:spLocks noChangeShapeType="1"/>
          </p:cNvSpPr>
          <p:nvPr/>
        </p:nvSpPr>
        <p:spPr bwMode="auto">
          <a:xfrm>
            <a:off x="6629400" y="1600200"/>
            <a:ext cx="0" cy="4114800"/>
          </a:xfrm>
          <a:prstGeom prst="line">
            <a:avLst/>
          </a:prstGeom>
          <a:noFill/>
          <a:ln w="19050">
            <a:solidFill>
              <a:schemeClr val="tx1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12322" name="Text Box 46"/>
          <p:cNvSpPr txBox="1">
            <a:spLocks noChangeArrowheads="1"/>
          </p:cNvSpPr>
          <p:nvPr/>
        </p:nvSpPr>
        <p:spPr bwMode="auto">
          <a:xfrm>
            <a:off x="2838450" y="6172200"/>
            <a:ext cx="15811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0" tIns="0" rIns="0" bIns="0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Data Storage</a:t>
            </a:r>
          </a:p>
        </p:txBody>
      </p:sp>
      <p:sp>
        <p:nvSpPr>
          <p:cNvPr id="12323" name="AutoShape 47"/>
          <p:cNvSpPr>
            <a:spLocks/>
          </p:cNvSpPr>
          <p:nvPr/>
        </p:nvSpPr>
        <p:spPr bwMode="auto">
          <a:xfrm rot="5400000">
            <a:off x="952500" y="5219700"/>
            <a:ext cx="152400" cy="1600200"/>
          </a:xfrm>
          <a:prstGeom prst="rightBrace">
            <a:avLst>
              <a:gd name="adj1" fmla="val 87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24" name="AutoShape 48"/>
          <p:cNvSpPr>
            <a:spLocks/>
          </p:cNvSpPr>
          <p:nvPr/>
        </p:nvSpPr>
        <p:spPr bwMode="auto">
          <a:xfrm rot="5400000">
            <a:off x="3505200" y="4419600"/>
            <a:ext cx="152400" cy="3200400"/>
          </a:xfrm>
          <a:prstGeom prst="rightBrace">
            <a:avLst>
              <a:gd name="adj1" fmla="val 1750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25" name="AutoShape 49"/>
          <p:cNvSpPr>
            <a:spLocks/>
          </p:cNvSpPr>
          <p:nvPr/>
        </p:nvSpPr>
        <p:spPr bwMode="auto">
          <a:xfrm rot="5400000">
            <a:off x="5981700" y="5448300"/>
            <a:ext cx="152400" cy="1143000"/>
          </a:xfrm>
          <a:prstGeom prst="rightBrace">
            <a:avLst>
              <a:gd name="adj1" fmla="val 6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26" name="AutoShape 50"/>
          <p:cNvSpPr>
            <a:spLocks/>
          </p:cNvSpPr>
          <p:nvPr/>
        </p:nvSpPr>
        <p:spPr bwMode="auto">
          <a:xfrm rot="5400000">
            <a:off x="7734300" y="4991100"/>
            <a:ext cx="152400" cy="2057400"/>
          </a:xfrm>
          <a:prstGeom prst="rightBrace">
            <a:avLst>
              <a:gd name="adj1" fmla="val 112500"/>
              <a:gd name="adj2" fmla="val 50000"/>
            </a:avLst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2327" name="Rectangle 51"/>
          <p:cNvSpPr>
            <a:spLocks noChangeArrowheads="1"/>
          </p:cNvSpPr>
          <p:nvPr/>
        </p:nvSpPr>
        <p:spPr bwMode="auto">
          <a:xfrm>
            <a:off x="5334000" y="1905000"/>
            <a:ext cx="1524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>
            <a:spAutoFit/>
          </a:bodyPr>
          <a:lstStyle/>
          <a:p>
            <a:pPr algn="ctr" eaLnBrk="0" hangingPunct="0"/>
            <a:r>
              <a:rPr lang="en-US" sz="2000">
                <a:latin typeface="Times New Roman" pitchFamily="18" charset="0"/>
              </a:rPr>
              <a:t>OLAP Server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12328" name="Line 52"/>
          <p:cNvSpPr>
            <a:spLocks noChangeShapeType="1"/>
          </p:cNvSpPr>
          <p:nvPr/>
        </p:nvSpPr>
        <p:spPr bwMode="auto">
          <a:xfrm>
            <a:off x="3048000" y="2590800"/>
            <a:ext cx="304800" cy="381000"/>
          </a:xfrm>
          <a:prstGeom prst="line">
            <a:avLst/>
          </a:prstGeom>
          <a:noFill/>
          <a:ln w="19050">
            <a:solidFill>
              <a:schemeClr val="tx1"/>
            </a:solidFill>
            <a:round/>
            <a:headEnd/>
            <a:tailEnd type="stealth" w="med" len="lg"/>
          </a:ln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790575" y="381000"/>
            <a:ext cx="7294563" cy="609600"/>
          </a:xfrm>
          <a:noFill/>
        </p:spPr>
        <p:txBody>
          <a:bodyPr lIns="92075" tIns="46038" rIns="92075" bIns="46038">
            <a:normAutofit fontScale="90000"/>
          </a:bodyPr>
          <a:lstStyle/>
          <a:p>
            <a:pPr eaLnBrk="1" hangingPunct="1"/>
            <a:r>
              <a:rPr lang="en-US" smtClean="0"/>
              <a:t>Three Data Warehouse Models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591550" cy="51054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400" smtClean="0">
                <a:solidFill>
                  <a:schemeClr val="hlink"/>
                </a:solidFill>
              </a:rPr>
              <a:t>Enterprise warehouse</a:t>
            </a:r>
            <a:endParaRPr lang="en-US" sz="2400" smtClean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400" smtClean="0"/>
              <a:t>collects all of the information about subjects spanning the entire organization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400" smtClean="0">
                <a:solidFill>
                  <a:schemeClr val="hlink"/>
                </a:solidFill>
              </a:rPr>
              <a:t>Data Mart</a:t>
            </a:r>
            <a:endParaRPr lang="en-US" sz="2400" smtClean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400" smtClean="0"/>
              <a:t>a subset of corporate-wide data that is of value to a specific groups of users.  Its scope is confined to specific, selected groups, such as marketing data mart</a:t>
            </a:r>
          </a:p>
          <a:p>
            <a:pPr lvl="2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000" smtClean="0"/>
              <a:t>Independent vs. dependent (directly from warehouse) data mart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400" smtClean="0">
                <a:solidFill>
                  <a:schemeClr val="hlink"/>
                </a:solidFill>
              </a:rPr>
              <a:t>Virtual warehouse</a:t>
            </a:r>
            <a:endParaRPr lang="en-US" sz="2400" smtClean="0"/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400" smtClean="0"/>
              <a:t>A set of views over operational databases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2400" smtClean="0"/>
              <a:t>Only some of the possible summary views may be materialized</a:t>
            </a:r>
          </a:p>
        </p:txBody>
      </p:sp>
      <p:sp>
        <p:nvSpPr>
          <p:cNvPr id="133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2057A7F-7520-409A-9476-3B3248604D49}" type="slidenum">
              <a:rPr lang="en-US" smtClean="0"/>
              <a:pPr/>
              <a:t>11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" y="304800"/>
            <a:ext cx="8991600" cy="685800"/>
          </a:xfrm>
        </p:spPr>
        <p:txBody>
          <a:bodyPr/>
          <a:lstStyle/>
          <a:p>
            <a:pPr eaLnBrk="1" hangingPunct="1"/>
            <a:r>
              <a:rPr lang="en-US" sz="3200" smtClean="0"/>
              <a:t>Extraction, Transformation, and Loading (ETL)</a:t>
            </a:r>
            <a:endParaRPr lang="en-US" smtClean="0"/>
          </a:p>
        </p:txBody>
      </p:sp>
      <p:sp>
        <p:nvSpPr>
          <p:cNvPr id="14340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534400" cy="5181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400" b="1" smtClean="0"/>
              <a:t>Data extraction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get data from multiple, heterogeneous, and external sources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Data cleaning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detect errors in the data and rectify them when possible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Data transformation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convert data from legacy or host format to warehouse format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Load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sort, summarize, consolidate, compute views, check integrity, and build indicies and partitions</a:t>
            </a:r>
          </a:p>
          <a:p>
            <a:pPr eaLnBrk="1" hangingPunct="1">
              <a:lnSpc>
                <a:spcPct val="90000"/>
              </a:lnSpc>
            </a:pPr>
            <a:r>
              <a:rPr lang="en-US" sz="2400" b="1" smtClean="0"/>
              <a:t>Refresh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smtClean="0"/>
              <a:t>propagate the updates from the data sources to the warehouse</a:t>
            </a:r>
          </a:p>
        </p:txBody>
      </p:sp>
      <p:sp>
        <p:nvSpPr>
          <p:cNvPr id="143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34CB114-09A4-4B37-9CEE-33D2968B8B8A}" type="slidenum">
              <a:rPr lang="en-US" smtClean="0"/>
              <a:pPr/>
              <a:t>12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/>
              <a:t>Metadata Repository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295400"/>
            <a:ext cx="8534400" cy="5257800"/>
          </a:xfrm>
          <a:noFill/>
        </p:spPr>
        <p:txBody>
          <a:bodyPr lIns="92075" tIns="46038" rIns="92075" bIns="46038">
            <a:normAutofit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sz="2000" b="1" smtClean="0"/>
              <a:t>Meta data</a:t>
            </a:r>
            <a:r>
              <a:rPr lang="en-US" sz="2000" smtClean="0"/>
              <a:t> is the data defining warehouse objects.  It stores: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 smtClean="0"/>
              <a:t>Description of the </a:t>
            </a:r>
            <a:r>
              <a:rPr lang="en-US" sz="2000" smtClean="0">
                <a:solidFill>
                  <a:schemeClr val="folHlink"/>
                </a:solidFill>
              </a:rPr>
              <a:t>structure</a:t>
            </a:r>
            <a:r>
              <a:rPr lang="en-US" sz="2000" smtClean="0"/>
              <a:t> of the data warehouse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schema, view, dimensions, hierarchies, derived data defn, data mart locations and contents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 smtClean="0">
                <a:solidFill>
                  <a:schemeClr val="folHlink"/>
                </a:solidFill>
              </a:rPr>
              <a:t>Operational</a:t>
            </a:r>
            <a:r>
              <a:rPr lang="en-US" sz="2000" smtClean="0"/>
              <a:t> meta-data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data lineage (history of migrated data and transformation path), currency of data (active, archived, or purged), monitoring information (warehouse usage statistics, error reports, audit trails)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 smtClean="0"/>
              <a:t>The </a:t>
            </a:r>
            <a:r>
              <a:rPr lang="en-US" sz="2000" smtClean="0">
                <a:solidFill>
                  <a:schemeClr val="folHlink"/>
                </a:solidFill>
              </a:rPr>
              <a:t>algorithms</a:t>
            </a:r>
            <a:r>
              <a:rPr lang="en-US" sz="2000" smtClean="0"/>
              <a:t> used for summarization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 smtClean="0"/>
              <a:t>The </a:t>
            </a:r>
            <a:r>
              <a:rPr lang="en-US" sz="2000" smtClean="0">
                <a:solidFill>
                  <a:schemeClr val="folHlink"/>
                </a:solidFill>
              </a:rPr>
              <a:t>mapping</a:t>
            </a:r>
            <a:r>
              <a:rPr lang="en-US" sz="2000" smtClean="0"/>
              <a:t> from operational environment to the data warehouse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 smtClean="0"/>
              <a:t>Data related to </a:t>
            </a:r>
            <a:r>
              <a:rPr lang="en-US" sz="2000" smtClean="0">
                <a:solidFill>
                  <a:schemeClr val="folHlink"/>
                </a:solidFill>
              </a:rPr>
              <a:t>system performance</a:t>
            </a:r>
          </a:p>
          <a:p>
            <a:pPr lvl="1" eaLnBrk="1" hangingPunct="1">
              <a:lnSpc>
                <a:spcPct val="110000"/>
              </a:lnSpc>
              <a:spcBef>
                <a:spcPct val="0"/>
              </a:spcBef>
            </a:pPr>
            <a:r>
              <a:rPr lang="en-US" sz="2000" smtClean="0"/>
              <a:t>warehouse schema, view and derived data definitions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 smtClean="0">
                <a:solidFill>
                  <a:schemeClr val="folHlink"/>
                </a:solidFill>
              </a:rPr>
              <a:t>Business data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business terms and definitions, ownership of data, charging policies</a:t>
            </a:r>
          </a:p>
        </p:txBody>
      </p:sp>
      <p:sp>
        <p:nvSpPr>
          <p:cNvPr id="153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23EF13C-645F-456D-8BC2-AEF27103DE03}" type="slidenum">
              <a:rPr lang="en-US" smtClean="0"/>
              <a:pPr/>
              <a:t>13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220200" cy="1066800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sz="3200" smtClean="0"/>
              <a:t>Chapter 4: Data Warehousing and On-line Analytical Processing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82000" cy="4876800"/>
          </a:xfrm>
          <a:noFill/>
        </p:spPr>
        <p:txBody>
          <a:bodyPr lIns="92075" tIns="46038" rIns="92075" bIns="46038">
            <a:normAutofit fontScale="92500" lnSpcReduction="10000"/>
          </a:bodyPr>
          <a:lstStyle/>
          <a:p>
            <a:pPr eaLnBrk="1" hangingPunct="1">
              <a:lnSpc>
                <a:spcPct val="140000"/>
              </a:lnSpc>
            </a:pPr>
            <a:r>
              <a:rPr lang="en-US" smtClean="0"/>
              <a:t>Data Warehouse: Basic Concepts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Warehouse Modeling: Data Cube and OLAP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Warehouse Design and Usage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Warehouse Implementation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Generalization by Attribute-Oriented Induction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Summary</a:t>
            </a:r>
          </a:p>
        </p:txBody>
      </p:sp>
      <p:sp>
        <p:nvSpPr>
          <p:cNvPr id="163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BE92F5-287A-493A-9D67-075BB3A22517}" type="slidenum">
              <a:rPr lang="en-US" smtClean="0"/>
              <a:pPr/>
              <a:t>14</a:t>
            </a:fld>
            <a:endParaRPr lang="en-US" smtClean="0"/>
          </a:p>
        </p:txBody>
      </p:sp>
      <p:sp>
        <p:nvSpPr>
          <p:cNvPr id="16389" name="AutoShape 4"/>
          <p:cNvSpPr>
            <a:spLocks noChangeArrowheads="1"/>
          </p:cNvSpPr>
          <p:nvPr/>
        </p:nvSpPr>
        <p:spPr bwMode="auto">
          <a:xfrm rot="9109285">
            <a:off x="8610600" y="2057400"/>
            <a:ext cx="381000" cy="3810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152400"/>
            <a:ext cx="8763000" cy="838200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sz="3200" smtClean="0"/>
              <a:t>From Tables and Spreadsheets to </a:t>
            </a:r>
            <a:br>
              <a:rPr lang="en-US" sz="3200" smtClean="0"/>
            </a:br>
            <a:r>
              <a:rPr lang="en-US" sz="3200" smtClean="0"/>
              <a:t>Data Cubes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305800" cy="508635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30000"/>
              </a:lnSpc>
            </a:pPr>
            <a:r>
              <a:rPr lang="en-US" sz="2000" smtClean="0"/>
              <a:t>A </a:t>
            </a:r>
            <a:r>
              <a:rPr lang="en-US" sz="2000" b="1" smtClean="0"/>
              <a:t>data warehouse</a:t>
            </a:r>
            <a:r>
              <a:rPr lang="en-US" sz="2000" smtClean="0"/>
              <a:t> is based on a </a:t>
            </a:r>
            <a:r>
              <a:rPr lang="en-US" sz="2000" smtClean="0">
                <a:solidFill>
                  <a:schemeClr val="hlink"/>
                </a:solidFill>
              </a:rPr>
              <a:t>multidimensional data model</a:t>
            </a:r>
            <a:r>
              <a:rPr lang="en-US" sz="2000" smtClean="0"/>
              <a:t> which views data in the form of a data cube</a:t>
            </a:r>
          </a:p>
          <a:p>
            <a:pPr eaLnBrk="1" hangingPunct="1">
              <a:lnSpc>
                <a:spcPct val="130000"/>
              </a:lnSpc>
            </a:pPr>
            <a:r>
              <a:rPr lang="en-US" sz="2000" smtClean="0"/>
              <a:t>A data cube, such as </a:t>
            </a:r>
            <a:r>
              <a:rPr lang="en-US" sz="2000" smtClean="0">
                <a:solidFill>
                  <a:schemeClr val="folHlink"/>
                </a:solidFill>
              </a:rPr>
              <a:t>sales</a:t>
            </a:r>
            <a:r>
              <a:rPr lang="en-US" sz="2000" smtClean="0"/>
              <a:t>, allows data to be modeled and viewed in multiple dimensions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000" b="1" smtClean="0"/>
              <a:t>Dimension tables</a:t>
            </a:r>
            <a:r>
              <a:rPr lang="en-US" sz="2000" smtClean="0"/>
              <a:t>, such as </a:t>
            </a:r>
            <a:r>
              <a:rPr lang="en-US" sz="2000" smtClean="0">
                <a:solidFill>
                  <a:schemeClr val="folHlink"/>
                </a:solidFill>
              </a:rPr>
              <a:t>item (item_name, brand, type), </a:t>
            </a:r>
            <a:r>
              <a:rPr lang="en-US" sz="2000" smtClean="0"/>
              <a:t>or</a:t>
            </a:r>
            <a:r>
              <a:rPr lang="en-US" sz="2000" smtClean="0">
                <a:solidFill>
                  <a:schemeClr val="folHlink"/>
                </a:solidFill>
              </a:rPr>
              <a:t> time(day, week, month, quarter, year) 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000" b="1" smtClean="0"/>
              <a:t>Fact table</a:t>
            </a:r>
            <a:r>
              <a:rPr lang="en-US" sz="2000" smtClean="0"/>
              <a:t> contains </a:t>
            </a:r>
            <a:r>
              <a:rPr lang="en-US" sz="2000" b="1" smtClean="0"/>
              <a:t>measures</a:t>
            </a:r>
            <a:r>
              <a:rPr lang="en-US" sz="2000" smtClean="0"/>
              <a:t> (such as </a:t>
            </a:r>
            <a:r>
              <a:rPr lang="en-US" sz="2000" smtClean="0">
                <a:solidFill>
                  <a:schemeClr val="folHlink"/>
                </a:solidFill>
              </a:rPr>
              <a:t>dollars_sold</a:t>
            </a:r>
            <a:r>
              <a:rPr lang="en-US" sz="2000" smtClean="0"/>
              <a:t>) and keys to each of the related dimension tables</a:t>
            </a:r>
          </a:p>
          <a:p>
            <a:pPr eaLnBrk="1" hangingPunct="1">
              <a:lnSpc>
                <a:spcPct val="130000"/>
              </a:lnSpc>
            </a:pPr>
            <a:r>
              <a:rPr lang="en-US" sz="2000" smtClean="0"/>
              <a:t>In data warehousing literature, an n-D base cube is called a </a:t>
            </a:r>
            <a:r>
              <a:rPr lang="en-US" sz="2000" smtClean="0">
                <a:solidFill>
                  <a:schemeClr val="hlink"/>
                </a:solidFill>
              </a:rPr>
              <a:t>base cuboid</a:t>
            </a:r>
            <a:r>
              <a:rPr lang="en-US" sz="2000" smtClean="0"/>
              <a:t>. The top most 0-D cuboid, which holds the highest-level of summarization, is called the </a:t>
            </a:r>
            <a:r>
              <a:rPr lang="en-US" sz="2000" smtClean="0">
                <a:solidFill>
                  <a:schemeClr val="hlink"/>
                </a:solidFill>
              </a:rPr>
              <a:t>apex cuboid</a:t>
            </a:r>
            <a:r>
              <a:rPr lang="en-US" sz="2000" smtClean="0"/>
              <a:t>.  The lattice of cuboids forms a </a:t>
            </a:r>
            <a:r>
              <a:rPr lang="en-US" sz="2000" smtClean="0">
                <a:solidFill>
                  <a:schemeClr val="hlink"/>
                </a:solidFill>
              </a:rPr>
              <a:t>data cube.</a:t>
            </a:r>
          </a:p>
        </p:txBody>
      </p:sp>
      <p:sp>
        <p:nvSpPr>
          <p:cNvPr id="174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DC33F4-366D-4EDA-A16A-D2BCE71BB504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>
          <a:xfrm>
            <a:off x="954088" y="304800"/>
            <a:ext cx="6970712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CN" smtClean="0">
                <a:ea typeface="SimSun" pitchFamily="2" charset="-122"/>
              </a:rPr>
              <a:t>Cube: A Lattice of Cuboids</a:t>
            </a:r>
          </a:p>
        </p:txBody>
      </p:sp>
      <p:sp>
        <p:nvSpPr>
          <p:cNvPr id="184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40C76ED-2E37-458D-B007-0C6C647E21DC}" type="slidenum">
              <a:rPr lang="en-US" smtClean="0"/>
              <a:pPr/>
              <a:t>16</a:t>
            </a:fld>
            <a:endParaRPr lang="en-US" smtClean="0"/>
          </a:p>
        </p:txBody>
      </p:sp>
      <p:sp>
        <p:nvSpPr>
          <p:cNvPr id="18436" name="Text Box 56"/>
          <p:cNvSpPr txBox="1">
            <a:spLocks noChangeArrowheads="1"/>
          </p:cNvSpPr>
          <p:nvPr/>
        </p:nvSpPr>
        <p:spPr bwMode="auto">
          <a:xfrm>
            <a:off x="136525" y="3719513"/>
            <a:ext cx="100647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600" b="1">
                <a:latin typeface="Times New Roman" pitchFamily="18" charset="0"/>
                <a:ea typeface="SimSun" pitchFamily="2" charset="-122"/>
              </a:rPr>
              <a:t>time,item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8437" name="Text Box 62"/>
          <p:cNvSpPr txBox="1">
            <a:spLocks noChangeArrowheads="1"/>
          </p:cNvSpPr>
          <p:nvPr/>
        </p:nvSpPr>
        <p:spPr bwMode="auto">
          <a:xfrm>
            <a:off x="136525" y="4938713"/>
            <a:ext cx="17478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600" b="1">
                <a:latin typeface="Times New Roman" pitchFamily="18" charset="0"/>
                <a:ea typeface="SimSun" pitchFamily="2" charset="-122"/>
              </a:rPr>
              <a:t>time,item,location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18438" name="Text Box 67"/>
          <p:cNvSpPr txBox="1">
            <a:spLocks noChangeArrowheads="1"/>
          </p:cNvSpPr>
          <p:nvPr/>
        </p:nvSpPr>
        <p:spPr bwMode="auto">
          <a:xfrm>
            <a:off x="1981200" y="5943600"/>
            <a:ext cx="26638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600" b="1">
                <a:latin typeface="Times New Roman" pitchFamily="18" charset="0"/>
                <a:ea typeface="SimSun" pitchFamily="2" charset="-122"/>
              </a:rPr>
              <a:t>time, item, location, supplier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  <p:grpSp>
        <p:nvGrpSpPr>
          <p:cNvPr id="18439" name="Group 73"/>
          <p:cNvGrpSpPr>
            <a:grpSpLocks/>
          </p:cNvGrpSpPr>
          <p:nvPr/>
        </p:nvGrpSpPr>
        <p:grpSpPr bwMode="auto">
          <a:xfrm>
            <a:off x="609600" y="1524000"/>
            <a:ext cx="8339138" cy="4481513"/>
            <a:chOff x="384" y="1209"/>
            <a:chExt cx="5253" cy="2823"/>
          </a:xfrm>
        </p:grpSpPr>
        <p:sp>
          <p:nvSpPr>
            <p:cNvPr id="18440" name="AutoShape 3"/>
            <p:cNvSpPr>
              <a:spLocks noChangeArrowheads="1"/>
            </p:cNvSpPr>
            <p:nvPr/>
          </p:nvSpPr>
          <p:spPr bwMode="auto">
            <a:xfrm>
              <a:off x="1872" y="1440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1" name="AutoShape 4"/>
            <p:cNvSpPr>
              <a:spLocks noChangeArrowheads="1"/>
            </p:cNvSpPr>
            <p:nvPr/>
          </p:nvSpPr>
          <p:spPr bwMode="auto">
            <a:xfrm>
              <a:off x="81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2" name="AutoShape 5"/>
            <p:cNvSpPr>
              <a:spLocks noChangeArrowheads="1"/>
            </p:cNvSpPr>
            <p:nvPr/>
          </p:nvSpPr>
          <p:spPr bwMode="auto">
            <a:xfrm>
              <a:off x="153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3" name="AutoShape 6"/>
            <p:cNvSpPr>
              <a:spLocks noChangeArrowheads="1"/>
            </p:cNvSpPr>
            <p:nvPr/>
          </p:nvSpPr>
          <p:spPr bwMode="auto">
            <a:xfrm>
              <a:off x="2256" y="196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4" name="AutoShape 7"/>
            <p:cNvSpPr>
              <a:spLocks noChangeArrowheads="1"/>
            </p:cNvSpPr>
            <p:nvPr/>
          </p:nvSpPr>
          <p:spPr bwMode="auto">
            <a:xfrm>
              <a:off x="1728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5" name="AutoShape 8"/>
            <p:cNvSpPr>
              <a:spLocks noChangeArrowheads="1"/>
            </p:cNvSpPr>
            <p:nvPr/>
          </p:nvSpPr>
          <p:spPr bwMode="auto">
            <a:xfrm>
              <a:off x="2976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6" name="AutoShape 9"/>
            <p:cNvSpPr>
              <a:spLocks noChangeArrowheads="1"/>
            </p:cNvSpPr>
            <p:nvPr/>
          </p:nvSpPr>
          <p:spPr bwMode="auto">
            <a:xfrm>
              <a:off x="2400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7" name="AutoShape 10"/>
            <p:cNvSpPr>
              <a:spLocks noChangeArrowheads="1"/>
            </p:cNvSpPr>
            <p:nvPr/>
          </p:nvSpPr>
          <p:spPr bwMode="auto">
            <a:xfrm>
              <a:off x="1056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8" name="AutoShape 11"/>
            <p:cNvSpPr>
              <a:spLocks noChangeArrowheads="1"/>
            </p:cNvSpPr>
            <p:nvPr/>
          </p:nvSpPr>
          <p:spPr bwMode="auto">
            <a:xfrm>
              <a:off x="384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49" name="AutoShape 12"/>
            <p:cNvSpPr>
              <a:spLocks noChangeArrowheads="1"/>
            </p:cNvSpPr>
            <p:nvPr/>
          </p:nvSpPr>
          <p:spPr bwMode="auto">
            <a:xfrm>
              <a:off x="2880" y="2016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0" name="AutoShape 13"/>
            <p:cNvSpPr>
              <a:spLocks noChangeArrowheads="1"/>
            </p:cNvSpPr>
            <p:nvPr/>
          </p:nvSpPr>
          <p:spPr bwMode="auto">
            <a:xfrm>
              <a:off x="816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1" name="AutoShape 14"/>
            <p:cNvSpPr>
              <a:spLocks noChangeArrowheads="1"/>
            </p:cNvSpPr>
            <p:nvPr/>
          </p:nvSpPr>
          <p:spPr bwMode="auto">
            <a:xfrm>
              <a:off x="3552" y="2592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2" name="AutoShape 15"/>
            <p:cNvSpPr>
              <a:spLocks noChangeArrowheads="1"/>
            </p:cNvSpPr>
            <p:nvPr/>
          </p:nvSpPr>
          <p:spPr bwMode="auto">
            <a:xfrm>
              <a:off x="1920" y="3888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3" name="AutoShape 16"/>
            <p:cNvSpPr>
              <a:spLocks noChangeArrowheads="1"/>
            </p:cNvSpPr>
            <p:nvPr/>
          </p:nvSpPr>
          <p:spPr bwMode="auto">
            <a:xfrm>
              <a:off x="2784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4" name="AutoShape 17"/>
            <p:cNvSpPr>
              <a:spLocks noChangeArrowheads="1"/>
            </p:cNvSpPr>
            <p:nvPr/>
          </p:nvSpPr>
          <p:spPr bwMode="auto">
            <a:xfrm>
              <a:off x="2112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5" name="AutoShape 18"/>
            <p:cNvSpPr>
              <a:spLocks noChangeArrowheads="1"/>
            </p:cNvSpPr>
            <p:nvPr/>
          </p:nvSpPr>
          <p:spPr bwMode="auto">
            <a:xfrm>
              <a:off x="1440" y="3264"/>
              <a:ext cx="144" cy="144"/>
            </a:xfrm>
            <a:prstGeom prst="flowChartConnector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8456" name="Text Box 19"/>
            <p:cNvSpPr txBox="1">
              <a:spLocks noChangeArrowheads="1"/>
            </p:cNvSpPr>
            <p:nvPr/>
          </p:nvSpPr>
          <p:spPr bwMode="auto">
            <a:xfrm>
              <a:off x="1766" y="1209"/>
              <a:ext cx="275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altLang="zh-CN" sz="2000">
                  <a:latin typeface="Times New Roman" pitchFamily="18" charset="0"/>
                  <a:ea typeface="SimSun" pitchFamily="2" charset="-122"/>
                </a:rPr>
                <a:t>all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457" name="Text Box 20"/>
            <p:cNvSpPr txBox="1">
              <a:spLocks noChangeArrowheads="1"/>
            </p:cNvSpPr>
            <p:nvPr/>
          </p:nvSpPr>
          <p:spPr bwMode="auto">
            <a:xfrm>
              <a:off x="758" y="1737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zh-CN" sz="2000">
                  <a:latin typeface="Times New Roman" pitchFamily="18" charset="0"/>
                  <a:ea typeface="SimSun" pitchFamily="2" charset="-122"/>
                </a:rPr>
                <a:t>time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458" name="Text Box 21"/>
            <p:cNvSpPr txBox="1">
              <a:spLocks noChangeArrowheads="1"/>
            </p:cNvSpPr>
            <p:nvPr/>
          </p:nvSpPr>
          <p:spPr bwMode="auto">
            <a:xfrm>
              <a:off x="1478" y="1737"/>
              <a:ext cx="39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zh-CN" sz="2000">
                  <a:latin typeface="Times New Roman" pitchFamily="18" charset="0"/>
                  <a:ea typeface="SimSun" pitchFamily="2" charset="-122"/>
                </a:rPr>
                <a:t>item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459" name="Text Box 22"/>
            <p:cNvSpPr txBox="1">
              <a:spLocks noChangeArrowheads="1"/>
            </p:cNvSpPr>
            <p:nvPr/>
          </p:nvSpPr>
          <p:spPr bwMode="auto">
            <a:xfrm>
              <a:off x="2198" y="1737"/>
              <a:ext cx="63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zh-CN" sz="2000">
                  <a:latin typeface="Times New Roman" pitchFamily="18" charset="0"/>
                  <a:ea typeface="SimSun" pitchFamily="2" charset="-122"/>
                </a:rPr>
                <a:t>location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460" name="Text Box 23"/>
            <p:cNvSpPr txBox="1">
              <a:spLocks noChangeArrowheads="1"/>
            </p:cNvSpPr>
            <p:nvPr/>
          </p:nvSpPr>
          <p:spPr bwMode="auto">
            <a:xfrm>
              <a:off x="2918" y="1737"/>
              <a:ext cx="63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zh-CN" sz="2000">
                  <a:latin typeface="Times New Roman" pitchFamily="18" charset="0"/>
                  <a:ea typeface="SimSun" pitchFamily="2" charset="-122"/>
                </a:rPr>
                <a:t>supplier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461" name="Line 24"/>
            <p:cNvSpPr>
              <a:spLocks noChangeShapeType="1"/>
            </p:cNvSpPr>
            <p:nvPr/>
          </p:nvSpPr>
          <p:spPr bwMode="auto">
            <a:xfrm flipH="1">
              <a:off x="864" y="1488"/>
              <a:ext cx="1056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62" name="Line 25"/>
            <p:cNvSpPr>
              <a:spLocks noChangeShapeType="1"/>
            </p:cNvSpPr>
            <p:nvPr/>
          </p:nvSpPr>
          <p:spPr bwMode="auto">
            <a:xfrm flipH="1">
              <a:off x="1632" y="1488"/>
              <a:ext cx="288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63" name="Line 26"/>
            <p:cNvSpPr>
              <a:spLocks noChangeShapeType="1"/>
            </p:cNvSpPr>
            <p:nvPr/>
          </p:nvSpPr>
          <p:spPr bwMode="auto">
            <a:xfrm>
              <a:off x="1920" y="1488"/>
              <a:ext cx="384" cy="52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64" name="Line 27"/>
            <p:cNvSpPr>
              <a:spLocks noChangeShapeType="1"/>
            </p:cNvSpPr>
            <p:nvPr/>
          </p:nvSpPr>
          <p:spPr bwMode="auto">
            <a:xfrm>
              <a:off x="1920" y="1488"/>
              <a:ext cx="1056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65" name="Line 28"/>
            <p:cNvSpPr>
              <a:spLocks noChangeShapeType="1"/>
            </p:cNvSpPr>
            <p:nvPr/>
          </p:nvSpPr>
          <p:spPr bwMode="auto">
            <a:xfrm flipH="1">
              <a:off x="432" y="2016"/>
              <a:ext cx="43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66" name="Line 29"/>
            <p:cNvSpPr>
              <a:spLocks noChangeShapeType="1"/>
            </p:cNvSpPr>
            <p:nvPr/>
          </p:nvSpPr>
          <p:spPr bwMode="auto">
            <a:xfrm>
              <a:off x="864" y="2016"/>
              <a:ext cx="24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67" name="Line 30"/>
            <p:cNvSpPr>
              <a:spLocks noChangeShapeType="1"/>
            </p:cNvSpPr>
            <p:nvPr/>
          </p:nvSpPr>
          <p:spPr bwMode="auto">
            <a:xfrm>
              <a:off x="864" y="2016"/>
              <a:ext cx="91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68" name="Line 31"/>
            <p:cNvSpPr>
              <a:spLocks noChangeShapeType="1"/>
            </p:cNvSpPr>
            <p:nvPr/>
          </p:nvSpPr>
          <p:spPr bwMode="auto">
            <a:xfrm flipH="1">
              <a:off x="432" y="2016"/>
              <a:ext cx="120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69" name="Line 32"/>
            <p:cNvSpPr>
              <a:spLocks noChangeShapeType="1"/>
            </p:cNvSpPr>
            <p:nvPr/>
          </p:nvSpPr>
          <p:spPr bwMode="auto">
            <a:xfrm>
              <a:off x="1632" y="2016"/>
              <a:ext cx="816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70" name="Line 33"/>
            <p:cNvSpPr>
              <a:spLocks noChangeShapeType="1"/>
            </p:cNvSpPr>
            <p:nvPr/>
          </p:nvSpPr>
          <p:spPr bwMode="auto">
            <a:xfrm>
              <a:off x="1632" y="2016"/>
              <a:ext cx="1392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71" name="Line 34"/>
            <p:cNvSpPr>
              <a:spLocks noChangeShapeType="1"/>
            </p:cNvSpPr>
            <p:nvPr/>
          </p:nvSpPr>
          <p:spPr bwMode="auto">
            <a:xfrm>
              <a:off x="2304" y="2016"/>
              <a:ext cx="14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72" name="Line 35"/>
            <p:cNvSpPr>
              <a:spLocks noChangeShapeType="1"/>
            </p:cNvSpPr>
            <p:nvPr/>
          </p:nvSpPr>
          <p:spPr bwMode="auto">
            <a:xfrm>
              <a:off x="2304" y="2016"/>
              <a:ext cx="1296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73" name="Line 36"/>
            <p:cNvSpPr>
              <a:spLocks noChangeShapeType="1"/>
            </p:cNvSpPr>
            <p:nvPr/>
          </p:nvSpPr>
          <p:spPr bwMode="auto">
            <a:xfrm flipH="1">
              <a:off x="1104" y="2016"/>
              <a:ext cx="1200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74" name="Line 37"/>
            <p:cNvSpPr>
              <a:spLocks noChangeShapeType="1"/>
            </p:cNvSpPr>
            <p:nvPr/>
          </p:nvSpPr>
          <p:spPr bwMode="auto">
            <a:xfrm flipH="1">
              <a:off x="1776" y="2064"/>
              <a:ext cx="1200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75" name="Line 38"/>
            <p:cNvSpPr>
              <a:spLocks noChangeShapeType="1"/>
            </p:cNvSpPr>
            <p:nvPr/>
          </p:nvSpPr>
          <p:spPr bwMode="auto">
            <a:xfrm>
              <a:off x="2976" y="2064"/>
              <a:ext cx="48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76" name="Line 39"/>
            <p:cNvSpPr>
              <a:spLocks noChangeShapeType="1"/>
            </p:cNvSpPr>
            <p:nvPr/>
          </p:nvSpPr>
          <p:spPr bwMode="auto">
            <a:xfrm>
              <a:off x="2976" y="2064"/>
              <a:ext cx="62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77" name="Line 40"/>
            <p:cNvSpPr>
              <a:spLocks noChangeShapeType="1"/>
            </p:cNvSpPr>
            <p:nvPr/>
          </p:nvSpPr>
          <p:spPr bwMode="auto">
            <a:xfrm>
              <a:off x="432" y="2640"/>
              <a:ext cx="432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78" name="Line 41"/>
            <p:cNvSpPr>
              <a:spLocks noChangeShapeType="1"/>
            </p:cNvSpPr>
            <p:nvPr/>
          </p:nvSpPr>
          <p:spPr bwMode="auto">
            <a:xfrm>
              <a:off x="432" y="2640"/>
              <a:ext cx="105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79" name="Line 42"/>
            <p:cNvSpPr>
              <a:spLocks noChangeShapeType="1"/>
            </p:cNvSpPr>
            <p:nvPr/>
          </p:nvSpPr>
          <p:spPr bwMode="auto">
            <a:xfrm flipH="1">
              <a:off x="864" y="2640"/>
              <a:ext cx="240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80" name="Line 43"/>
            <p:cNvSpPr>
              <a:spLocks noChangeShapeType="1"/>
            </p:cNvSpPr>
            <p:nvPr/>
          </p:nvSpPr>
          <p:spPr bwMode="auto">
            <a:xfrm>
              <a:off x="1104" y="2640"/>
              <a:ext cx="105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81" name="Line 44"/>
            <p:cNvSpPr>
              <a:spLocks noChangeShapeType="1"/>
            </p:cNvSpPr>
            <p:nvPr/>
          </p:nvSpPr>
          <p:spPr bwMode="auto">
            <a:xfrm flipH="1">
              <a:off x="1488" y="2640"/>
              <a:ext cx="288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82" name="Line 45"/>
            <p:cNvSpPr>
              <a:spLocks noChangeShapeType="1"/>
            </p:cNvSpPr>
            <p:nvPr/>
          </p:nvSpPr>
          <p:spPr bwMode="auto">
            <a:xfrm>
              <a:off x="1776" y="2640"/>
              <a:ext cx="384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83" name="Line 46"/>
            <p:cNvSpPr>
              <a:spLocks noChangeShapeType="1"/>
            </p:cNvSpPr>
            <p:nvPr/>
          </p:nvSpPr>
          <p:spPr bwMode="auto">
            <a:xfrm flipH="1">
              <a:off x="864" y="2640"/>
              <a:ext cx="1584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84" name="Line 47"/>
            <p:cNvSpPr>
              <a:spLocks noChangeShapeType="1"/>
            </p:cNvSpPr>
            <p:nvPr/>
          </p:nvSpPr>
          <p:spPr bwMode="auto">
            <a:xfrm>
              <a:off x="2448" y="2640"/>
              <a:ext cx="384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85" name="Line 48"/>
            <p:cNvSpPr>
              <a:spLocks noChangeShapeType="1"/>
            </p:cNvSpPr>
            <p:nvPr/>
          </p:nvSpPr>
          <p:spPr bwMode="auto">
            <a:xfrm flipH="1">
              <a:off x="1488" y="2640"/>
              <a:ext cx="1536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86" name="Line 49"/>
            <p:cNvSpPr>
              <a:spLocks noChangeShapeType="1"/>
            </p:cNvSpPr>
            <p:nvPr/>
          </p:nvSpPr>
          <p:spPr bwMode="auto">
            <a:xfrm flipH="1">
              <a:off x="2832" y="2640"/>
              <a:ext cx="192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87" name="Line 50"/>
            <p:cNvSpPr>
              <a:spLocks noChangeShapeType="1"/>
            </p:cNvSpPr>
            <p:nvPr/>
          </p:nvSpPr>
          <p:spPr bwMode="auto">
            <a:xfrm flipH="1">
              <a:off x="2832" y="2640"/>
              <a:ext cx="768" cy="7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88" name="Line 51"/>
            <p:cNvSpPr>
              <a:spLocks noChangeShapeType="1"/>
            </p:cNvSpPr>
            <p:nvPr/>
          </p:nvSpPr>
          <p:spPr bwMode="auto">
            <a:xfrm flipH="1">
              <a:off x="2160" y="2640"/>
              <a:ext cx="1440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89" name="Line 52"/>
            <p:cNvSpPr>
              <a:spLocks noChangeShapeType="1"/>
            </p:cNvSpPr>
            <p:nvPr/>
          </p:nvSpPr>
          <p:spPr bwMode="auto">
            <a:xfrm>
              <a:off x="864" y="3360"/>
              <a:ext cx="1104" cy="5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90" name="Line 53"/>
            <p:cNvSpPr>
              <a:spLocks noChangeShapeType="1"/>
            </p:cNvSpPr>
            <p:nvPr/>
          </p:nvSpPr>
          <p:spPr bwMode="auto">
            <a:xfrm>
              <a:off x="1488" y="3312"/>
              <a:ext cx="528" cy="67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91" name="Line 54"/>
            <p:cNvSpPr>
              <a:spLocks noChangeShapeType="1"/>
            </p:cNvSpPr>
            <p:nvPr/>
          </p:nvSpPr>
          <p:spPr bwMode="auto">
            <a:xfrm flipH="1">
              <a:off x="2016" y="3312"/>
              <a:ext cx="14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92" name="Line 55"/>
            <p:cNvSpPr>
              <a:spLocks noChangeShapeType="1"/>
            </p:cNvSpPr>
            <p:nvPr/>
          </p:nvSpPr>
          <p:spPr bwMode="auto">
            <a:xfrm flipH="1">
              <a:off x="1968" y="3360"/>
              <a:ext cx="864" cy="62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18493" name="Text Box 57"/>
            <p:cNvSpPr txBox="1">
              <a:spLocks noChangeArrowheads="1"/>
            </p:cNvSpPr>
            <p:nvPr/>
          </p:nvSpPr>
          <p:spPr bwMode="auto">
            <a:xfrm>
              <a:off x="806" y="2343"/>
              <a:ext cx="82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zh-CN" sz="1600" b="1">
                  <a:latin typeface="Times New Roman" pitchFamily="18" charset="0"/>
                  <a:ea typeface="SimSun" pitchFamily="2" charset="-122"/>
                </a:rPr>
                <a:t>time,location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494" name="Text Box 58"/>
            <p:cNvSpPr txBox="1">
              <a:spLocks noChangeArrowheads="1"/>
            </p:cNvSpPr>
            <p:nvPr/>
          </p:nvSpPr>
          <p:spPr bwMode="auto">
            <a:xfrm>
              <a:off x="1430" y="2679"/>
              <a:ext cx="84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zh-CN" sz="1600" b="1">
                  <a:latin typeface="Times New Roman" pitchFamily="18" charset="0"/>
                  <a:ea typeface="SimSun" pitchFamily="2" charset="-122"/>
                </a:rPr>
                <a:t>time,supplier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495" name="Text Box 59"/>
            <p:cNvSpPr txBox="1">
              <a:spLocks noChangeArrowheads="1"/>
            </p:cNvSpPr>
            <p:nvPr/>
          </p:nvSpPr>
          <p:spPr bwMode="auto">
            <a:xfrm>
              <a:off x="2102" y="2343"/>
              <a:ext cx="826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zh-CN" sz="1600" b="1">
                  <a:latin typeface="Times New Roman" pitchFamily="18" charset="0"/>
                  <a:ea typeface="SimSun" pitchFamily="2" charset="-122"/>
                </a:rPr>
                <a:t>item,location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496" name="Text Box 60"/>
            <p:cNvSpPr txBox="1">
              <a:spLocks noChangeArrowheads="1"/>
            </p:cNvSpPr>
            <p:nvPr/>
          </p:nvSpPr>
          <p:spPr bwMode="auto">
            <a:xfrm>
              <a:off x="2678" y="2727"/>
              <a:ext cx="840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zh-CN" sz="1600" b="1">
                  <a:latin typeface="Times New Roman" pitchFamily="18" charset="0"/>
                  <a:ea typeface="SimSun" pitchFamily="2" charset="-122"/>
                </a:rPr>
                <a:t>item,supplier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497" name="Text Box 61"/>
            <p:cNvSpPr txBox="1">
              <a:spLocks noChangeArrowheads="1"/>
            </p:cNvSpPr>
            <p:nvPr/>
          </p:nvSpPr>
          <p:spPr bwMode="auto">
            <a:xfrm>
              <a:off x="3398" y="2343"/>
              <a:ext cx="1032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zh-CN" sz="1600" b="1">
                  <a:latin typeface="Times New Roman" pitchFamily="18" charset="0"/>
                  <a:ea typeface="SimSun" pitchFamily="2" charset="-122"/>
                </a:rPr>
                <a:t>location,supplier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498" name="Text Box 63"/>
            <p:cNvSpPr txBox="1">
              <a:spLocks noChangeArrowheads="1"/>
            </p:cNvSpPr>
            <p:nvPr/>
          </p:nvSpPr>
          <p:spPr bwMode="auto">
            <a:xfrm>
              <a:off x="1046" y="3463"/>
              <a:ext cx="986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zh-CN" sz="1400" b="1">
                  <a:latin typeface="Times New Roman" pitchFamily="18" charset="0"/>
                  <a:ea typeface="SimSun" pitchFamily="2" charset="-122"/>
                </a:rPr>
                <a:t>time,item,supplier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499" name="Text Box 64"/>
            <p:cNvSpPr txBox="1">
              <a:spLocks noChangeArrowheads="1"/>
            </p:cNvSpPr>
            <p:nvPr/>
          </p:nvSpPr>
          <p:spPr bwMode="auto">
            <a:xfrm>
              <a:off x="1728" y="3024"/>
              <a:ext cx="1154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zh-CN" sz="1400" b="1">
                  <a:latin typeface="Times New Roman" pitchFamily="18" charset="0"/>
                  <a:ea typeface="SimSun" pitchFamily="2" charset="-122"/>
                </a:rPr>
                <a:t>time,location,supplier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500" name="Text Box 66"/>
            <p:cNvSpPr txBox="1">
              <a:spLocks noChangeArrowheads="1"/>
            </p:cNvSpPr>
            <p:nvPr/>
          </p:nvSpPr>
          <p:spPr bwMode="auto">
            <a:xfrm>
              <a:off x="2486" y="3447"/>
              <a:ext cx="1307" cy="2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altLang="zh-CN" sz="1600" b="1">
                  <a:latin typeface="Times New Roman" pitchFamily="18" charset="0"/>
                  <a:ea typeface="SimSun" pitchFamily="2" charset="-122"/>
                </a:rPr>
                <a:t>item,location,supplier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501" name="Text Box 68"/>
            <p:cNvSpPr txBox="1">
              <a:spLocks noChangeArrowheads="1"/>
            </p:cNvSpPr>
            <p:nvPr/>
          </p:nvSpPr>
          <p:spPr bwMode="auto">
            <a:xfrm>
              <a:off x="4320" y="1296"/>
              <a:ext cx="1288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zh-CN" altLang="en-US" sz="2000">
                  <a:latin typeface="Times New Roman" pitchFamily="18" charset="0"/>
                  <a:ea typeface="SimSun" pitchFamily="2" charset="-122"/>
                </a:rPr>
                <a:t>0-</a:t>
              </a:r>
              <a:r>
                <a:rPr lang="en-US" altLang="zh-CN" sz="2000">
                  <a:latin typeface="Times New Roman" pitchFamily="18" charset="0"/>
                  <a:ea typeface="SimSun" pitchFamily="2" charset="-122"/>
                </a:rPr>
                <a:t>D (</a:t>
              </a:r>
              <a:r>
                <a:rPr lang="en-US" altLang="zh-CN" sz="2000" i="1">
                  <a:latin typeface="Times New Roman" pitchFamily="18" charset="0"/>
                  <a:ea typeface="SimSun" pitchFamily="2" charset="-122"/>
                </a:rPr>
                <a:t>apex</a:t>
              </a:r>
              <a:r>
                <a:rPr lang="en-US" altLang="zh-CN" sz="2000">
                  <a:latin typeface="Times New Roman" pitchFamily="18" charset="0"/>
                  <a:ea typeface="SimSun" pitchFamily="2" charset="-122"/>
                </a:rPr>
                <a:t>) cuboid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502" name="Text Box 69"/>
            <p:cNvSpPr txBox="1">
              <a:spLocks noChangeArrowheads="1"/>
            </p:cNvSpPr>
            <p:nvPr/>
          </p:nvSpPr>
          <p:spPr bwMode="auto">
            <a:xfrm>
              <a:off x="4310" y="1881"/>
              <a:ext cx="9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zh-CN" altLang="en-US" sz="2000">
                  <a:latin typeface="Times New Roman" pitchFamily="18" charset="0"/>
                  <a:ea typeface="SimSun" pitchFamily="2" charset="-122"/>
                </a:rPr>
                <a:t>1-</a:t>
              </a:r>
              <a:r>
                <a:rPr lang="en-US" altLang="zh-CN" sz="2000">
                  <a:latin typeface="Times New Roman" pitchFamily="18" charset="0"/>
                  <a:ea typeface="SimSun" pitchFamily="2" charset="-122"/>
                </a:rPr>
                <a:t>D cuboids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503" name="Text Box 70"/>
            <p:cNvSpPr txBox="1">
              <a:spLocks noChangeArrowheads="1"/>
            </p:cNvSpPr>
            <p:nvPr/>
          </p:nvSpPr>
          <p:spPr bwMode="auto">
            <a:xfrm>
              <a:off x="4310" y="2553"/>
              <a:ext cx="9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zh-CN" altLang="en-US" sz="2000">
                  <a:latin typeface="Times New Roman" pitchFamily="18" charset="0"/>
                  <a:ea typeface="SimSun" pitchFamily="2" charset="-122"/>
                </a:rPr>
                <a:t>2-</a:t>
              </a:r>
              <a:r>
                <a:rPr lang="en-US" altLang="zh-CN" sz="2000">
                  <a:latin typeface="Times New Roman" pitchFamily="18" charset="0"/>
                  <a:ea typeface="SimSun" pitchFamily="2" charset="-122"/>
                </a:rPr>
                <a:t>D cuboids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504" name="Text Box 71"/>
            <p:cNvSpPr txBox="1">
              <a:spLocks noChangeArrowheads="1"/>
            </p:cNvSpPr>
            <p:nvPr/>
          </p:nvSpPr>
          <p:spPr bwMode="auto">
            <a:xfrm>
              <a:off x="4310" y="3129"/>
              <a:ext cx="90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zh-CN" altLang="en-US" sz="2000">
                  <a:latin typeface="Times New Roman" pitchFamily="18" charset="0"/>
                  <a:ea typeface="SimSun" pitchFamily="2" charset="-122"/>
                </a:rPr>
                <a:t>3-</a:t>
              </a:r>
              <a:r>
                <a:rPr lang="en-US" altLang="zh-CN" sz="2000">
                  <a:latin typeface="Times New Roman" pitchFamily="18" charset="0"/>
                  <a:ea typeface="SimSun" pitchFamily="2" charset="-122"/>
                </a:rPr>
                <a:t>D cuboids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  <p:sp>
          <p:nvSpPr>
            <p:cNvPr id="18505" name="Text Box 72"/>
            <p:cNvSpPr txBox="1">
              <a:spLocks noChangeArrowheads="1"/>
            </p:cNvSpPr>
            <p:nvPr/>
          </p:nvSpPr>
          <p:spPr bwMode="auto">
            <a:xfrm>
              <a:off x="4358" y="3705"/>
              <a:ext cx="127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zh-CN" altLang="en-US" sz="2000">
                  <a:latin typeface="Times New Roman" pitchFamily="18" charset="0"/>
                  <a:ea typeface="SimSun" pitchFamily="2" charset="-122"/>
                </a:rPr>
                <a:t>4-</a:t>
              </a:r>
              <a:r>
                <a:rPr lang="en-US" altLang="zh-CN" sz="2000">
                  <a:latin typeface="Times New Roman" pitchFamily="18" charset="0"/>
                  <a:ea typeface="SimSun" pitchFamily="2" charset="-122"/>
                </a:rPr>
                <a:t>D (</a:t>
              </a:r>
              <a:r>
                <a:rPr lang="en-US" altLang="zh-CN" sz="2000" i="1">
                  <a:latin typeface="Times New Roman" pitchFamily="18" charset="0"/>
                  <a:ea typeface="SimSun" pitchFamily="2" charset="-122"/>
                </a:rPr>
                <a:t>base</a:t>
              </a:r>
              <a:r>
                <a:rPr lang="en-US" altLang="zh-CN" sz="2000">
                  <a:latin typeface="Times New Roman" pitchFamily="18" charset="0"/>
                  <a:ea typeface="SimSun" pitchFamily="2" charset="-122"/>
                </a:rPr>
                <a:t>) cuboid</a:t>
              </a:r>
              <a:endParaRPr lang="en-US" altLang="zh-CN">
                <a:latin typeface="Times New Roman" pitchFamily="18" charset="0"/>
                <a:ea typeface="SimSun" pitchFamily="2" charset="-122"/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82000" cy="8382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sz="3200" smtClean="0"/>
              <a:t>Conceptual Modeling of Data Warehouses</a:t>
            </a:r>
          </a:p>
        </p:txBody>
      </p:sp>
      <p:sp>
        <p:nvSpPr>
          <p:cNvPr id="19460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382000" cy="51054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30000"/>
              </a:lnSpc>
            </a:pPr>
            <a:r>
              <a:rPr lang="en-US" sz="2400" smtClean="0"/>
              <a:t>Modeling data warehouses: dimensions &amp; measures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en-US" sz="2400" u="sng" smtClean="0">
                <a:solidFill>
                  <a:schemeClr val="hlink"/>
                </a:solidFill>
              </a:rPr>
              <a:t>Star schema</a:t>
            </a:r>
            <a:r>
              <a:rPr lang="en-US" sz="2400" smtClean="0"/>
              <a:t>: </a:t>
            </a:r>
            <a:r>
              <a:rPr lang="en-US" sz="2400" smtClean="0">
                <a:solidFill>
                  <a:srgbClr val="006666"/>
                </a:solidFill>
              </a:rPr>
              <a:t>A fact table in the middle connected to a set of dimension tables 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en-US" sz="2400" u="sng" smtClean="0">
                <a:solidFill>
                  <a:schemeClr val="hlink"/>
                </a:solidFill>
              </a:rPr>
              <a:t>Snowflake schema</a:t>
            </a:r>
            <a:r>
              <a:rPr lang="en-US" sz="2400" smtClean="0"/>
              <a:t>:  </a:t>
            </a:r>
            <a:r>
              <a:rPr lang="en-US" sz="2400" smtClean="0">
                <a:solidFill>
                  <a:srgbClr val="006666"/>
                </a:solidFill>
              </a:rPr>
              <a:t>A refinement of star schema where some dimensional hierarchy is </a:t>
            </a:r>
            <a:r>
              <a:rPr lang="en-US" sz="2400" smtClean="0">
                <a:solidFill>
                  <a:schemeClr val="folHlink"/>
                </a:solidFill>
              </a:rPr>
              <a:t>normalized</a:t>
            </a:r>
            <a:r>
              <a:rPr lang="en-US" sz="2400" smtClean="0">
                <a:solidFill>
                  <a:srgbClr val="006666"/>
                </a:solidFill>
              </a:rPr>
              <a:t> into a set of smaller dimension tables</a:t>
            </a:r>
            <a:r>
              <a:rPr lang="en-US" sz="2400" smtClean="0"/>
              <a:t>, forming a shape similar to snowflake</a:t>
            </a:r>
          </a:p>
          <a:p>
            <a:pPr lvl="1" eaLnBrk="1" hangingPunct="1">
              <a:lnSpc>
                <a:spcPct val="130000"/>
              </a:lnSpc>
              <a:spcBef>
                <a:spcPct val="10000"/>
              </a:spcBef>
            </a:pPr>
            <a:r>
              <a:rPr lang="en-US" sz="2400" u="sng" smtClean="0">
                <a:solidFill>
                  <a:schemeClr val="hlink"/>
                </a:solidFill>
              </a:rPr>
              <a:t>Fact constellations</a:t>
            </a:r>
            <a:r>
              <a:rPr lang="en-US" sz="2400" smtClean="0"/>
              <a:t>:  </a:t>
            </a:r>
            <a:r>
              <a:rPr lang="en-US" sz="2400" smtClean="0">
                <a:solidFill>
                  <a:srgbClr val="006666"/>
                </a:solidFill>
              </a:rPr>
              <a:t>Multiple fact tables share dimension tables</a:t>
            </a:r>
            <a:r>
              <a:rPr lang="en-US" sz="2400" smtClean="0"/>
              <a:t>, viewed as a collection of stars, therefore called </a:t>
            </a:r>
            <a:r>
              <a:rPr lang="en-US" sz="2400" smtClean="0">
                <a:solidFill>
                  <a:schemeClr val="folHlink"/>
                </a:solidFill>
              </a:rPr>
              <a:t>galaxy schema</a:t>
            </a:r>
            <a:r>
              <a:rPr lang="en-US" sz="2400" smtClean="0"/>
              <a:t> or fact constellation</a:t>
            </a:r>
            <a:r>
              <a:rPr lang="en-US" smtClean="0"/>
              <a:t> </a:t>
            </a:r>
          </a:p>
        </p:txBody>
      </p:sp>
      <p:sp>
        <p:nvSpPr>
          <p:cNvPr id="194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1F4D921-0756-46C2-BFA0-A55AF2CFEB3B}" type="slidenum">
              <a:rPr lang="en-US" smtClean="0"/>
              <a:pPr/>
              <a:t>17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414338"/>
            <a:ext cx="7772400" cy="4984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Example of </a:t>
            </a:r>
            <a:r>
              <a:rPr lang="en-US" b="1" smtClean="0"/>
              <a:t>Star Schema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idx="1"/>
          </p:nvPr>
        </p:nvSpPr>
        <p:spPr>
          <a:xfrm>
            <a:off x="6419850" y="1676400"/>
            <a:ext cx="2495550" cy="43053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z="2000" smtClean="0"/>
              <a:t>   </a:t>
            </a:r>
          </a:p>
        </p:txBody>
      </p:sp>
      <p:sp>
        <p:nvSpPr>
          <p:cNvPr id="204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6C9ACFC-D5E9-4793-ABE3-D5648139CA2C}" type="slidenum">
              <a:rPr lang="en-US" smtClean="0"/>
              <a:pPr/>
              <a:t>18</a:t>
            </a:fld>
            <a:endParaRPr lang="en-US" smtClean="0"/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3548063" y="3162300"/>
            <a:ext cx="2065337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0486" name="Group 6"/>
          <p:cNvGrpSpPr>
            <a:grpSpLocks/>
          </p:cNvGrpSpPr>
          <p:nvPr/>
        </p:nvGrpSpPr>
        <p:grpSpPr bwMode="auto">
          <a:xfrm>
            <a:off x="304800" y="1295400"/>
            <a:ext cx="1819275" cy="2163763"/>
            <a:chOff x="277" y="1164"/>
            <a:chExt cx="1133" cy="1341"/>
          </a:xfrm>
        </p:grpSpPr>
        <p:sp>
          <p:nvSpPr>
            <p:cNvPr id="20518" name="Rectangle 7"/>
            <p:cNvSpPr>
              <a:spLocks noChangeArrowheads="1"/>
            </p:cNvSpPr>
            <p:nvPr/>
          </p:nvSpPr>
          <p:spPr bwMode="auto">
            <a:xfrm>
              <a:off x="277" y="1421"/>
              <a:ext cx="1133" cy="1084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800">
                  <a:latin typeface="Times New Roman" pitchFamily="18" charset="0"/>
                </a:rPr>
                <a:t>time_key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day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day_of_the_week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month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quarter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year</a:t>
              </a:r>
            </a:p>
          </p:txBody>
        </p:sp>
        <p:sp>
          <p:nvSpPr>
            <p:cNvPr id="20519" name="Rectangle 8"/>
            <p:cNvSpPr>
              <a:spLocks noChangeArrowheads="1"/>
            </p:cNvSpPr>
            <p:nvPr/>
          </p:nvSpPr>
          <p:spPr bwMode="auto">
            <a:xfrm>
              <a:off x="277" y="1164"/>
              <a:ext cx="401" cy="25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time</a:t>
              </a:r>
            </a:p>
          </p:txBody>
        </p:sp>
      </p:grpSp>
      <p:grpSp>
        <p:nvGrpSpPr>
          <p:cNvPr id="20487" name="Group 9"/>
          <p:cNvGrpSpPr>
            <a:grpSpLocks/>
          </p:cNvGrpSpPr>
          <p:nvPr/>
        </p:nvGrpSpPr>
        <p:grpSpPr bwMode="auto">
          <a:xfrm>
            <a:off x="6604000" y="3867150"/>
            <a:ext cx="1831975" cy="1884363"/>
            <a:chOff x="684" y="2196"/>
            <a:chExt cx="1140" cy="1168"/>
          </a:xfrm>
        </p:grpSpPr>
        <p:sp>
          <p:nvSpPr>
            <p:cNvPr id="20516" name="Rectangle 10"/>
            <p:cNvSpPr>
              <a:spLocks noChangeArrowheads="1"/>
            </p:cNvSpPr>
            <p:nvPr/>
          </p:nvSpPr>
          <p:spPr bwMode="auto">
            <a:xfrm>
              <a:off x="684" y="2450"/>
              <a:ext cx="1140" cy="91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800">
                  <a:latin typeface="Times New Roman" pitchFamily="18" charset="0"/>
                </a:rPr>
                <a:t>location_key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street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city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state_or_province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country</a:t>
              </a:r>
            </a:p>
          </p:txBody>
        </p:sp>
        <p:sp>
          <p:nvSpPr>
            <p:cNvPr id="20517" name="Rectangle 11"/>
            <p:cNvSpPr>
              <a:spLocks noChangeArrowheads="1"/>
            </p:cNvSpPr>
            <p:nvPr/>
          </p:nvSpPr>
          <p:spPr bwMode="auto">
            <a:xfrm>
              <a:off x="684" y="2196"/>
              <a:ext cx="630" cy="252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location</a:t>
              </a:r>
            </a:p>
          </p:txBody>
        </p:sp>
      </p:grpSp>
      <p:sp>
        <p:nvSpPr>
          <p:cNvPr id="20488" name="Rectangle 12"/>
          <p:cNvSpPr>
            <a:spLocks noChangeArrowheads="1"/>
          </p:cNvSpPr>
          <p:nvPr/>
        </p:nvSpPr>
        <p:spPr bwMode="auto">
          <a:xfrm>
            <a:off x="3451225" y="2279650"/>
            <a:ext cx="1860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Sales Fact Table</a:t>
            </a:r>
          </a:p>
        </p:txBody>
      </p:sp>
      <p:sp>
        <p:nvSpPr>
          <p:cNvPr id="20489" name="Rectangle 13"/>
          <p:cNvSpPr>
            <a:spLocks noChangeArrowheads="1"/>
          </p:cNvSpPr>
          <p:nvPr/>
        </p:nvSpPr>
        <p:spPr bwMode="auto">
          <a:xfrm>
            <a:off x="3548063" y="2697163"/>
            <a:ext cx="2065337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0" name="Rectangle 14"/>
          <p:cNvSpPr>
            <a:spLocks noChangeArrowheads="1"/>
          </p:cNvSpPr>
          <p:nvPr/>
        </p:nvSpPr>
        <p:spPr bwMode="auto">
          <a:xfrm>
            <a:off x="3581400" y="2743200"/>
            <a:ext cx="2057400" cy="396875"/>
          </a:xfrm>
          <a:prstGeom prst="rect">
            <a:avLst/>
          </a:prstGeom>
          <a:solidFill>
            <a:srgbClr val="00FF99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2000">
                <a:latin typeface="Times New Roman" pitchFamily="18" charset="0"/>
              </a:rPr>
              <a:t>           time_key</a:t>
            </a:r>
          </a:p>
        </p:txBody>
      </p:sp>
      <p:sp>
        <p:nvSpPr>
          <p:cNvPr id="20491" name="Rectangle 15"/>
          <p:cNvSpPr>
            <a:spLocks noChangeArrowheads="1"/>
          </p:cNvSpPr>
          <p:nvPr/>
        </p:nvSpPr>
        <p:spPr bwMode="auto">
          <a:xfrm>
            <a:off x="3582988" y="3192463"/>
            <a:ext cx="2016125" cy="39687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              item_key</a:t>
            </a:r>
          </a:p>
        </p:txBody>
      </p:sp>
      <p:sp>
        <p:nvSpPr>
          <p:cNvPr id="20492" name="Rectangle 16"/>
          <p:cNvSpPr>
            <a:spLocks noChangeArrowheads="1"/>
          </p:cNvSpPr>
          <p:nvPr/>
        </p:nvSpPr>
        <p:spPr bwMode="auto">
          <a:xfrm>
            <a:off x="3548063" y="3627438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3" name="Rectangle 17"/>
          <p:cNvSpPr>
            <a:spLocks noChangeArrowheads="1"/>
          </p:cNvSpPr>
          <p:nvPr/>
        </p:nvSpPr>
        <p:spPr bwMode="auto">
          <a:xfrm>
            <a:off x="3582988" y="3638550"/>
            <a:ext cx="2066925" cy="39687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           branch_key</a:t>
            </a:r>
          </a:p>
        </p:txBody>
      </p:sp>
      <p:sp>
        <p:nvSpPr>
          <p:cNvPr id="20494" name="Rectangle 18"/>
          <p:cNvSpPr>
            <a:spLocks noChangeArrowheads="1"/>
          </p:cNvSpPr>
          <p:nvPr/>
        </p:nvSpPr>
        <p:spPr bwMode="auto">
          <a:xfrm>
            <a:off x="3548063" y="4090988"/>
            <a:ext cx="2065337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5" name="Rectangle 19"/>
          <p:cNvSpPr>
            <a:spLocks noChangeArrowheads="1"/>
          </p:cNvSpPr>
          <p:nvPr/>
        </p:nvSpPr>
        <p:spPr bwMode="auto">
          <a:xfrm>
            <a:off x="3581400" y="4114800"/>
            <a:ext cx="2065338" cy="396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         location_key</a:t>
            </a:r>
          </a:p>
        </p:txBody>
      </p:sp>
      <p:sp>
        <p:nvSpPr>
          <p:cNvPr id="20496" name="Rectangle 20"/>
          <p:cNvSpPr>
            <a:spLocks noChangeArrowheads="1"/>
          </p:cNvSpPr>
          <p:nvPr/>
        </p:nvSpPr>
        <p:spPr bwMode="auto">
          <a:xfrm>
            <a:off x="3548063" y="4556125"/>
            <a:ext cx="2065337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7" name="Rectangle 21"/>
          <p:cNvSpPr>
            <a:spLocks noChangeArrowheads="1"/>
          </p:cNvSpPr>
          <p:nvPr/>
        </p:nvSpPr>
        <p:spPr bwMode="auto">
          <a:xfrm>
            <a:off x="3582988" y="4606925"/>
            <a:ext cx="1987550" cy="396875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            units_sold</a:t>
            </a:r>
          </a:p>
        </p:txBody>
      </p:sp>
      <p:sp>
        <p:nvSpPr>
          <p:cNvPr id="20498" name="Rectangle 22"/>
          <p:cNvSpPr>
            <a:spLocks noChangeArrowheads="1"/>
          </p:cNvSpPr>
          <p:nvPr/>
        </p:nvSpPr>
        <p:spPr bwMode="auto">
          <a:xfrm>
            <a:off x="3548063" y="5021263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499" name="Rectangle 23"/>
          <p:cNvSpPr>
            <a:spLocks noChangeArrowheads="1"/>
          </p:cNvSpPr>
          <p:nvPr/>
        </p:nvSpPr>
        <p:spPr bwMode="auto">
          <a:xfrm>
            <a:off x="3582988" y="5051425"/>
            <a:ext cx="1993900" cy="396875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         dollars_sold</a:t>
            </a:r>
          </a:p>
        </p:txBody>
      </p:sp>
      <p:sp>
        <p:nvSpPr>
          <p:cNvPr id="20500" name="Rectangle 24"/>
          <p:cNvSpPr>
            <a:spLocks noChangeArrowheads="1"/>
          </p:cNvSpPr>
          <p:nvPr/>
        </p:nvSpPr>
        <p:spPr bwMode="auto">
          <a:xfrm>
            <a:off x="3548063" y="5486400"/>
            <a:ext cx="2065337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0501" name="Rectangle 25"/>
          <p:cNvSpPr>
            <a:spLocks noChangeArrowheads="1"/>
          </p:cNvSpPr>
          <p:nvPr/>
        </p:nvSpPr>
        <p:spPr bwMode="auto">
          <a:xfrm>
            <a:off x="3563938" y="5497513"/>
            <a:ext cx="1995487" cy="396875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             avg_sales</a:t>
            </a:r>
          </a:p>
        </p:txBody>
      </p:sp>
      <p:sp>
        <p:nvSpPr>
          <p:cNvPr id="20502" name="Rectangle 26"/>
          <p:cNvSpPr>
            <a:spLocks noChangeArrowheads="1"/>
          </p:cNvSpPr>
          <p:nvPr/>
        </p:nvSpPr>
        <p:spPr bwMode="auto">
          <a:xfrm>
            <a:off x="2057400" y="5905500"/>
            <a:ext cx="1219200" cy="4064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Measures</a:t>
            </a:r>
          </a:p>
        </p:txBody>
      </p:sp>
      <p:sp>
        <p:nvSpPr>
          <p:cNvPr id="20503" name="Line 27"/>
          <p:cNvSpPr>
            <a:spLocks noChangeShapeType="1"/>
          </p:cNvSpPr>
          <p:nvPr/>
        </p:nvSpPr>
        <p:spPr bwMode="auto">
          <a:xfrm flipV="1">
            <a:off x="2771775" y="4781550"/>
            <a:ext cx="769938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0504" name="Line 28"/>
          <p:cNvSpPr>
            <a:spLocks noChangeShapeType="1"/>
          </p:cNvSpPr>
          <p:nvPr/>
        </p:nvSpPr>
        <p:spPr bwMode="auto">
          <a:xfrm flipV="1">
            <a:off x="2752725" y="5324475"/>
            <a:ext cx="788988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0505" name="Line 29"/>
          <p:cNvSpPr>
            <a:spLocks noChangeShapeType="1"/>
          </p:cNvSpPr>
          <p:nvPr/>
        </p:nvSpPr>
        <p:spPr bwMode="auto">
          <a:xfrm flipV="1">
            <a:off x="2752725" y="5692775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0506" name="Line 30"/>
          <p:cNvSpPr>
            <a:spLocks noChangeShapeType="1"/>
          </p:cNvSpPr>
          <p:nvPr/>
        </p:nvSpPr>
        <p:spPr bwMode="auto">
          <a:xfrm flipH="1">
            <a:off x="2328863" y="3949700"/>
            <a:ext cx="1193800" cy="73501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0507" name="Line 31"/>
          <p:cNvSpPr>
            <a:spLocks noChangeShapeType="1"/>
          </p:cNvSpPr>
          <p:nvPr/>
        </p:nvSpPr>
        <p:spPr bwMode="auto">
          <a:xfrm flipH="1" flipV="1">
            <a:off x="2133600" y="2514600"/>
            <a:ext cx="1446213" cy="485775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0508" name="Line 32"/>
          <p:cNvSpPr>
            <a:spLocks noChangeShapeType="1"/>
          </p:cNvSpPr>
          <p:nvPr/>
        </p:nvSpPr>
        <p:spPr bwMode="auto">
          <a:xfrm>
            <a:off x="5580063" y="4356100"/>
            <a:ext cx="1039812" cy="38735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0509" name="Line 33"/>
          <p:cNvSpPr>
            <a:spLocks noChangeShapeType="1"/>
          </p:cNvSpPr>
          <p:nvPr/>
        </p:nvSpPr>
        <p:spPr bwMode="auto">
          <a:xfrm flipV="1">
            <a:off x="5580063" y="2709863"/>
            <a:ext cx="1077912" cy="677862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IN"/>
          </a:p>
        </p:txBody>
      </p:sp>
      <p:grpSp>
        <p:nvGrpSpPr>
          <p:cNvPr id="20510" name="Group 34"/>
          <p:cNvGrpSpPr>
            <a:grpSpLocks/>
          </p:cNvGrpSpPr>
          <p:nvPr/>
        </p:nvGrpSpPr>
        <p:grpSpPr bwMode="auto">
          <a:xfrm>
            <a:off x="6610350" y="1600200"/>
            <a:ext cx="1438275" cy="1925638"/>
            <a:chOff x="3796" y="983"/>
            <a:chExt cx="896" cy="1194"/>
          </a:xfrm>
        </p:grpSpPr>
        <p:sp>
          <p:nvSpPr>
            <p:cNvPr id="20514" name="Rectangle 35"/>
            <p:cNvSpPr>
              <a:spLocks noChangeArrowheads="1"/>
            </p:cNvSpPr>
            <p:nvPr/>
          </p:nvSpPr>
          <p:spPr bwMode="auto">
            <a:xfrm>
              <a:off x="3796" y="1262"/>
              <a:ext cx="896" cy="915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800">
                  <a:latin typeface="Times New Roman" pitchFamily="18" charset="0"/>
                </a:rPr>
                <a:t>item_key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item_name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brand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type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supplier_type</a:t>
              </a:r>
            </a:p>
          </p:txBody>
        </p:sp>
        <p:sp>
          <p:nvSpPr>
            <p:cNvPr id="20515" name="Text Box 36"/>
            <p:cNvSpPr txBox="1">
              <a:spLocks noChangeArrowheads="1"/>
            </p:cNvSpPr>
            <p:nvPr/>
          </p:nvSpPr>
          <p:spPr bwMode="auto">
            <a:xfrm>
              <a:off x="3926" y="983"/>
              <a:ext cx="457" cy="2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>
                  <a:latin typeface="Times New Roman" pitchFamily="18" charset="0"/>
                </a:rPr>
                <a:t>item</a:t>
              </a:r>
            </a:p>
          </p:txBody>
        </p:sp>
      </p:grpSp>
      <p:grpSp>
        <p:nvGrpSpPr>
          <p:cNvPr id="20511" name="Group 37"/>
          <p:cNvGrpSpPr>
            <a:grpSpLocks/>
          </p:cNvGrpSpPr>
          <p:nvPr/>
        </p:nvGrpSpPr>
        <p:grpSpPr bwMode="auto">
          <a:xfrm>
            <a:off x="838200" y="3886200"/>
            <a:ext cx="1509713" cy="1393825"/>
            <a:chOff x="3844" y="2426"/>
            <a:chExt cx="939" cy="864"/>
          </a:xfrm>
        </p:grpSpPr>
        <p:sp>
          <p:nvSpPr>
            <p:cNvPr id="20512" name="Rectangle 38"/>
            <p:cNvSpPr>
              <a:spLocks noChangeArrowheads="1"/>
            </p:cNvSpPr>
            <p:nvPr/>
          </p:nvSpPr>
          <p:spPr bwMode="auto">
            <a:xfrm>
              <a:off x="3896" y="2716"/>
              <a:ext cx="887" cy="574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800">
                  <a:latin typeface="Times New Roman" pitchFamily="18" charset="0"/>
                </a:rPr>
                <a:t>branch_key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branch_name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branch_type</a:t>
              </a:r>
            </a:p>
          </p:txBody>
        </p:sp>
        <p:sp>
          <p:nvSpPr>
            <p:cNvPr id="20513" name="Text Box 39"/>
            <p:cNvSpPr txBox="1">
              <a:spLocks noChangeArrowheads="1"/>
            </p:cNvSpPr>
            <p:nvPr/>
          </p:nvSpPr>
          <p:spPr bwMode="auto">
            <a:xfrm>
              <a:off x="3844" y="2426"/>
              <a:ext cx="637" cy="289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>
                  <a:latin typeface="Times New Roman" pitchFamily="18" charset="0"/>
                </a:rPr>
                <a:t>branch</a:t>
              </a: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95300" y="414338"/>
            <a:ext cx="7772400" cy="4984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Example of </a:t>
            </a:r>
            <a:r>
              <a:rPr lang="en-US" b="1" smtClean="0"/>
              <a:t>Snowflake Schema</a:t>
            </a:r>
          </a:p>
        </p:txBody>
      </p:sp>
      <p:sp>
        <p:nvSpPr>
          <p:cNvPr id="215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32623D-5161-4F2C-950A-47EDCB077847}" type="slidenum">
              <a:rPr lang="en-US" smtClean="0"/>
              <a:pPr/>
              <a:t>19</a:t>
            </a:fld>
            <a:endParaRPr lang="en-US" smtClean="0"/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3317875" y="3105150"/>
            <a:ext cx="2065338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1509" name="Group 5"/>
          <p:cNvGrpSpPr>
            <a:grpSpLocks/>
          </p:cNvGrpSpPr>
          <p:nvPr/>
        </p:nvGrpSpPr>
        <p:grpSpPr bwMode="auto">
          <a:xfrm>
            <a:off x="304800" y="1295400"/>
            <a:ext cx="1819275" cy="2163763"/>
            <a:chOff x="277" y="1164"/>
            <a:chExt cx="1133" cy="1341"/>
          </a:xfrm>
        </p:grpSpPr>
        <p:sp>
          <p:nvSpPr>
            <p:cNvPr id="21549" name="Rectangle 6"/>
            <p:cNvSpPr>
              <a:spLocks noChangeArrowheads="1"/>
            </p:cNvSpPr>
            <p:nvPr/>
          </p:nvSpPr>
          <p:spPr bwMode="auto">
            <a:xfrm>
              <a:off x="277" y="1421"/>
              <a:ext cx="1133" cy="1084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800">
                  <a:latin typeface="Times New Roman" pitchFamily="18" charset="0"/>
                </a:rPr>
                <a:t>time_key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day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day_of_the_week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month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quarter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year</a:t>
              </a:r>
            </a:p>
          </p:txBody>
        </p:sp>
        <p:sp>
          <p:nvSpPr>
            <p:cNvPr id="21550" name="Rectangle 7"/>
            <p:cNvSpPr>
              <a:spLocks noChangeArrowheads="1"/>
            </p:cNvSpPr>
            <p:nvPr/>
          </p:nvSpPr>
          <p:spPr bwMode="auto">
            <a:xfrm>
              <a:off x="277" y="1164"/>
              <a:ext cx="401" cy="25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time</a:t>
              </a:r>
            </a:p>
          </p:txBody>
        </p:sp>
      </p:grpSp>
      <p:grpSp>
        <p:nvGrpSpPr>
          <p:cNvPr id="21510" name="Group 8"/>
          <p:cNvGrpSpPr>
            <a:grpSpLocks/>
          </p:cNvGrpSpPr>
          <p:nvPr/>
        </p:nvGrpSpPr>
        <p:grpSpPr bwMode="auto">
          <a:xfrm>
            <a:off x="5943600" y="3810000"/>
            <a:ext cx="1374775" cy="1331913"/>
            <a:chOff x="684" y="2196"/>
            <a:chExt cx="1298" cy="834"/>
          </a:xfrm>
        </p:grpSpPr>
        <p:sp>
          <p:nvSpPr>
            <p:cNvPr id="21547" name="Rectangle 9"/>
            <p:cNvSpPr>
              <a:spLocks noChangeArrowheads="1"/>
            </p:cNvSpPr>
            <p:nvPr/>
          </p:nvSpPr>
          <p:spPr bwMode="auto">
            <a:xfrm>
              <a:off x="684" y="2450"/>
              <a:ext cx="1298" cy="580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800">
                  <a:latin typeface="Times New Roman" pitchFamily="18" charset="0"/>
                </a:rPr>
                <a:t>location_key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street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city_key</a:t>
              </a:r>
            </a:p>
          </p:txBody>
        </p:sp>
        <p:sp>
          <p:nvSpPr>
            <p:cNvPr id="21548" name="Rectangle 10"/>
            <p:cNvSpPr>
              <a:spLocks noChangeArrowheads="1"/>
            </p:cNvSpPr>
            <p:nvPr/>
          </p:nvSpPr>
          <p:spPr bwMode="auto">
            <a:xfrm>
              <a:off x="684" y="2196"/>
              <a:ext cx="953" cy="254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location</a:t>
              </a:r>
            </a:p>
          </p:txBody>
        </p:sp>
      </p:grpSp>
      <p:sp>
        <p:nvSpPr>
          <p:cNvPr id="21511" name="Rectangle 11"/>
          <p:cNvSpPr>
            <a:spLocks noChangeArrowheads="1"/>
          </p:cNvSpPr>
          <p:nvPr/>
        </p:nvSpPr>
        <p:spPr bwMode="auto">
          <a:xfrm>
            <a:off x="3275013" y="2152650"/>
            <a:ext cx="18605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Sales Fact Table</a:t>
            </a:r>
          </a:p>
        </p:txBody>
      </p:sp>
      <p:sp>
        <p:nvSpPr>
          <p:cNvPr id="21512" name="Rectangle 12"/>
          <p:cNvSpPr>
            <a:spLocks noChangeArrowheads="1"/>
          </p:cNvSpPr>
          <p:nvPr/>
        </p:nvSpPr>
        <p:spPr bwMode="auto">
          <a:xfrm>
            <a:off x="3317875" y="2640013"/>
            <a:ext cx="2065338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3" name="Rectangle 13"/>
          <p:cNvSpPr>
            <a:spLocks noChangeArrowheads="1"/>
          </p:cNvSpPr>
          <p:nvPr/>
        </p:nvSpPr>
        <p:spPr bwMode="auto">
          <a:xfrm>
            <a:off x="3351213" y="2686050"/>
            <a:ext cx="2057400" cy="396875"/>
          </a:xfrm>
          <a:prstGeom prst="rect">
            <a:avLst/>
          </a:prstGeom>
          <a:solidFill>
            <a:srgbClr val="00FF99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2000">
                <a:latin typeface="Times New Roman" pitchFamily="18" charset="0"/>
              </a:rPr>
              <a:t>           time_key</a:t>
            </a:r>
          </a:p>
        </p:txBody>
      </p:sp>
      <p:sp>
        <p:nvSpPr>
          <p:cNvPr id="21514" name="Rectangle 14"/>
          <p:cNvSpPr>
            <a:spLocks noChangeArrowheads="1"/>
          </p:cNvSpPr>
          <p:nvPr/>
        </p:nvSpPr>
        <p:spPr bwMode="auto">
          <a:xfrm>
            <a:off x="3352800" y="3135313"/>
            <a:ext cx="2016125" cy="396875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              item_key</a:t>
            </a:r>
          </a:p>
        </p:txBody>
      </p:sp>
      <p:sp>
        <p:nvSpPr>
          <p:cNvPr id="21515" name="Rectangle 15"/>
          <p:cNvSpPr>
            <a:spLocks noChangeArrowheads="1"/>
          </p:cNvSpPr>
          <p:nvPr/>
        </p:nvSpPr>
        <p:spPr bwMode="auto">
          <a:xfrm>
            <a:off x="3317875" y="3570288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6" name="Rectangle 16"/>
          <p:cNvSpPr>
            <a:spLocks noChangeArrowheads="1"/>
          </p:cNvSpPr>
          <p:nvPr/>
        </p:nvSpPr>
        <p:spPr bwMode="auto">
          <a:xfrm>
            <a:off x="3352800" y="3581400"/>
            <a:ext cx="2066925" cy="396875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           branch_key</a:t>
            </a:r>
          </a:p>
        </p:txBody>
      </p:sp>
      <p:sp>
        <p:nvSpPr>
          <p:cNvPr id="21517" name="Rectangle 17"/>
          <p:cNvSpPr>
            <a:spLocks noChangeArrowheads="1"/>
          </p:cNvSpPr>
          <p:nvPr/>
        </p:nvSpPr>
        <p:spPr bwMode="auto">
          <a:xfrm>
            <a:off x="3317875" y="4033838"/>
            <a:ext cx="2065338" cy="452437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18" name="Rectangle 18"/>
          <p:cNvSpPr>
            <a:spLocks noChangeArrowheads="1"/>
          </p:cNvSpPr>
          <p:nvPr/>
        </p:nvSpPr>
        <p:spPr bwMode="auto">
          <a:xfrm>
            <a:off x="3351213" y="4057650"/>
            <a:ext cx="2065337" cy="396875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         location_key</a:t>
            </a:r>
          </a:p>
        </p:txBody>
      </p:sp>
      <p:sp>
        <p:nvSpPr>
          <p:cNvPr id="21519" name="Rectangle 19"/>
          <p:cNvSpPr>
            <a:spLocks noChangeArrowheads="1"/>
          </p:cNvSpPr>
          <p:nvPr/>
        </p:nvSpPr>
        <p:spPr bwMode="auto">
          <a:xfrm>
            <a:off x="3317875" y="4498975"/>
            <a:ext cx="2065338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0" name="Rectangle 20"/>
          <p:cNvSpPr>
            <a:spLocks noChangeArrowheads="1"/>
          </p:cNvSpPr>
          <p:nvPr/>
        </p:nvSpPr>
        <p:spPr bwMode="auto">
          <a:xfrm>
            <a:off x="3352800" y="4549775"/>
            <a:ext cx="1987550" cy="396875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            units_sold</a:t>
            </a:r>
          </a:p>
        </p:txBody>
      </p:sp>
      <p:sp>
        <p:nvSpPr>
          <p:cNvPr id="21521" name="Rectangle 21"/>
          <p:cNvSpPr>
            <a:spLocks noChangeArrowheads="1"/>
          </p:cNvSpPr>
          <p:nvPr/>
        </p:nvSpPr>
        <p:spPr bwMode="auto">
          <a:xfrm>
            <a:off x="3317875" y="4964113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2" name="Rectangle 22"/>
          <p:cNvSpPr>
            <a:spLocks noChangeArrowheads="1"/>
          </p:cNvSpPr>
          <p:nvPr/>
        </p:nvSpPr>
        <p:spPr bwMode="auto">
          <a:xfrm>
            <a:off x="3352800" y="4994275"/>
            <a:ext cx="1993900" cy="396875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         dollars_sold</a:t>
            </a:r>
          </a:p>
        </p:txBody>
      </p:sp>
      <p:sp>
        <p:nvSpPr>
          <p:cNvPr id="21523" name="Rectangle 23"/>
          <p:cNvSpPr>
            <a:spLocks noChangeArrowheads="1"/>
          </p:cNvSpPr>
          <p:nvPr/>
        </p:nvSpPr>
        <p:spPr bwMode="auto">
          <a:xfrm>
            <a:off x="3317875" y="5429250"/>
            <a:ext cx="2065338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1524" name="Rectangle 24"/>
          <p:cNvSpPr>
            <a:spLocks noChangeArrowheads="1"/>
          </p:cNvSpPr>
          <p:nvPr/>
        </p:nvSpPr>
        <p:spPr bwMode="auto">
          <a:xfrm>
            <a:off x="3333750" y="5440363"/>
            <a:ext cx="1995488" cy="396875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>
                <a:latin typeface="Times New Roman" pitchFamily="18" charset="0"/>
              </a:rPr>
              <a:t>             avg_sales</a:t>
            </a:r>
          </a:p>
        </p:txBody>
      </p:sp>
      <p:sp>
        <p:nvSpPr>
          <p:cNvPr id="21525" name="Rectangle 25"/>
          <p:cNvSpPr>
            <a:spLocks noChangeArrowheads="1"/>
          </p:cNvSpPr>
          <p:nvPr/>
        </p:nvSpPr>
        <p:spPr bwMode="auto">
          <a:xfrm>
            <a:off x="1676400" y="5867400"/>
            <a:ext cx="1219200" cy="406400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2000">
                <a:latin typeface="Times New Roman" pitchFamily="18" charset="0"/>
              </a:rPr>
              <a:t>Measures</a:t>
            </a:r>
          </a:p>
        </p:txBody>
      </p:sp>
      <p:sp>
        <p:nvSpPr>
          <p:cNvPr id="21526" name="Line 26"/>
          <p:cNvSpPr>
            <a:spLocks noChangeShapeType="1"/>
          </p:cNvSpPr>
          <p:nvPr/>
        </p:nvSpPr>
        <p:spPr bwMode="auto">
          <a:xfrm flipV="1">
            <a:off x="2590800" y="4724400"/>
            <a:ext cx="769938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1527" name="Line 27"/>
          <p:cNvSpPr>
            <a:spLocks noChangeShapeType="1"/>
          </p:cNvSpPr>
          <p:nvPr/>
        </p:nvSpPr>
        <p:spPr bwMode="auto">
          <a:xfrm flipV="1">
            <a:off x="2571750" y="5267325"/>
            <a:ext cx="788988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1528" name="Line 28"/>
          <p:cNvSpPr>
            <a:spLocks noChangeShapeType="1"/>
          </p:cNvSpPr>
          <p:nvPr/>
        </p:nvSpPr>
        <p:spPr bwMode="auto">
          <a:xfrm flipV="1">
            <a:off x="2571750" y="5635625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1529" name="Line 29"/>
          <p:cNvSpPr>
            <a:spLocks noChangeShapeType="1"/>
          </p:cNvSpPr>
          <p:nvPr/>
        </p:nvSpPr>
        <p:spPr bwMode="auto">
          <a:xfrm flipH="1">
            <a:off x="1981200" y="3886200"/>
            <a:ext cx="1346200" cy="6858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1530" name="Line 30"/>
          <p:cNvSpPr>
            <a:spLocks noChangeShapeType="1"/>
          </p:cNvSpPr>
          <p:nvPr/>
        </p:nvSpPr>
        <p:spPr bwMode="auto">
          <a:xfrm flipH="1" flipV="1">
            <a:off x="1981200" y="1981200"/>
            <a:ext cx="1522413" cy="866775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1531" name="Line 31"/>
          <p:cNvSpPr>
            <a:spLocks noChangeShapeType="1"/>
          </p:cNvSpPr>
          <p:nvPr/>
        </p:nvSpPr>
        <p:spPr bwMode="auto">
          <a:xfrm>
            <a:off x="5334000" y="4267200"/>
            <a:ext cx="609600" cy="1524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1532" name="Line 32"/>
          <p:cNvSpPr>
            <a:spLocks noChangeShapeType="1"/>
          </p:cNvSpPr>
          <p:nvPr/>
        </p:nvSpPr>
        <p:spPr bwMode="auto">
          <a:xfrm flipV="1">
            <a:off x="5334000" y="2286000"/>
            <a:ext cx="609600" cy="8382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IN"/>
          </a:p>
        </p:txBody>
      </p:sp>
      <p:grpSp>
        <p:nvGrpSpPr>
          <p:cNvPr id="21533" name="Group 33"/>
          <p:cNvGrpSpPr>
            <a:grpSpLocks/>
          </p:cNvGrpSpPr>
          <p:nvPr/>
        </p:nvGrpSpPr>
        <p:grpSpPr bwMode="auto">
          <a:xfrm>
            <a:off x="5943600" y="1524000"/>
            <a:ext cx="1374775" cy="1924050"/>
            <a:chOff x="3796" y="983"/>
            <a:chExt cx="857" cy="1193"/>
          </a:xfrm>
        </p:grpSpPr>
        <p:sp>
          <p:nvSpPr>
            <p:cNvPr id="21545" name="Rectangle 34"/>
            <p:cNvSpPr>
              <a:spLocks noChangeArrowheads="1"/>
            </p:cNvSpPr>
            <p:nvPr/>
          </p:nvSpPr>
          <p:spPr bwMode="auto">
            <a:xfrm>
              <a:off x="3796" y="1262"/>
              <a:ext cx="857" cy="914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800">
                  <a:latin typeface="Times New Roman" pitchFamily="18" charset="0"/>
                </a:rPr>
                <a:t>item_key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item_name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brand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type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supplier_key</a:t>
              </a:r>
            </a:p>
          </p:txBody>
        </p:sp>
        <p:sp>
          <p:nvSpPr>
            <p:cNvPr id="21546" name="Text Box 35"/>
            <p:cNvSpPr txBox="1">
              <a:spLocks noChangeArrowheads="1"/>
            </p:cNvSpPr>
            <p:nvPr/>
          </p:nvSpPr>
          <p:spPr bwMode="auto">
            <a:xfrm>
              <a:off x="3926" y="983"/>
              <a:ext cx="457" cy="289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>
                  <a:latin typeface="Times New Roman" pitchFamily="18" charset="0"/>
                </a:rPr>
                <a:t>item</a:t>
              </a:r>
            </a:p>
          </p:txBody>
        </p:sp>
      </p:grpSp>
      <p:grpSp>
        <p:nvGrpSpPr>
          <p:cNvPr id="21534" name="Group 36"/>
          <p:cNvGrpSpPr>
            <a:grpSpLocks/>
          </p:cNvGrpSpPr>
          <p:nvPr/>
        </p:nvGrpSpPr>
        <p:grpSpPr bwMode="auto">
          <a:xfrm>
            <a:off x="609600" y="3886200"/>
            <a:ext cx="1509713" cy="1393825"/>
            <a:chOff x="3844" y="2426"/>
            <a:chExt cx="939" cy="864"/>
          </a:xfrm>
        </p:grpSpPr>
        <p:sp>
          <p:nvSpPr>
            <p:cNvPr id="21543" name="Rectangle 37"/>
            <p:cNvSpPr>
              <a:spLocks noChangeArrowheads="1"/>
            </p:cNvSpPr>
            <p:nvPr/>
          </p:nvSpPr>
          <p:spPr bwMode="auto">
            <a:xfrm>
              <a:off x="3896" y="2716"/>
              <a:ext cx="887" cy="574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800">
                  <a:latin typeface="Times New Roman" pitchFamily="18" charset="0"/>
                </a:rPr>
                <a:t>branch_key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branch_name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branch_type</a:t>
              </a:r>
            </a:p>
          </p:txBody>
        </p:sp>
        <p:sp>
          <p:nvSpPr>
            <p:cNvPr id="21544" name="Text Box 38"/>
            <p:cNvSpPr txBox="1">
              <a:spLocks noChangeArrowheads="1"/>
            </p:cNvSpPr>
            <p:nvPr/>
          </p:nvSpPr>
          <p:spPr bwMode="auto">
            <a:xfrm>
              <a:off x="3844" y="2426"/>
              <a:ext cx="637" cy="289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>
                  <a:latin typeface="Times New Roman" pitchFamily="18" charset="0"/>
                </a:rPr>
                <a:t>branch</a:t>
              </a:r>
            </a:p>
          </p:txBody>
        </p:sp>
      </p:grpSp>
      <p:grpSp>
        <p:nvGrpSpPr>
          <p:cNvPr id="21535" name="Group 40"/>
          <p:cNvGrpSpPr>
            <a:grpSpLocks/>
          </p:cNvGrpSpPr>
          <p:nvPr/>
        </p:nvGrpSpPr>
        <p:grpSpPr bwMode="auto">
          <a:xfrm>
            <a:off x="7694613" y="1981200"/>
            <a:ext cx="1449387" cy="998538"/>
            <a:chOff x="3789" y="855"/>
            <a:chExt cx="903" cy="1172"/>
          </a:xfrm>
        </p:grpSpPr>
        <p:sp>
          <p:nvSpPr>
            <p:cNvPr id="21541" name="Rectangle 41"/>
            <p:cNvSpPr>
              <a:spLocks noChangeArrowheads="1"/>
            </p:cNvSpPr>
            <p:nvPr/>
          </p:nvSpPr>
          <p:spPr bwMode="auto">
            <a:xfrm>
              <a:off x="3796" y="1263"/>
              <a:ext cx="896" cy="764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800">
                  <a:latin typeface="Times New Roman" pitchFamily="18" charset="0"/>
                </a:rPr>
                <a:t>supplier_key</a:t>
              </a:r>
            </a:p>
            <a:p>
              <a:pPr eaLnBrk="0" hangingPunct="0"/>
              <a:r>
                <a:rPr lang="en-US" sz="1800">
                  <a:latin typeface="Times New Roman" pitchFamily="18" charset="0"/>
                </a:rPr>
                <a:t>supplier_type</a:t>
              </a:r>
            </a:p>
          </p:txBody>
        </p:sp>
        <p:sp>
          <p:nvSpPr>
            <p:cNvPr id="21542" name="Text Box 42"/>
            <p:cNvSpPr txBox="1">
              <a:spLocks noChangeArrowheads="1"/>
            </p:cNvSpPr>
            <p:nvPr/>
          </p:nvSpPr>
          <p:spPr bwMode="auto">
            <a:xfrm>
              <a:off x="3789" y="855"/>
              <a:ext cx="732" cy="548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>
                  <a:latin typeface="Times New Roman" pitchFamily="18" charset="0"/>
                </a:rPr>
                <a:t>supplier</a:t>
              </a:r>
            </a:p>
          </p:txBody>
        </p:sp>
      </p:grpSp>
      <p:sp>
        <p:nvSpPr>
          <p:cNvPr id="21536" name="Line 43"/>
          <p:cNvSpPr>
            <a:spLocks noChangeShapeType="1"/>
          </p:cNvSpPr>
          <p:nvPr/>
        </p:nvSpPr>
        <p:spPr bwMode="auto">
          <a:xfrm flipV="1">
            <a:off x="7162800" y="2667000"/>
            <a:ext cx="533400" cy="5334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IN"/>
          </a:p>
        </p:txBody>
      </p:sp>
      <p:grpSp>
        <p:nvGrpSpPr>
          <p:cNvPr id="21537" name="Group 45"/>
          <p:cNvGrpSpPr>
            <a:grpSpLocks/>
          </p:cNvGrpSpPr>
          <p:nvPr/>
        </p:nvGrpSpPr>
        <p:grpSpPr bwMode="auto">
          <a:xfrm>
            <a:off x="7489825" y="4876800"/>
            <a:ext cx="1654175" cy="1495425"/>
            <a:chOff x="684" y="2196"/>
            <a:chExt cx="1565" cy="913"/>
          </a:xfrm>
        </p:grpSpPr>
        <p:sp>
          <p:nvSpPr>
            <p:cNvPr id="21539" name="Rectangle 46"/>
            <p:cNvSpPr>
              <a:spLocks noChangeArrowheads="1"/>
            </p:cNvSpPr>
            <p:nvPr/>
          </p:nvSpPr>
          <p:spPr bwMode="auto">
            <a:xfrm>
              <a:off x="684" y="2450"/>
              <a:ext cx="1565" cy="659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lIns="92075" tIns="46038" rIns="92075" bIns="46038">
              <a:spAutoFit/>
            </a:bodyPr>
            <a:lstStyle/>
            <a:p>
              <a:pPr eaLnBrk="0" hangingPunct="0"/>
              <a:r>
                <a:rPr lang="en-US" sz="1600">
                  <a:latin typeface="Times New Roman" pitchFamily="18" charset="0"/>
                </a:rPr>
                <a:t>city_key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city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state_or_province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country</a:t>
              </a:r>
            </a:p>
          </p:txBody>
        </p:sp>
        <p:sp>
          <p:nvSpPr>
            <p:cNvPr id="21540" name="Rectangle 47"/>
            <p:cNvSpPr>
              <a:spLocks noChangeArrowheads="1"/>
            </p:cNvSpPr>
            <p:nvPr/>
          </p:nvSpPr>
          <p:spPr bwMode="auto">
            <a:xfrm>
              <a:off x="684" y="2196"/>
              <a:ext cx="542" cy="248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2000">
                  <a:latin typeface="Times New Roman" pitchFamily="18" charset="0"/>
                </a:rPr>
                <a:t>city</a:t>
              </a:r>
            </a:p>
          </p:txBody>
        </p:sp>
      </p:grpSp>
      <p:sp>
        <p:nvSpPr>
          <p:cNvPr id="21538" name="Line 48"/>
          <p:cNvSpPr>
            <a:spLocks noChangeShapeType="1"/>
          </p:cNvSpPr>
          <p:nvPr/>
        </p:nvSpPr>
        <p:spPr bwMode="auto">
          <a:xfrm>
            <a:off x="6858000" y="5029200"/>
            <a:ext cx="685800" cy="4572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220200" cy="1066800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sz="3200" smtClean="0"/>
              <a:t>Chapter 4: Data Warehousing and On-line Analytical Processing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82000" cy="4876800"/>
          </a:xfrm>
          <a:noFill/>
        </p:spPr>
        <p:txBody>
          <a:bodyPr lIns="92075" tIns="46038" rIns="92075" bIns="46038">
            <a:normAutofit fontScale="92500" lnSpcReduction="10000"/>
          </a:bodyPr>
          <a:lstStyle/>
          <a:p>
            <a:pPr eaLnBrk="1" hangingPunct="1">
              <a:lnSpc>
                <a:spcPct val="140000"/>
              </a:lnSpc>
            </a:pPr>
            <a:r>
              <a:rPr lang="en-US" smtClean="0"/>
              <a:t>Data Warehouse: Basic Concepts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Warehouse Modeling: Data Cube and OLAP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Warehouse Design and Usage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Warehouse Implementation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Generalization by Attribute-Oriented Induction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Summary</a:t>
            </a:r>
          </a:p>
        </p:txBody>
      </p:sp>
      <p:sp>
        <p:nvSpPr>
          <p:cNvPr id="40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77501CD-4615-4E8D-B496-34875CC332BE}" type="slidenum">
              <a:rPr lang="en-US" smtClean="0"/>
              <a:pPr/>
              <a:t>2</a:t>
            </a:fld>
            <a:endParaRPr lang="en-US" smtClean="0"/>
          </a:p>
        </p:txBody>
      </p:sp>
      <p:sp>
        <p:nvSpPr>
          <p:cNvPr id="4101" name="AutoShape 4"/>
          <p:cNvSpPr>
            <a:spLocks noChangeArrowheads="1"/>
          </p:cNvSpPr>
          <p:nvPr/>
        </p:nvSpPr>
        <p:spPr bwMode="auto">
          <a:xfrm rot="9109285">
            <a:off x="6324600" y="1524000"/>
            <a:ext cx="381000" cy="3810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1119188" y="304800"/>
            <a:ext cx="6965950" cy="6858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Example of </a:t>
            </a:r>
            <a:r>
              <a:rPr lang="en-US" b="1" smtClean="0"/>
              <a:t>Fact Constellation</a:t>
            </a:r>
          </a:p>
        </p:txBody>
      </p:sp>
      <p:sp>
        <p:nvSpPr>
          <p:cNvPr id="225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BA56B7E-E738-437B-807E-B85C36D77008}" type="slidenum">
              <a:rPr lang="en-US" smtClean="0"/>
              <a:pPr/>
              <a:t>20</a:t>
            </a:fld>
            <a:endParaRPr lang="en-US" smtClean="0"/>
          </a:p>
        </p:txBody>
      </p:sp>
      <p:sp>
        <p:nvSpPr>
          <p:cNvPr id="22532" name="Rectangle 4"/>
          <p:cNvSpPr>
            <a:spLocks noChangeArrowheads="1"/>
          </p:cNvSpPr>
          <p:nvPr/>
        </p:nvSpPr>
        <p:spPr bwMode="auto">
          <a:xfrm>
            <a:off x="2895600" y="3048000"/>
            <a:ext cx="1608138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grpSp>
        <p:nvGrpSpPr>
          <p:cNvPr id="22533" name="Group 5"/>
          <p:cNvGrpSpPr>
            <a:grpSpLocks/>
          </p:cNvGrpSpPr>
          <p:nvPr/>
        </p:nvGrpSpPr>
        <p:grpSpPr bwMode="auto">
          <a:xfrm>
            <a:off x="228600" y="1219200"/>
            <a:ext cx="1639888" cy="1982788"/>
            <a:chOff x="277" y="1164"/>
            <a:chExt cx="1021" cy="1229"/>
          </a:xfrm>
        </p:grpSpPr>
        <p:sp>
          <p:nvSpPr>
            <p:cNvPr id="22593" name="Rectangle 6"/>
            <p:cNvSpPr>
              <a:spLocks noChangeArrowheads="1"/>
            </p:cNvSpPr>
            <p:nvPr/>
          </p:nvSpPr>
          <p:spPr bwMode="auto">
            <a:xfrm>
              <a:off x="277" y="1421"/>
              <a:ext cx="1021" cy="972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600">
                  <a:latin typeface="Times New Roman" pitchFamily="18" charset="0"/>
                </a:rPr>
                <a:t>time_key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day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day_of_the_week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month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quarter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year</a:t>
              </a:r>
            </a:p>
          </p:txBody>
        </p:sp>
        <p:sp>
          <p:nvSpPr>
            <p:cNvPr id="22594" name="Rectangle 7"/>
            <p:cNvSpPr>
              <a:spLocks noChangeArrowheads="1"/>
            </p:cNvSpPr>
            <p:nvPr/>
          </p:nvSpPr>
          <p:spPr bwMode="auto">
            <a:xfrm>
              <a:off x="277" y="1164"/>
              <a:ext cx="374" cy="233"/>
            </a:xfrm>
            <a:prstGeom prst="rect">
              <a:avLst/>
            </a:prstGeom>
            <a:solidFill>
              <a:srgbClr val="00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800">
                  <a:latin typeface="Times New Roman" pitchFamily="18" charset="0"/>
                </a:rPr>
                <a:t>time</a:t>
              </a:r>
            </a:p>
          </p:txBody>
        </p:sp>
      </p:grpSp>
      <p:grpSp>
        <p:nvGrpSpPr>
          <p:cNvPr id="22534" name="Group 8"/>
          <p:cNvGrpSpPr>
            <a:grpSpLocks/>
          </p:cNvGrpSpPr>
          <p:nvPr/>
        </p:nvGrpSpPr>
        <p:grpSpPr bwMode="auto">
          <a:xfrm>
            <a:off x="5105400" y="4038600"/>
            <a:ext cx="1654175" cy="1733550"/>
            <a:chOff x="684" y="2196"/>
            <a:chExt cx="1030" cy="1075"/>
          </a:xfrm>
        </p:grpSpPr>
        <p:sp>
          <p:nvSpPr>
            <p:cNvPr id="22591" name="Rectangle 9"/>
            <p:cNvSpPr>
              <a:spLocks noChangeArrowheads="1"/>
            </p:cNvSpPr>
            <p:nvPr/>
          </p:nvSpPr>
          <p:spPr bwMode="auto">
            <a:xfrm>
              <a:off x="684" y="2450"/>
              <a:ext cx="1030" cy="821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600">
                  <a:latin typeface="Times New Roman" pitchFamily="18" charset="0"/>
                </a:rPr>
                <a:t>location_key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street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city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province_or_state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country</a:t>
              </a:r>
            </a:p>
          </p:txBody>
        </p:sp>
        <p:sp>
          <p:nvSpPr>
            <p:cNvPr id="22592" name="Rectangle 10"/>
            <p:cNvSpPr>
              <a:spLocks noChangeArrowheads="1"/>
            </p:cNvSpPr>
            <p:nvPr/>
          </p:nvSpPr>
          <p:spPr bwMode="auto">
            <a:xfrm>
              <a:off x="684" y="2196"/>
              <a:ext cx="580" cy="233"/>
            </a:xfrm>
            <a:prstGeom prst="rect">
              <a:avLst/>
            </a:prstGeom>
            <a:solidFill>
              <a:srgbClr val="FF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800">
                  <a:latin typeface="Times New Roman" pitchFamily="18" charset="0"/>
                </a:rPr>
                <a:t>location</a:t>
              </a:r>
            </a:p>
          </p:txBody>
        </p:sp>
      </p:grpSp>
      <p:sp>
        <p:nvSpPr>
          <p:cNvPr id="22535" name="Rectangle 11"/>
          <p:cNvSpPr>
            <a:spLocks noChangeArrowheads="1"/>
          </p:cNvSpPr>
          <p:nvPr/>
        </p:nvSpPr>
        <p:spPr bwMode="auto">
          <a:xfrm>
            <a:off x="2743200" y="2133600"/>
            <a:ext cx="16954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Sales Fact Table</a:t>
            </a:r>
          </a:p>
        </p:txBody>
      </p:sp>
      <p:sp>
        <p:nvSpPr>
          <p:cNvPr id="22536" name="Rectangle 12"/>
          <p:cNvSpPr>
            <a:spLocks noChangeArrowheads="1"/>
          </p:cNvSpPr>
          <p:nvPr/>
        </p:nvSpPr>
        <p:spPr bwMode="auto">
          <a:xfrm>
            <a:off x="2895600" y="259080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37" name="Rectangle 13"/>
          <p:cNvSpPr>
            <a:spLocks noChangeArrowheads="1"/>
          </p:cNvSpPr>
          <p:nvPr/>
        </p:nvSpPr>
        <p:spPr bwMode="auto">
          <a:xfrm>
            <a:off x="2895600" y="2667000"/>
            <a:ext cx="1601788" cy="366713"/>
          </a:xfrm>
          <a:prstGeom prst="rect">
            <a:avLst/>
          </a:prstGeom>
          <a:solidFill>
            <a:srgbClr val="00FF99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1800">
                <a:latin typeface="Times New Roman" pitchFamily="18" charset="0"/>
              </a:rPr>
              <a:t>time_key</a:t>
            </a:r>
          </a:p>
        </p:txBody>
      </p:sp>
      <p:sp>
        <p:nvSpPr>
          <p:cNvPr id="22538" name="Rectangle 14"/>
          <p:cNvSpPr>
            <a:spLocks noChangeArrowheads="1"/>
          </p:cNvSpPr>
          <p:nvPr/>
        </p:nvSpPr>
        <p:spPr bwMode="auto">
          <a:xfrm>
            <a:off x="2895600" y="3124200"/>
            <a:ext cx="1600200" cy="366713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         item_key</a:t>
            </a:r>
          </a:p>
        </p:txBody>
      </p:sp>
      <p:sp>
        <p:nvSpPr>
          <p:cNvPr id="22539" name="Rectangle 15"/>
          <p:cNvSpPr>
            <a:spLocks noChangeArrowheads="1"/>
          </p:cNvSpPr>
          <p:nvPr/>
        </p:nvSpPr>
        <p:spPr bwMode="auto">
          <a:xfrm>
            <a:off x="2895600" y="3505200"/>
            <a:ext cx="1600200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0" name="Rectangle 16"/>
          <p:cNvSpPr>
            <a:spLocks noChangeArrowheads="1"/>
          </p:cNvSpPr>
          <p:nvPr/>
        </p:nvSpPr>
        <p:spPr bwMode="auto">
          <a:xfrm>
            <a:off x="2895600" y="3505200"/>
            <a:ext cx="1600200" cy="366713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      branch_key</a:t>
            </a:r>
          </a:p>
        </p:txBody>
      </p:sp>
      <p:sp>
        <p:nvSpPr>
          <p:cNvPr id="22541" name="Rectangle 17"/>
          <p:cNvSpPr>
            <a:spLocks noChangeArrowheads="1"/>
          </p:cNvSpPr>
          <p:nvPr/>
        </p:nvSpPr>
        <p:spPr bwMode="auto">
          <a:xfrm>
            <a:off x="2895600" y="396240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2" name="Rectangle 18"/>
          <p:cNvSpPr>
            <a:spLocks noChangeArrowheads="1"/>
          </p:cNvSpPr>
          <p:nvPr/>
        </p:nvSpPr>
        <p:spPr bwMode="auto">
          <a:xfrm>
            <a:off x="2894013" y="3981450"/>
            <a:ext cx="1593850" cy="3667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    location_key</a:t>
            </a:r>
          </a:p>
        </p:txBody>
      </p:sp>
      <p:sp>
        <p:nvSpPr>
          <p:cNvPr id="22543" name="Rectangle 19"/>
          <p:cNvSpPr>
            <a:spLocks noChangeArrowheads="1"/>
          </p:cNvSpPr>
          <p:nvPr/>
        </p:nvSpPr>
        <p:spPr bwMode="auto">
          <a:xfrm>
            <a:off x="2860675" y="4419600"/>
            <a:ext cx="1635125" cy="4556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4" name="Rectangle 20"/>
          <p:cNvSpPr>
            <a:spLocks noChangeArrowheads="1"/>
          </p:cNvSpPr>
          <p:nvPr/>
        </p:nvSpPr>
        <p:spPr bwMode="auto">
          <a:xfrm>
            <a:off x="2895600" y="4473575"/>
            <a:ext cx="1581150" cy="366713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        units_sold</a:t>
            </a:r>
          </a:p>
        </p:txBody>
      </p:sp>
      <p:sp>
        <p:nvSpPr>
          <p:cNvPr id="22545" name="Rectangle 21"/>
          <p:cNvSpPr>
            <a:spLocks noChangeArrowheads="1"/>
          </p:cNvSpPr>
          <p:nvPr/>
        </p:nvSpPr>
        <p:spPr bwMode="auto">
          <a:xfrm>
            <a:off x="2860675" y="4876800"/>
            <a:ext cx="1635125" cy="461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6" name="Rectangle 22"/>
          <p:cNvSpPr>
            <a:spLocks noChangeArrowheads="1"/>
          </p:cNvSpPr>
          <p:nvPr/>
        </p:nvSpPr>
        <p:spPr bwMode="auto">
          <a:xfrm>
            <a:off x="2895600" y="4918075"/>
            <a:ext cx="1587500" cy="366713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     dollars_sold</a:t>
            </a:r>
          </a:p>
        </p:txBody>
      </p:sp>
      <p:sp>
        <p:nvSpPr>
          <p:cNvPr id="22547" name="Rectangle 23"/>
          <p:cNvSpPr>
            <a:spLocks noChangeArrowheads="1"/>
          </p:cNvSpPr>
          <p:nvPr/>
        </p:nvSpPr>
        <p:spPr bwMode="auto">
          <a:xfrm>
            <a:off x="2860675" y="5334000"/>
            <a:ext cx="163512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48" name="Rectangle 24"/>
          <p:cNvSpPr>
            <a:spLocks noChangeArrowheads="1"/>
          </p:cNvSpPr>
          <p:nvPr/>
        </p:nvSpPr>
        <p:spPr bwMode="auto">
          <a:xfrm>
            <a:off x="2876550" y="5364163"/>
            <a:ext cx="1587500" cy="366712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         avg_sales</a:t>
            </a:r>
          </a:p>
        </p:txBody>
      </p:sp>
      <p:sp>
        <p:nvSpPr>
          <p:cNvPr id="22549" name="Rectangle 25"/>
          <p:cNvSpPr>
            <a:spLocks noChangeArrowheads="1"/>
          </p:cNvSpPr>
          <p:nvPr/>
        </p:nvSpPr>
        <p:spPr bwMode="auto">
          <a:xfrm>
            <a:off x="1295400" y="5715000"/>
            <a:ext cx="1219200" cy="376238"/>
          </a:xfrm>
          <a:prstGeom prst="rect">
            <a:avLst/>
          </a:prstGeom>
          <a:solidFill>
            <a:srgbClr val="FF99CC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>
                <a:latin typeface="Times New Roman" pitchFamily="18" charset="0"/>
              </a:rPr>
              <a:t>Measures</a:t>
            </a:r>
          </a:p>
        </p:txBody>
      </p:sp>
      <p:sp>
        <p:nvSpPr>
          <p:cNvPr id="22550" name="Line 26"/>
          <p:cNvSpPr>
            <a:spLocks noChangeShapeType="1"/>
          </p:cNvSpPr>
          <p:nvPr/>
        </p:nvSpPr>
        <p:spPr bwMode="auto">
          <a:xfrm flipV="1">
            <a:off x="2084388" y="4648200"/>
            <a:ext cx="769937" cy="1143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2551" name="Line 27"/>
          <p:cNvSpPr>
            <a:spLocks noChangeShapeType="1"/>
          </p:cNvSpPr>
          <p:nvPr/>
        </p:nvSpPr>
        <p:spPr bwMode="auto">
          <a:xfrm flipV="1">
            <a:off x="2065338" y="5191125"/>
            <a:ext cx="788987" cy="5619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2552" name="Line 28"/>
          <p:cNvSpPr>
            <a:spLocks noChangeShapeType="1"/>
          </p:cNvSpPr>
          <p:nvPr/>
        </p:nvSpPr>
        <p:spPr bwMode="auto">
          <a:xfrm flipV="1">
            <a:off x="2065338" y="5559425"/>
            <a:ext cx="904875" cy="1936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2553" name="Line 29"/>
          <p:cNvSpPr>
            <a:spLocks noChangeShapeType="1"/>
          </p:cNvSpPr>
          <p:nvPr/>
        </p:nvSpPr>
        <p:spPr bwMode="auto">
          <a:xfrm flipH="1">
            <a:off x="1641475" y="3816350"/>
            <a:ext cx="1193800" cy="73501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2554" name="Line 30"/>
          <p:cNvSpPr>
            <a:spLocks noChangeShapeType="1"/>
          </p:cNvSpPr>
          <p:nvPr/>
        </p:nvSpPr>
        <p:spPr bwMode="auto">
          <a:xfrm flipH="1" flipV="1">
            <a:off x="1905000" y="2362200"/>
            <a:ext cx="914400" cy="3810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2555" name="Line 31"/>
          <p:cNvSpPr>
            <a:spLocks noChangeShapeType="1"/>
          </p:cNvSpPr>
          <p:nvPr/>
        </p:nvSpPr>
        <p:spPr bwMode="auto">
          <a:xfrm>
            <a:off x="4572000" y="4267200"/>
            <a:ext cx="533400" cy="381000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2556" name="Line 32"/>
          <p:cNvSpPr>
            <a:spLocks noChangeShapeType="1"/>
          </p:cNvSpPr>
          <p:nvPr/>
        </p:nvSpPr>
        <p:spPr bwMode="auto">
          <a:xfrm flipV="1">
            <a:off x="4495800" y="2743200"/>
            <a:ext cx="762000" cy="525463"/>
          </a:xfrm>
          <a:prstGeom prst="line">
            <a:avLst/>
          </a:prstGeom>
          <a:noFill/>
          <a:ln w="50800">
            <a:solidFill>
              <a:schemeClr val="tx1"/>
            </a:solidFill>
            <a:prstDash val="sysDot"/>
            <a:round/>
            <a:headEnd type="none" w="sm" len="sm"/>
            <a:tailEnd type="triangle" w="med" len="med"/>
          </a:ln>
        </p:spPr>
        <p:txBody>
          <a:bodyPr wrap="none" anchor="ctr"/>
          <a:lstStyle/>
          <a:p>
            <a:endParaRPr lang="en-IN"/>
          </a:p>
        </p:txBody>
      </p:sp>
      <p:grpSp>
        <p:nvGrpSpPr>
          <p:cNvPr id="22557" name="Group 33"/>
          <p:cNvGrpSpPr>
            <a:grpSpLocks/>
          </p:cNvGrpSpPr>
          <p:nvPr/>
        </p:nvGrpSpPr>
        <p:grpSpPr bwMode="auto">
          <a:xfrm>
            <a:off x="5181600" y="1524000"/>
            <a:ext cx="1303338" cy="1744663"/>
            <a:chOff x="3796" y="1002"/>
            <a:chExt cx="812" cy="1081"/>
          </a:xfrm>
        </p:grpSpPr>
        <p:sp>
          <p:nvSpPr>
            <p:cNvPr id="22589" name="Rectangle 34"/>
            <p:cNvSpPr>
              <a:spLocks noChangeArrowheads="1"/>
            </p:cNvSpPr>
            <p:nvPr/>
          </p:nvSpPr>
          <p:spPr bwMode="auto">
            <a:xfrm>
              <a:off x="3796" y="1262"/>
              <a:ext cx="812" cy="821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600">
                  <a:latin typeface="Times New Roman" pitchFamily="18" charset="0"/>
                </a:rPr>
                <a:t>item_key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item_name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brand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type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supplier_type</a:t>
              </a:r>
            </a:p>
          </p:txBody>
        </p:sp>
        <p:sp>
          <p:nvSpPr>
            <p:cNvPr id="22590" name="Text Box 35"/>
            <p:cNvSpPr txBox="1">
              <a:spLocks noChangeArrowheads="1"/>
            </p:cNvSpPr>
            <p:nvPr/>
          </p:nvSpPr>
          <p:spPr bwMode="auto">
            <a:xfrm>
              <a:off x="3953" y="1002"/>
              <a:ext cx="401" cy="252"/>
            </a:xfrm>
            <a:prstGeom prst="rect">
              <a:avLst/>
            </a:prstGeom>
            <a:solidFill>
              <a:srgbClr val="FFCC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pPr algn="ctr" eaLnBrk="0" hangingPunct="0"/>
              <a:r>
                <a:rPr lang="en-US" sz="2000">
                  <a:latin typeface="Times New Roman" pitchFamily="18" charset="0"/>
                </a:rPr>
                <a:t>item</a:t>
              </a:r>
            </a:p>
          </p:txBody>
        </p:sp>
      </p:grpSp>
      <p:grpSp>
        <p:nvGrpSpPr>
          <p:cNvPr id="22558" name="Group 36"/>
          <p:cNvGrpSpPr>
            <a:grpSpLocks/>
          </p:cNvGrpSpPr>
          <p:nvPr/>
        </p:nvGrpSpPr>
        <p:grpSpPr bwMode="auto">
          <a:xfrm>
            <a:off x="304800" y="3962400"/>
            <a:ext cx="1290638" cy="1230313"/>
            <a:chOff x="3896" y="2472"/>
            <a:chExt cx="803" cy="762"/>
          </a:xfrm>
        </p:grpSpPr>
        <p:sp>
          <p:nvSpPr>
            <p:cNvPr id="22587" name="Rectangle 37"/>
            <p:cNvSpPr>
              <a:spLocks noChangeArrowheads="1"/>
            </p:cNvSpPr>
            <p:nvPr/>
          </p:nvSpPr>
          <p:spPr bwMode="auto">
            <a:xfrm>
              <a:off x="3896" y="2716"/>
              <a:ext cx="803" cy="51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600">
                  <a:latin typeface="Times New Roman" pitchFamily="18" charset="0"/>
                </a:rPr>
                <a:t>branch_key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branch_name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branch_type</a:t>
              </a:r>
            </a:p>
          </p:txBody>
        </p:sp>
        <p:sp>
          <p:nvSpPr>
            <p:cNvPr id="22588" name="Text Box 38"/>
            <p:cNvSpPr txBox="1">
              <a:spLocks noChangeArrowheads="1"/>
            </p:cNvSpPr>
            <p:nvPr/>
          </p:nvSpPr>
          <p:spPr bwMode="auto">
            <a:xfrm>
              <a:off x="3907" y="2472"/>
              <a:ext cx="507" cy="23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800">
                  <a:latin typeface="Times New Roman" pitchFamily="18" charset="0"/>
                </a:rPr>
                <a:t>branch</a:t>
              </a:r>
            </a:p>
          </p:txBody>
        </p:sp>
      </p:grpSp>
      <p:sp>
        <p:nvSpPr>
          <p:cNvPr id="22559" name="Rectangle 39"/>
          <p:cNvSpPr>
            <a:spLocks noChangeArrowheads="1"/>
          </p:cNvSpPr>
          <p:nvPr/>
        </p:nvSpPr>
        <p:spPr bwMode="auto">
          <a:xfrm>
            <a:off x="7011988" y="2495550"/>
            <a:ext cx="1608137" cy="4572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0" name="Rectangle 40"/>
          <p:cNvSpPr>
            <a:spLocks noChangeArrowheads="1"/>
          </p:cNvSpPr>
          <p:nvPr/>
        </p:nvSpPr>
        <p:spPr bwMode="auto">
          <a:xfrm>
            <a:off x="6859588" y="1581150"/>
            <a:ext cx="20383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Shipping Fact Table</a:t>
            </a:r>
          </a:p>
        </p:txBody>
      </p:sp>
      <p:sp>
        <p:nvSpPr>
          <p:cNvPr id="22561" name="Rectangle 41"/>
          <p:cNvSpPr>
            <a:spLocks noChangeArrowheads="1"/>
          </p:cNvSpPr>
          <p:nvPr/>
        </p:nvSpPr>
        <p:spPr bwMode="auto">
          <a:xfrm>
            <a:off x="7011988" y="203835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2" name="Rectangle 42"/>
          <p:cNvSpPr>
            <a:spLocks noChangeArrowheads="1"/>
          </p:cNvSpPr>
          <p:nvPr/>
        </p:nvSpPr>
        <p:spPr bwMode="auto">
          <a:xfrm>
            <a:off x="7011988" y="2114550"/>
            <a:ext cx="1601787" cy="366713"/>
          </a:xfrm>
          <a:prstGeom prst="rect">
            <a:avLst/>
          </a:prstGeom>
          <a:solidFill>
            <a:srgbClr val="00FF99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ctr" eaLnBrk="0" hangingPunct="0"/>
            <a:r>
              <a:rPr lang="en-US" sz="1800">
                <a:latin typeface="Times New Roman" pitchFamily="18" charset="0"/>
              </a:rPr>
              <a:t>time_key</a:t>
            </a:r>
          </a:p>
        </p:txBody>
      </p:sp>
      <p:sp>
        <p:nvSpPr>
          <p:cNvPr id="22563" name="Rectangle 43"/>
          <p:cNvSpPr>
            <a:spLocks noChangeArrowheads="1"/>
          </p:cNvSpPr>
          <p:nvPr/>
        </p:nvSpPr>
        <p:spPr bwMode="auto">
          <a:xfrm>
            <a:off x="7011988" y="2571750"/>
            <a:ext cx="1600200" cy="366713"/>
          </a:xfrm>
          <a:prstGeom prst="rect">
            <a:avLst/>
          </a:prstGeom>
          <a:solidFill>
            <a:srgbClr val="FFCC99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         item_key</a:t>
            </a:r>
          </a:p>
        </p:txBody>
      </p:sp>
      <p:sp>
        <p:nvSpPr>
          <p:cNvPr id="22564" name="Rectangle 44"/>
          <p:cNvSpPr>
            <a:spLocks noChangeArrowheads="1"/>
          </p:cNvSpPr>
          <p:nvPr/>
        </p:nvSpPr>
        <p:spPr bwMode="auto">
          <a:xfrm>
            <a:off x="7011988" y="2952750"/>
            <a:ext cx="1600200" cy="45085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5" name="Rectangle 45"/>
          <p:cNvSpPr>
            <a:spLocks noChangeArrowheads="1"/>
          </p:cNvSpPr>
          <p:nvPr/>
        </p:nvSpPr>
        <p:spPr bwMode="auto">
          <a:xfrm>
            <a:off x="7011988" y="2952750"/>
            <a:ext cx="1600200" cy="366713"/>
          </a:xfrm>
          <a:prstGeom prst="rect">
            <a:avLst/>
          </a:prstGeom>
          <a:solidFill>
            <a:srgbClr val="CCECFF"/>
          </a:solidFill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     shipper_key</a:t>
            </a:r>
          </a:p>
        </p:txBody>
      </p:sp>
      <p:sp>
        <p:nvSpPr>
          <p:cNvPr id="22566" name="Rectangle 46"/>
          <p:cNvSpPr>
            <a:spLocks noChangeArrowheads="1"/>
          </p:cNvSpPr>
          <p:nvPr/>
        </p:nvSpPr>
        <p:spPr bwMode="auto">
          <a:xfrm>
            <a:off x="7011988" y="3409950"/>
            <a:ext cx="1600200" cy="4524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7" name="Rectangle 47"/>
          <p:cNvSpPr>
            <a:spLocks noChangeArrowheads="1"/>
          </p:cNvSpPr>
          <p:nvPr/>
        </p:nvSpPr>
        <p:spPr bwMode="auto">
          <a:xfrm>
            <a:off x="7010400" y="3429000"/>
            <a:ext cx="1593850" cy="3667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  from_location</a:t>
            </a:r>
          </a:p>
        </p:txBody>
      </p:sp>
      <p:sp>
        <p:nvSpPr>
          <p:cNvPr id="22568" name="Rectangle 48"/>
          <p:cNvSpPr>
            <a:spLocks noChangeArrowheads="1"/>
          </p:cNvSpPr>
          <p:nvPr/>
        </p:nvSpPr>
        <p:spPr bwMode="auto">
          <a:xfrm>
            <a:off x="6977063" y="3867150"/>
            <a:ext cx="1635125" cy="45561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69" name="Rectangle 49"/>
          <p:cNvSpPr>
            <a:spLocks noChangeArrowheads="1"/>
          </p:cNvSpPr>
          <p:nvPr/>
        </p:nvSpPr>
        <p:spPr bwMode="auto">
          <a:xfrm>
            <a:off x="7011988" y="3943350"/>
            <a:ext cx="1555750" cy="366713"/>
          </a:xfrm>
          <a:prstGeom prst="rect">
            <a:avLst/>
          </a:prstGeom>
          <a:solidFill>
            <a:srgbClr val="FFFF99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      to_location</a:t>
            </a:r>
          </a:p>
        </p:txBody>
      </p:sp>
      <p:sp>
        <p:nvSpPr>
          <p:cNvPr id="22570" name="Rectangle 50"/>
          <p:cNvSpPr>
            <a:spLocks noChangeArrowheads="1"/>
          </p:cNvSpPr>
          <p:nvPr/>
        </p:nvSpPr>
        <p:spPr bwMode="auto">
          <a:xfrm>
            <a:off x="6977063" y="4324350"/>
            <a:ext cx="1635125" cy="461963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1" name="Rectangle 51"/>
          <p:cNvSpPr>
            <a:spLocks noChangeArrowheads="1"/>
          </p:cNvSpPr>
          <p:nvPr/>
        </p:nvSpPr>
        <p:spPr bwMode="auto">
          <a:xfrm>
            <a:off x="7011988" y="4365625"/>
            <a:ext cx="1574800" cy="366713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     dollars_cost</a:t>
            </a:r>
          </a:p>
        </p:txBody>
      </p:sp>
      <p:sp>
        <p:nvSpPr>
          <p:cNvPr id="22572" name="Rectangle 52"/>
          <p:cNvSpPr>
            <a:spLocks noChangeArrowheads="1"/>
          </p:cNvSpPr>
          <p:nvPr/>
        </p:nvSpPr>
        <p:spPr bwMode="auto">
          <a:xfrm>
            <a:off x="6977063" y="4781550"/>
            <a:ext cx="1635125" cy="4699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2573" name="Rectangle 53"/>
          <p:cNvSpPr>
            <a:spLocks noChangeArrowheads="1"/>
          </p:cNvSpPr>
          <p:nvPr/>
        </p:nvSpPr>
        <p:spPr bwMode="auto">
          <a:xfrm>
            <a:off x="6992938" y="4811713"/>
            <a:ext cx="1625600" cy="366712"/>
          </a:xfrm>
          <a:prstGeom prst="rect">
            <a:avLst/>
          </a:prstGeom>
          <a:solidFill>
            <a:srgbClr val="FF99CC"/>
          </a:solidFill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   units_shipped</a:t>
            </a:r>
          </a:p>
        </p:txBody>
      </p:sp>
      <p:sp>
        <p:nvSpPr>
          <p:cNvPr id="22574" name="Line 55"/>
          <p:cNvSpPr>
            <a:spLocks noChangeShapeType="1"/>
          </p:cNvSpPr>
          <p:nvPr/>
        </p:nvSpPr>
        <p:spPr bwMode="auto">
          <a:xfrm flipH="1" flipV="1">
            <a:off x="6629400" y="1524000"/>
            <a:ext cx="381000" cy="685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IN"/>
          </a:p>
        </p:txBody>
      </p:sp>
      <p:sp>
        <p:nvSpPr>
          <p:cNvPr id="22575" name="Line 56"/>
          <p:cNvSpPr>
            <a:spLocks noChangeShapeType="1"/>
          </p:cNvSpPr>
          <p:nvPr/>
        </p:nvSpPr>
        <p:spPr bwMode="auto">
          <a:xfrm flipH="1">
            <a:off x="2743200" y="1524000"/>
            <a:ext cx="38862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IN"/>
          </a:p>
        </p:txBody>
      </p:sp>
      <p:sp>
        <p:nvSpPr>
          <p:cNvPr id="22576" name="Line 57"/>
          <p:cNvSpPr>
            <a:spLocks noChangeShapeType="1"/>
          </p:cNvSpPr>
          <p:nvPr/>
        </p:nvSpPr>
        <p:spPr bwMode="auto">
          <a:xfrm flipH="1">
            <a:off x="1905000" y="1524000"/>
            <a:ext cx="91440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IN"/>
          </a:p>
        </p:txBody>
      </p:sp>
      <p:sp>
        <p:nvSpPr>
          <p:cNvPr id="22577" name="Line 58"/>
          <p:cNvSpPr>
            <a:spLocks noChangeShapeType="1"/>
          </p:cNvSpPr>
          <p:nvPr/>
        </p:nvSpPr>
        <p:spPr bwMode="auto">
          <a:xfrm flipH="1" flipV="1">
            <a:off x="6477000" y="2286000"/>
            <a:ext cx="533400" cy="4572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IN"/>
          </a:p>
        </p:txBody>
      </p:sp>
      <p:sp>
        <p:nvSpPr>
          <p:cNvPr id="22578" name="Line 59"/>
          <p:cNvSpPr>
            <a:spLocks noChangeShapeType="1"/>
          </p:cNvSpPr>
          <p:nvPr/>
        </p:nvSpPr>
        <p:spPr bwMode="auto">
          <a:xfrm flipH="1">
            <a:off x="6248400" y="3657600"/>
            <a:ext cx="685800" cy="7620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IN"/>
          </a:p>
        </p:txBody>
      </p:sp>
      <p:sp>
        <p:nvSpPr>
          <p:cNvPr id="22579" name="Line 60"/>
          <p:cNvSpPr>
            <a:spLocks noChangeShapeType="1"/>
          </p:cNvSpPr>
          <p:nvPr/>
        </p:nvSpPr>
        <p:spPr bwMode="auto">
          <a:xfrm flipH="1">
            <a:off x="6477000" y="4191000"/>
            <a:ext cx="457200" cy="2286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IN"/>
          </a:p>
        </p:txBody>
      </p:sp>
      <p:sp>
        <p:nvSpPr>
          <p:cNvPr id="22580" name="Line 61"/>
          <p:cNvSpPr>
            <a:spLocks noChangeShapeType="1"/>
          </p:cNvSpPr>
          <p:nvPr/>
        </p:nvSpPr>
        <p:spPr bwMode="auto">
          <a:xfrm>
            <a:off x="8991600" y="3200400"/>
            <a:ext cx="0" cy="16764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IN"/>
          </a:p>
        </p:txBody>
      </p:sp>
      <p:grpSp>
        <p:nvGrpSpPr>
          <p:cNvPr id="22581" name="Group 63"/>
          <p:cNvGrpSpPr>
            <a:grpSpLocks/>
          </p:cNvGrpSpPr>
          <p:nvPr/>
        </p:nvGrpSpPr>
        <p:grpSpPr bwMode="auto">
          <a:xfrm>
            <a:off x="7612063" y="5410200"/>
            <a:ext cx="1344612" cy="1473200"/>
            <a:chOff x="3891" y="2472"/>
            <a:chExt cx="836" cy="911"/>
          </a:xfrm>
        </p:grpSpPr>
        <p:sp>
          <p:nvSpPr>
            <p:cNvPr id="22585" name="Rectangle 64"/>
            <p:cNvSpPr>
              <a:spLocks noChangeArrowheads="1"/>
            </p:cNvSpPr>
            <p:nvPr/>
          </p:nvSpPr>
          <p:spPr bwMode="auto">
            <a:xfrm>
              <a:off x="3896" y="2715"/>
              <a:ext cx="831" cy="668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2075" tIns="46038" rIns="92075" bIns="46038">
              <a:spAutoFit/>
            </a:bodyPr>
            <a:lstStyle/>
            <a:p>
              <a:pPr eaLnBrk="0" hangingPunct="0"/>
              <a:r>
                <a:rPr lang="en-US" sz="1600">
                  <a:latin typeface="Times New Roman" pitchFamily="18" charset="0"/>
                </a:rPr>
                <a:t>shipper_key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shipper_name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location_key</a:t>
              </a:r>
            </a:p>
            <a:p>
              <a:pPr eaLnBrk="0" hangingPunct="0"/>
              <a:r>
                <a:rPr lang="en-US" sz="1600">
                  <a:latin typeface="Times New Roman" pitchFamily="18" charset="0"/>
                </a:rPr>
                <a:t>shipper_type</a:t>
              </a:r>
            </a:p>
          </p:txBody>
        </p:sp>
        <p:sp>
          <p:nvSpPr>
            <p:cNvPr id="22586" name="Text Box 65"/>
            <p:cNvSpPr txBox="1">
              <a:spLocks noChangeArrowheads="1"/>
            </p:cNvSpPr>
            <p:nvPr/>
          </p:nvSpPr>
          <p:spPr bwMode="auto">
            <a:xfrm>
              <a:off x="3891" y="2472"/>
              <a:ext cx="539" cy="233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1800">
                  <a:latin typeface="Times New Roman" pitchFamily="18" charset="0"/>
                </a:rPr>
                <a:t>shipper</a:t>
              </a:r>
            </a:p>
          </p:txBody>
        </p:sp>
      </p:grpSp>
      <p:sp>
        <p:nvSpPr>
          <p:cNvPr id="22582" name="Line 66"/>
          <p:cNvSpPr>
            <a:spLocks noChangeShapeType="1"/>
          </p:cNvSpPr>
          <p:nvPr/>
        </p:nvSpPr>
        <p:spPr bwMode="auto">
          <a:xfrm flipH="1">
            <a:off x="8610600" y="4800600"/>
            <a:ext cx="381000" cy="1066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IN"/>
          </a:p>
        </p:txBody>
      </p:sp>
      <p:sp>
        <p:nvSpPr>
          <p:cNvPr id="22583" name="Line 67"/>
          <p:cNvSpPr>
            <a:spLocks noChangeShapeType="1"/>
          </p:cNvSpPr>
          <p:nvPr/>
        </p:nvSpPr>
        <p:spPr bwMode="auto">
          <a:xfrm>
            <a:off x="8610600" y="3200400"/>
            <a:ext cx="381000" cy="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/>
          </a:ln>
        </p:spPr>
        <p:txBody>
          <a:bodyPr wrap="none"/>
          <a:lstStyle/>
          <a:p>
            <a:endParaRPr lang="en-IN"/>
          </a:p>
        </p:txBody>
      </p:sp>
      <p:sp>
        <p:nvSpPr>
          <p:cNvPr id="22584" name="Line 68"/>
          <p:cNvSpPr>
            <a:spLocks noChangeShapeType="1"/>
          </p:cNvSpPr>
          <p:nvPr/>
        </p:nvSpPr>
        <p:spPr bwMode="auto">
          <a:xfrm flipH="1" flipV="1">
            <a:off x="5867400" y="5791200"/>
            <a:ext cx="1752600" cy="685800"/>
          </a:xfrm>
          <a:prstGeom prst="line">
            <a:avLst/>
          </a:prstGeom>
          <a:noFill/>
          <a:ln w="28575">
            <a:solidFill>
              <a:schemeClr val="tx1"/>
            </a:solidFill>
            <a:prstDash val="sysDot"/>
            <a:miter lim="800000"/>
            <a:headEnd/>
            <a:tailEnd type="triangle" w="med" len="med"/>
          </a:ln>
        </p:spPr>
        <p:txBody>
          <a:bodyPr wrap="none"/>
          <a:lstStyle/>
          <a:p>
            <a:endParaRPr lang="en-IN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533400"/>
            <a:ext cx="80010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smtClean="0"/>
              <a:t>A Concept Hierarchy: </a:t>
            </a:r>
            <a:br>
              <a:rPr lang="en-US" sz="3200" smtClean="0"/>
            </a:br>
            <a:r>
              <a:rPr lang="en-US" sz="3200" b="1" smtClean="0"/>
              <a:t>Dimension</a:t>
            </a:r>
            <a:r>
              <a:rPr lang="en-US" sz="3200" smtClean="0"/>
              <a:t> (location)</a:t>
            </a:r>
          </a:p>
        </p:txBody>
      </p:sp>
      <p:sp>
        <p:nvSpPr>
          <p:cNvPr id="23554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A52FEC1-925F-422D-878E-6FC1A1B7659E}" type="slidenum">
              <a:rPr lang="en-US" smtClean="0"/>
              <a:pPr/>
              <a:t>21</a:t>
            </a:fld>
            <a:endParaRPr lang="en-US" smtClean="0"/>
          </a:p>
        </p:txBody>
      </p:sp>
      <p:sp>
        <p:nvSpPr>
          <p:cNvPr id="23556" name="Text Box 3"/>
          <p:cNvSpPr txBox="1">
            <a:spLocks noChangeArrowheads="1"/>
          </p:cNvSpPr>
          <p:nvPr/>
        </p:nvSpPr>
        <p:spPr bwMode="auto">
          <a:xfrm>
            <a:off x="4876800" y="1447800"/>
            <a:ext cx="487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all</a:t>
            </a:r>
          </a:p>
        </p:txBody>
      </p:sp>
      <p:sp>
        <p:nvSpPr>
          <p:cNvPr id="23557" name="Text Box 4"/>
          <p:cNvSpPr txBox="1">
            <a:spLocks noChangeArrowheads="1"/>
          </p:cNvSpPr>
          <p:nvPr/>
        </p:nvSpPr>
        <p:spPr bwMode="auto">
          <a:xfrm>
            <a:off x="3352800" y="2438400"/>
            <a:ext cx="1063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Europe</a:t>
            </a:r>
          </a:p>
        </p:txBody>
      </p:sp>
      <p:sp>
        <p:nvSpPr>
          <p:cNvPr id="23558" name="Text Box 5"/>
          <p:cNvSpPr txBox="1">
            <a:spLocks noChangeArrowheads="1"/>
          </p:cNvSpPr>
          <p:nvPr/>
        </p:nvSpPr>
        <p:spPr bwMode="auto">
          <a:xfrm>
            <a:off x="6400800" y="2438400"/>
            <a:ext cx="2095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North_America</a:t>
            </a:r>
          </a:p>
        </p:txBody>
      </p:sp>
      <p:sp>
        <p:nvSpPr>
          <p:cNvPr id="23559" name="Text Box 6"/>
          <p:cNvSpPr txBox="1">
            <a:spLocks noChangeArrowheads="1"/>
          </p:cNvSpPr>
          <p:nvPr/>
        </p:nvSpPr>
        <p:spPr bwMode="auto">
          <a:xfrm>
            <a:off x="8029575" y="3505200"/>
            <a:ext cx="1114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Mexico</a:t>
            </a:r>
          </a:p>
        </p:txBody>
      </p:sp>
      <p:sp>
        <p:nvSpPr>
          <p:cNvPr id="23560" name="Text Box 7"/>
          <p:cNvSpPr txBox="1">
            <a:spLocks noChangeArrowheads="1"/>
          </p:cNvSpPr>
          <p:nvPr/>
        </p:nvSpPr>
        <p:spPr bwMode="auto">
          <a:xfrm>
            <a:off x="5943600" y="3505200"/>
            <a:ext cx="10969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Canada</a:t>
            </a:r>
          </a:p>
        </p:txBody>
      </p:sp>
      <p:sp>
        <p:nvSpPr>
          <p:cNvPr id="23561" name="Text Box 8"/>
          <p:cNvSpPr txBox="1">
            <a:spLocks noChangeArrowheads="1"/>
          </p:cNvSpPr>
          <p:nvPr/>
        </p:nvSpPr>
        <p:spPr bwMode="auto">
          <a:xfrm>
            <a:off x="4227513" y="3505200"/>
            <a:ext cx="8778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Spain</a:t>
            </a:r>
          </a:p>
        </p:txBody>
      </p:sp>
      <p:sp>
        <p:nvSpPr>
          <p:cNvPr id="23562" name="Text Box 9"/>
          <p:cNvSpPr txBox="1">
            <a:spLocks noChangeArrowheads="1"/>
          </p:cNvSpPr>
          <p:nvPr/>
        </p:nvSpPr>
        <p:spPr bwMode="auto">
          <a:xfrm>
            <a:off x="2209800" y="3505200"/>
            <a:ext cx="1317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Germany</a:t>
            </a:r>
          </a:p>
        </p:txBody>
      </p:sp>
      <p:sp>
        <p:nvSpPr>
          <p:cNvPr id="23563" name="Text Box 10"/>
          <p:cNvSpPr txBox="1">
            <a:spLocks noChangeArrowheads="1"/>
          </p:cNvSpPr>
          <p:nvPr/>
        </p:nvSpPr>
        <p:spPr bwMode="auto">
          <a:xfrm>
            <a:off x="4876800" y="4572000"/>
            <a:ext cx="1520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Vancouver</a:t>
            </a:r>
          </a:p>
        </p:txBody>
      </p:sp>
      <p:sp>
        <p:nvSpPr>
          <p:cNvPr id="23564" name="Text Box 11"/>
          <p:cNvSpPr txBox="1">
            <a:spLocks noChangeArrowheads="1"/>
          </p:cNvSpPr>
          <p:nvPr/>
        </p:nvSpPr>
        <p:spPr bwMode="auto">
          <a:xfrm>
            <a:off x="6019800" y="5562600"/>
            <a:ext cx="12842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M. Wind</a:t>
            </a:r>
          </a:p>
        </p:txBody>
      </p:sp>
      <p:sp>
        <p:nvSpPr>
          <p:cNvPr id="23565" name="Text Box 12"/>
          <p:cNvSpPr txBox="1">
            <a:spLocks noChangeArrowheads="1"/>
          </p:cNvSpPr>
          <p:nvPr/>
        </p:nvSpPr>
        <p:spPr bwMode="auto">
          <a:xfrm>
            <a:off x="4191000" y="5562600"/>
            <a:ext cx="1165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L. Chan</a:t>
            </a:r>
          </a:p>
        </p:txBody>
      </p:sp>
      <p:sp>
        <p:nvSpPr>
          <p:cNvPr id="23566" name="Text Box 13"/>
          <p:cNvSpPr txBox="1">
            <a:spLocks noChangeArrowheads="1"/>
          </p:cNvSpPr>
          <p:nvPr/>
        </p:nvSpPr>
        <p:spPr bwMode="auto">
          <a:xfrm>
            <a:off x="5334000" y="2438400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...</a:t>
            </a:r>
          </a:p>
        </p:txBody>
      </p:sp>
      <p:sp>
        <p:nvSpPr>
          <p:cNvPr id="23567" name="Text Box 14"/>
          <p:cNvSpPr txBox="1">
            <a:spLocks noChangeArrowheads="1"/>
          </p:cNvSpPr>
          <p:nvPr/>
        </p:nvSpPr>
        <p:spPr bwMode="auto">
          <a:xfrm>
            <a:off x="7391400" y="3505200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...</a:t>
            </a:r>
          </a:p>
        </p:txBody>
      </p:sp>
      <p:sp>
        <p:nvSpPr>
          <p:cNvPr id="23568" name="Text Box 15"/>
          <p:cNvSpPr txBox="1">
            <a:spLocks noChangeArrowheads="1"/>
          </p:cNvSpPr>
          <p:nvPr/>
        </p:nvSpPr>
        <p:spPr bwMode="auto">
          <a:xfrm>
            <a:off x="3657600" y="3505200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...</a:t>
            </a:r>
          </a:p>
        </p:txBody>
      </p:sp>
      <p:sp>
        <p:nvSpPr>
          <p:cNvPr id="23569" name="Text Box 16"/>
          <p:cNvSpPr txBox="1">
            <a:spLocks noChangeArrowheads="1"/>
          </p:cNvSpPr>
          <p:nvPr/>
        </p:nvSpPr>
        <p:spPr bwMode="auto">
          <a:xfrm>
            <a:off x="3429000" y="4648200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...</a:t>
            </a:r>
          </a:p>
        </p:txBody>
      </p:sp>
      <p:sp>
        <p:nvSpPr>
          <p:cNvPr id="23570" name="Text Box 17"/>
          <p:cNvSpPr txBox="1">
            <a:spLocks noChangeArrowheads="1"/>
          </p:cNvSpPr>
          <p:nvPr/>
        </p:nvSpPr>
        <p:spPr bwMode="auto">
          <a:xfrm>
            <a:off x="6477000" y="4572000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...</a:t>
            </a:r>
          </a:p>
        </p:txBody>
      </p:sp>
      <p:sp>
        <p:nvSpPr>
          <p:cNvPr id="23571" name="Text Box 18"/>
          <p:cNvSpPr txBox="1">
            <a:spLocks noChangeArrowheads="1"/>
          </p:cNvSpPr>
          <p:nvPr/>
        </p:nvSpPr>
        <p:spPr bwMode="auto">
          <a:xfrm>
            <a:off x="5486400" y="5562600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...</a:t>
            </a:r>
          </a:p>
        </p:txBody>
      </p:sp>
      <p:sp>
        <p:nvSpPr>
          <p:cNvPr id="23572" name="Line 19"/>
          <p:cNvSpPr>
            <a:spLocks noChangeShapeType="1"/>
          </p:cNvSpPr>
          <p:nvPr/>
        </p:nvSpPr>
        <p:spPr bwMode="auto">
          <a:xfrm flipH="1">
            <a:off x="3886200" y="1828800"/>
            <a:ext cx="1219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73" name="Line 20"/>
          <p:cNvSpPr>
            <a:spLocks noChangeShapeType="1"/>
          </p:cNvSpPr>
          <p:nvPr/>
        </p:nvSpPr>
        <p:spPr bwMode="auto">
          <a:xfrm>
            <a:off x="5105400" y="1828800"/>
            <a:ext cx="2209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74" name="Line 21"/>
          <p:cNvSpPr>
            <a:spLocks noChangeShapeType="1"/>
          </p:cNvSpPr>
          <p:nvPr/>
        </p:nvSpPr>
        <p:spPr bwMode="auto">
          <a:xfrm flipH="1">
            <a:off x="2819400" y="28194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75" name="Line 22"/>
          <p:cNvSpPr>
            <a:spLocks noChangeShapeType="1"/>
          </p:cNvSpPr>
          <p:nvPr/>
        </p:nvSpPr>
        <p:spPr bwMode="auto">
          <a:xfrm>
            <a:off x="3810000" y="2819400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76" name="Line 23"/>
          <p:cNvSpPr>
            <a:spLocks noChangeShapeType="1"/>
          </p:cNvSpPr>
          <p:nvPr/>
        </p:nvSpPr>
        <p:spPr bwMode="auto">
          <a:xfrm flipH="1">
            <a:off x="6477000" y="2819400"/>
            <a:ext cx="990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77" name="Line 24"/>
          <p:cNvSpPr>
            <a:spLocks noChangeShapeType="1"/>
          </p:cNvSpPr>
          <p:nvPr/>
        </p:nvSpPr>
        <p:spPr bwMode="auto">
          <a:xfrm>
            <a:off x="7467600" y="2819400"/>
            <a:ext cx="1143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78" name="Line 25"/>
          <p:cNvSpPr>
            <a:spLocks noChangeShapeType="1"/>
          </p:cNvSpPr>
          <p:nvPr/>
        </p:nvSpPr>
        <p:spPr bwMode="auto">
          <a:xfrm flipH="1">
            <a:off x="2362200" y="3886200"/>
            <a:ext cx="533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79" name="Line 26"/>
          <p:cNvSpPr>
            <a:spLocks noChangeShapeType="1"/>
          </p:cNvSpPr>
          <p:nvPr/>
        </p:nvSpPr>
        <p:spPr bwMode="auto">
          <a:xfrm>
            <a:off x="2895600" y="3886200"/>
            <a:ext cx="6096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80" name="Line 27"/>
          <p:cNvSpPr>
            <a:spLocks noChangeShapeType="1"/>
          </p:cNvSpPr>
          <p:nvPr/>
        </p:nvSpPr>
        <p:spPr bwMode="auto">
          <a:xfrm flipH="1">
            <a:off x="4191000" y="38862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81" name="Line 28"/>
          <p:cNvSpPr>
            <a:spLocks noChangeShapeType="1"/>
          </p:cNvSpPr>
          <p:nvPr/>
        </p:nvSpPr>
        <p:spPr bwMode="auto">
          <a:xfrm>
            <a:off x="4572000" y="38862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82" name="Line 29"/>
          <p:cNvSpPr>
            <a:spLocks noChangeShapeType="1"/>
          </p:cNvSpPr>
          <p:nvPr/>
        </p:nvSpPr>
        <p:spPr bwMode="auto">
          <a:xfrm flipH="1">
            <a:off x="8229600" y="38862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83" name="Line 30"/>
          <p:cNvSpPr>
            <a:spLocks noChangeShapeType="1"/>
          </p:cNvSpPr>
          <p:nvPr/>
        </p:nvSpPr>
        <p:spPr bwMode="auto">
          <a:xfrm>
            <a:off x="8610600" y="38862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84" name="Line 31"/>
          <p:cNvSpPr>
            <a:spLocks noChangeShapeType="1"/>
          </p:cNvSpPr>
          <p:nvPr/>
        </p:nvSpPr>
        <p:spPr bwMode="auto">
          <a:xfrm flipH="1">
            <a:off x="2057400" y="51054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85" name="Line 32"/>
          <p:cNvSpPr>
            <a:spLocks noChangeShapeType="1"/>
          </p:cNvSpPr>
          <p:nvPr/>
        </p:nvSpPr>
        <p:spPr bwMode="auto">
          <a:xfrm>
            <a:off x="2438400" y="51054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86" name="Line 33"/>
          <p:cNvSpPr>
            <a:spLocks noChangeShapeType="1"/>
          </p:cNvSpPr>
          <p:nvPr/>
        </p:nvSpPr>
        <p:spPr bwMode="auto">
          <a:xfrm flipH="1">
            <a:off x="4876800" y="4953000"/>
            <a:ext cx="685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87" name="Line 34"/>
          <p:cNvSpPr>
            <a:spLocks noChangeShapeType="1"/>
          </p:cNvSpPr>
          <p:nvPr/>
        </p:nvSpPr>
        <p:spPr bwMode="auto">
          <a:xfrm>
            <a:off x="5562600" y="4953000"/>
            <a:ext cx="9906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88" name="Text Box 35"/>
          <p:cNvSpPr txBox="1">
            <a:spLocks noChangeArrowheads="1"/>
          </p:cNvSpPr>
          <p:nvPr/>
        </p:nvSpPr>
        <p:spPr bwMode="auto">
          <a:xfrm>
            <a:off x="304800" y="1524000"/>
            <a:ext cx="4873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hlink"/>
                </a:solidFill>
                <a:latin typeface="Times New Roman" pitchFamily="18" charset="0"/>
              </a:rPr>
              <a:t>all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3589" name="Text Box 36"/>
          <p:cNvSpPr txBox="1">
            <a:spLocks noChangeArrowheads="1"/>
          </p:cNvSpPr>
          <p:nvPr/>
        </p:nvSpPr>
        <p:spPr bwMode="auto">
          <a:xfrm>
            <a:off x="228600" y="2514600"/>
            <a:ext cx="9620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hlink"/>
                </a:solidFill>
                <a:latin typeface="Times New Roman" pitchFamily="18" charset="0"/>
              </a:rPr>
              <a:t>region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3590" name="Text Box 37"/>
          <p:cNvSpPr txBox="1">
            <a:spLocks noChangeArrowheads="1"/>
          </p:cNvSpPr>
          <p:nvPr/>
        </p:nvSpPr>
        <p:spPr bwMode="auto">
          <a:xfrm>
            <a:off x="304800" y="5638800"/>
            <a:ext cx="893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hlink"/>
                </a:solidFill>
                <a:latin typeface="Times New Roman" pitchFamily="18" charset="0"/>
              </a:rPr>
              <a:t>office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23591" name="Line 38"/>
          <p:cNvSpPr>
            <a:spLocks noChangeShapeType="1"/>
          </p:cNvSpPr>
          <p:nvPr/>
        </p:nvSpPr>
        <p:spPr bwMode="auto">
          <a:xfrm flipH="1">
            <a:off x="7315200" y="50292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92" name="Line 39"/>
          <p:cNvSpPr>
            <a:spLocks noChangeShapeType="1"/>
          </p:cNvSpPr>
          <p:nvPr/>
        </p:nvSpPr>
        <p:spPr bwMode="auto">
          <a:xfrm>
            <a:off x="7696200" y="5029200"/>
            <a:ext cx="381000" cy="304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93" name="Line 40"/>
          <p:cNvSpPr>
            <a:spLocks noChangeShapeType="1"/>
          </p:cNvSpPr>
          <p:nvPr/>
        </p:nvSpPr>
        <p:spPr bwMode="auto">
          <a:xfrm flipH="1">
            <a:off x="5638800" y="3886200"/>
            <a:ext cx="762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94" name="Line 41"/>
          <p:cNvSpPr>
            <a:spLocks noChangeShapeType="1"/>
          </p:cNvSpPr>
          <p:nvPr/>
        </p:nvSpPr>
        <p:spPr bwMode="auto">
          <a:xfrm>
            <a:off x="6400800" y="3886200"/>
            <a:ext cx="1066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95" name="Text Box 42"/>
          <p:cNvSpPr txBox="1">
            <a:spLocks noChangeArrowheads="1"/>
          </p:cNvSpPr>
          <p:nvPr/>
        </p:nvSpPr>
        <p:spPr bwMode="auto">
          <a:xfrm>
            <a:off x="228600" y="3581400"/>
            <a:ext cx="11144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hlink"/>
                </a:solidFill>
                <a:latin typeface="Times New Roman" pitchFamily="18" charset="0"/>
              </a:rPr>
              <a:t>country</a:t>
            </a:r>
          </a:p>
        </p:txBody>
      </p:sp>
      <p:sp>
        <p:nvSpPr>
          <p:cNvPr id="23596" name="Line 43"/>
          <p:cNvSpPr>
            <a:spLocks noChangeShapeType="1"/>
          </p:cNvSpPr>
          <p:nvPr/>
        </p:nvSpPr>
        <p:spPr bwMode="auto">
          <a:xfrm>
            <a:off x="609600" y="19050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97" name="Line 44"/>
          <p:cNvSpPr>
            <a:spLocks noChangeShapeType="1"/>
          </p:cNvSpPr>
          <p:nvPr/>
        </p:nvSpPr>
        <p:spPr bwMode="auto">
          <a:xfrm>
            <a:off x="609600" y="29718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98" name="Line 45"/>
          <p:cNvSpPr>
            <a:spLocks noChangeShapeType="1"/>
          </p:cNvSpPr>
          <p:nvPr/>
        </p:nvSpPr>
        <p:spPr bwMode="auto">
          <a:xfrm>
            <a:off x="609600" y="3962400"/>
            <a:ext cx="0" cy="7620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599" name="Line 46"/>
          <p:cNvSpPr>
            <a:spLocks noChangeShapeType="1"/>
          </p:cNvSpPr>
          <p:nvPr/>
        </p:nvSpPr>
        <p:spPr bwMode="auto">
          <a:xfrm>
            <a:off x="609600" y="5029200"/>
            <a:ext cx="0" cy="685800"/>
          </a:xfrm>
          <a:prstGeom prst="line">
            <a:avLst/>
          </a:prstGeom>
          <a:noFill/>
          <a:ln w="9525">
            <a:solidFill>
              <a:schemeClr val="tx1"/>
            </a:solidFill>
            <a:prstDash val="sysDot"/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3600" name="Text Box 47"/>
          <p:cNvSpPr txBox="1">
            <a:spLocks noChangeArrowheads="1"/>
          </p:cNvSpPr>
          <p:nvPr/>
        </p:nvSpPr>
        <p:spPr bwMode="auto">
          <a:xfrm>
            <a:off x="7086600" y="4648200"/>
            <a:ext cx="11652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Toronto</a:t>
            </a:r>
          </a:p>
        </p:txBody>
      </p:sp>
      <p:sp>
        <p:nvSpPr>
          <p:cNvPr id="23601" name="Text Box 48"/>
          <p:cNvSpPr txBox="1">
            <a:spLocks noChangeArrowheads="1"/>
          </p:cNvSpPr>
          <p:nvPr/>
        </p:nvSpPr>
        <p:spPr bwMode="auto">
          <a:xfrm>
            <a:off x="1828800" y="4648200"/>
            <a:ext cx="13350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Frankfurt</a:t>
            </a:r>
          </a:p>
        </p:txBody>
      </p:sp>
      <p:sp>
        <p:nvSpPr>
          <p:cNvPr id="23602" name="Text Box 49"/>
          <p:cNvSpPr txBox="1">
            <a:spLocks noChangeArrowheads="1"/>
          </p:cNvSpPr>
          <p:nvPr/>
        </p:nvSpPr>
        <p:spPr bwMode="auto">
          <a:xfrm>
            <a:off x="304800" y="4648200"/>
            <a:ext cx="6397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>
                <a:solidFill>
                  <a:schemeClr val="hlink"/>
                </a:solidFill>
                <a:latin typeface="Times New Roman" pitchFamily="18" charset="0"/>
              </a:rPr>
              <a:t>city</a:t>
            </a:r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305800" cy="706438"/>
          </a:xfrm>
        </p:spPr>
        <p:txBody>
          <a:bodyPr/>
          <a:lstStyle/>
          <a:p>
            <a:pPr eaLnBrk="1" hangingPunct="1"/>
            <a:r>
              <a:rPr lang="en-US" sz="3200" b="1" smtClean="0"/>
              <a:t>Data Cube Measures</a:t>
            </a:r>
            <a:r>
              <a:rPr lang="en-US" sz="3200" smtClean="0"/>
              <a:t>: Three Categories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534400" cy="49530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2400" u="sng" smtClean="0">
                <a:solidFill>
                  <a:schemeClr val="hlink"/>
                </a:solidFill>
              </a:rPr>
              <a:t>Distributive</a:t>
            </a:r>
            <a:r>
              <a:rPr lang="en-US" sz="2400" smtClean="0"/>
              <a:t>: if the result derived by applying the function to </a:t>
            </a:r>
            <a:r>
              <a:rPr lang="en-US" sz="2400" i="1" smtClean="0"/>
              <a:t>n </a:t>
            </a:r>
            <a:r>
              <a:rPr lang="en-US" sz="2400" smtClean="0"/>
              <a:t>aggregate values is the same as that derived by applying the function on all the data without partitioning</a:t>
            </a:r>
          </a:p>
          <a:p>
            <a:pPr lvl="2" eaLnBrk="1" hangingPunct="1">
              <a:lnSpc>
                <a:spcPct val="110000"/>
              </a:lnSpc>
            </a:pPr>
            <a:r>
              <a:rPr lang="en-US" sz="2000" smtClean="0"/>
              <a:t>E.g., count(), sum(), min(), max()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u="sng" smtClean="0">
                <a:solidFill>
                  <a:schemeClr val="hlink"/>
                </a:solidFill>
              </a:rPr>
              <a:t>Algebraic</a:t>
            </a:r>
            <a:r>
              <a:rPr lang="en-US" sz="2400" smtClean="0">
                <a:solidFill>
                  <a:srgbClr val="121328"/>
                </a:solidFill>
              </a:rPr>
              <a:t>:</a:t>
            </a:r>
            <a:r>
              <a:rPr lang="en-US" sz="2400" smtClean="0">
                <a:solidFill>
                  <a:schemeClr val="hlink"/>
                </a:solidFill>
              </a:rPr>
              <a:t> </a:t>
            </a:r>
            <a:r>
              <a:rPr lang="en-US" sz="2400" smtClean="0"/>
              <a:t>if it can be computed by an algebraic function with </a:t>
            </a:r>
            <a:r>
              <a:rPr lang="en-US" sz="2400" i="1" smtClean="0"/>
              <a:t>M</a:t>
            </a:r>
            <a:r>
              <a:rPr lang="en-US" sz="2400" smtClean="0"/>
              <a:t> arguments (where</a:t>
            </a:r>
            <a:r>
              <a:rPr lang="en-US" sz="2400" i="1" smtClean="0"/>
              <a:t> M</a:t>
            </a:r>
            <a:r>
              <a:rPr lang="en-US" sz="2400" smtClean="0"/>
              <a:t> is a bounded integer), each of which is obtained by applying a distributive aggregate function</a:t>
            </a:r>
            <a:endParaRPr lang="en-US" sz="2400" smtClean="0">
              <a:solidFill>
                <a:srgbClr val="121328"/>
              </a:solidFill>
            </a:endParaRPr>
          </a:p>
          <a:p>
            <a:pPr lvl="2" eaLnBrk="1" hangingPunct="1">
              <a:lnSpc>
                <a:spcPct val="110000"/>
              </a:lnSpc>
            </a:pPr>
            <a:r>
              <a:rPr lang="en-US" sz="2000" smtClean="0">
                <a:solidFill>
                  <a:srgbClr val="121328"/>
                </a:solidFill>
              </a:rPr>
              <a:t>E.g.,</a:t>
            </a:r>
            <a:r>
              <a:rPr lang="en-US" sz="2000" smtClean="0">
                <a:solidFill>
                  <a:schemeClr val="hlink"/>
                </a:solidFill>
              </a:rPr>
              <a:t>  </a:t>
            </a:r>
            <a:r>
              <a:rPr lang="en-US" sz="2000" smtClean="0">
                <a:solidFill>
                  <a:srgbClr val="121328"/>
                </a:solidFill>
              </a:rPr>
              <a:t>avg(), min_N(), standard_deviation()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u="sng" smtClean="0">
                <a:solidFill>
                  <a:schemeClr val="hlink"/>
                </a:solidFill>
              </a:rPr>
              <a:t>Holistic</a:t>
            </a:r>
            <a:r>
              <a:rPr lang="en-US" sz="2400" smtClean="0">
                <a:solidFill>
                  <a:schemeClr val="hlink"/>
                </a:solidFill>
              </a:rPr>
              <a:t>: </a:t>
            </a:r>
            <a:r>
              <a:rPr lang="en-US" sz="2400" smtClean="0"/>
              <a:t>if there is no constant bound on the storage size needed to describe a subaggregate.</a:t>
            </a:r>
            <a:r>
              <a:rPr lang="en-US" sz="2400" smtClean="0">
                <a:solidFill>
                  <a:schemeClr val="hlink"/>
                </a:solidFill>
              </a:rPr>
              <a:t>  </a:t>
            </a:r>
          </a:p>
          <a:p>
            <a:pPr lvl="2" eaLnBrk="1" hangingPunct="1">
              <a:lnSpc>
                <a:spcPct val="110000"/>
              </a:lnSpc>
            </a:pPr>
            <a:r>
              <a:rPr lang="en-US" sz="2000" smtClean="0"/>
              <a:t>E.g., median(), mode(), rank()</a:t>
            </a:r>
          </a:p>
        </p:txBody>
      </p:sp>
      <p:sp>
        <p:nvSpPr>
          <p:cNvPr id="245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196B717-7D23-4A8C-AA5E-25E470BE7A43}" type="slidenum">
              <a:rPr lang="en-US" smtClean="0"/>
              <a:pPr/>
              <a:t>22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>
          <a:xfrm>
            <a:off x="990600" y="304800"/>
            <a:ext cx="7162800" cy="609600"/>
          </a:xfrm>
        </p:spPr>
        <p:txBody>
          <a:bodyPr/>
          <a:lstStyle/>
          <a:p>
            <a:pPr eaLnBrk="1" hangingPunct="1"/>
            <a:r>
              <a:rPr lang="en-US" sz="3200" smtClean="0"/>
              <a:t>View of Warehouses and Hierarchies</a:t>
            </a:r>
            <a:endParaRPr lang="en-US" smtClean="0"/>
          </a:p>
        </p:txBody>
      </p:sp>
      <p:sp>
        <p:nvSpPr>
          <p:cNvPr id="25606" name="Rectangle 5"/>
          <p:cNvSpPr>
            <a:spLocks noGrp="1" noChangeArrowheads="1"/>
          </p:cNvSpPr>
          <p:nvPr>
            <p:ph idx="1"/>
          </p:nvPr>
        </p:nvSpPr>
        <p:spPr>
          <a:xfrm>
            <a:off x="5105400" y="2819400"/>
            <a:ext cx="4038600" cy="32766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400" u="sng" smtClean="0">
                <a:solidFill>
                  <a:srgbClr val="006666"/>
                </a:solidFill>
              </a:rPr>
              <a:t>Specification of hierarchies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/>
              <a:t>Schema hierarchy</a:t>
            </a:r>
          </a:p>
          <a:p>
            <a:pPr lvl="1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chemeClr val="folHlink"/>
                </a:solidFill>
              </a:rPr>
              <a:t>day &lt; {month &lt; quarter; week} &lt; year</a:t>
            </a:r>
          </a:p>
          <a:p>
            <a:pPr eaLnBrk="1" hangingPunct="1">
              <a:lnSpc>
                <a:spcPct val="110000"/>
              </a:lnSpc>
            </a:pPr>
            <a:r>
              <a:rPr lang="en-US" sz="2400" smtClean="0"/>
              <a:t>Set_grouping hierarchy</a:t>
            </a:r>
          </a:p>
          <a:p>
            <a:pPr lvl="1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sz="2400" smtClean="0">
                <a:solidFill>
                  <a:schemeClr val="folHlink"/>
                </a:solidFill>
              </a:rPr>
              <a:t>{1..10} &lt; inexpensive</a:t>
            </a:r>
          </a:p>
        </p:txBody>
      </p:sp>
      <p:sp>
        <p:nvSpPr>
          <p:cNvPr id="256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95B5C1F-6721-4059-B02C-8E58BA177A97}" type="slidenum">
              <a:rPr lang="en-US" smtClean="0"/>
              <a:pPr/>
              <a:t>23</a:t>
            </a:fld>
            <a:endParaRPr lang="en-US" smtClean="0"/>
          </a:p>
        </p:txBody>
      </p:sp>
      <p:pic>
        <p:nvPicPr>
          <p:cNvPr id="25604" name="Picture 3" descr="worksp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1273175"/>
            <a:ext cx="6858000" cy="526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5" name="Picture 4" descr="reghier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29000" y="2133600"/>
            <a:ext cx="217170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/>
              <a:t>Multidimensional Data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62100"/>
            <a:ext cx="8302625" cy="4572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/>
              <a:t>Sales volume as a function of product, month, and region</a:t>
            </a:r>
          </a:p>
        </p:txBody>
      </p:sp>
      <p:sp>
        <p:nvSpPr>
          <p:cNvPr id="266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E4C916F-7C29-4DC3-AB5F-AA3C085CA266}" type="slidenum">
              <a:rPr lang="en-US" smtClean="0"/>
              <a:pPr/>
              <a:t>24</a:t>
            </a:fld>
            <a:endParaRPr lang="en-US" smtClean="0"/>
          </a:p>
        </p:txBody>
      </p:sp>
      <p:sp>
        <p:nvSpPr>
          <p:cNvPr id="26629" name="AutoShape 4"/>
          <p:cNvSpPr>
            <a:spLocks noChangeArrowheads="1"/>
          </p:cNvSpPr>
          <p:nvPr/>
        </p:nvSpPr>
        <p:spPr bwMode="auto">
          <a:xfrm>
            <a:off x="1377950" y="3130550"/>
            <a:ext cx="3263900" cy="2882900"/>
          </a:xfrm>
          <a:prstGeom prst="cube">
            <a:avLst>
              <a:gd name="adj" fmla="val 24995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6630" name="Line 5"/>
          <p:cNvSpPr>
            <a:spLocks noChangeShapeType="1"/>
          </p:cNvSpPr>
          <p:nvPr/>
        </p:nvSpPr>
        <p:spPr bwMode="auto">
          <a:xfrm>
            <a:off x="1371600" y="41910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31" name="Line 6"/>
          <p:cNvSpPr>
            <a:spLocks noChangeShapeType="1"/>
          </p:cNvSpPr>
          <p:nvPr/>
        </p:nvSpPr>
        <p:spPr bwMode="auto">
          <a:xfrm>
            <a:off x="1371600" y="44958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32" name="Line 7"/>
          <p:cNvSpPr>
            <a:spLocks noChangeShapeType="1"/>
          </p:cNvSpPr>
          <p:nvPr/>
        </p:nvSpPr>
        <p:spPr bwMode="auto">
          <a:xfrm>
            <a:off x="1371600" y="48768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33" name="Line 8"/>
          <p:cNvSpPr>
            <a:spLocks noChangeShapeType="1"/>
          </p:cNvSpPr>
          <p:nvPr/>
        </p:nvSpPr>
        <p:spPr bwMode="auto">
          <a:xfrm>
            <a:off x="1371600" y="51816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34" name="Line 9"/>
          <p:cNvSpPr>
            <a:spLocks noChangeShapeType="1"/>
          </p:cNvSpPr>
          <p:nvPr/>
        </p:nvSpPr>
        <p:spPr bwMode="auto">
          <a:xfrm>
            <a:off x="1371600" y="54864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35" name="Line 10"/>
          <p:cNvSpPr>
            <a:spLocks noChangeShapeType="1"/>
          </p:cNvSpPr>
          <p:nvPr/>
        </p:nvSpPr>
        <p:spPr bwMode="auto">
          <a:xfrm>
            <a:off x="1371600" y="57912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36" name="Line 11"/>
          <p:cNvSpPr>
            <a:spLocks noChangeShapeType="1"/>
          </p:cNvSpPr>
          <p:nvPr/>
        </p:nvSpPr>
        <p:spPr bwMode="auto">
          <a:xfrm>
            <a:off x="16764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37" name="Line 12"/>
          <p:cNvSpPr>
            <a:spLocks noChangeShapeType="1"/>
          </p:cNvSpPr>
          <p:nvPr/>
        </p:nvSpPr>
        <p:spPr bwMode="auto">
          <a:xfrm>
            <a:off x="23622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38" name="Line 13"/>
          <p:cNvSpPr>
            <a:spLocks noChangeShapeType="1"/>
          </p:cNvSpPr>
          <p:nvPr/>
        </p:nvSpPr>
        <p:spPr bwMode="auto">
          <a:xfrm>
            <a:off x="27432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39" name="Line 14"/>
          <p:cNvSpPr>
            <a:spLocks noChangeShapeType="1"/>
          </p:cNvSpPr>
          <p:nvPr/>
        </p:nvSpPr>
        <p:spPr bwMode="auto">
          <a:xfrm>
            <a:off x="30480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40" name="Line 15"/>
          <p:cNvSpPr>
            <a:spLocks noChangeShapeType="1"/>
          </p:cNvSpPr>
          <p:nvPr/>
        </p:nvSpPr>
        <p:spPr bwMode="auto">
          <a:xfrm>
            <a:off x="33528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41" name="Line 16"/>
          <p:cNvSpPr>
            <a:spLocks noChangeShapeType="1"/>
          </p:cNvSpPr>
          <p:nvPr/>
        </p:nvSpPr>
        <p:spPr bwMode="auto">
          <a:xfrm>
            <a:off x="19812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42" name="Line 17"/>
          <p:cNvSpPr>
            <a:spLocks noChangeShapeType="1"/>
          </p:cNvSpPr>
          <p:nvPr/>
        </p:nvSpPr>
        <p:spPr bwMode="auto">
          <a:xfrm flipV="1">
            <a:off x="1676400" y="3124200"/>
            <a:ext cx="7620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43" name="Line 18"/>
          <p:cNvSpPr>
            <a:spLocks noChangeShapeType="1"/>
          </p:cNvSpPr>
          <p:nvPr/>
        </p:nvSpPr>
        <p:spPr bwMode="auto">
          <a:xfrm flipV="1">
            <a:off x="19812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44" name="Line 19"/>
          <p:cNvSpPr>
            <a:spLocks noChangeShapeType="1"/>
          </p:cNvSpPr>
          <p:nvPr/>
        </p:nvSpPr>
        <p:spPr bwMode="auto">
          <a:xfrm flipV="1">
            <a:off x="23622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45" name="Line 20"/>
          <p:cNvSpPr>
            <a:spLocks noChangeShapeType="1"/>
          </p:cNvSpPr>
          <p:nvPr/>
        </p:nvSpPr>
        <p:spPr bwMode="auto">
          <a:xfrm flipV="1">
            <a:off x="30480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46" name="Line 21"/>
          <p:cNvSpPr>
            <a:spLocks noChangeShapeType="1"/>
          </p:cNvSpPr>
          <p:nvPr/>
        </p:nvSpPr>
        <p:spPr bwMode="auto">
          <a:xfrm flipV="1">
            <a:off x="33528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47" name="Line 22"/>
          <p:cNvSpPr>
            <a:spLocks noChangeShapeType="1"/>
          </p:cNvSpPr>
          <p:nvPr/>
        </p:nvSpPr>
        <p:spPr bwMode="auto">
          <a:xfrm flipV="1">
            <a:off x="36576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48" name="Line 23"/>
          <p:cNvSpPr>
            <a:spLocks noChangeShapeType="1"/>
          </p:cNvSpPr>
          <p:nvPr/>
        </p:nvSpPr>
        <p:spPr bwMode="auto">
          <a:xfrm>
            <a:off x="1905000" y="3352800"/>
            <a:ext cx="2514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49" name="Line 24"/>
          <p:cNvSpPr>
            <a:spLocks noChangeShapeType="1"/>
          </p:cNvSpPr>
          <p:nvPr/>
        </p:nvSpPr>
        <p:spPr bwMode="auto">
          <a:xfrm>
            <a:off x="1676400" y="3581400"/>
            <a:ext cx="2590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50" name="Line 25"/>
          <p:cNvSpPr>
            <a:spLocks noChangeShapeType="1"/>
          </p:cNvSpPr>
          <p:nvPr/>
        </p:nvSpPr>
        <p:spPr bwMode="auto">
          <a:xfrm>
            <a:off x="3657600" y="38862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51" name="Line 26"/>
          <p:cNvSpPr>
            <a:spLocks noChangeShapeType="1"/>
          </p:cNvSpPr>
          <p:nvPr/>
        </p:nvSpPr>
        <p:spPr bwMode="auto">
          <a:xfrm>
            <a:off x="4419600" y="3352800"/>
            <a:ext cx="0" cy="2209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52" name="Line 27"/>
          <p:cNvSpPr>
            <a:spLocks noChangeShapeType="1"/>
          </p:cNvSpPr>
          <p:nvPr/>
        </p:nvSpPr>
        <p:spPr bwMode="auto">
          <a:xfrm flipV="1">
            <a:off x="3962400" y="350520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53" name="Line 28"/>
          <p:cNvSpPr>
            <a:spLocks noChangeShapeType="1"/>
          </p:cNvSpPr>
          <p:nvPr/>
        </p:nvSpPr>
        <p:spPr bwMode="auto">
          <a:xfrm flipV="1">
            <a:off x="3962400" y="388620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54" name="Line 29"/>
          <p:cNvSpPr>
            <a:spLocks noChangeShapeType="1"/>
          </p:cNvSpPr>
          <p:nvPr/>
        </p:nvSpPr>
        <p:spPr bwMode="auto">
          <a:xfrm flipV="1">
            <a:off x="3962400" y="426720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55" name="Line 30"/>
          <p:cNvSpPr>
            <a:spLocks noChangeShapeType="1"/>
          </p:cNvSpPr>
          <p:nvPr/>
        </p:nvSpPr>
        <p:spPr bwMode="auto">
          <a:xfrm flipV="1">
            <a:off x="3962400" y="457200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56" name="Line 31"/>
          <p:cNvSpPr>
            <a:spLocks noChangeShapeType="1"/>
          </p:cNvSpPr>
          <p:nvPr/>
        </p:nvSpPr>
        <p:spPr bwMode="auto">
          <a:xfrm flipV="1">
            <a:off x="3962400" y="4876800"/>
            <a:ext cx="6858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57" name="Line 32"/>
          <p:cNvSpPr>
            <a:spLocks noChangeShapeType="1"/>
          </p:cNvSpPr>
          <p:nvPr/>
        </p:nvSpPr>
        <p:spPr bwMode="auto">
          <a:xfrm flipV="1">
            <a:off x="3962400" y="510540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58" name="Rectangle 33"/>
          <p:cNvSpPr>
            <a:spLocks noChangeArrowheads="1"/>
          </p:cNvSpPr>
          <p:nvPr/>
        </p:nvSpPr>
        <p:spPr bwMode="auto">
          <a:xfrm rot="16200000" flipH="1">
            <a:off x="348456" y="4528344"/>
            <a:ext cx="1131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Product</a:t>
            </a:r>
          </a:p>
        </p:txBody>
      </p:sp>
      <p:sp>
        <p:nvSpPr>
          <p:cNvPr id="26659" name="Rectangle 34"/>
          <p:cNvSpPr>
            <a:spLocks noChangeArrowheads="1"/>
          </p:cNvSpPr>
          <p:nvPr/>
        </p:nvSpPr>
        <p:spPr bwMode="auto">
          <a:xfrm rot="-2880000">
            <a:off x="686593" y="2971007"/>
            <a:ext cx="10652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Region</a:t>
            </a:r>
          </a:p>
        </p:txBody>
      </p:sp>
      <p:sp>
        <p:nvSpPr>
          <p:cNvPr id="26660" name="Rectangle 35"/>
          <p:cNvSpPr>
            <a:spLocks noChangeArrowheads="1"/>
          </p:cNvSpPr>
          <p:nvPr/>
        </p:nvSpPr>
        <p:spPr bwMode="auto">
          <a:xfrm>
            <a:off x="2117725" y="6003925"/>
            <a:ext cx="9969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>
                <a:latin typeface="Times New Roman" pitchFamily="18" charset="0"/>
              </a:rPr>
              <a:t>Month</a:t>
            </a:r>
          </a:p>
        </p:txBody>
      </p:sp>
      <p:sp>
        <p:nvSpPr>
          <p:cNvPr id="26661" name="Line 36"/>
          <p:cNvSpPr>
            <a:spLocks noChangeShapeType="1"/>
          </p:cNvSpPr>
          <p:nvPr/>
        </p:nvSpPr>
        <p:spPr bwMode="auto">
          <a:xfrm>
            <a:off x="4267200" y="3581400"/>
            <a:ext cx="0" cy="2133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62" name="Line 37"/>
          <p:cNvSpPr>
            <a:spLocks noChangeShapeType="1"/>
          </p:cNvSpPr>
          <p:nvPr/>
        </p:nvSpPr>
        <p:spPr bwMode="auto">
          <a:xfrm flipV="1">
            <a:off x="2743200" y="3124200"/>
            <a:ext cx="68580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63" name="Rectangle 38"/>
          <p:cNvSpPr>
            <a:spLocks noChangeArrowheads="1"/>
          </p:cNvSpPr>
          <p:nvPr/>
        </p:nvSpPr>
        <p:spPr bwMode="auto">
          <a:xfrm>
            <a:off x="4572000" y="2362200"/>
            <a:ext cx="4137025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 b="1">
                <a:latin typeface="Times New Roman" pitchFamily="18" charset="0"/>
              </a:rPr>
              <a:t>Dimensions: </a:t>
            </a:r>
            <a:r>
              <a:rPr lang="en-US" sz="2000" b="1" i="1">
                <a:latin typeface="Times New Roman" pitchFamily="18" charset="0"/>
              </a:rPr>
              <a:t>Product, Location, Time</a:t>
            </a:r>
          </a:p>
          <a:p>
            <a:pPr eaLnBrk="0" hangingPunct="0"/>
            <a:r>
              <a:rPr lang="en-US" sz="2000" b="1">
                <a:latin typeface="Times New Roman" pitchFamily="18" charset="0"/>
              </a:rPr>
              <a:t>Hierarchical summarization paths</a:t>
            </a:r>
          </a:p>
        </p:txBody>
      </p:sp>
      <p:sp>
        <p:nvSpPr>
          <p:cNvPr id="26664" name="Rectangle 39"/>
          <p:cNvSpPr>
            <a:spLocks noChangeArrowheads="1"/>
          </p:cNvSpPr>
          <p:nvPr/>
        </p:nvSpPr>
        <p:spPr bwMode="auto">
          <a:xfrm>
            <a:off x="5105400" y="3276600"/>
            <a:ext cx="3830638" cy="222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2000" b="1">
                <a:latin typeface="Times New Roman" pitchFamily="18" charset="0"/>
              </a:rPr>
              <a:t>Industry   Region         Year</a:t>
            </a:r>
          </a:p>
          <a:p>
            <a:pPr eaLnBrk="0" hangingPunct="0"/>
            <a:endParaRPr lang="en-US" sz="2000" b="1">
              <a:latin typeface="Times New Roman" pitchFamily="18" charset="0"/>
            </a:endParaRPr>
          </a:p>
          <a:p>
            <a:pPr eaLnBrk="0" hangingPunct="0"/>
            <a:r>
              <a:rPr lang="en-US" sz="2000" b="1">
                <a:latin typeface="Times New Roman" pitchFamily="18" charset="0"/>
              </a:rPr>
              <a:t>Category   Country  Quarter</a:t>
            </a:r>
          </a:p>
          <a:p>
            <a:pPr eaLnBrk="0" hangingPunct="0"/>
            <a:endParaRPr lang="en-US" sz="2000" b="1">
              <a:latin typeface="Times New Roman" pitchFamily="18" charset="0"/>
            </a:endParaRPr>
          </a:p>
          <a:p>
            <a:pPr eaLnBrk="0" hangingPunct="0"/>
            <a:r>
              <a:rPr lang="en-US" sz="2000" b="1">
                <a:latin typeface="Times New Roman" pitchFamily="18" charset="0"/>
              </a:rPr>
              <a:t>Product      City     Month    Week</a:t>
            </a:r>
          </a:p>
          <a:p>
            <a:pPr eaLnBrk="0" hangingPunct="0"/>
            <a:endParaRPr lang="en-US" sz="2000" b="1">
              <a:latin typeface="Times New Roman" pitchFamily="18" charset="0"/>
            </a:endParaRPr>
          </a:p>
          <a:p>
            <a:pPr eaLnBrk="0" hangingPunct="0"/>
            <a:r>
              <a:rPr lang="en-US" sz="2000" b="1">
                <a:latin typeface="Times New Roman" pitchFamily="18" charset="0"/>
              </a:rPr>
              <a:t>                   Office         Day</a:t>
            </a:r>
          </a:p>
        </p:txBody>
      </p:sp>
      <p:sp>
        <p:nvSpPr>
          <p:cNvPr id="26665" name="Line 40"/>
          <p:cNvSpPr>
            <a:spLocks noChangeShapeType="1"/>
          </p:cNvSpPr>
          <p:nvPr/>
        </p:nvSpPr>
        <p:spPr bwMode="auto">
          <a:xfrm>
            <a:off x="5638800" y="3657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66" name="Line 41"/>
          <p:cNvSpPr>
            <a:spLocks noChangeShapeType="1"/>
          </p:cNvSpPr>
          <p:nvPr/>
        </p:nvSpPr>
        <p:spPr bwMode="auto">
          <a:xfrm>
            <a:off x="6705600" y="3657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67" name="Line 42"/>
          <p:cNvSpPr>
            <a:spLocks noChangeShapeType="1"/>
          </p:cNvSpPr>
          <p:nvPr/>
        </p:nvSpPr>
        <p:spPr bwMode="auto">
          <a:xfrm>
            <a:off x="7924800" y="36576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68" name="Line 43"/>
          <p:cNvSpPr>
            <a:spLocks noChangeShapeType="1"/>
          </p:cNvSpPr>
          <p:nvPr/>
        </p:nvSpPr>
        <p:spPr bwMode="auto">
          <a:xfrm>
            <a:off x="5638800" y="4267200"/>
            <a:ext cx="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69" name="Line 44"/>
          <p:cNvSpPr>
            <a:spLocks noChangeShapeType="1"/>
          </p:cNvSpPr>
          <p:nvPr/>
        </p:nvSpPr>
        <p:spPr bwMode="auto">
          <a:xfrm>
            <a:off x="6705600" y="42672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70" name="Line 45"/>
          <p:cNvSpPr>
            <a:spLocks noChangeShapeType="1"/>
          </p:cNvSpPr>
          <p:nvPr/>
        </p:nvSpPr>
        <p:spPr bwMode="auto">
          <a:xfrm>
            <a:off x="6705600" y="4876800"/>
            <a:ext cx="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71" name="Line 46"/>
          <p:cNvSpPr>
            <a:spLocks noChangeShapeType="1"/>
          </p:cNvSpPr>
          <p:nvPr/>
        </p:nvSpPr>
        <p:spPr bwMode="auto">
          <a:xfrm flipH="1">
            <a:off x="7620000" y="4267200"/>
            <a:ext cx="3048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72" name="Line 47"/>
          <p:cNvSpPr>
            <a:spLocks noChangeShapeType="1"/>
          </p:cNvSpPr>
          <p:nvPr/>
        </p:nvSpPr>
        <p:spPr bwMode="auto">
          <a:xfrm>
            <a:off x="8077200" y="3657600"/>
            <a:ext cx="533400" cy="914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73" name="Line 48"/>
          <p:cNvSpPr>
            <a:spLocks noChangeShapeType="1"/>
          </p:cNvSpPr>
          <p:nvPr/>
        </p:nvSpPr>
        <p:spPr bwMode="auto">
          <a:xfrm>
            <a:off x="7620000" y="48006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6674" name="Line 49"/>
          <p:cNvSpPr>
            <a:spLocks noChangeShapeType="1"/>
          </p:cNvSpPr>
          <p:nvPr/>
        </p:nvSpPr>
        <p:spPr bwMode="auto">
          <a:xfrm flipH="1">
            <a:off x="8001000" y="4800600"/>
            <a:ext cx="3048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50838"/>
            <a:ext cx="7847013" cy="577850"/>
          </a:xfrm>
          <a:noFill/>
        </p:spPr>
        <p:txBody>
          <a:bodyPr lIns="90488" tIns="44450" rIns="90488" bIns="44450" anchor="ctr">
            <a:normAutofit fontScale="90000"/>
          </a:bodyPr>
          <a:lstStyle/>
          <a:p>
            <a:pPr eaLnBrk="1" hangingPunct="1"/>
            <a:r>
              <a:rPr lang="en-US" smtClean="0"/>
              <a:t>A Sample Data Cube</a:t>
            </a:r>
            <a:endParaRPr lang="en-US" sz="2800" smtClean="0"/>
          </a:p>
        </p:txBody>
      </p:sp>
      <p:sp>
        <p:nvSpPr>
          <p:cNvPr id="27650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2894CD-312F-4228-A6AB-7303D46094CD}" type="slidenum">
              <a:rPr lang="en-US" smtClean="0"/>
              <a:pPr/>
              <a:t>25</a:t>
            </a:fld>
            <a:endParaRPr lang="en-US" smtClean="0"/>
          </a:p>
        </p:txBody>
      </p:sp>
      <p:sp>
        <p:nvSpPr>
          <p:cNvPr id="27652" name="Rectangle 3"/>
          <p:cNvSpPr>
            <a:spLocks noChangeArrowheads="1"/>
          </p:cNvSpPr>
          <p:nvPr/>
        </p:nvSpPr>
        <p:spPr bwMode="auto">
          <a:xfrm>
            <a:off x="704850" y="6191250"/>
            <a:ext cx="80010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/>
          <a:lstStyle/>
          <a:p>
            <a:pPr eaLnBrk="0" hangingPunct="0">
              <a:buFont typeface="Monotype Sorts" pitchFamily="2" charset="2"/>
              <a:buNone/>
            </a:pPr>
            <a:endParaRPr lang="en-US" sz="2000">
              <a:latin typeface="Times New Roman" pitchFamily="18" charset="0"/>
            </a:endParaRPr>
          </a:p>
        </p:txBody>
      </p:sp>
      <p:sp>
        <p:nvSpPr>
          <p:cNvPr id="27653" name="AutoShape 4"/>
          <p:cNvSpPr>
            <a:spLocks noChangeArrowheads="1"/>
          </p:cNvSpPr>
          <p:nvPr/>
        </p:nvSpPr>
        <p:spPr bwMode="auto">
          <a:xfrm>
            <a:off x="6378575" y="1485900"/>
            <a:ext cx="2403475" cy="657225"/>
          </a:xfrm>
          <a:prstGeom prst="wedgeRoundRectCallout">
            <a:avLst>
              <a:gd name="adj1" fmla="val -41671"/>
              <a:gd name="adj2" fmla="val 66667"/>
              <a:gd name="adj3" fmla="val 16667"/>
            </a:avLst>
          </a:prstGeom>
          <a:solidFill>
            <a:srgbClr val="CCFFCC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none" lIns="90488" tIns="44450" rIns="90488" bIns="44450" anchor="ctr"/>
          <a:lstStyle/>
          <a:p>
            <a:pPr algn="ctr" eaLnBrk="0" hangingPunct="0"/>
            <a:r>
              <a:rPr lang="en-US" sz="2000" b="1">
                <a:latin typeface="Times New Roman" pitchFamily="18" charset="0"/>
              </a:rPr>
              <a:t>Total annual sales</a:t>
            </a:r>
          </a:p>
          <a:p>
            <a:pPr algn="ctr" eaLnBrk="0" hangingPunct="0"/>
            <a:r>
              <a:rPr lang="en-US" sz="2000" b="1">
                <a:latin typeface="Times New Roman" pitchFamily="18" charset="0"/>
              </a:rPr>
              <a:t>of  TVs in U.S.A.</a:t>
            </a:r>
            <a:endParaRPr lang="en-US" b="1">
              <a:latin typeface="Times New Roman" pitchFamily="18" charset="0"/>
            </a:endParaRPr>
          </a:p>
        </p:txBody>
      </p:sp>
      <p:grpSp>
        <p:nvGrpSpPr>
          <p:cNvPr id="27654" name="Group 5"/>
          <p:cNvGrpSpPr>
            <a:grpSpLocks/>
          </p:cNvGrpSpPr>
          <p:nvPr/>
        </p:nvGrpSpPr>
        <p:grpSpPr bwMode="auto">
          <a:xfrm>
            <a:off x="762000" y="1600200"/>
            <a:ext cx="7127875" cy="4760913"/>
            <a:chOff x="444" y="1008"/>
            <a:chExt cx="4490" cy="2999"/>
          </a:xfrm>
        </p:grpSpPr>
        <p:sp>
          <p:nvSpPr>
            <p:cNvPr id="27655" name="Rectangle 6"/>
            <p:cNvSpPr>
              <a:spLocks noChangeArrowheads="1"/>
            </p:cNvSpPr>
            <p:nvPr/>
          </p:nvSpPr>
          <p:spPr bwMode="auto">
            <a:xfrm>
              <a:off x="2412" y="1008"/>
              <a:ext cx="49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>
                  <a:latin typeface="Times New Roman" pitchFamily="18" charset="0"/>
                </a:rPr>
                <a:t>Date</a:t>
              </a:r>
            </a:p>
          </p:txBody>
        </p:sp>
        <p:sp>
          <p:nvSpPr>
            <p:cNvPr id="27656" name="Rectangle 7"/>
            <p:cNvSpPr>
              <a:spLocks noChangeArrowheads="1"/>
            </p:cNvSpPr>
            <p:nvPr/>
          </p:nvSpPr>
          <p:spPr bwMode="auto">
            <a:xfrm rot="-2984941">
              <a:off x="276" y="1342"/>
              <a:ext cx="775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>
                  <a:latin typeface="Times New Roman" pitchFamily="18" charset="0"/>
                </a:rPr>
                <a:t>Product</a:t>
              </a:r>
            </a:p>
          </p:txBody>
        </p:sp>
        <p:sp>
          <p:nvSpPr>
            <p:cNvPr id="27657" name="Rectangle 8"/>
            <p:cNvSpPr>
              <a:spLocks noChangeArrowheads="1"/>
            </p:cNvSpPr>
            <p:nvPr/>
          </p:nvSpPr>
          <p:spPr bwMode="auto">
            <a:xfrm rot="-5400000">
              <a:off x="4378" y="2088"/>
              <a:ext cx="808" cy="286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b="1">
                  <a:latin typeface="Times New Roman" pitchFamily="18" charset="0"/>
                </a:rPr>
                <a:t>Country</a:t>
              </a:r>
            </a:p>
          </p:txBody>
        </p:sp>
        <p:grpSp>
          <p:nvGrpSpPr>
            <p:cNvPr id="27658" name="Group 9"/>
            <p:cNvGrpSpPr>
              <a:grpSpLocks/>
            </p:cNvGrpSpPr>
            <p:nvPr/>
          </p:nvGrpSpPr>
          <p:grpSpPr bwMode="auto">
            <a:xfrm>
              <a:off x="3604" y="3717"/>
              <a:ext cx="1330" cy="290"/>
              <a:chOff x="3508" y="3022"/>
              <a:chExt cx="1330" cy="290"/>
            </a:xfrm>
          </p:grpSpPr>
          <p:sp>
            <p:nvSpPr>
              <p:cNvPr id="27718" name="WordArt 10"/>
              <p:cNvSpPr>
                <a:spLocks noChangeArrowheads="1" noChangeShapeType="1" noTextEdit="1"/>
              </p:cNvSpPr>
              <p:nvPr/>
            </p:nvSpPr>
            <p:spPr bwMode="auto">
              <a:xfrm>
                <a:off x="3854" y="3022"/>
                <a:ext cx="984" cy="290"/>
              </a:xfrm>
              <a:prstGeom prst="rect">
                <a:avLst/>
              </a:prstGeom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algn="ctr"/>
                <a:r>
                  <a:rPr lang="en-IN" sz="3600" kern="10">
                    <a:ln w="9525">
                      <a:noFill/>
                      <a:round/>
                      <a:headEnd/>
                      <a:tailEnd/>
                    </a:ln>
                    <a:gradFill rotWithShape="1">
                      <a:gsLst>
                        <a:gs pos="0">
                          <a:srgbClr val="FFFF00"/>
                        </a:gs>
                        <a:gs pos="100000">
                          <a:srgbClr val="FF9933"/>
                        </a:gs>
                      </a:gsLst>
                      <a:path path="rect">
                        <a:fillToRect l="50000" t="50000" r="50000" b="50000"/>
                      </a:path>
                    </a:gradFill>
                    <a:effectLst>
                      <a:outerShdw dist="35921" dir="2700000" algn="ctr" rotWithShape="0">
                        <a:srgbClr val="C0C0C0"/>
                      </a:outerShdw>
                    </a:effectLst>
                    <a:latin typeface="Impact"/>
                  </a:rPr>
                  <a:t>All, All, All</a:t>
                </a:r>
              </a:p>
            </p:txBody>
          </p:sp>
          <p:sp>
            <p:nvSpPr>
              <p:cNvPr id="27719" name="AutoShape 11"/>
              <p:cNvSpPr>
                <a:spLocks noChangeArrowheads="1"/>
              </p:cNvSpPr>
              <p:nvPr/>
            </p:nvSpPr>
            <p:spPr bwMode="auto">
              <a:xfrm flipH="1">
                <a:off x="3508" y="3060"/>
                <a:ext cx="209" cy="187"/>
              </a:xfrm>
              <a:prstGeom prst="rightArrow">
                <a:avLst>
                  <a:gd name="adj1" fmla="val 50000"/>
                  <a:gd name="adj2" fmla="val 55888"/>
                </a:avLst>
              </a:prstGeom>
              <a:solidFill>
                <a:schemeClr val="tx1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27659" name="AutoShape 12"/>
            <p:cNvSpPr>
              <a:spLocks noChangeArrowheads="1"/>
            </p:cNvSpPr>
            <p:nvPr/>
          </p:nvSpPr>
          <p:spPr bwMode="auto">
            <a:xfrm>
              <a:off x="3473" y="2787"/>
              <a:ext cx="640" cy="563"/>
            </a:xfrm>
            <a:prstGeom prst="cube">
              <a:avLst>
                <a:gd name="adj" fmla="val 24995"/>
              </a:avLst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0" name="AutoShape 13"/>
            <p:cNvSpPr>
              <a:spLocks noChangeArrowheads="1"/>
            </p:cNvSpPr>
            <p:nvPr/>
          </p:nvSpPr>
          <p:spPr bwMode="auto">
            <a:xfrm>
              <a:off x="3473" y="2328"/>
              <a:ext cx="640" cy="564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1" name="AutoShape 14"/>
            <p:cNvSpPr>
              <a:spLocks noChangeArrowheads="1"/>
            </p:cNvSpPr>
            <p:nvPr/>
          </p:nvSpPr>
          <p:spPr bwMode="auto">
            <a:xfrm>
              <a:off x="3473" y="1870"/>
              <a:ext cx="640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2" name="AutoShape 15"/>
            <p:cNvSpPr>
              <a:spLocks noChangeArrowheads="1"/>
            </p:cNvSpPr>
            <p:nvPr/>
          </p:nvSpPr>
          <p:spPr bwMode="auto">
            <a:xfrm>
              <a:off x="3296" y="2958"/>
              <a:ext cx="640" cy="564"/>
            </a:xfrm>
            <a:prstGeom prst="cube">
              <a:avLst>
                <a:gd name="adj" fmla="val 24995"/>
              </a:avLst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3" name="AutoShape 16"/>
            <p:cNvSpPr>
              <a:spLocks noChangeArrowheads="1"/>
            </p:cNvSpPr>
            <p:nvPr/>
          </p:nvSpPr>
          <p:spPr bwMode="auto">
            <a:xfrm>
              <a:off x="3296" y="2500"/>
              <a:ext cx="640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4" name="AutoShape 17"/>
            <p:cNvSpPr>
              <a:spLocks noChangeArrowheads="1"/>
            </p:cNvSpPr>
            <p:nvPr/>
          </p:nvSpPr>
          <p:spPr bwMode="auto">
            <a:xfrm>
              <a:off x="3296" y="2043"/>
              <a:ext cx="640" cy="562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5" name="AutoShape 18"/>
            <p:cNvSpPr>
              <a:spLocks noChangeArrowheads="1"/>
            </p:cNvSpPr>
            <p:nvPr/>
          </p:nvSpPr>
          <p:spPr bwMode="auto">
            <a:xfrm>
              <a:off x="3118" y="3130"/>
              <a:ext cx="641" cy="563"/>
            </a:xfrm>
            <a:prstGeom prst="cube">
              <a:avLst>
                <a:gd name="adj" fmla="val 24995"/>
              </a:avLst>
            </a:prstGeom>
            <a:solidFill>
              <a:srgbClr val="339966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6" name="AutoShape 19"/>
            <p:cNvSpPr>
              <a:spLocks noChangeArrowheads="1"/>
            </p:cNvSpPr>
            <p:nvPr/>
          </p:nvSpPr>
          <p:spPr bwMode="auto">
            <a:xfrm>
              <a:off x="3118" y="2673"/>
              <a:ext cx="641" cy="562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7" name="AutoShape 20"/>
            <p:cNvSpPr>
              <a:spLocks noChangeArrowheads="1"/>
            </p:cNvSpPr>
            <p:nvPr/>
          </p:nvSpPr>
          <p:spPr bwMode="auto">
            <a:xfrm>
              <a:off x="3118" y="2214"/>
              <a:ext cx="641" cy="564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68" name="Rectangle 21"/>
            <p:cNvSpPr>
              <a:spLocks noChangeArrowheads="1"/>
            </p:cNvSpPr>
            <p:nvPr/>
          </p:nvSpPr>
          <p:spPr bwMode="auto">
            <a:xfrm>
              <a:off x="444" y="1866"/>
              <a:ext cx="416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2000" i="1">
                  <a:latin typeface="Arial" charset="0"/>
                </a:rPr>
                <a:t>sum</a:t>
              </a:r>
              <a:endParaRPr lang="en-US" sz="1600" i="1">
                <a:latin typeface="Arial" charset="0"/>
              </a:endParaRPr>
            </a:p>
          </p:txBody>
        </p:sp>
        <p:sp>
          <p:nvSpPr>
            <p:cNvPr id="27669" name="Rectangle 22"/>
            <p:cNvSpPr>
              <a:spLocks noChangeArrowheads="1"/>
            </p:cNvSpPr>
            <p:nvPr/>
          </p:nvSpPr>
          <p:spPr bwMode="auto">
            <a:xfrm>
              <a:off x="3616" y="1206"/>
              <a:ext cx="416" cy="248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wrap="none" lIns="90488" tIns="44450" rIns="90488" bIns="44450">
              <a:spAutoFit/>
            </a:bodyPr>
            <a:lstStyle/>
            <a:p>
              <a:pPr eaLnBrk="0" hangingPunct="0"/>
              <a:r>
                <a:rPr lang="en-US" sz="2000" i="1">
                  <a:latin typeface="Arial" charset="0"/>
                </a:rPr>
                <a:t>sum</a:t>
              </a:r>
              <a:endParaRPr lang="en-US" sz="1600" i="1">
                <a:latin typeface="Arial" charset="0"/>
              </a:endParaRPr>
            </a:p>
          </p:txBody>
        </p:sp>
        <p:sp>
          <p:nvSpPr>
            <p:cNvPr id="27670" name="AutoShape 23"/>
            <p:cNvSpPr>
              <a:spLocks noChangeArrowheads="1"/>
            </p:cNvSpPr>
            <p:nvPr/>
          </p:nvSpPr>
          <p:spPr bwMode="auto">
            <a:xfrm>
              <a:off x="1346" y="1428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1" name="AutoShape 24"/>
            <p:cNvSpPr>
              <a:spLocks noChangeArrowheads="1"/>
            </p:cNvSpPr>
            <p:nvPr/>
          </p:nvSpPr>
          <p:spPr bwMode="auto">
            <a:xfrm>
              <a:off x="1170" y="1599"/>
              <a:ext cx="639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2" name="AutoShape 25"/>
            <p:cNvSpPr>
              <a:spLocks noChangeArrowheads="1"/>
            </p:cNvSpPr>
            <p:nvPr/>
          </p:nvSpPr>
          <p:spPr bwMode="auto">
            <a:xfrm>
              <a:off x="992" y="1771"/>
              <a:ext cx="640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3" name="AutoShape 26"/>
            <p:cNvSpPr>
              <a:spLocks noChangeArrowheads="1"/>
            </p:cNvSpPr>
            <p:nvPr/>
          </p:nvSpPr>
          <p:spPr bwMode="auto">
            <a:xfrm>
              <a:off x="1879" y="1428"/>
              <a:ext cx="639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4" name="AutoShape 27"/>
            <p:cNvSpPr>
              <a:spLocks noChangeArrowheads="1"/>
            </p:cNvSpPr>
            <p:nvPr/>
          </p:nvSpPr>
          <p:spPr bwMode="auto">
            <a:xfrm>
              <a:off x="1701" y="1599"/>
              <a:ext cx="641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5" name="AutoShape 28"/>
            <p:cNvSpPr>
              <a:spLocks noChangeArrowheads="1"/>
            </p:cNvSpPr>
            <p:nvPr/>
          </p:nvSpPr>
          <p:spPr bwMode="auto">
            <a:xfrm>
              <a:off x="1524" y="1771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6" name="AutoShape 29"/>
            <p:cNvSpPr>
              <a:spLocks noChangeArrowheads="1"/>
            </p:cNvSpPr>
            <p:nvPr/>
          </p:nvSpPr>
          <p:spPr bwMode="auto">
            <a:xfrm>
              <a:off x="2410" y="1428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7" name="AutoShape 30"/>
            <p:cNvSpPr>
              <a:spLocks noChangeArrowheads="1"/>
            </p:cNvSpPr>
            <p:nvPr/>
          </p:nvSpPr>
          <p:spPr bwMode="auto">
            <a:xfrm>
              <a:off x="2233" y="1599"/>
              <a:ext cx="641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8" name="AutoShape 31"/>
            <p:cNvSpPr>
              <a:spLocks noChangeArrowheads="1"/>
            </p:cNvSpPr>
            <p:nvPr/>
          </p:nvSpPr>
          <p:spPr bwMode="auto">
            <a:xfrm>
              <a:off x="2055" y="1771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79" name="AutoShape 32"/>
            <p:cNvSpPr>
              <a:spLocks noChangeArrowheads="1"/>
            </p:cNvSpPr>
            <p:nvPr/>
          </p:nvSpPr>
          <p:spPr bwMode="auto">
            <a:xfrm>
              <a:off x="2942" y="1428"/>
              <a:ext cx="641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0" name="AutoShape 33"/>
            <p:cNvSpPr>
              <a:spLocks noChangeArrowheads="1"/>
            </p:cNvSpPr>
            <p:nvPr/>
          </p:nvSpPr>
          <p:spPr bwMode="auto">
            <a:xfrm>
              <a:off x="2766" y="1599"/>
              <a:ext cx="639" cy="564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1" name="AutoShape 34"/>
            <p:cNvSpPr>
              <a:spLocks noChangeArrowheads="1"/>
            </p:cNvSpPr>
            <p:nvPr/>
          </p:nvSpPr>
          <p:spPr bwMode="auto">
            <a:xfrm>
              <a:off x="2588" y="1771"/>
              <a:ext cx="639" cy="563"/>
            </a:xfrm>
            <a:prstGeom prst="cube">
              <a:avLst>
                <a:gd name="adj" fmla="val 24995"/>
              </a:avLst>
            </a:prstGeom>
            <a:solidFill>
              <a:schemeClr val="bg1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2" name="AutoShape 35"/>
            <p:cNvSpPr>
              <a:spLocks noChangeArrowheads="1"/>
            </p:cNvSpPr>
            <p:nvPr/>
          </p:nvSpPr>
          <p:spPr bwMode="auto">
            <a:xfrm>
              <a:off x="3475" y="1428"/>
              <a:ext cx="639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3" name="AutoShape 36"/>
            <p:cNvSpPr>
              <a:spLocks noChangeArrowheads="1"/>
            </p:cNvSpPr>
            <p:nvPr/>
          </p:nvSpPr>
          <p:spPr bwMode="auto">
            <a:xfrm>
              <a:off x="3297" y="1599"/>
              <a:ext cx="639" cy="564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7684" name="AutoShape 37"/>
            <p:cNvSpPr>
              <a:spLocks noChangeArrowheads="1"/>
            </p:cNvSpPr>
            <p:nvPr/>
          </p:nvSpPr>
          <p:spPr bwMode="auto">
            <a:xfrm>
              <a:off x="3119" y="1771"/>
              <a:ext cx="641" cy="563"/>
            </a:xfrm>
            <a:prstGeom prst="cube">
              <a:avLst>
                <a:gd name="adj" fmla="val 24995"/>
              </a:avLst>
            </a:prstGeom>
            <a:solidFill>
              <a:srgbClr val="CCFFCC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7685" name="Group 38"/>
            <p:cNvGrpSpPr>
              <a:grpSpLocks/>
            </p:cNvGrpSpPr>
            <p:nvPr/>
          </p:nvGrpSpPr>
          <p:grpSpPr bwMode="auto">
            <a:xfrm>
              <a:off x="823" y="1926"/>
              <a:ext cx="2768" cy="1937"/>
              <a:chOff x="1388" y="1937"/>
              <a:chExt cx="2026" cy="1310"/>
            </a:xfrm>
          </p:grpSpPr>
          <p:sp>
            <p:nvSpPr>
              <p:cNvPr id="27698" name="AutoShape 39"/>
              <p:cNvSpPr>
                <a:spLocks noChangeArrowheads="1"/>
              </p:cNvSpPr>
              <p:nvPr/>
            </p:nvSpPr>
            <p:spPr bwMode="auto">
              <a:xfrm>
                <a:off x="1388" y="2867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699" name="AutoShape 40"/>
              <p:cNvSpPr>
                <a:spLocks noChangeArrowheads="1"/>
              </p:cNvSpPr>
              <p:nvPr/>
            </p:nvSpPr>
            <p:spPr bwMode="auto">
              <a:xfrm>
                <a:off x="1778" y="2867"/>
                <a:ext cx="468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0" name="AutoShape 41"/>
              <p:cNvSpPr>
                <a:spLocks noChangeArrowheads="1"/>
              </p:cNvSpPr>
              <p:nvPr/>
            </p:nvSpPr>
            <p:spPr bwMode="auto">
              <a:xfrm>
                <a:off x="1388" y="255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1" name="AutoShape 42"/>
              <p:cNvSpPr>
                <a:spLocks noChangeArrowheads="1"/>
              </p:cNvSpPr>
              <p:nvPr/>
            </p:nvSpPr>
            <p:spPr bwMode="auto">
              <a:xfrm>
                <a:off x="1389" y="2258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2" name="AutoShape 43"/>
              <p:cNvSpPr>
                <a:spLocks noChangeArrowheads="1"/>
              </p:cNvSpPr>
              <p:nvPr/>
            </p:nvSpPr>
            <p:spPr bwMode="auto">
              <a:xfrm>
                <a:off x="1778" y="255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3" name="AutoShape 44"/>
              <p:cNvSpPr>
                <a:spLocks noChangeArrowheads="1"/>
              </p:cNvSpPr>
              <p:nvPr/>
            </p:nvSpPr>
            <p:spPr bwMode="auto">
              <a:xfrm>
                <a:off x="1778" y="224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4" name="AutoShape 45"/>
              <p:cNvSpPr>
                <a:spLocks noChangeArrowheads="1"/>
              </p:cNvSpPr>
              <p:nvPr/>
            </p:nvSpPr>
            <p:spPr bwMode="auto">
              <a:xfrm>
                <a:off x="2167" y="2867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5" name="AutoShape 46"/>
              <p:cNvSpPr>
                <a:spLocks noChangeArrowheads="1"/>
              </p:cNvSpPr>
              <p:nvPr/>
            </p:nvSpPr>
            <p:spPr bwMode="auto">
              <a:xfrm>
                <a:off x="2167" y="255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6" name="AutoShape 47"/>
              <p:cNvSpPr>
                <a:spLocks noChangeArrowheads="1"/>
              </p:cNvSpPr>
              <p:nvPr/>
            </p:nvSpPr>
            <p:spPr bwMode="auto">
              <a:xfrm>
                <a:off x="2167" y="224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7" name="AutoShape 48"/>
              <p:cNvSpPr>
                <a:spLocks noChangeArrowheads="1"/>
              </p:cNvSpPr>
              <p:nvPr/>
            </p:nvSpPr>
            <p:spPr bwMode="auto">
              <a:xfrm>
                <a:off x="2556" y="2867"/>
                <a:ext cx="469" cy="380"/>
              </a:xfrm>
              <a:prstGeom prst="cube">
                <a:avLst>
                  <a:gd name="adj" fmla="val 24995"/>
                </a:avLst>
              </a:prstGeom>
              <a:solidFill>
                <a:srgbClr val="FF99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8" name="AutoShape 49"/>
              <p:cNvSpPr>
                <a:spLocks noChangeArrowheads="1"/>
              </p:cNvSpPr>
              <p:nvPr/>
            </p:nvSpPr>
            <p:spPr bwMode="auto">
              <a:xfrm>
                <a:off x="2556" y="255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09" name="AutoShape 50"/>
              <p:cNvSpPr>
                <a:spLocks noChangeArrowheads="1"/>
              </p:cNvSpPr>
              <p:nvPr/>
            </p:nvSpPr>
            <p:spPr bwMode="auto">
              <a:xfrm>
                <a:off x="2556" y="2247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10" name="AutoShape 51"/>
              <p:cNvSpPr>
                <a:spLocks noChangeArrowheads="1"/>
              </p:cNvSpPr>
              <p:nvPr/>
            </p:nvSpPr>
            <p:spPr bwMode="auto">
              <a:xfrm>
                <a:off x="2946" y="2867"/>
                <a:ext cx="468" cy="380"/>
              </a:xfrm>
              <a:prstGeom prst="cube">
                <a:avLst>
                  <a:gd name="adj" fmla="val 24995"/>
                </a:avLst>
              </a:prstGeom>
              <a:solidFill>
                <a:srgbClr val="00336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11" name="AutoShape 52"/>
              <p:cNvSpPr>
                <a:spLocks noChangeArrowheads="1"/>
              </p:cNvSpPr>
              <p:nvPr/>
            </p:nvSpPr>
            <p:spPr bwMode="auto">
              <a:xfrm>
                <a:off x="2946" y="255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96969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12" name="AutoShape 53"/>
              <p:cNvSpPr>
                <a:spLocks noChangeArrowheads="1"/>
              </p:cNvSpPr>
              <p:nvPr/>
            </p:nvSpPr>
            <p:spPr bwMode="auto">
              <a:xfrm>
                <a:off x="2946" y="224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96969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13" name="AutoShape 54"/>
              <p:cNvSpPr>
                <a:spLocks noChangeArrowheads="1"/>
              </p:cNvSpPr>
              <p:nvPr/>
            </p:nvSpPr>
            <p:spPr bwMode="auto">
              <a:xfrm>
                <a:off x="1389" y="1948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14" name="AutoShape 55"/>
              <p:cNvSpPr>
                <a:spLocks noChangeArrowheads="1"/>
              </p:cNvSpPr>
              <p:nvPr/>
            </p:nvSpPr>
            <p:spPr bwMode="auto">
              <a:xfrm>
                <a:off x="1779" y="1948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15" name="AutoShape 56"/>
              <p:cNvSpPr>
                <a:spLocks noChangeArrowheads="1"/>
              </p:cNvSpPr>
              <p:nvPr/>
            </p:nvSpPr>
            <p:spPr bwMode="auto">
              <a:xfrm>
                <a:off x="2168" y="1948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16" name="AutoShape 57"/>
              <p:cNvSpPr>
                <a:spLocks noChangeArrowheads="1"/>
              </p:cNvSpPr>
              <p:nvPr/>
            </p:nvSpPr>
            <p:spPr bwMode="auto">
              <a:xfrm>
                <a:off x="2557" y="1948"/>
                <a:ext cx="469" cy="381"/>
              </a:xfrm>
              <a:prstGeom prst="cube">
                <a:avLst>
                  <a:gd name="adj" fmla="val 24995"/>
                </a:avLst>
              </a:prstGeom>
              <a:solidFill>
                <a:srgbClr val="FFCC99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7717" name="AutoShape 58"/>
              <p:cNvSpPr>
                <a:spLocks noChangeArrowheads="1"/>
              </p:cNvSpPr>
              <p:nvPr/>
            </p:nvSpPr>
            <p:spPr bwMode="auto">
              <a:xfrm>
                <a:off x="2946" y="1937"/>
                <a:ext cx="468" cy="381"/>
              </a:xfrm>
              <a:prstGeom prst="cube">
                <a:avLst>
                  <a:gd name="adj" fmla="val 24995"/>
                </a:avLst>
              </a:prstGeom>
              <a:solidFill>
                <a:srgbClr val="969696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 algn="ctr" eaLnBrk="0" hangingPunct="0"/>
                <a:endParaRPr lang="en-US" b="1">
                  <a:latin typeface="Times New Roman" pitchFamily="18" charset="0"/>
                </a:endParaRPr>
              </a:p>
            </p:txBody>
          </p:sp>
        </p:grpSp>
        <p:sp>
          <p:nvSpPr>
            <p:cNvPr id="27686" name="Rectangle 59"/>
            <p:cNvSpPr>
              <a:spLocks noChangeArrowheads="1"/>
            </p:cNvSpPr>
            <p:nvPr/>
          </p:nvSpPr>
          <p:spPr bwMode="auto">
            <a:xfrm>
              <a:off x="2468" y="1182"/>
              <a:ext cx="769" cy="21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>
              <a:spAutoFit/>
            </a:bodyPr>
            <a:lstStyle/>
            <a:p>
              <a:pPr eaLnBrk="0" hangingPunct="0"/>
              <a:r>
                <a:rPr lang="en-US" sz="1600" i="1">
                  <a:latin typeface="Arial" charset="0"/>
                </a:rPr>
                <a:t> </a:t>
              </a:r>
            </a:p>
          </p:txBody>
        </p:sp>
        <p:sp>
          <p:nvSpPr>
            <p:cNvPr id="27687" name="Text Box 60"/>
            <p:cNvSpPr txBox="1">
              <a:spLocks noChangeArrowheads="1"/>
            </p:cNvSpPr>
            <p:nvPr/>
          </p:nvSpPr>
          <p:spPr bwMode="auto">
            <a:xfrm>
              <a:off x="1103" y="1300"/>
              <a:ext cx="330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>
                  <a:latin typeface="Times New Roman" pitchFamily="18" charset="0"/>
                </a:rPr>
                <a:t>TV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27688" name="Text Box 61"/>
            <p:cNvSpPr txBox="1">
              <a:spLocks noChangeArrowheads="1"/>
            </p:cNvSpPr>
            <p:nvPr/>
          </p:nvSpPr>
          <p:spPr bwMode="auto">
            <a:xfrm>
              <a:off x="679" y="1669"/>
              <a:ext cx="44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>
                  <a:latin typeface="Times New Roman" pitchFamily="18" charset="0"/>
                </a:rPr>
                <a:t>VCR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27689" name="Text Box 62"/>
            <p:cNvSpPr txBox="1">
              <a:spLocks noChangeArrowheads="1"/>
            </p:cNvSpPr>
            <p:nvPr/>
          </p:nvSpPr>
          <p:spPr bwMode="auto">
            <a:xfrm>
              <a:off x="941" y="1492"/>
              <a:ext cx="312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>
                  <a:latin typeface="Times New Roman" pitchFamily="18" charset="0"/>
                </a:rPr>
                <a:t>PC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27690" name="Text Box 63"/>
            <p:cNvSpPr txBox="1">
              <a:spLocks noChangeArrowheads="1"/>
            </p:cNvSpPr>
            <p:nvPr/>
          </p:nvSpPr>
          <p:spPr bwMode="auto">
            <a:xfrm>
              <a:off x="1472" y="1197"/>
              <a:ext cx="40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>
                  <a:latin typeface="Times New Roman" pitchFamily="18" charset="0"/>
                </a:rPr>
                <a:t>1Qtr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27691" name="Text Box 64"/>
            <p:cNvSpPr txBox="1">
              <a:spLocks noChangeArrowheads="1"/>
            </p:cNvSpPr>
            <p:nvPr/>
          </p:nvSpPr>
          <p:spPr bwMode="auto">
            <a:xfrm>
              <a:off x="2036" y="1185"/>
              <a:ext cx="40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>
                  <a:latin typeface="Times New Roman" pitchFamily="18" charset="0"/>
                </a:rPr>
                <a:t>2Qtr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27692" name="Text Box 65"/>
            <p:cNvSpPr txBox="1">
              <a:spLocks noChangeArrowheads="1"/>
            </p:cNvSpPr>
            <p:nvPr/>
          </p:nvSpPr>
          <p:spPr bwMode="auto">
            <a:xfrm>
              <a:off x="2528" y="1209"/>
              <a:ext cx="40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>
                  <a:latin typeface="Times New Roman" pitchFamily="18" charset="0"/>
                </a:rPr>
                <a:t>3Qtr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27693" name="Text Box 66"/>
            <p:cNvSpPr txBox="1">
              <a:spLocks noChangeArrowheads="1"/>
            </p:cNvSpPr>
            <p:nvPr/>
          </p:nvSpPr>
          <p:spPr bwMode="auto">
            <a:xfrm>
              <a:off x="3104" y="1221"/>
              <a:ext cx="409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/>
              <a:r>
                <a:rPr lang="en-US" sz="2000">
                  <a:latin typeface="Times New Roman" pitchFamily="18" charset="0"/>
                </a:rPr>
                <a:t>4Qtr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27694" name="Text Box 67"/>
            <p:cNvSpPr txBox="1">
              <a:spLocks noChangeArrowheads="1"/>
            </p:cNvSpPr>
            <p:nvPr/>
          </p:nvSpPr>
          <p:spPr bwMode="auto">
            <a:xfrm>
              <a:off x="4085" y="1482"/>
              <a:ext cx="517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U.S.A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27695" name="Text Box 68"/>
            <p:cNvSpPr txBox="1">
              <a:spLocks noChangeArrowheads="1"/>
            </p:cNvSpPr>
            <p:nvPr/>
          </p:nvSpPr>
          <p:spPr bwMode="auto">
            <a:xfrm>
              <a:off x="4034" y="1974"/>
              <a:ext cx="59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Canada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27696" name="Text Box 69"/>
            <p:cNvSpPr txBox="1">
              <a:spLocks noChangeArrowheads="1"/>
            </p:cNvSpPr>
            <p:nvPr/>
          </p:nvSpPr>
          <p:spPr bwMode="auto">
            <a:xfrm>
              <a:off x="4054" y="2394"/>
              <a:ext cx="60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>
                  <a:latin typeface="Times New Roman" pitchFamily="18" charset="0"/>
                </a:rPr>
                <a:t>Mexico</a:t>
              </a:r>
              <a:endParaRPr lang="en-US">
                <a:latin typeface="Times New Roman" pitchFamily="18" charset="0"/>
              </a:endParaRPr>
            </a:p>
          </p:txBody>
        </p:sp>
        <p:sp>
          <p:nvSpPr>
            <p:cNvPr id="27697" name="Text Box 70"/>
            <p:cNvSpPr txBox="1">
              <a:spLocks noChangeArrowheads="1"/>
            </p:cNvSpPr>
            <p:nvPr/>
          </p:nvSpPr>
          <p:spPr bwMode="auto">
            <a:xfrm>
              <a:off x="4180" y="2874"/>
              <a:ext cx="37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eaLnBrk="0" hangingPunct="0">
                <a:spcBef>
                  <a:spcPct val="50000"/>
                </a:spcBef>
              </a:pPr>
              <a:r>
                <a:rPr lang="en-US" sz="2000" i="1">
                  <a:latin typeface="Times New Roman" pitchFamily="18" charset="0"/>
                </a:rPr>
                <a:t>sum</a:t>
              </a:r>
              <a:endParaRPr lang="en-US"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en-US" altLang="zh-CN" smtClean="0">
                <a:ea typeface="SimSun" pitchFamily="2" charset="-122"/>
              </a:rPr>
              <a:t>Cuboids Corresponding to the Cube</a:t>
            </a:r>
          </a:p>
        </p:txBody>
      </p:sp>
      <p:sp>
        <p:nvSpPr>
          <p:cNvPr id="286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1FDA2D7-A25F-4EC7-B773-B38449B611D4}" type="slidenum">
              <a:rPr lang="en-US" smtClean="0"/>
              <a:pPr/>
              <a:t>26</a:t>
            </a:fld>
            <a:endParaRPr lang="en-US" smtClean="0"/>
          </a:p>
        </p:txBody>
      </p:sp>
      <p:sp>
        <p:nvSpPr>
          <p:cNvPr id="28676" name="AutoShape 3"/>
          <p:cNvSpPr>
            <a:spLocks noChangeArrowheads="1"/>
          </p:cNvSpPr>
          <p:nvPr/>
        </p:nvSpPr>
        <p:spPr bwMode="auto">
          <a:xfrm>
            <a:off x="3352800" y="2362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AutoShape 4"/>
          <p:cNvSpPr>
            <a:spLocks noChangeArrowheads="1"/>
          </p:cNvSpPr>
          <p:nvPr/>
        </p:nvSpPr>
        <p:spPr bwMode="auto">
          <a:xfrm>
            <a:off x="2209800" y="3124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8" name="AutoShape 5"/>
          <p:cNvSpPr>
            <a:spLocks noChangeArrowheads="1"/>
          </p:cNvSpPr>
          <p:nvPr/>
        </p:nvSpPr>
        <p:spPr bwMode="auto">
          <a:xfrm>
            <a:off x="3505200" y="3124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79" name="AutoShape 6"/>
          <p:cNvSpPr>
            <a:spLocks noChangeArrowheads="1"/>
          </p:cNvSpPr>
          <p:nvPr/>
        </p:nvSpPr>
        <p:spPr bwMode="auto">
          <a:xfrm>
            <a:off x="4495800" y="3124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0" name="AutoShape 7"/>
          <p:cNvSpPr>
            <a:spLocks noChangeArrowheads="1"/>
          </p:cNvSpPr>
          <p:nvPr/>
        </p:nvSpPr>
        <p:spPr bwMode="auto">
          <a:xfrm>
            <a:off x="1905000" y="38862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1" name="AutoShape 8"/>
          <p:cNvSpPr>
            <a:spLocks noChangeArrowheads="1"/>
          </p:cNvSpPr>
          <p:nvPr/>
        </p:nvSpPr>
        <p:spPr bwMode="auto">
          <a:xfrm>
            <a:off x="5410200" y="39624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2" name="AutoShape 9"/>
          <p:cNvSpPr>
            <a:spLocks noChangeArrowheads="1"/>
          </p:cNvSpPr>
          <p:nvPr/>
        </p:nvSpPr>
        <p:spPr bwMode="auto">
          <a:xfrm>
            <a:off x="3048000" y="39624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3" name="AutoShape 10"/>
          <p:cNvSpPr>
            <a:spLocks noChangeArrowheads="1"/>
          </p:cNvSpPr>
          <p:nvPr/>
        </p:nvSpPr>
        <p:spPr bwMode="auto">
          <a:xfrm>
            <a:off x="3352800" y="4876800"/>
            <a:ext cx="152400" cy="228600"/>
          </a:xfrm>
          <a:prstGeom prst="flowChartConnector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8684" name="Text Box 11"/>
          <p:cNvSpPr txBox="1">
            <a:spLocks noChangeArrowheads="1"/>
          </p:cNvSpPr>
          <p:nvPr/>
        </p:nvSpPr>
        <p:spPr bwMode="auto">
          <a:xfrm>
            <a:off x="3184525" y="1995488"/>
            <a:ext cx="450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2000" b="1">
                <a:latin typeface="Times New Roman" pitchFamily="18" charset="0"/>
                <a:ea typeface="SimSun" pitchFamily="2" charset="-122"/>
              </a:rPr>
              <a:t>all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8685" name="Line 12"/>
          <p:cNvSpPr>
            <a:spLocks noChangeShapeType="1"/>
          </p:cNvSpPr>
          <p:nvPr/>
        </p:nvSpPr>
        <p:spPr bwMode="auto">
          <a:xfrm flipH="1">
            <a:off x="2286000" y="2438400"/>
            <a:ext cx="1143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8686" name="Line 13"/>
          <p:cNvSpPr>
            <a:spLocks noChangeShapeType="1"/>
          </p:cNvSpPr>
          <p:nvPr/>
        </p:nvSpPr>
        <p:spPr bwMode="auto">
          <a:xfrm>
            <a:off x="3429000" y="2438400"/>
            <a:ext cx="11430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8687" name="Line 14"/>
          <p:cNvSpPr>
            <a:spLocks noChangeShapeType="1"/>
          </p:cNvSpPr>
          <p:nvPr/>
        </p:nvSpPr>
        <p:spPr bwMode="auto">
          <a:xfrm>
            <a:off x="3429000" y="2438400"/>
            <a:ext cx="1524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8688" name="Line 15"/>
          <p:cNvSpPr>
            <a:spLocks noChangeShapeType="1"/>
          </p:cNvSpPr>
          <p:nvPr/>
        </p:nvSpPr>
        <p:spPr bwMode="auto">
          <a:xfrm flipH="1">
            <a:off x="1981200" y="3200400"/>
            <a:ext cx="3048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8689" name="Line 16"/>
          <p:cNvSpPr>
            <a:spLocks noChangeShapeType="1"/>
          </p:cNvSpPr>
          <p:nvPr/>
        </p:nvSpPr>
        <p:spPr bwMode="auto">
          <a:xfrm flipH="1">
            <a:off x="1981200" y="3200400"/>
            <a:ext cx="1600200" cy="762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8690" name="Line 17"/>
          <p:cNvSpPr>
            <a:spLocks noChangeShapeType="1"/>
          </p:cNvSpPr>
          <p:nvPr/>
        </p:nvSpPr>
        <p:spPr bwMode="auto">
          <a:xfrm>
            <a:off x="2286000" y="3200400"/>
            <a:ext cx="8382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8691" name="Line 18"/>
          <p:cNvSpPr>
            <a:spLocks noChangeShapeType="1"/>
          </p:cNvSpPr>
          <p:nvPr/>
        </p:nvSpPr>
        <p:spPr bwMode="auto">
          <a:xfrm flipH="1">
            <a:off x="3124200" y="3200400"/>
            <a:ext cx="14478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8692" name="Line 19"/>
          <p:cNvSpPr>
            <a:spLocks noChangeShapeType="1"/>
          </p:cNvSpPr>
          <p:nvPr/>
        </p:nvSpPr>
        <p:spPr bwMode="auto">
          <a:xfrm>
            <a:off x="3581400" y="3200400"/>
            <a:ext cx="19050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8693" name="Line 20"/>
          <p:cNvSpPr>
            <a:spLocks noChangeShapeType="1"/>
          </p:cNvSpPr>
          <p:nvPr/>
        </p:nvSpPr>
        <p:spPr bwMode="auto">
          <a:xfrm>
            <a:off x="4572000" y="3200400"/>
            <a:ext cx="914400" cy="83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8694" name="Line 21"/>
          <p:cNvSpPr>
            <a:spLocks noChangeShapeType="1"/>
          </p:cNvSpPr>
          <p:nvPr/>
        </p:nvSpPr>
        <p:spPr bwMode="auto">
          <a:xfrm>
            <a:off x="1981200" y="3962400"/>
            <a:ext cx="144780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8695" name="Line 22"/>
          <p:cNvSpPr>
            <a:spLocks noChangeShapeType="1"/>
          </p:cNvSpPr>
          <p:nvPr/>
        </p:nvSpPr>
        <p:spPr bwMode="auto">
          <a:xfrm>
            <a:off x="3124200" y="4038600"/>
            <a:ext cx="3048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8696" name="Line 23"/>
          <p:cNvSpPr>
            <a:spLocks noChangeShapeType="1"/>
          </p:cNvSpPr>
          <p:nvPr/>
        </p:nvSpPr>
        <p:spPr bwMode="auto">
          <a:xfrm flipH="1">
            <a:off x="3429000" y="4038600"/>
            <a:ext cx="2057400" cy="914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28697" name="Text Box 24"/>
          <p:cNvSpPr txBox="1">
            <a:spLocks noChangeArrowheads="1"/>
          </p:cNvSpPr>
          <p:nvPr/>
        </p:nvSpPr>
        <p:spPr bwMode="auto">
          <a:xfrm>
            <a:off x="1524000" y="2740025"/>
            <a:ext cx="8826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800">
                <a:latin typeface="Times New Roman" pitchFamily="18" charset="0"/>
                <a:ea typeface="SimSun" pitchFamily="2" charset="-122"/>
              </a:rPr>
              <a:t>product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8698" name="Text Box 25"/>
          <p:cNvSpPr txBox="1">
            <a:spLocks noChangeArrowheads="1"/>
          </p:cNvSpPr>
          <p:nvPr/>
        </p:nvSpPr>
        <p:spPr bwMode="auto">
          <a:xfrm>
            <a:off x="3032125" y="2757488"/>
            <a:ext cx="6064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2000">
                <a:latin typeface="Times New Roman" pitchFamily="18" charset="0"/>
                <a:ea typeface="SimSun" pitchFamily="2" charset="-122"/>
              </a:rPr>
              <a:t>date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8699" name="Text Box 26"/>
          <p:cNvSpPr txBox="1">
            <a:spLocks noChangeArrowheads="1"/>
          </p:cNvSpPr>
          <p:nvPr/>
        </p:nvSpPr>
        <p:spPr bwMode="auto">
          <a:xfrm>
            <a:off x="4403725" y="2681288"/>
            <a:ext cx="9588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2000">
                <a:latin typeface="Times New Roman" pitchFamily="18" charset="0"/>
                <a:ea typeface="SimSun" pitchFamily="2" charset="-122"/>
              </a:rPr>
              <a:t>country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8700" name="Text Box 27"/>
          <p:cNvSpPr txBox="1">
            <a:spLocks noChangeArrowheads="1"/>
          </p:cNvSpPr>
          <p:nvPr/>
        </p:nvSpPr>
        <p:spPr bwMode="auto">
          <a:xfrm>
            <a:off x="746125" y="3543300"/>
            <a:ext cx="1320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800">
                <a:latin typeface="Times New Roman" pitchFamily="18" charset="0"/>
                <a:ea typeface="SimSun" pitchFamily="2" charset="-122"/>
              </a:rPr>
              <a:t>product,date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8701" name="Text Box 28"/>
          <p:cNvSpPr txBox="1">
            <a:spLocks noChangeArrowheads="1"/>
          </p:cNvSpPr>
          <p:nvPr/>
        </p:nvSpPr>
        <p:spPr bwMode="auto">
          <a:xfrm>
            <a:off x="2727325" y="3543300"/>
            <a:ext cx="1638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800">
                <a:latin typeface="Times New Roman" pitchFamily="18" charset="0"/>
                <a:ea typeface="SimSun" pitchFamily="2" charset="-122"/>
              </a:rPr>
              <a:t>product,country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8702" name="Text Box 29"/>
          <p:cNvSpPr txBox="1">
            <a:spLocks noChangeArrowheads="1"/>
          </p:cNvSpPr>
          <p:nvPr/>
        </p:nvSpPr>
        <p:spPr bwMode="auto">
          <a:xfrm>
            <a:off x="5241925" y="3543300"/>
            <a:ext cx="13779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800">
                <a:latin typeface="Times New Roman" pitchFamily="18" charset="0"/>
                <a:ea typeface="SimSun" pitchFamily="2" charset="-122"/>
              </a:rPr>
              <a:t>date, country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8703" name="Text Box 30"/>
          <p:cNvSpPr txBox="1">
            <a:spLocks noChangeArrowheads="1"/>
          </p:cNvSpPr>
          <p:nvPr/>
        </p:nvSpPr>
        <p:spPr bwMode="auto">
          <a:xfrm>
            <a:off x="2498725" y="4991100"/>
            <a:ext cx="2190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altLang="zh-CN" sz="1800">
                <a:latin typeface="Times New Roman" pitchFamily="18" charset="0"/>
                <a:ea typeface="SimSun" pitchFamily="2" charset="-122"/>
              </a:rPr>
              <a:t>product, date, country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8704" name="Text Box 31"/>
          <p:cNvSpPr txBox="1">
            <a:spLocks noChangeArrowheads="1"/>
          </p:cNvSpPr>
          <p:nvPr/>
        </p:nvSpPr>
        <p:spPr bwMode="auto">
          <a:xfrm>
            <a:off x="6553200" y="2286000"/>
            <a:ext cx="2044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000">
                <a:latin typeface="Times New Roman" pitchFamily="18" charset="0"/>
                <a:ea typeface="SimSun" pitchFamily="2" charset="-122"/>
              </a:rPr>
              <a:t>0-</a:t>
            </a:r>
            <a:r>
              <a:rPr lang="en-US" altLang="zh-CN" sz="2000">
                <a:latin typeface="Times New Roman" pitchFamily="18" charset="0"/>
                <a:ea typeface="SimSun" pitchFamily="2" charset="-122"/>
              </a:rPr>
              <a:t>D (</a:t>
            </a:r>
            <a:r>
              <a:rPr lang="en-US" altLang="zh-CN" sz="2000" i="1">
                <a:latin typeface="Times New Roman" pitchFamily="18" charset="0"/>
                <a:ea typeface="SimSun" pitchFamily="2" charset="-122"/>
              </a:rPr>
              <a:t>apex</a:t>
            </a:r>
            <a:r>
              <a:rPr lang="en-US" altLang="zh-CN" sz="2000">
                <a:latin typeface="Times New Roman" pitchFamily="18" charset="0"/>
                <a:ea typeface="SimSun" pitchFamily="2" charset="-122"/>
              </a:rPr>
              <a:t>) cuboid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8705" name="Text Box 32"/>
          <p:cNvSpPr txBox="1">
            <a:spLocks noChangeArrowheads="1"/>
          </p:cNvSpPr>
          <p:nvPr/>
        </p:nvSpPr>
        <p:spPr bwMode="auto">
          <a:xfrm>
            <a:off x="6537325" y="2909888"/>
            <a:ext cx="1431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000">
                <a:latin typeface="Times New Roman" pitchFamily="18" charset="0"/>
                <a:ea typeface="SimSun" pitchFamily="2" charset="-122"/>
              </a:rPr>
              <a:t>1-</a:t>
            </a:r>
            <a:r>
              <a:rPr lang="en-US" altLang="zh-CN" sz="2000">
                <a:latin typeface="Times New Roman" pitchFamily="18" charset="0"/>
                <a:ea typeface="SimSun" pitchFamily="2" charset="-122"/>
              </a:rPr>
              <a:t>D cuboids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8706" name="Text Box 33"/>
          <p:cNvSpPr txBox="1">
            <a:spLocks noChangeArrowheads="1"/>
          </p:cNvSpPr>
          <p:nvPr/>
        </p:nvSpPr>
        <p:spPr bwMode="auto">
          <a:xfrm>
            <a:off x="6537325" y="3900488"/>
            <a:ext cx="14319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000">
                <a:latin typeface="Times New Roman" pitchFamily="18" charset="0"/>
                <a:ea typeface="SimSun" pitchFamily="2" charset="-122"/>
              </a:rPr>
              <a:t>2-</a:t>
            </a:r>
            <a:r>
              <a:rPr lang="en-US" altLang="zh-CN" sz="2000">
                <a:latin typeface="Times New Roman" pitchFamily="18" charset="0"/>
                <a:ea typeface="SimSun" pitchFamily="2" charset="-122"/>
              </a:rPr>
              <a:t>D cuboids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28707" name="Text Box 34"/>
          <p:cNvSpPr txBox="1">
            <a:spLocks noChangeArrowheads="1"/>
          </p:cNvSpPr>
          <p:nvPr/>
        </p:nvSpPr>
        <p:spPr bwMode="auto">
          <a:xfrm>
            <a:off x="6537325" y="4738688"/>
            <a:ext cx="2030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zh-CN" altLang="en-US" sz="2000">
                <a:latin typeface="Times New Roman" pitchFamily="18" charset="0"/>
                <a:ea typeface="SimSun" pitchFamily="2" charset="-122"/>
              </a:rPr>
              <a:t>3-</a:t>
            </a:r>
            <a:r>
              <a:rPr lang="en-US" altLang="zh-CN" sz="2000">
                <a:latin typeface="Times New Roman" pitchFamily="18" charset="0"/>
                <a:ea typeface="SimSun" pitchFamily="2" charset="-122"/>
              </a:rPr>
              <a:t>D (</a:t>
            </a:r>
            <a:r>
              <a:rPr lang="en-US" altLang="zh-CN" sz="2000" i="1">
                <a:latin typeface="Times New Roman" pitchFamily="18" charset="0"/>
                <a:ea typeface="SimSun" pitchFamily="2" charset="-122"/>
              </a:rPr>
              <a:t>base</a:t>
            </a:r>
            <a:r>
              <a:rPr lang="en-US" altLang="zh-CN" sz="2000">
                <a:latin typeface="Times New Roman" pitchFamily="18" charset="0"/>
                <a:ea typeface="SimSun" pitchFamily="2" charset="-122"/>
              </a:rPr>
              <a:t>) cuboid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Rectangle 1026"/>
          <p:cNvSpPr>
            <a:spLocks noGrp="1" noChangeArrowheads="1"/>
          </p:cNvSpPr>
          <p:nvPr>
            <p:ph type="title"/>
          </p:nvPr>
        </p:nvSpPr>
        <p:spPr>
          <a:xfrm>
            <a:off x="990600" y="152400"/>
            <a:ext cx="7239000" cy="8382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/>
              <a:t>Typical OLAP Operations</a:t>
            </a:r>
          </a:p>
        </p:txBody>
      </p:sp>
      <p:sp>
        <p:nvSpPr>
          <p:cNvPr id="29700" name="Rectangle 1027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8763000" cy="4953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2000" smtClean="0">
                <a:solidFill>
                  <a:schemeClr val="hlink"/>
                </a:solidFill>
              </a:rPr>
              <a:t>Roll up (drill-up):</a:t>
            </a:r>
            <a:r>
              <a:rPr lang="en-US" sz="2000" smtClean="0"/>
              <a:t> summarize data</a:t>
            </a:r>
          </a:p>
          <a:p>
            <a:pPr lvl="1" eaLnBrk="1" hangingPunct="1"/>
            <a:r>
              <a:rPr lang="en-US" sz="2400" i="1" smtClean="0"/>
              <a:t>by climbing up hierarchy or by dimension reduction</a:t>
            </a:r>
            <a:endParaRPr lang="en-US" sz="2400" smtClean="0"/>
          </a:p>
          <a:p>
            <a:pPr eaLnBrk="1" hangingPunct="1"/>
            <a:r>
              <a:rPr lang="en-US" sz="2000" smtClean="0">
                <a:solidFill>
                  <a:schemeClr val="hlink"/>
                </a:solidFill>
              </a:rPr>
              <a:t>Drill down (roll down):</a:t>
            </a:r>
            <a:r>
              <a:rPr lang="en-US" sz="2000" smtClean="0"/>
              <a:t> reverse of roll-up</a:t>
            </a:r>
          </a:p>
          <a:p>
            <a:pPr lvl="1" eaLnBrk="1" hangingPunct="1"/>
            <a:r>
              <a:rPr lang="en-US" sz="2400" i="1" smtClean="0"/>
              <a:t>from higher level summary to lower level summary or detailed data, or introducing new dimensions</a:t>
            </a:r>
          </a:p>
          <a:p>
            <a:pPr eaLnBrk="1" hangingPunct="1"/>
            <a:r>
              <a:rPr lang="en-US" sz="2000" smtClean="0">
                <a:solidFill>
                  <a:schemeClr val="hlink"/>
                </a:solidFill>
              </a:rPr>
              <a:t>Slice and dice:</a:t>
            </a:r>
            <a:r>
              <a:rPr lang="en-US" sz="2000" smtClean="0"/>
              <a:t> </a:t>
            </a:r>
            <a:r>
              <a:rPr lang="en-US" sz="2400" i="1" smtClean="0"/>
              <a:t>project and select</a:t>
            </a:r>
            <a:r>
              <a:rPr lang="en-US" sz="2400" smtClean="0"/>
              <a:t> </a:t>
            </a:r>
          </a:p>
          <a:p>
            <a:pPr eaLnBrk="1" hangingPunct="1"/>
            <a:r>
              <a:rPr lang="en-US" sz="2000" smtClean="0">
                <a:solidFill>
                  <a:schemeClr val="hlink"/>
                </a:solidFill>
              </a:rPr>
              <a:t>Pivot (rotate):</a:t>
            </a:r>
            <a:r>
              <a:rPr lang="en-US" sz="2000" smtClean="0"/>
              <a:t> </a:t>
            </a:r>
          </a:p>
          <a:p>
            <a:pPr lvl="1" eaLnBrk="1" hangingPunct="1"/>
            <a:r>
              <a:rPr lang="en-US" sz="2400" i="1" smtClean="0"/>
              <a:t>reorient the cube, visualization, 3D to series of 2D planes</a:t>
            </a:r>
          </a:p>
          <a:p>
            <a:pPr eaLnBrk="1" hangingPunct="1"/>
            <a:r>
              <a:rPr lang="en-US" sz="2000" smtClean="0"/>
              <a:t>Other operations</a:t>
            </a:r>
          </a:p>
          <a:p>
            <a:pPr lvl="1" eaLnBrk="1" hangingPunct="1"/>
            <a:r>
              <a:rPr lang="en-US" sz="2400" i="1" smtClean="0">
                <a:solidFill>
                  <a:schemeClr val="hlink"/>
                </a:solidFill>
              </a:rPr>
              <a:t>drill across:</a:t>
            </a:r>
            <a:r>
              <a:rPr lang="en-US" sz="2400" i="1" smtClean="0"/>
              <a:t> involving (across) more than one fact table</a:t>
            </a:r>
            <a:endParaRPr lang="en-US" sz="2400" smtClean="0"/>
          </a:p>
          <a:p>
            <a:pPr lvl="1" eaLnBrk="1" hangingPunct="1"/>
            <a:r>
              <a:rPr lang="en-US" sz="2400" i="1" smtClean="0">
                <a:solidFill>
                  <a:schemeClr val="hlink"/>
                </a:solidFill>
              </a:rPr>
              <a:t>drill through:</a:t>
            </a:r>
            <a:r>
              <a:rPr lang="en-US" sz="2400" i="1" smtClean="0"/>
              <a:t> through the bottom level of the cube to its back-end relational tables (using SQL)</a:t>
            </a:r>
            <a:endParaRPr lang="en-US" sz="2000" smtClean="0"/>
          </a:p>
        </p:txBody>
      </p:sp>
      <p:sp>
        <p:nvSpPr>
          <p:cNvPr id="296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8F106C0-2DD6-4B0D-8515-BE5F099D8629}" type="slidenum">
              <a:rPr lang="en-US" smtClean="0"/>
              <a:pPr/>
              <a:t>27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38AC5A6-2E15-44BC-A268-A3D54FF0E8B1}" type="slidenum">
              <a:rPr lang="en-US" smtClean="0"/>
              <a:pPr/>
              <a:t>28</a:t>
            </a:fld>
            <a:endParaRPr lang="en-US" smtClean="0"/>
          </a:p>
        </p:txBody>
      </p:sp>
      <p:pic>
        <p:nvPicPr>
          <p:cNvPr id="30723" name="Picture 1059" descr="ha02f1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52400"/>
            <a:ext cx="7620000" cy="6629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24" name="Text Box 1061"/>
          <p:cNvSpPr txBox="1">
            <a:spLocks noChangeArrowheads="1"/>
          </p:cNvSpPr>
          <p:nvPr/>
        </p:nvSpPr>
        <p:spPr bwMode="auto">
          <a:xfrm>
            <a:off x="152400" y="2362200"/>
            <a:ext cx="22098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/>
              <a:t>Fig. 3.10 Typical OLAP Operations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7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304800"/>
            <a:ext cx="6858000" cy="762000"/>
          </a:xfrm>
        </p:spPr>
        <p:txBody>
          <a:bodyPr/>
          <a:lstStyle/>
          <a:p>
            <a:pPr eaLnBrk="1" hangingPunct="1"/>
            <a:r>
              <a:rPr lang="en-US" smtClean="0"/>
              <a:t>A Star-Net Query Model</a:t>
            </a:r>
            <a:endParaRPr lang="en-US" sz="2400" smtClean="0"/>
          </a:p>
        </p:txBody>
      </p:sp>
      <p:sp>
        <p:nvSpPr>
          <p:cNvPr id="31748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Wingdings" pitchFamily="2" charset="2"/>
              <a:buNone/>
            </a:pPr>
            <a:r>
              <a:rPr lang="en-US" smtClean="0"/>
              <a:t> </a:t>
            </a:r>
          </a:p>
        </p:txBody>
      </p:sp>
      <p:sp>
        <p:nvSpPr>
          <p:cNvPr id="317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B9B5BA-FCB9-4199-9098-8F8D1C331213}" type="slidenum">
              <a:rPr lang="en-US" smtClean="0"/>
              <a:pPr/>
              <a:t>29</a:t>
            </a:fld>
            <a:endParaRPr lang="en-US" smtClean="0"/>
          </a:p>
        </p:txBody>
      </p:sp>
      <p:sp>
        <p:nvSpPr>
          <p:cNvPr id="31749" name="Oval 4"/>
          <p:cNvSpPr>
            <a:spLocks noChangeArrowheads="1"/>
          </p:cNvSpPr>
          <p:nvPr/>
        </p:nvSpPr>
        <p:spPr bwMode="auto">
          <a:xfrm>
            <a:off x="4349750" y="3587750"/>
            <a:ext cx="215900" cy="2159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0" name="Oval 5"/>
          <p:cNvSpPr>
            <a:spLocks noChangeArrowheads="1"/>
          </p:cNvSpPr>
          <p:nvPr/>
        </p:nvSpPr>
        <p:spPr bwMode="auto">
          <a:xfrm>
            <a:off x="3740150" y="30543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1" name="Oval 6"/>
          <p:cNvSpPr>
            <a:spLocks noChangeArrowheads="1"/>
          </p:cNvSpPr>
          <p:nvPr/>
        </p:nvSpPr>
        <p:spPr bwMode="auto">
          <a:xfrm>
            <a:off x="2901950" y="23685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2" name="Oval 7"/>
          <p:cNvSpPr>
            <a:spLocks noChangeArrowheads="1"/>
          </p:cNvSpPr>
          <p:nvPr/>
        </p:nvSpPr>
        <p:spPr bwMode="auto">
          <a:xfrm>
            <a:off x="3816350" y="35877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3" name="Oval 8"/>
          <p:cNvSpPr>
            <a:spLocks noChangeArrowheads="1"/>
          </p:cNvSpPr>
          <p:nvPr/>
        </p:nvSpPr>
        <p:spPr bwMode="auto">
          <a:xfrm>
            <a:off x="2749550" y="35877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Oval 9"/>
          <p:cNvSpPr>
            <a:spLocks noChangeArrowheads="1"/>
          </p:cNvSpPr>
          <p:nvPr/>
        </p:nvSpPr>
        <p:spPr bwMode="auto">
          <a:xfrm>
            <a:off x="1454150" y="35877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5" name="Oval 10"/>
          <p:cNvSpPr>
            <a:spLocks noChangeArrowheads="1"/>
          </p:cNvSpPr>
          <p:nvPr/>
        </p:nvSpPr>
        <p:spPr bwMode="auto">
          <a:xfrm>
            <a:off x="3740150" y="41973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6" name="Oval 11"/>
          <p:cNvSpPr>
            <a:spLocks noChangeArrowheads="1"/>
          </p:cNvSpPr>
          <p:nvPr/>
        </p:nvSpPr>
        <p:spPr bwMode="auto">
          <a:xfrm>
            <a:off x="4349750" y="45783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7" name="Oval 12"/>
          <p:cNvSpPr>
            <a:spLocks noChangeArrowheads="1"/>
          </p:cNvSpPr>
          <p:nvPr/>
        </p:nvSpPr>
        <p:spPr bwMode="auto">
          <a:xfrm>
            <a:off x="4349750" y="21399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8" name="Oval 13"/>
          <p:cNvSpPr>
            <a:spLocks noChangeArrowheads="1"/>
          </p:cNvSpPr>
          <p:nvPr/>
        </p:nvSpPr>
        <p:spPr bwMode="auto">
          <a:xfrm>
            <a:off x="4349750" y="29019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59" name="Oval 14"/>
          <p:cNvSpPr>
            <a:spLocks noChangeArrowheads="1"/>
          </p:cNvSpPr>
          <p:nvPr/>
        </p:nvSpPr>
        <p:spPr bwMode="auto">
          <a:xfrm>
            <a:off x="6864350" y="57975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0" name="Oval 15"/>
          <p:cNvSpPr>
            <a:spLocks noChangeArrowheads="1"/>
          </p:cNvSpPr>
          <p:nvPr/>
        </p:nvSpPr>
        <p:spPr bwMode="auto">
          <a:xfrm>
            <a:off x="5949950" y="51117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1" name="Oval 16"/>
          <p:cNvSpPr>
            <a:spLocks noChangeArrowheads="1"/>
          </p:cNvSpPr>
          <p:nvPr/>
        </p:nvSpPr>
        <p:spPr bwMode="auto">
          <a:xfrm>
            <a:off x="5264150" y="45021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2" name="Oval 17"/>
          <p:cNvSpPr>
            <a:spLocks noChangeArrowheads="1"/>
          </p:cNvSpPr>
          <p:nvPr/>
        </p:nvSpPr>
        <p:spPr bwMode="auto">
          <a:xfrm>
            <a:off x="7397750" y="35877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3" name="Oval 18"/>
          <p:cNvSpPr>
            <a:spLocks noChangeArrowheads="1"/>
          </p:cNvSpPr>
          <p:nvPr/>
        </p:nvSpPr>
        <p:spPr bwMode="auto">
          <a:xfrm>
            <a:off x="6254750" y="35877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4" name="Oval 19"/>
          <p:cNvSpPr>
            <a:spLocks noChangeArrowheads="1"/>
          </p:cNvSpPr>
          <p:nvPr/>
        </p:nvSpPr>
        <p:spPr bwMode="auto">
          <a:xfrm>
            <a:off x="5264150" y="35877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5" name="Oval 20"/>
          <p:cNvSpPr>
            <a:spLocks noChangeArrowheads="1"/>
          </p:cNvSpPr>
          <p:nvPr/>
        </p:nvSpPr>
        <p:spPr bwMode="auto">
          <a:xfrm>
            <a:off x="6559550" y="21399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6" name="Oval 21"/>
          <p:cNvSpPr>
            <a:spLocks noChangeArrowheads="1"/>
          </p:cNvSpPr>
          <p:nvPr/>
        </p:nvSpPr>
        <p:spPr bwMode="auto">
          <a:xfrm>
            <a:off x="2825750" y="48831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7" name="Oval 22"/>
          <p:cNvSpPr>
            <a:spLocks noChangeArrowheads="1"/>
          </p:cNvSpPr>
          <p:nvPr/>
        </p:nvSpPr>
        <p:spPr bwMode="auto">
          <a:xfrm>
            <a:off x="1682750" y="56451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8" name="Oval 23"/>
          <p:cNvSpPr>
            <a:spLocks noChangeArrowheads="1"/>
          </p:cNvSpPr>
          <p:nvPr/>
        </p:nvSpPr>
        <p:spPr bwMode="auto">
          <a:xfrm>
            <a:off x="4349750" y="5721350"/>
            <a:ext cx="139700" cy="139700"/>
          </a:xfrm>
          <a:prstGeom prst="ellipse">
            <a:avLst/>
          </a:prstGeom>
          <a:solidFill>
            <a:schemeClr val="accent1"/>
          </a:solidFill>
          <a:ln w="1270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1769" name="Line 24"/>
          <p:cNvSpPr>
            <a:spLocks noChangeShapeType="1"/>
          </p:cNvSpPr>
          <p:nvPr/>
        </p:nvSpPr>
        <p:spPr bwMode="auto">
          <a:xfrm>
            <a:off x="4419600" y="30480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70" name="Line 25"/>
          <p:cNvSpPr>
            <a:spLocks noChangeShapeType="1"/>
          </p:cNvSpPr>
          <p:nvPr/>
        </p:nvSpPr>
        <p:spPr bwMode="auto">
          <a:xfrm>
            <a:off x="4419600" y="2286000"/>
            <a:ext cx="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71" name="Line 26"/>
          <p:cNvSpPr>
            <a:spLocks noChangeShapeType="1"/>
          </p:cNvSpPr>
          <p:nvPr/>
        </p:nvSpPr>
        <p:spPr bwMode="auto">
          <a:xfrm>
            <a:off x="4419600" y="3810000"/>
            <a:ext cx="0" cy="762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72" name="Line 27"/>
          <p:cNvSpPr>
            <a:spLocks noChangeShapeType="1"/>
          </p:cNvSpPr>
          <p:nvPr/>
        </p:nvSpPr>
        <p:spPr bwMode="auto">
          <a:xfrm>
            <a:off x="4419600" y="4724400"/>
            <a:ext cx="0" cy="990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73" name="Line 28"/>
          <p:cNvSpPr>
            <a:spLocks noChangeShapeType="1"/>
          </p:cNvSpPr>
          <p:nvPr/>
        </p:nvSpPr>
        <p:spPr bwMode="auto">
          <a:xfrm>
            <a:off x="4572000" y="3657600"/>
            <a:ext cx="6858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74" name="Line 29"/>
          <p:cNvSpPr>
            <a:spLocks noChangeShapeType="1"/>
          </p:cNvSpPr>
          <p:nvPr/>
        </p:nvSpPr>
        <p:spPr bwMode="auto">
          <a:xfrm>
            <a:off x="5410200" y="3657600"/>
            <a:ext cx="8382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75" name="Line 30"/>
          <p:cNvSpPr>
            <a:spLocks noChangeShapeType="1"/>
          </p:cNvSpPr>
          <p:nvPr/>
        </p:nvSpPr>
        <p:spPr bwMode="auto">
          <a:xfrm>
            <a:off x="6400800" y="3657600"/>
            <a:ext cx="9906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76" name="Line 31"/>
          <p:cNvSpPr>
            <a:spLocks noChangeShapeType="1"/>
          </p:cNvSpPr>
          <p:nvPr/>
        </p:nvSpPr>
        <p:spPr bwMode="auto">
          <a:xfrm>
            <a:off x="3962400" y="3657600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77" name="Line 32"/>
          <p:cNvSpPr>
            <a:spLocks noChangeShapeType="1"/>
          </p:cNvSpPr>
          <p:nvPr/>
        </p:nvSpPr>
        <p:spPr bwMode="auto">
          <a:xfrm>
            <a:off x="2895600" y="3657600"/>
            <a:ext cx="914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78" name="Line 33"/>
          <p:cNvSpPr>
            <a:spLocks noChangeShapeType="1"/>
          </p:cNvSpPr>
          <p:nvPr/>
        </p:nvSpPr>
        <p:spPr bwMode="auto">
          <a:xfrm>
            <a:off x="1600200" y="3657600"/>
            <a:ext cx="1143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79" name="Line 34"/>
          <p:cNvSpPr>
            <a:spLocks noChangeShapeType="1"/>
          </p:cNvSpPr>
          <p:nvPr/>
        </p:nvSpPr>
        <p:spPr bwMode="auto">
          <a:xfrm flipV="1">
            <a:off x="4572000" y="2286000"/>
            <a:ext cx="1981200" cy="1371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80" name="Line 35"/>
          <p:cNvSpPr>
            <a:spLocks noChangeShapeType="1"/>
          </p:cNvSpPr>
          <p:nvPr/>
        </p:nvSpPr>
        <p:spPr bwMode="auto">
          <a:xfrm flipV="1">
            <a:off x="6705600" y="1752600"/>
            <a:ext cx="6858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81" name="Line 36"/>
          <p:cNvSpPr>
            <a:spLocks noChangeShapeType="1"/>
          </p:cNvSpPr>
          <p:nvPr/>
        </p:nvSpPr>
        <p:spPr bwMode="auto">
          <a:xfrm flipH="1">
            <a:off x="3886200" y="3810000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82" name="Line 37"/>
          <p:cNvSpPr>
            <a:spLocks noChangeShapeType="1"/>
          </p:cNvSpPr>
          <p:nvPr/>
        </p:nvSpPr>
        <p:spPr bwMode="auto">
          <a:xfrm flipH="1">
            <a:off x="2971800" y="4343400"/>
            <a:ext cx="7620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83" name="Line 38"/>
          <p:cNvSpPr>
            <a:spLocks noChangeShapeType="1"/>
          </p:cNvSpPr>
          <p:nvPr/>
        </p:nvSpPr>
        <p:spPr bwMode="auto">
          <a:xfrm flipV="1">
            <a:off x="1828800" y="4953000"/>
            <a:ext cx="9906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84" name="Line 39"/>
          <p:cNvSpPr>
            <a:spLocks noChangeShapeType="1"/>
          </p:cNvSpPr>
          <p:nvPr/>
        </p:nvSpPr>
        <p:spPr bwMode="auto">
          <a:xfrm>
            <a:off x="3886200" y="3200400"/>
            <a:ext cx="457200" cy="3810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85" name="Line 40"/>
          <p:cNvSpPr>
            <a:spLocks noChangeShapeType="1"/>
          </p:cNvSpPr>
          <p:nvPr/>
        </p:nvSpPr>
        <p:spPr bwMode="auto">
          <a:xfrm>
            <a:off x="3048000" y="2514600"/>
            <a:ext cx="68580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86" name="Line 41"/>
          <p:cNvSpPr>
            <a:spLocks noChangeShapeType="1"/>
          </p:cNvSpPr>
          <p:nvPr/>
        </p:nvSpPr>
        <p:spPr bwMode="auto">
          <a:xfrm>
            <a:off x="1981200" y="1752600"/>
            <a:ext cx="9144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87" name="Line 42"/>
          <p:cNvSpPr>
            <a:spLocks noChangeShapeType="1"/>
          </p:cNvSpPr>
          <p:nvPr/>
        </p:nvSpPr>
        <p:spPr bwMode="auto">
          <a:xfrm>
            <a:off x="4572000" y="3810000"/>
            <a:ext cx="685800" cy="685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88" name="Line 43"/>
          <p:cNvSpPr>
            <a:spLocks noChangeShapeType="1"/>
          </p:cNvSpPr>
          <p:nvPr/>
        </p:nvSpPr>
        <p:spPr bwMode="auto">
          <a:xfrm>
            <a:off x="5410200" y="4648200"/>
            <a:ext cx="53340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89" name="Line 44"/>
          <p:cNvSpPr>
            <a:spLocks noChangeShapeType="1"/>
          </p:cNvSpPr>
          <p:nvPr/>
        </p:nvSpPr>
        <p:spPr bwMode="auto">
          <a:xfrm>
            <a:off x="6096000" y="5257800"/>
            <a:ext cx="762000" cy="6096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90" name="Line 45"/>
          <p:cNvSpPr>
            <a:spLocks noChangeShapeType="1"/>
          </p:cNvSpPr>
          <p:nvPr/>
        </p:nvSpPr>
        <p:spPr bwMode="auto">
          <a:xfrm>
            <a:off x="7010400" y="5943600"/>
            <a:ext cx="3810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91" name="Line 46"/>
          <p:cNvSpPr>
            <a:spLocks noChangeShapeType="1"/>
          </p:cNvSpPr>
          <p:nvPr/>
        </p:nvSpPr>
        <p:spPr bwMode="auto">
          <a:xfrm>
            <a:off x="4419600" y="5867400"/>
            <a:ext cx="0" cy="4572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92" name="Line 47"/>
          <p:cNvSpPr>
            <a:spLocks noChangeShapeType="1"/>
          </p:cNvSpPr>
          <p:nvPr/>
        </p:nvSpPr>
        <p:spPr bwMode="auto">
          <a:xfrm flipH="1">
            <a:off x="1219200" y="5791200"/>
            <a:ext cx="457200" cy="3048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93" name="Line 48"/>
          <p:cNvSpPr>
            <a:spLocks noChangeShapeType="1"/>
          </p:cNvSpPr>
          <p:nvPr/>
        </p:nvSpPr>
        <p:spPr bwMode="auto">
          <a:xfrm flipH="1">
            <a:off x="914400" y="3657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94" name="Line 49"/>
          <p:cNvSpPr>
            <a:spLocks noChangeShapeType="1"/>
          </p:cNvSpPr>
          <p:nvPr/>
        </p:nvSpPr>
        <p:spPr bwMode="auto">
          <a:xfrm>
            <a:off x="7543800" y="3657600"/>
            <a:ext cx="5334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795" name="Rectangle 50"/>
          <p:cNvSpPr>
            <a:spLocks noChangeArrowheads="1"/>
          </p:cNvSpPr>
          <p:nvPr/>
        </p:nvSpPr>
        <p:spPr bwMode="auto">
          <a:xfrm>
            <a:off x="974725" y="1423988"/>
            <a:ext cx="17780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Shipping Method</a:t>
            </a:r>
          </a:p>
        </p:txBody>
      </p:sp>
      <p:sp>
        <p:nvSpPr>
          <p:cNvPr id="31796" name="Rectangle 51"/>
          <p:cNvSpPr>
            <a:spLocks noChangeArrowheads="1"/>
          </p:cNvSpPr>
          <p:nvPr/>
        </p:nvSpPr>
        <p:spPr bwMode="auto">
          <a:xfrm>
            <a:off x="1203325" y="2262188"/>
            <a:ext cx="1631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AIR-EXPRESS</a:t>
            </a:r>
          </a:p>
        </p:txBody>
      </p:sp>
      <p:sp>
        <p:nvSpPr>
          <p:cNvPr id="31797" name="Rectangle 52"/>
          <p:cNvSpPr>
            <a:spLocks noChangeArrowheads="1"/>
          </p:cNvSpPr>
          <p:nvPr/>
        </p:nvSpPr>
        <p:spPr bwMode="auto">
          <a:xfrm>
            <a:off x="2727325" y="2947988"/>
            <a:ext cx="958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TRUCK</a:t>
            </a:r>
          </a:p>
        </p:txBody>
      </p:sp>
      <p:sp>
        <p:nvSpPr>
          <p:cNvPr id="31798" name="Rectangle 53"/>
          <p:cNvSpPr>
            <a:spLocks noChangeArrowheads="1"/>
          </p:cNvSpPr>
          <p:nvPr/>
        </p:nvSpPr>
        <p:spPr bwMode="auto">
          <a:xfrm>
            <a:off x="4479925" y="2795588"/>
            <a:ext cx="958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ORDER</a:t>
            </a:r>
          </a:p>
        </p:txBody>
      </p:sp>
      <p:sp>
        <p:nvSpPr>
          <p:cNvPr id="31799" name="Line 54"/>
          <p:cNvSpPr>
            <a:spLocks noChangeShapeType="1"/>
          </p:cNvSpPr>
          <p:nvPr/>
        </p:nvSpPr>
        <p:spPr bwMode="auto">
          <a:xfrm>
            <a:off x="4419600" y="1600200"/>
            <a:ext cx="0" cy="53340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800" name="Rectangle 55"/>
          <p:cNvSpPr>
            <a:spLocks noChangeArrowheads="1"/>
          </p:cNvSpPr>
          <p:nvPr/>
        </p:nvSpPr>
        <p:spPr bwMode="auto">
          <a:xfrm>
            <a:off x="3413125" y="1271588"/>
            <a:ext cx="17526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Customer Orders</a:t>
            </a:r>
          </a:p>
        </p:txBody>
      </p:sp>
      <p:sp>
        <p:nvSpPr>
          <p:cNvPr id="31801" name="Rectangle 56"/>
          <p:cNvSpPr>
            <a:spLocks noChangeArrowheads="1"/>
          </p:cNvSpPr>
          <p:nvPr/>
        </p:nvSpPr>
        <p:spPr bwMode="auto">
          <a:xfrm>
            <a:off x="4479925" y="2033588"/>
            <a:ext cx="1543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CONTRACTS</a:t>
            </a:r>
          </a:p>
        </p:txBody>
      </p:sp>
      <p:sp>
        <p:nvSpPr>
          <p:cNvPr id="31802" name="Rectangle 57"/>
          <p:cNvSpPr>
            <a:spLocks noChangeArrowheads="1"/>
          </p:cNvSpPr>
          <p:nvPr/>
        </p:nvSpPr>
        <p:spPr bwMode="auto">
          <a:xfrm>
            <a:off x="7375525" y="1652588"/>
            <a:ext cx="1073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Customer</a:t>
            </a:r>
          </a:p>
        </p:txBody>
      </p:sp>
      <p:sp>
        <p:nvSpPr>
          <p:cNvPr id="31803" name="Rectangle 58"/>
          <p:cNvSpPr>
            <a:spLocks noChangeArrowheads="1"/>
          </p:cNvSpPr>
          <p:nvPr/>
        </p:nvSpPr>
        <p:spPr bwMode="auto">
          <a:xfrm>
            <a:off x="8061325" y="3481388"/>
            <a:ext cx="895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Product</a:t>
            </a:r>
          </a:p>
        </p:txBody>
      </p:sp>
      <p:sp>
        <p:nvSpPr>
          <p:cNvPr id="31804" name="Rectangle 59"/>
          <p:cNvSpPr>
            <a:spLocks noChangeArrowheads="1"/>
          </p:cNvSpPr>
          <p:nvPr/>
        </p:nvSpPr>
        <p:spPr bwMode="auto">
          <a:xfrm>
            <a:off x="6689725" y="3862388"/>
            <a:ext cx="2082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PRODUCT GROUP</a:t>
            </a:r>
          </a:p>
        </p:txBody>
      </p:sp>
      <p:sp>
        <p:nvSpPr>
          <p:cNvPr id="31805" name="Rectangle 60"/>
          <p:cNvSpPr>
            <a:spLocks noChangeArrowheads="1"/>
          </p:cNvSpPr>
          <p:nvPr/>
        </p:nvSpPr>
        <p:spPr bwMode="auto">
          <a:xfrm>
            <a:off x="5546725" y="3252788"/>
            <a:ext cx="1828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PRODUCT LINE</a:t>
            </a:r>
          </a:p>
        </p:txBody>
      </p:sp>
      <p:sp>
        <p:nvSpPr>
          <p:cNvPr id="31806" name="Rectangle 61"/>
          <p:cNvSpPr>
            <a:spLocks noChangeArrowheads="1"/>
          </p:cNvSpPr>
          <p:nvPr/>
        </p:nvSpPr>
        <p:spPr bwMode="auto">
          <a:xfrm>
            <a:off x="4784725" y="3786188"/>
            <a:ext cx="18669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PRODUCT ITEM</a:t>
            </a:r>
          </a:p>
        </p:txBody>
      </p:sp>
      <p:sp>
        <p:nvSpPr>
          <p:cNvPr id="31807" name="Rectangle 62"/>
          <p:cNvSpPr>
            <a:spLocks noChangeArrowheads="1"/>
          </p:cNvSpPr>
          <p:nvPr/>
        </p:nvSpPr>
        <p:spPr bwMode="auto">
          <a:xfrm>
            <a:off x="5394325" y="4395788"/>
            <a:ext cx="18161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SALES PERSON</a:t>
            </a:r>
          </a:p>
        </p:txBody>
      </p:sp>
      <p:sp>
        <p:nvSpPr>
          <p:cNvPr id="31808" name="Rectangle 63"/>
          <p:cNvSpPr>
            <a:spLocks noChangeArrowheads="1"/>
          </p:cNvSpPr>
          <p:nvPr/>
        </p:nvSpPr>
        <p:spPr bwMode="auto">
          <a:xfrm>
            <a:off x="6080125" y="5005388"/>
            <a:ext cx="12128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DISTRICT</a:t>
            </a:r>
          </a:p>
        </p:txBody>
      </p:sp>
      <p:sp>
        <p:nvSpPr>
          <p:cNvPr id="31809" name="Rectangle 64"/>
          <p:cNvSpPr>
            <a:spLocks noChangeArrowheads="1"/>
          </p:cNvSpPr>
          <p:nvPr/>
        </p:nvSpPr>
        <p:spPr bwMode="auto">
          <a:xfrm>
            <a:off x="7070725" y="5691188"/>
            <a:ext cx="1200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DIVISION</a:t>
            </a:r>
          </a:p>
        </p:txBody>
      </p:sp>
      <p:sp>
        <p:nvSpPr>
          <p:cNvPr id="31810" name="Rectangle 65"/>
          <p:cNvSpPr>
            <a:spLocks noChangeArrowheads="1"/>
          </p:cNvSpPr>
          <p:nvPr/>
        </p:nvSpPr>
        <p:spPr bwMode="auto">
          <a:xfrm>
            <a:off x="7299325" y="6224588"/>
            <a:ext cx="1377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Organization</a:t>
            </a:r>
          </a:p>
        </p:txBody>
      </p:sp>
      <p:sp>
        <p:nvSpPr>
          <p:cNvPr id="31811" name="Rectangle 66"/>
          <p:cNvSpPr>
            <a:spLocks noChangeArrowheads="1"/>
          </p:cNvSpPr>
          <p:nvPr/>
        </p:nvSpPr>
        <p:spPr bwMode="auto">
          <a:xfrm>
            <a:off x="3794125" y="6224588"/>
            <a:ext cx="1149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Promotion</a:t>
            </a:r>
          </a:p>
        </p:txBody>
      </p:sp>
      <p:sp>
        <p:nvSpPr>
          <p:cNvPr id="31812" name="Rectangle 67"/>
          <p:cNvSpPr>
            <a:spLocks noChangeArrowheads="1"/>
          </p:cNvSpPr>
          <p:nvPr/>
        </p:nvSpPr>
        <p:spPr bwMode="auto">
          <a:xfrm>
            <a:off x="2574925" y="4167188"/>
            <a:ext cx="717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CITY</a:t>
            </a:r>
          </a:p>
        </p:txBody>
      </p:sp>
      <p:sp>
        <p:nvSpPr>
          <p:cNvPr id="31813" name="Rectangle 68"/>
          <p:cNvSpPr>
            <a:spLocks noChangeArrowheads="1"/>
          </p:cNvSpPr>
          <p:nvPr/>
        </p:nvSpPr>
        <p:spPr bwMode="auto">
          <a:xfrm>
            <a:off x="1812925" y="4700588"/>
            <a:ext cx="12890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COUNTRY</a:t>
            </a:r>
          </a:p>
        </p:txBody>
      </p:sp>
      <p:sp>
        <p:nvSpPr>
          <p:cNvPr id="31814" name="Rectangle 69"/>
          <p:cNvSpPr>
            <a:spLocks noChangeArrowheads="1"/>
          </p:cNvSpPr>
          <p:nvPr/>
        </p:nvSpPr>
        <p:spPr bwMode="auto">
          <a:xfrm>
            <a:off x="593725" y="5462588"/>
            <a:ext cx="1047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REGION</a:t>
            </a:r>
          </a:p>
        </p:txBody>
      </p:sp>
      <p:sp>
        <p:nvSpPr>
          <p:cNvPr id="31815" name="Rectangle 70"/>
          <p:cNvSpPr>
            <a:spLocks noChangeArrowheads="1"/>
          </p:cNvSpPr>
          <p:nvPr/>
        </p:nvSpPr>
        <p:spPr bwMode="auto">
          <a:xfrm>
            <a:off x="288925" y="6072188"/>
            <a:ext cx="996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Location</a:t>
            </a:r>
          </a:p>
        </p:txBody>
      </p:sp>
      <p:sp>
        <p:nvSpPr>
          <p:cNvPr id="31816" name="Rectangle 71"/>
          <p:cNvSpPr>
            <a:spLocks noChangeArrowheads="1"/>
          </p:cNvSpPr>
          <p:nvPr/>
        </p:nvSpPr>
        <p:spPr bwMode="auto">
          <a:xfrm>
            <a:off x="3260725" y="3709988"/>
            <a:ext cx="8953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DAILY</a:t>
            </a:r>
          </a:p>
        </p:txBody>
      </p:sp>
      <p:sp>
        <p:nvSpPr>
          <p:cNvPr id="31817" name="Rectangle 72"/>
          <p:cNvSpPr>
            <a:spLocks noChangeArrowheads="1"/>
          </p:cNvSpPr>
          <p:nvPr/>
        </p:nvSpPr>
        <p:spPr bwMode="auto">
          <a:xfrm>
            <a:off x="2193925" y="3709988"/>
            <a:ext cx="946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QTRLY</a:t>
            </a:r>
          </a:p>
        </p:txBody>
      </p:sp>
      <p:sp>
        <p:nvSpPr>
          <p:cNvPr id="31818" name="Rectangle 73"/>
          <p:cNvSpPr>
            <a:spLocks noChangeArrowheads="1"/>
          </p:cNvSpPr>
          <p:nvPr/>
        </p:nvSpPr>
        <p:spPr bwMode="auto">
          <a:xfrm>
            <a:off x="898525" y="3709988"/>
            <a:ext cx="13144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ANNUALY</a:t>
            </a:r>
          </a:p>
        </p:txBody>
      </p:sp>
      <p:sp>
        <p:nvSpPr>
          <p:cNvPr id="31819" name="Rectangle 74"/>
          <p:cNvSpPr>
            <a:spLocks noChangeArrowheads="1"/>
          </p:cNvSpPr>
          <p:nvPr/>
        </p:nvSpPr>
        <p:spPr bwMode="auto">
          <a:xfrm>
            <a:off x="288925" y="3481388"/>
            <a:ext cx="666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lIns="92075" tIns="46038" rIns="92075" bIns="46038">
            <a:spAutoFit/>
          </a:bodyPr>
          <a:lstStyle/>
          <a:p>
            <a:pPr eaLnBrk="0" hangingPunct="0"/>
            <a:r>
              <a:rPr lang="en-US" sz="1800">
                <a:latin typeface="Times New Roman" pitchFamily="18" charset="0"/>
              </a:rPr>
              <a:t>Time</a:t>
            </a:r>
          </a:p>
        </p:txBody>
      </p:sp>
      <p:sp>
        <p:nvSpPr>
          <p:cNvPr id="31820" name="Line 75"/>
          <p:cNvSpPr>
            <a:spLocks noChangeShapeType="1"/>
          </p:cNvSpPr>
          <p:nvPr/>
        </p:nvSpPr>
        <p:spPr bwMode="auto">
          <a:xfrm>
            <a:off x="2819400" y="3657600"/>
            <a:ext cx="76200" cy="12954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821" name="Line 76"/>
          <p:cNvSpPr>
            <a:spLocks noChangeShapeType="1"/>
          </p:cNvSpPr>
          <p:nvPr/>
        </p:nvSpPr>
        <p:spPr bwMode="auto">
          <a:xfrm>
            <a:off x="2895600" y="4953000"/>
            <a:ext cx="3124200" cy="2286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822" name="Line 77"/>
          <p:cNvSpPr>
            <a:spLocks noChangeShapeType="1"/>
          </p:cNvSpPr>
          <p:nvPr/>
        </p:nvSpPr>
        <p:spPr bwMode="auto">
          <a:xfrm flipV="1">
            <a:off x="6019800" y="3657600"/>
            <a:ext cx="1447800" cy="15240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823" name="Line 78"/>
          <p:cNvSpPr>
            <a:spLocks noChangeShapeType="1"/>
          </p:cNvSpPr>
          <p:nvPr/>
        </p:nvSpPr>
        <p:spPr bwMode="auto">
          <a:xfrm>
            <a:off x="4419600" y="2209800"/>
            <a:ext cx="3048000" cy="14478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824" name="Line 79"/>
          <p:cNvSpPr>
            <a:spLocks noChangeShapeType="1"/>
          </p:cNvSpPr>
          <p:nvPr/>
        </p:nvSpPr>
        <p:spPr bwMode="auto">
          <a:xfrm flipV="1">
            <a:off x="2819400" y="2209800"/>
            <a:ext cx="1600200" cy="1447800"/>
          </a:xfrm>
          <a:prstGeom prst="line">
            <a:avLst/>
          </a:prstGeom>
          <a:noFill/>
          <a:ln w="38100">
            <a:solidFill>
              <a:srgbClr val="00CC66"/>
            </a:solidFill>
            <a:round/>
            <a:headEnd type="none" w="sm" len="sm"/>
            <a:tailEnd type="none" w="sm" len="sm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1825" name="Text Box 80"/>
          <p:cNvSpPr txBox="1">
            <a:spLocks noChangeArrowheads="1"/>
          </p:cNvSpPr>
          <p:nvPr/>
        </p:nvSpPr>
        <p:spPr bwMode="auto">
          <a:xfrm>
            <a:off x="1600200" y="5943600"/>
            <a:ext cx="2133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/>
              <a:t>Each circle is called a </a:t>
            </a:r>
            <a:r>
              <a:rPr lang="en-US" sz="2000" u="sng">
                <a:solidFill>
                  <a:schemeClr val="folHlink"/>
                </a:solidFill>
              </a:rPr>
              <a:t>footprint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304800"/>
            <a:ext cx="7010400" cy="8382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smtClean="0"/>
              <a:t>What is a Data Warehouse?</a:t>
            </a:r>
            <a:endParaRPr lang="en-US" sz="320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305800" cy="5181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40000"/>
              </a:lnSpc>
            </a:pPr>
            <a:r>
              <a:rPr lang="en-US" sz="2000" smtClean="0"/>
              <a:t>Defined in many different ways, but not rigorously.</a:t>
            </a:r>
          </a:p>
          <a:p>
            <a:pPr lvl="1" eaLnBrk="1" hangingPunct="1">
              <a:lnSpc>
                <a:spcPct val="140000"/>
              </a:lnSpc>
            </a:pPr>
            <a:r>
              <a:rPr lang="en-US" sz="2000" smtClean="0"/>
              <a:t>A decision support database that is maintained </a:t>
            </a:r>
            <a:r>
              <a:rPr lang="en-US" sz="2000" smtClean="0">
                <a:solidFill>
                  <a:schemeClr val="hlink"/>
                </a:solidFill>
              </a:rPr>
              <a:t>separately </a:t>
            </a:r>
            <a:r>
              <a:rPr lang="en-US" sz="2000" smtClean="0"/>
              <a:t>from the organization’s operational database</a:t>
            </a:r>
          </a:p>
          <a:p>
            <a:pPr lvl="1" eaLnBrk="1" hangingPunct="1">
              <a:lnSpc>
                <a:spcPct val="140000"/>
              </a:lnSpc>
            </a:pPr>
            <a:r>
              <a:rPr lang="en-US" sz="2000" smtClean="0"/>
              <a:t>Support </a:t>
            </a:r>
            <a:r>
              <a:rPr lang="en-US" sz="2000" smtClean="0">
                <a:solidFill>
                  <a:schemeClr val="hlink"/>
                </a:solidFill>
              </a:rPr>
              <a:t>information processing</a:t>
            </a:r>
            <a:r>
              <a:rPr lang="en-US" sz="2000" smtClean="0"/>
              <a:t> by providing a solid platform of consolidated, historical data for analysis.</a:t>
            </a:r>
          </a:p>
          <a:p>
            <a:pPr eaLnBrk="1" hangingPunct="1">
              <a:lnSpc>
                <a:spcPct val="140000"/>
              </a:lnSpc>
            </a:pPr>
            <a:r>
              <a:rPr lang="en-US" sz="2000" smtClean="0">
                <a:solidFill>
                  <a:srgbClr val="157573"/>
                </a:solidFill>
              </a:rPr>
              <a:t>“A data warehouse is a</a:t>
            </a:r>
            <a:r>
              <a:rPr lang="en-US" sz="2000" smtClean="0"/>
              <a:t> </a:t>
            </a:r>
            <a:r>
              <a:rPr lang="en-US" sz="2000" u="sng" smtClean="0">
                <a:solidFill>
                  <a:schemeClr val="hlink"/>
                </a:solidFill>
              </a:rPr>
              <a:t>subject-oriented</a:t>
            </a:r>
            <a:r>
              <a:rPr lang="en-US" sz="2000" smtClean="0"/>
              <a:t>,</a:t>
            </a:r>
            <a:r>
              <a:rPr lang="en-US" sz="2000" u="sng" smtClean="0">
                <a:solidFill>
                  <a:schemeClr val="hlink"/>
                </a:solidFill>
              </a:rPr>
              <a:t> integrated</a:t>
            </a:r>
            <a:r>
              <a:rPr lang="en-US" sz="2000" smtClean="0"/>
              <a:t>, </a:t>
            </a:r>
            <a:r>
              <a:rPr lang="en-US" sz="2000" u="sng" smtClean="0">
                <a:solidFill>
                  <a:schemeClr val="hlink"/>
                </a:solidFill>
              </a:rPr>
              <a:t>time-variant</a:t>
            </a:r>
            <a:r>
              <a:rPr lang="en-US" sz="2000" smtClean="0"/>
              <a:t>, </a:t>
            </a:r>
            <a:r>
              <a:rPr lang="en-US" sz="2000" smtClean="0">
                <a:solidFill>
                  <a:srgbClr val="157573"/>
                </a:solidFill>
              </a:rPr>
              <a:t>and </a:t>
            </a:r>
            <a:r>
              <a:rPr lang="en-US" sz="2000" u="sng" smtClean="0">
                <a:solidFill>
                  <a:schemeClr val="hlink"/>
                </a:solidFill>
              </a:rPr>
              <a:t>nonvolatile</a:t>
            </a:r>
            <a:r>
              <a:rPr lang="en-US" sz="2000" smtClean="0"/>
              <a:t> </a:t>
            </a:r>
            <a:r>
              <a:rPr lang="en-US" sz="2000" smtClean="0">
                <a:solidFill>
                  <a:srgbClr val="157573"/>
                </a:solidFill>
              </a:rPr>
              <a:t>collection of data in support of management’s decision-making process.”—W. H. Inmon</a:t>
            </a:r>
          </a:p>
          <a:p>
            <a:pPr eaLnBrk="1" hangingPunct="1">
              <a:lnSpc>
                <a:spcPct val="140000"/>
              </a:lnSpc>
            </a:pPr>
            <a:r>
              <a:rPr lang="en-US" sz="2000" smtClean="0"/>
              <a:t>Data warehousing:</a:t>
            </a:r>
          </a:p>
          <a:p>
            <a:pPr lvl="1" eaLnBrk="1" hangingPunct="1">
              <a:lnSpc>
                <a:spcPct val="140000"/>
              </a:lnSpc>
            </a:pPr>
            <a:r>
              <a:rPr lang="en-US" sz="2000" smtClean="0"/>
              <a:t>The process of constructing and using data warehouses</a:t>
            </a:r>
          </a:p>
        </p:txBody>
      </p:sp>
      <p:sp>
        <p:nvSpPr>
          <p:cNvPr id="512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36CB858-34AA-4AE7-8C10-E99E15663DFD}" type="slidenum">
              <a:rPr lang="en-US" smtClean="0"/>
              <a:pPr/>
              <a:t>3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2" name="Rectangle 3"/>
          <p:cNvSpPr>
            <a:spLocks noGrp="1" noChangeArrowheads="1"/>
          </p:cNvSpPr>
          <p:nvPr>
            <p:ph type="title"/>
          </p:nvPr>
        </p:nvSpPr>
        <p:spPr>
          <a:xfrm>
            <a:off x="1371600" y="228600"/>
            <a:ext cx="5486400" cy="914400"/>
          </a:xfrm>
        </p:spPr>
        <p:txBody>
          <a:bodyPr/>
          <a:lstStyle/>
          <a:p>
            <a:pPr eaLnBrk="1" hangingPunct="1"/>
            <a:r>
              <a:rPr lang="en-US" smtClean="0"/>
              <a:t>Browsing a Data Cube</a:t>
            </a:r>
          </a:p>
        </p:txBody>
      </p:sp>
      <p:sp>
        <p:nvSpPr>
          <p:cNvPr id="32773" name="Rectangle 4"/>
          <p:cNvSpPr>
            <a:spLocks noGrp="1" noChangeArrowheads="1"/>
          </p:cNvSpPr>
          <p:nvPr>
            <p:ph idx="1"/>
          </p:nvPr>
        </p:nvSpPr>
        <p:spPr>
          <a:xfrm>
            <a:off x="4876800" y="5105400"/>
            <a:ext cx="4419600" cy="1447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</a:pPr>
            <a:r>
              <a:rPr lang="en-US" smtClean="0"/>
              <a:t>Visualization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OLAP capabilities</a:t>
            </a:r>
          </a:p>
          <a:p>
            <a:pPr eaLnBrk="1" hangingPunct="1">
              <a:lnSpc>
                <a:spcPct val="90000"/>
              </a:lnSpc>
            </a:pPr>
            <a:r>
              <a:rPr lang="en-US" smtClean="0"/>
              <a:t>Interactive manipulation</a:t>
            </a:r>
          </a:p>
        </p:txBody>
      </p:sp>
      <p:sp>
        <p:nvSpPr>
          <p:cNvPr id="327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ACF8AB3-4C36-476D-A2B0-F78EF6E8F152}" type="slidenum">
              <a:rPr lang="en-US" smtClean="0"/>
              <a:pPr/>
              <a:t>30</a:t>
            </a:fld>
            <a:endParaRPr lang="en-US" smtClean="0"/>
          </a:p>
        </p:txBody>
      </p:sp>
      <p:pic>
        <p:nvPicPr>
          <p:cNvPr id="32771" name="Picture 2" descr="browse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1371600"/>
            <a:ext cx="6076950" cy="517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220200" cy="1066800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sz="3200" smtClean="0"/>
              <a:t>Chapter 4: Data Warehousing and On-line Analytical Processing</a:t>
            </a:r>
          </a:p>
        </p:txBody>
      </p:sp>
      <p:sp>
        <p:nvSpPr>
          <p:cNvPr id="3379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82000" cy="4876800"/>
          </a:xfrm>
          <a:noFill/>
        </p:spPr>
        <p:txBody>
          <a:bodyPr lIns="92075" tIns="46038" rIns="92075" bIns="46038">
            <a:normAutofit fontScale="92500" lnSpcReduction="10000"/>
          </a:bodyPr>
          <a:lstStyle/>
          <a:p>
            <a:pPr eaLnBrk="1" hangingPunct="1">
              <a:lnSpc>
                <a:spcPct val="140000"/>
              </a:lnSpc>
            </a:pPr>
            <a:r>
              <a:rPr lang="en-US" smtClean="0"/>
              <a:t>Data Warehouse: Basic Concepts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Warehouse Modeling: Data Cube and OLAP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Warehouse Design and Usage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Warehouse Implementation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Generalization by Attribute-Oriented Induction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Summary</a:t>
            </a:r>
          </a:p>
        </p:txBody>
      </p:sp>
      <p:sp>
        <p:nvSpPr>
          <p:cNvPr id="337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79C1CC6-87B0-447E-95F2-236EC154E24C}" type="slidenum">
              <a:rPr lang="en-US" smtClean="0"/>
              <a:pPr/>
              <a:t>31</a:t>
            </a:fld>
            <a:endParaRPr lang="en-US" smtClean="0"/>
          </a:p>
        </p:txBody>
      </p:sp>
      <p:sp>
        <p:nvSpPr>
          <p:cNvPr id="33797" name="AutoShape 4"/>
          <p:cNvSpPr>
            <a:spLocks noChangeArrowheads="1"/>
          </p:cNvSpPr>
          <p:nvPr/>
        </p:nvSpPr>
        <p:spPr bwMode="auto">
          <a:xfrm rot="9109285">
            <a:off x="6629400" y="2895600"/>
            <a:ext cx="381000" cy="3810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001000" cy="838200"/>
          </a:xfrm>
          <a:noFill/>
        </p:spPr>
        <p:txBody>
          <a:bodyPr lIns="92075" tIns="46038" rIns="92075" bIns="46038">
            <a:normAutofit fontScale="90000"/>
          </a:bodyPr>
          <a:lstStyle/>
          <a:p>
            <a:pPr eaLnBrk="1" hangingPunct="1"/>
            <a:r>
              <a:rPr lang="en-US" sz="3200" smtClean="0"/>
              <a:t>Design of Data Warehouse: A Business Analysis Framework</a:t>
            </a:r>
          </a:p>
        </p:txBody>
      </p:sp>
      <p:sp>
        <p:nvSpPr>
          <p:cNvPr id="34820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305800" cy="5181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sz="2400" smtClean="0"/>
              <a:t>Four views regarding the design of a data warehouse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solidFill>
                  <a:schemeClr val="hlink"/>
                </a:solidFill>
              </a:rPr>
              <a:t>Top-down view</a:t>
            </a:r>
          </a:p>
          <a:p>
            <a:pPr lvl="2" eaLnBrk="1" hangingPunct="1">
              <a:lnSpc>
                <a:spcPct val="110000"/>
              </a:lnSpc>
            </a:pPr>
            <a:r>
              <a:rPr lang="en-US" sz="2000" smtClean="0"/>
              <a:t>allows selection of the relevant information necessary for the data warehouse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solidFill>
                  <a:schemeClr val="hlink"/>
                </a:solidFill>
              </a:rPr>
              <a:t>Data source view</a:t>
            </a:r>
          </a:p>
          <a:p>
            <a:pPr lvl="2" eaLnBrk="1" hangingPunct="1">
              <a:lnSpc>
                <a:spcPct val="110000"/>
              </a:lnSpc>
            </a:pPr>
            <a:r>
              <a:rPr lang="en-US" sz="2000" smtClean="0"/>
              <a:t>exposes the information being captured, stored, and managed by operational systems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solidFill>
                  <a:schemeClr val="hlink"/>
                </a:solidFill>
              </a:rPr>
              <a:t>Data warehouse view</a:t>
            </a:r>
          </a:p>
          <a:p>
            <a:pPr lvl="2" eaLnBrk="1" hangingPunct="1">
              <a:lnSpc>
                <a:spcPct val="110000"/>
              </a:lnSpc>
            </a:pPr>
            <a:r>
              <a:rPr lang="en-US" sz="2000" smtClean="0"/>
              <a:t>consists of fact tables and dimension tables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solidFill>
                  <a:schemeClr val="hlink"/>
                </a:solidFill>
              </a:rPr>
              <a:t>Business query view</a:t>
            </a:r>
            <a:r>
              <a:rPr lang="en-US" sz="2400" smtClean="0"/>
              <a:t> </a:t>
            </a:r>
          </a:p>
          <a:p>
            <a:pPr lvl="2" eaLnBrk="1" hangingPunct="1">
              <a:lnSpc>
                <a:spcPct val="110000"/>
              </a:lnSpc>
            </a:pPr>
            <a:r>
              <a:rPr lang="en-US" sz="2000" smtClean="0"/>
              <a:t>sees the perspectives of data in the warehouse from the view of end-user</a:t>
            </a:r>
          </a:p>
        </p:txBody>
      </p:sp>
      <p:sp>
        <p:nvSpPr>
          <p:cNvPr id="348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BE25708-7295-429A-82DE-3E87D8EA578F}" type="slidenum">
              <a:rPr lang="en-US" smtClean="0"/>
              <a:pPr/>
              <a:t>32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3" name="Rectangle 2"/>
          <p:cNvSpPr>
            <a:spLocks noGrp="1" noChangeArrowheads="1"/>
          </p:cNvSpPr>
          <p:nvPr>
            <p:ph type="title"/>
          </p:nvPr>
        </p:nvSpPr>
        <p:spPr>
          <a:xfrm>
            <a:off x="1219200" y="304800"/>
            <a:ext cx="7086600" cy="685800"/>
          </a:xfrm>
          <a:noFill/>
        </p:spPr>
        <p:txBody>
          <a:bodyPr lIns="92075" tIns="46038" rIns="92075" bIns="46038">
            <a:normAutofit fontScale="90000"/>
          </a:bodyPr>
          <a:lstStyle/>
          <a:p>
            <a:pPr eaLnBrk="1" hangingPunct="1"/>
            <a:r>
              <a:rPr lang="en-US" smtClean="0"/>
              <a:t>Data Warehouse Design Process </a:t>
            </a:r>
          </a:p>
        </p:txBody>
      </p:sp>
      <p:sp>
        <p:nvSpPr>
          <p:cNvPr id="35844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8458200" cy="5181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sz="2000" b="1" smtClean="0"/>
              <a:t>Top-down, bottom-up approaches or a combination</a:t>
            </a:r>
            <a:r>
              <a:rPr lang="en-US" sz="2000" smtClean="0"/>
              <a:t> of both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u="sng" smtClean="0"/>
              <a:t>Top-down</a:t>
            </a:r>
            <a:r>
              <a:rPr lang="en-US" sz="2000" smtClean="0"/>
              <a:t>: Starts with overall design and planning (mature)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u="sng" smtClean="0"/>
              <a:t>Bottom-up</a:t>
            </a:r>
            <a:r>
              <a:rPr lang="en-US" sz="2000" smtClean="0"/>
              <a:t>: Starts with experiments and prototypes (rapid)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 b="1" smtClean="0"/>
              <a:t>From software engineering point of view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u="sng" smtClean="0"/>
              <a:t>Waterfal</a:t>
            </a:r>
            <a:r>
              <a:rPr lang="en-US" sz="2000" smtClean="0"/>
              <a:t>l: structured and systematic analysis at each step before proceeding to the next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u="sng" smtClean="0"/>
              <a:t>Spiral</a:t>
            </a:r>
            <a:r>
              <a:rPr lang="en-US" sz="2000" smtClean="0"/>
              <a:t>:  rapid generation of increasingly functional systems, short turn around time, quick turn around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 b="1" smtClean="0"/>
              <a:t>Typical data warehouse design process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Choose a </a:t>
            </a:r>
            <a:r>
              <a:rPr lang="en-US" sz="2000" smtClean="0">
                <a:solidFill>
                  <a:schemeClr val="folHlink"/>
                </a:solidFill>
              </a:rPr>
              <a:t>business process</a:t>
            </a:r>
            <a:r>
              <a:rPr lang="en-US" sz="2000" smtClean="0"/>
              <a:t> to model, e.g., orders, invoices, etc.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Choose the </a:t>
            </a:r>
            <a:r>
              <a:rPr lang="en-US" sz="2000" i="1" u="sng" smtClean="0">
                <a:solidFill>
                  <a:schemeClr val="folHlink"/>
                </a:solidFill>
              </a:rPr>
              <a:t>grain</a:t>
            </a:r>
            <a:r>
              <a:rPr lang="en-US" sz="2000" smtClean="0">
                <a:solidFill>
                  <a:schemeClr val="folHlink"/>
                </a:solidFill>
              </a:rPr>
              <a:t> (</a:t>
            </a:r>
            <a:r>
              <a:rPr lang="en-US" sz="2000" i="1" smtClean="0">
                <a:solidFill>
                  <a:schemeClr val="folHlink"/>
                </a:solidFill>
              </a:rPr>
              <a:t>atomic level of data</a:t>
            </a:r>
            <a:r>
              <a:rPr lang="en-US" sz="2000" smtClean="0">
                <a:solidFill>
                  <a:schemeClr val="folHlink"/>
                </a:solidFill>
              </a:rPr>
              <a:t>)</a:t>
            </a:r>
            <a:r>
              <a:rPr lang="en-US" sz="2000" smtClean="0"/>
              <a:t> of the business process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Choose the </a:t>
            </a:r>
            <a:r>
              <a:rPr lang="en-US" sz="2000" smtClean="0">
                <a:solidFill>
                  <a:schemeClr val="folHlink"/>
                </a:solidFill>
              </a:rPr>
              <a:t>dimensions</a:t>
            </a:r>
            <a:r>
              <a:rPr lang="en-US" sz="2000" smtClean="0"/>
              <a:t> that will apply to each fact table record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Choose the </a:t>
            </a:r>
            <a:r>
              <a:rPr lang="en-US" sz="2000" smtClean="0">
                <a:solidFill>
                  <a:schemeClr val="folHlink"/>
                </a:solidFill>
              </a:rPr>
              <a:t>measure</a:t>
            </a:r>
            <a:r>
              <a:rPr lang="en-US" sz="2000" smtClean="0"/>
              <a:t> that will populate each fact table record</a:t>
            </a:r>
          </a:p>
        </p:txBody>
      </p:sp>
      <p:sp>
        <p:nvSpPr>
          <p:cNvPr id="358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7949183-8799-4491-B480-05F250A0BAA5}" type="slidenum">
              <a:rPr lang="en-US" smtClean="0"/>
              <a:pPr/>
              <a:t>33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7" name="Rectangle 2"/>
          <p:cNvSpPr>
            <a:spLocks noGrp="1" noChangeArrowheads="1"/>
          </p:cNvSpPr>
          <p:nvPr>
            <p:ph type="title"/>
          </p:nvPr>
        </p:nvSpPr>
        <p:spPr>
          <a:xfrm>
            <a:off x="1371600" y="304800"/>
            <a:ext cx="6705600" cy="990600"/>
          </a:xfrm>
          <a:noFill/>
        </p:spPr>
        <p:txBody>
          <a:bodyPr lIns="92075" tIns="46038" rIns="92075" bIns="46038">
            <a:normAutofit fontScale="90000"/>
          </a:bodyPr>
          <a:lstStyle/>
          <a:p>
            <a:pPr eaLnBrk="1" hangingPunct="1"/>
            <a:r>
              <a:rPr lang="en-US" smtClean="0"/>
              <a:t>Data Warehouse Development: A Recommended Approach</a:t>
            </a:r>
          </a:p>
        </p:txBody>
      </p:sp>
      <p:sp>
        <p:nvSpPr>
          <p:cNvPr id="368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DEE430-7004-455E-920C-E1A7E1E88AAD}" type="slidenum">
              <a:rPr lang="en-US" smtClean="0"/>
              <a:pPr/>
              <a:t>34</a:t>
            </a:fld>
            <a:endParaRPr lang="en-US" smtClean="0"/>
          </a:p>
        </p:txBody>
      </p:sp>
      <p:sp>
        <p:nvSpPr>
          <p:cNvPr id="36868" name="Rectangle 3"/>
          <p:cNvSpPr>
            <a:spLocks noChangeArrowheads="1"/>
          </p:cNvSpPr>
          <p:nvPr/>
        </p:nvSpPr>
        <p:spPr bwMode="auto">
          <a:xfrm>
            <a:off x="609600" y="6019800"/>
            <a:ext cx="7772400" cy="533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Text Box 4"/>
          <p:cNvSpPr txBox="1">
            <a:spLocks noChangeArrowheads="1"/>
          </p:cNvSpPr>
          <p:nvPr/>
        </p:nvSpPr>
        <p:spPr bwMode="auto">
          <a:xfrm>
            <a:off x="1371600" y="6019800"/>
            <a:ext cx="63563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800" b="1">
                <a:latin typeface="Times New Roman" pitchFamily="18" charset="0"/>
              </a:rPr>
              <a:t>Define a high-level corporate data model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36870" name="Rectangle 5"/>
          <p:cNvSpPr>
            <a:spLocks noChangeArrowheads="1"/>
          </p:cNvSpPr>
          <p:nvPr/>
        </p:nvSpPr>
        <p:spPr bwMode="auto">
          <a:xfrm>
            <a:off x="1066800" y="3886200"/>
            <a:ext cx="12954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1" name="Text Box 6"/>
          <p:cNvSpPr txBox="1">
            <a:spLocks noChangeArrowheads="1"/>
          </p:cNvSpPr>
          <p:nvPr/>
        </p:nvSpPr>
        <p:spPr bwMode="auto">
          <a:xfrm>
            <a:off x="1219200" y="3886200"/>
            <a:ext cx="10826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b="1">
                <a:latin typeface="Times New Roman" pitchFamily="18" charset="0"/>
              </a:rPr>
              <a:t>Data Mart</a:t>
            </a:r>
          </a:p>
        </p:txBody>
      </p:sp>
      <p:sp>
        <p:nvSpPr>
          <p:cNvPr id="36872" name="Line 7"/>
          <p:cNvSpPr>
            <a:spLocks noChangeShapeType="1"/>
          </p:cNvSpPr>
          <p:nvPr/>
        </p:nvSpPr>
        <p:spPr bwMode="auto">
          <a:xfrm>
            <a:off x="2362200" y="4191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6873" name="Line 8"/>
          <p:cNvSpPr>
            <a:spLocks noChangeShapeType="1"/>
          </p:cNvSpPr>
          <p:nvPr/>
        </p:nvSpPr>
        <p:spPr bwMode="auto">
          <a:xfrm>
            <a:off x="2514600" y="41910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6874" name="Rectangle 9"/>
          <p:cNvSpPr>
            <a:spLocks noChangeArrowheads="1"/>
          </p:cNvSpPr>
          <p:nvPr/>
        </p:nvSpPr>
        <p:spPr bwMode="auto">
          <a:xfrm>
            <a:off x="2971800" y="3886200"/>
            <a:ext cx="1295400" cy="762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75" name="Text Box 10"/>
          <p:cNvSpPr txBox="1">
            <a:spLocks noChangeArrowheads="1"/>
          </p:cNvSpPr>
          <p:nvPr/>
        </p:nvSpPr>
        <p:spPr bwMode="auto">
          <a:xfrm>
            <a:off x="3124200" y="3886200"/>
            <a:ext cx="10826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b="1">
                <a:latin typeface="Times New Roman" pitchFamily="18" charset="0"/>
              </a:rPr>
              <a:t>Data Mart</a:t>
            </a:r>
          </a:p>
        </p:txBody>
      </p:sp>
      <p:sp>
        <p:nvSpPr>
          <p:cNvPr id="36876" name="Line 11"/>
          <p:cNvSpPr>
            <a:spLocks noChangeShapeType="1"/>
          </p:cNvSpPr>
          <p:nvPr/>
        </p:nvSpPr>
        <p:spPr bwMode="auto">
          <a:xfrm>
            <a:off x="4267200" y="4191000"/>
            <a:ext cx="152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6877" name="Line 12"/>
          <p:cNvSpPr>
            <a:spLocks noChangeShapeType="1"/>
          </p:cNvSpPr>
          <p:nvPr/>
        </p:nvSpPr>
        <p:spPr bwMode="auto">
          <a:xfrm>
            <a:off x="4419600" y="41910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6878" name="Line 13"/>
          <p:cNvSpPr>
            <a:spLocks noChangeShapeType="1"/>
          </p:cNvSpPr>
          <p:nvPr/>
        </p:nvSpPr>
        <p:spPr bwMode="auto">
          <a:xfrm flipV="1">
            <a:off x="3505200" y="46482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6879" name="Line 14"/>
          <p:cNvSpPr>
            <a:spLocks noChangeShapeType="1"/>
          </p:cNvSpPr>
          <p:nvPr/>
        </p:nvSpPr>
        <p:spPr bwMode="auto">
          <a:xfrm flipV="1">
            <a:off x="1676400" y="4648200"/>
            <a:ext cx="0" cy="1371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6880" name="Rectangle 15"/>
          <p:cNvSpPr>
            <a:spLocks noChangeArrowheads="1"/>
          </p:cNvSpPr>
          <p:nvPr/>
        </p:nvSpPr>
        <p:spPr bwMode="auto">
          <a:xfrm>
            <a:off x="1981200" y="2209800"/>
            <a:ext cx="1752600" cy="9906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1" name="Rectangle 16"/>
          <p:cNvSpPr>
            <a:spLocks noChangeArrowheads="1"/>
          </p:cNvSpPr>
          <p:nvPr/>
        </p:nvSpPr>
        <p:spPr bwMode="auto">
          <a:xfrm>
            <a:off x="5486400" y="3657600"/>
            <a:ext cx="1981200" cy="12954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2" name="Rectangle 17"/>
          <p:cNvSpPr>
            <a:spLocks noChangeArrowheads="1"/>
          </p:cNvSpPr>
          <p:nvPr/>
        </p:nvSpPr>
        <p:spPr bwMode="auto">
          <a:xfrm>
            <a:off x="5257800" y="1447800"/>
            <a:ext cx="2438400" cy="12192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36883" name="Line 18"/>
          <p:cNvSpPr>
            <a:spLocks noChangeShapeType="1"/>
          </p:cNvSpPr>
          <p:nvPr/>
        </p:nvSpPr>
        <p:spPr bwMode="auto">
          <a:xfrm>
            <a:off x="3733800" y="2667000"/>
            <a:ext cx="10668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6884" name="Line 19"/>
          <p:cNvSpPr>
            <a:spLocks noChangeShapeType="1"/>
          </p:cNvSpPr>
          <p:nvPr/>
        </p:nvSpPr>
        <p:spPr bwMode="auto">
          <a:xfrm>
            <a:off x="4800600" y="2667000"/>
            <a:ext cx="0" cy="3352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6885" name="Line 20"/>
          <p:cNvSpPr>
            <a:spLocks noChangeShapeType="1"/>
          </p:cNvSpPr>
          <p:nvPr/>
        </p:nvSpPr>
        <p:spPr bwMode="auto">
          <a:xfrm>
            <a:off x="5105400" y="4191000"/>
            <a:ext cx="0" cy="1828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lg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6886" name="Line 21"/>
          <p:cNvSpPr>
            <a:spLocks noChangeShapeType="1"/>
          </p:cNvSpPr>
          <p:nvPr/>
        </p:nvSpPr>
        <p:spPr bwMode="auto">
          <a:xfrm>
            <a:off x="5105400" y="4191000"/>
            <a:ext cx="381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6887" name="Line 22"/>
          <p:cNvSpPr>
            <a:spLocks noChangeShapeType="1"/>
          </p:cNvSpPr>
          <p:nvPr/>
        </p:nvSpPr>
        <p:spPr bwMode="auto">
          <a:xfrm flipV="1">
            <a:off x="1676400" y="3200400"/>
            <a:ext cx="10668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6888" name="Line 23"/>
          <p:cNvSpPr>
            <a:spLocks noChangeShapeType="1"/>
          </p:cNvSpPr>
          <p:nvPr/>
        </p:nvSpPr>
        <p:spPr bwMode="auto">
          <a:xfrm flipV="1">
            <a:off x="3200400" y="1981200"/>
            <a:ext cx="2057400" cy="228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6889" name="Line 24"/>
          <p:cNvSpPr>
            <a:spLocks noChangeShapeType="1"/>
          </p:cNvSpPr>
          <p:nvPr/>
        </p:nvSpPr>
        <p:spPr bwMode="auto">
          <a:xfrm flipH="1" flipV="1">
            <a:off x="2895600" y="3200400"/>
            <a:ext cx="762000" cy="685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6890" name="Line 25"/>
          <p:cNvSpPr>
            <a:spLocks noChangeShapeType="1"/>
          </p:cNvSpPr>
          <p:nvPr/>
        </p:nvSpPr>
        <p:spPr bwMode="auto">
          <a:xfrm flipV="1">
            <a:off x="6477000" y="4953000"/>
            <a:ext cx="0" cy="10668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6891" name="Line 26"/>
          <p:cNvSpPr>
            <a:spLocks noChangeShapeType="1"/>
          </p:cNvSpPr>
          <p:nvPr/>
        </p:nvSpPr>
        <p:spPr bwMode="auto">
          <a:xfrm flipV="1">
            <a:off x="6400800" y="2667000"/>
            <a:ext cx="0" cy="99060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lg" len="lg"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36892" name="Text Box 27"/>
          <p:cNvSpPr txBox="1">
            <a:spLocks noChangeArrowheads="1"/>
          </p:cNvSpPr>
          <p:nvPr/>
        </p:nvSpPr>
        <p:spPr bwMode="auto">
          <a:xfrm>
            <a:off x="1981200" y="2209800"/>
            <a:ext cx="1905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Distributed Data Marts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36893" name="Rectangle 28"/>
          <p:cNvSpPr>
            <a:spLocks noChangeArrowheads="1"/>
          </p:cNvSpPr>
          <p:nvPr/>
        </p:nvSpPr>
        <p:spPr bwMode="auto">
          <a:xfrm>
            <a:off x="5334000" y="1676400"/>
            <a:ext cx="23622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Multi-Tier Data Warehouse</a:t>
            </a:r>
            <a:endParaRPr lang="en-US" sz="2000" b="1">
              <a:latin typeface="Times New Roman" pitchFamily="18" charset="0"/>
            </a:endParaRPr>
          </a:p>
        </p:txBody>
      </p:sp>
      <p:sp>
        <p:nvSpPr>
          <p:cNvPr id="36894" name="Rectangle 29"/>
          <p:cNvSpPr>
            <a:spLocks noChangeArrowheads="1"/>
          </p:cNvSpPr>
          <p:nvPr/>
        </p:nvSpPr>
        <p:spPr bwMode="auto">
          <a:xfrm>
            <a:off x="5638800" y="3733800"/>
            <a:ext cx="1752600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b="1">
                <a:latin typeface="Times New Roman" pitchFamily="18" charset="0"/>
              </a:rPr>
              <a:t>Enterprise Data Warehouse</a:t>
            </a:r>
          </a:p>
        </p:txBody>
      </p:sp>
      <p:sp>
        <p:nvSpPr>
          <p:cNvPr id="36895" name="Text Box 30"/>
          <p:cNvSpPr txBox="1">
            <a:spLocks noChangeArrowheads="1"/>
          </p:cNvSpPr>
          <p:nvPr/>
        </p:nvSpPr>
        <p:spPr bwMode="auto">
          <a:xfrm>
            <a:off x="3733800" y="5334000"/>
            <a:ext cx="2209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1800" b="1">
                <a:latin typeface="Times New Roman" pitchFamily="18" charset="0"/>
              </a:rPr>
              <a:t>Model refinement</a:t>
            </a:r>
            <a:endParaRPr lang="en-US" sz="2000" b="1">
              <a:latin typeface="Times New Roman" pitchFamily="18" charset="0"/>
            </a:endParaRPr>
          </a:p>
        </p:txBody>
      </p:sp>
      <p:sp>
        <p:nvSpPr>
          <p:cNvPr id="36896" name="Rectangle 31"/>
          <p:cNvSpPr>
            <a:spLocks noChangeArrowheads="1"/>
          </p:cNvSpPr>
          <p:nvPr/>
        </p:nvSpPr>
        <p:spPr bwMode="auto">
          <a:xfrm>
            <a:off x="1676400" y="5334000"/>
            <a:ext cx="19304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1800" b="1">
                <a:latin typeface="Times New Roman" pitchFamily="18" charset="0"/>
              </a:rPr>
              <a:t>Model refinement</a:t>
            </a:r>
            <a:endParaRPr lang="en-US" sz="2000" b="1">
              <a:latin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/>
              <a:t>Data Warehouse Usage</a:t>
            </a:r>
          </a:p>
        </p:txBody>
      </p:sp>
      <p:sp>
        <p:nvSpPr>
          <p:cNvPr id="37892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382000" cy="51054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20000"/>
              </a:lnSpc>
            </a:pPr>
            <a:r>
              <a:rPr lang="en-US" sz="2000" smtClean="0"/>
              <a:t>Three kinds of data warehouse applications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000" smtClean="0">
                <a:solidFill>
                  <a:schemeClr val="hlink"/>
                </a:solidFill>
              </a:rPr>
              <a:t>Information processing</a:t>
            </a:r>
          </a:p>
          <a:p>
            <a:pPr lvl="2" eaLnBrk="1" hangingPunct="1">
              <a:lnSpc>
                <a:spcPct val="120000"/>
              </a:lnSpc>
            </a:pPr>
            <a:r>
              <a:rPr lang="en-US" sz="2000" smtClean="0"/>
              <a:t>supports querying, basic statistical analysis, and reporting using crosstabs, tables, charts and graphs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000" smtClean="0">
                <a:solidFill>
                  <a:schemeClr val="hlink"/>
                </a:solidFill>
              </a:rPr>
              <a:t>Analytical processing</a:t>
            </a:r>
          </a:p>
          <a:p>
            <a:pPr lvl="2" eaLnBrk="1" hangingPunct="1">
              <a:lnSpc>
                <a:spcPct val="120000"/>
              </a:lnSpc>
            </a:pPr>
            <a:r>
              <a:rPr lang="en-US" sz="2000" smtClean="0"/>
              <a:t>multidimensional analysis of data warehouse data</a:t>
            </a:r>
          </a:p>
          <a:p>
            <a:pPr lvl="2" eaLnBrk="1" hangingPunct="1">
              <a:lnSpc>
                <a:spcPct val="120000"/>
              </a:lnSpc>
            </a:pPr>
            <a:r>
              <a:rPr lang="en-US" sz="2000" smtClean="0"/>
              <a:t>supports basic OLAP operations, slice-dice, drilling, pivoting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000" smtClean="0">
                <a:solidFill>
                  <a:schemeClr val="hlink"/>
                </a:solidFill>
              </a:rPr>
              <a:t>Data mining</a:t>
            </a:r>
          </a:p>
          <a:p>
            <a:pPr lvl="2" eaLnBrk="1" hangingPunct="1">
              <a:lnSpc>
                <a:spcPct val="120000"/>
              </a:lnSpc>
            </a:pPr>
            <a:r>
              <a:rPr lang="en-US" sz="2000" smtClean="0"/>
              <a:t>knowledge discovery from hidden patterns </a:t>
            </a:r>
          </a:p>
          <a:p>
            <a:pPr lvl="2" eaLnBrk="1" hangingPunct="1">
              <a:lnSpc>
                <a:spcPct val="120000"/>
              </a:lnSpc>
            </a:pPr>
            <a:r>
              <a:rPr lang="en-US" sz="2000" smtClean="0"/>
              <a:t>supports associations, constructing analytical models, performing classification and prediction, and presenting the mining results using visualization tools</a:t>
            </a:r>
          </a:p>
        </p:txBody>
      </p:sp>
      <p:sp>
        <p:nvSpPr>
          <p:cNvPr id="3789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E64F1F8-AF22-4824-A81A-1529A09270E2}" type="slidenum">
              <a:rPr lang="en-US" smtClean="0"/>
              <a:pPr/>
              <a:t>35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5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304800"/>
            <a:ext cx="8610600" cy="93503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3200" smtClean="0">
                <a:solidFill>
                  <a:srgbClr val="170981"/>
                </a:solidFill>
              </a:rPr>
              <a:t>From On-Line Analytical Processing (OLAP) </a:t>
            </a:r>
            <a:br>
              <a:rPr lang="en-US" sz="3200" smtClean="0">
                <a:solidFill>
                  <a:srgbClr val="170981"/>
                </a:solidFill>
              </a:rPr>
            </a:br>
            <a:r>
              <a:rPr lang="en-US" sz="3200" smtClean="0">
                <a:solidFill>
                  <a:srgbClr val="170981"/>
                </a:solidFill>
              </a:rPr>
              <a:t>to On Line Analytical Mining (OLAM)</a:t>
            </a:r>
            <a:endParaRPr lang="en-US" smtClean="0">
              <a:solidFill>
                <a:srgbClr val="170981"/>
              </a:solidFill>
            </a:endParaRPr>
          </a:p>
        </p:txBody>
      </p:sp>
      <p:sp>
        <p:nvSpPr>
          <p:cNvPr id="38916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/>
            <a:r>
              <a:rPr lang="en-US" sz="2400" smtClean="0"/>
              <a:t>Why </a:t>
            </a:r>
            <a:r>
              <a:rPr lang="en-US" sz="2400" smtClean="0">
                <a:solidFill>
                  <a:schemeClr val="hlink"/>
                </a:solidFill>
              </a:rPr>
              <a:t>online analytical mining</a:t>
            </a:r>
            <a:r>
              <a:rPr lang="en-US" sz="2400" smtClean="0"/>
              <a:t>?</a:t>
            </a:r>
          </a:p>
          <a:p>
            <a:pPr lvl="1" eaLnBrk="1" hangingPunct="1"/>
            <a:r>
              <a:rPr lang="en-US" sz="2400" smtClean="0"/>
              <a:t>High quality of data in data warehouses</a:t>
            </a:r>
          </a:p>
          <a:p>
            <a:pPr lvl="2" eaLnBrk="1" hangingPunct="1"/>
            <a:r>
              <a:rPr lang="en-US" smtClean="0"/>
              <a:t>DW contains integrated, consistent, cleaned data</a:t>
            </a:r>
          </a:p>
          <a:p>
            <a:pPr lvl="1" eaLnBrk="1" hangingPunct="1"/>
            <a:r>
              <a:rPr lang="en-US" sz="2400" smtClean="0"/>
              <a:t>Available information processing structure surrounding data warehouses</a:t>
            </a:r>
          </a:p>
          <a:p>
            <a:pPr lvl="2" eaLnBrk="1" hangingPunct="1"/>
            <a:r>
              <a:rPr lang="en-US" smtClean="0"/>
              <a:t>ODBC, OLEDB, Web accessing, service facilities, reporting and OLAP tools</a:t>
            </a:r>
          </a:p>
          <a:p>
            <a:pPr lvl="1" eaLnBrk="1" hangingPunct="1"/>
            <a:r>
              <a:rPr lang="en-US" sz="2400" smtClean="0"/>
              <a:t>OLAP-based exploratory data analysis</a:t>
            </a:r>
          </a:p>
          <a:p>
            <a:pPr lvl="2" eaLnBrk="1" hangingPunct="1"/>
            <a:r>
              <a:rPr lang="en-US" smtClean="0"/>
              <a:t>Mining with drilling, dicing, pivoting, etc.</a:t>
            </a:r>
          </a:p>
          <a:p>
            <a:pPr lvl="1" eaLnBrk="1" hangingPunct="1"/>
            <a:r>
              <a:rPr lang="en-US" sz="2400" smtClean="0"/>
              <a:t>On-line selection of data mining functions</a:t>
            </a:r>
          </a:p>
          <a:p>
            <a:pPr lvl="2" eaLnBrk="1" hangingPunct="1"/>
            <a:r>
              <a:rPr lang="en-US" smtClean="0"/>
              <a:t>Integration and swapping of multiple mining functions, algorithms, and tasks</a:t>
            </a:r>
          </a:p>
        </p:txBody>
      </p:sp>
      <p:sp>
        <p:nvSpPr>
          <p:cNvPr id="3891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9630DC-18A4-4FD9-9844-D44B4429613E}" type="slidenum">
              <a:rPr lang="en-US" smtClean="0"/>
              <a:pPr/>
              <a:t>36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220200" cy="1066800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sz="3200" smtClean="0"/>
              <a:t>Chapter 4: Data Warehousing and On-line Analytical Processing</a:t>
            </a:r>
          </a:p>
        </p:txBody>
      </p:sp>
      <p:sp>
        <p:nvSpPr>
          <p:cNvPr id="3994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82000" cy="4876800"/>
          </a:xfrm>
          <a:noFill/>
        </p:spPr>
        <p:txBody>
          <a:bodyPr lIns="92075" tIns="46038" rIns="92075" bIns="46038">
            <a:normAutofit fontScale="92500" lnSpcReduction="10000"/>
          </a:bodyPr>
          <a:lstStyle/>
          <a:p>
            <a:pPr eaLnBrk="1" hangingPunct="1">
              <a:lnSpc>
                <a:spcPct val="140000"/>
              </a:lnSpc>
            </a:pPr>
            <a:r>
              <a:rPr lang="en-US" smtClean="0"/>
              <a:t>Data Warehouse: Basic Concepts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Warehouse Modeling: Data Cube and OLAP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Warehouse Design and Usage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Warehouse Implementation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Generalization by Attribute-Oriented Induction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Summary</a:t>
            </a:r>
          </a:p>
        </p:txBody>
      </p:sp>
      <p:sp>
        <p:nvSpPr>
          <p:cNvPr id="3993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3E8E405-4B9F-4567-BBC9-A62BAB4962F3}" type="slidenum">
              <a:rPr lang="en-US" smtClean="0"/>
              <a:pPr/>
              <a:t>37</a:t>
            </a:fld>
            <a:endParaRPr lang="en-US" smtClean="0"/>
          </a:p>
        </p:txBody>
      </p:sp>
      <p:sp>
        <p:nvSpPr>
          <p:cNvPr id="39941" name="AutoShape 4"/>
          <p:cNvSpPr>
            <a:spLocks noChangeArrowheads="1"/>
          </p:cNvSpPr>
          <p:nvPr/>
        </p:nvSpPr>
        <p:spPr bwMode="auto">
          <a:xfrm rot="9109285">
            <a:off x="6324600" y="3581400"/>
            <a:ext cx="381000" cy="3810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3" name="Rectangle 2"/>
          <p:cNvSpPr>
            <a:spLocks noGrp="1" noChangeArrowheads="1"/>
          </p:cNvSpPr>
          <p:nvPr>
            <p:ph type="title"/>
          </p:nvPr>
        </p:nvSpPr>
        <p:spPr>
          <a:xfrm>
            <a:off x="838200" y="304800"/>
            <a:ext cx="7367588" cy="685800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smtClean="0"/>
              <a:t>Efficient Data Cube Computation</a:t>
            </a:r>
          </a:p>
        </p:txBody>
      </p:sp>
      <p:sp>
        <p:nvSpPr>
          <p:cNvPr id="40964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19200"/>
            <a:ext cx="8382000" cy="54102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sz="2400" smtClean="0"/>
              <a:t>Data cube can be viewed as a lattice of cuboids 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/>
              <a:t>The bottom-most cuboid is the base cuboid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/>
              <a:t>The top-most cuboid (apex) contains only one cell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>
                <a:solidFill>
                  <a:schemeClr val="folHlink"/>
                </a:solidFill>
              </a:rPr>
              <a:t>How many cuboids</a:t>
            </a:r>
            <a:r>
              <a:rPr lang="en-US" sz="2400" smtClean="0"/>
              <a:t> in an n-dimensional cube with L levels?</a:t>
            </a:r>
          </a:p>
          <a:p>
            <a:pPr lvl="1" eaLnBrk="1" hangingPunct="1">
              <a:lnSpc>
                <a:spcPct val="110000"/>
              </a:lnSpc>
            </a:pPr>
            <a:endParaRPr lang="en-US" sz="2400" smtClean="0"/>
          </a:p>
          <a:p>
            <a:pPr eaLnBrk="1" hangingPunct="1">
              <a:lnSpc>
                <a:spcPct val="110000"/>
              </a:lnSpc>
            </a:pPr>
            <a:r>
              <a:rPr lang="en-US" sz="2400" smtClean="0"/>
              <a:t>Materialization of data cube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400" smtClean="0"/>
              <a:t>Materialize </a:t>
            </a:r>
            <a:r>
              <a:rPr lang="en-US" sz="2400" u="sng" smtClean="0"/>
              <a:t>every</a:t>
            </a:r>
            <a:r>
              <a:rPr lang="en-US" sz="2400" smtClean="0"/>
              <a:t> (cuboid) (</a:t>
            </a:r>
            <a:r>
              <a:rPr lang="en-US" sz="2400" b="1" smtClean="0"/>
              <a:t>full materialization</a:t>
            </a:r>
            <a:r>
              <a:rPr lang="en-US" sz="2400" smtClean="0"/>
              <a:t>), </a:t>
            </a:r>
            <a:r>
              <a:rPr lang="en-US" sz="2400" u="sng" smtClean="0"/>
              <a:t>none </a:t>
            </a:r>
            <a:r>
              <a:rPr lang="en-US" sz="2400" smtClean="0"/>
              <a:t>(</a:t>
            </a:r>
            <a:r>
              <a:rPr lang="en-US" sz="2400" b="1" smtClean="0"/>
              <a:t>no materialization</a:t>
            </a:r>
            <a:r>
              <a:rPr lang="en-US" sz="2400" smtClean="0"/>
              <a:t>), or </a:t>
            </a:r>
            <a:r>
              <a:rPr lang="en-US" sz="2400" u="sng" smtClean="0">
                <a:solidFill>
                  <a:schemeClr val="hlink"/>
                </a:solidFill>
              </a:rPr>
              <a:t>some (</a:t>
            </a:r>
            <a:r>
              <a:rPr lang="en-US" sz="2400" b="1" u="sng" smtClean="0">
                <a:solidFill>
                  <a:schemeClr val="hlink"/>
                </a:solidFill>
              </a:rPr>
              <a:t>partial materialization</a:t>
            </a:r>
            <a:r>
              <a:rPr lang="en-US" sz="2400" u="sng" smtClean="0">
                <a:solidFill>
                  <a:schemeClr val="hlink"/>
                </a:solidFill>
              </a:rPr>
              <a:t>)</a:t>
            </a:r>
            <a:endParaRPr lang="en-US" sz="2400" smtClean="0">
              <a:solidFill>
                <a:schemeClr val="hlink"/>
              </a:solidFill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sz="2400" smtClean="0"/>
              <a:t>Selection of which cuboids to materialize</a:t>
            </a:r>
          </a:p>
          <a:p>
            <a:pPr marL="1085850" lvl="2" eaLnBrk="1" hangingPunct="1">
              <a:lnSpc>
                <a:spcPct val="110000"/>
              </a:lnSpc>
            </a:pPr>
            <a:r>
              <a:rPr lang="en-US" smtClean="0"/>
              <a:t>Based on size, sharing, access frequency, etc.</a:t>
            </a:r>
          </a:p>
        </p:txBody>
      </p:sp>
      <p:sp>
        <p:nvSpPr>
          <p:cNvPr id="4096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4DEB184-8EAF-4D86-ADD5-832247727AC2}" type="slidenum">
              <a:rPr lang="en-US" smtClean="0"/>
              <a:pPr/>
              <a:t>38</a:t>
            </a:fld>
            <a:endParaRPr lang="en-US" smtClean="0"/>
          </a:p>
        </p:txBody>
      </p:sp>
      <p:graphicFrame>
        <p:nvGraphicFramePr>
          <p:cNvPr id="40965" name="Object 4"/>
          <p:cNvGraphicFramePr>
            <a:graphicFrameLocks noChangeAspect="1"/>
          </p:cNvGraphicFramePr>
          <p:nvPr/>
        </p:nvGraphicFramePr>
        <p:xfrm>
          <a:off x="3048000" y="3200400"/>
          <a:ext cx="2133600" cy="685800"/>
        </p:xfrm>
        <a:graphic>
          <a:graphicData uri="http://schemas.openxmlformats.org/presentationml/2006/ole">
            <p:oleObj spid="_x0000_s40965" name="Equation" r:id="rId4" imgW="1295400" imgH="584200" progId="Equation.3">
              <p:embed/>
            </p:oleObj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The “Compute Cube” Operator</a:t>
            </a:r>
          </a:p>
        </p:txBody>
      </p:sp>
      <p:sp>
        <p:nvSpPr>
          <p:cNvPr id="41988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371600"/>
            <a:ext cx="7848600" cy="5181600"/>
          </a:xfrm>
        </p:spPr>
        <p:txBody>
          <a:bodyPr/>
          <a:lstStyle/>
          <a:p>
            <a:pPr algn="just" eaLnBrk="1" hangingPunct="1">
              <a:spcAft>
                <a:spcPts val="600"/>
              </a:spcAft>
            </a:pPr>
            <a:r>
              <a:rPr lang="en-US" sz="2000" smtClean="0"/>
              <a:t>Cube definition and computation in DMQL</a:t>
            </a:r>
          </a:p>
          <a:p>
            <a:pPr lvl="2" algn="just" eaLnBrk="1" hangingPunct="1">
              <a:spcAft>
                <a:spcPts val="600"/>
              </a:spcAft>
              <a:buFont typeface="Wingdings" pitchFamily="2" charset="2"/>
              <a:buNone/>
            </a:pPr>
            <a:r>
              <a:rPr lang="en-US" sz="2000" smtClean="0">
                <a:solidFill>
                  <a:schemeClr val="hlink"/>
                </a:solidFill>
              </a:rPr>
              <a:t>define cube </a:t>
            </a:r>
            <a:r>
              <a:rPr lang="en-US" sz="2000" smtClean="0"/>
              <a:t>sales [item, city, year]: sum (sales_in_dollars)</a:t>
            </a:r>
            <a:endParaRPr lang="en-US" sz="2000" smtClean="0">
              <a:solidFill>
                <a:schemeClr val="hlink"/>
              </a:solidFill>
            </a:endParaRPr>
          </a:p>
          <a:p>
            <a:pPr lvl="2" algn="just" eaLnBrk="1" hangingPunct="1">
              <a:spcAft>
                <a:spcPts val="600"/>
              </a:spcAft>
              <a:buFont typeface="Wingdings" pitchFamily="2" charset="2"/>
              <a:buNone/>
            </a:pPr>
            <a:r>
              <a:rPr lang="en-US" sz="2000" smtClean="0">
                <a:solidFill>
                  <a:schemeClr val="hlink"/>
                </a:solidFill>
              </a:rPr>
              <a:t>compute cube</a:t>
            </a:r>
            <a:r>
              <a:rPr lang="en-US" sz="2000" smtClean="0"/>
              <a:t> sales</a:t>
            </a:r>
          </a:p>
          <a:p>
            <a:pPr algn="just" eaLnBrk="1" hangingPunct="1">
              <a:spcAft>
                <a:spcPts val="600"/>
              </a:spcAft>
            </a:pPr>
            <a:r>
              <a:rPr lang="en-US" sz="2000" smtClean="0"/>
              <a:t>Transform it into a SQL-like language (with a new operator </a:t>
            </a:r>
            <a:r>
              <a:rPr lang="en-US" sz="2000" smtClean="0">
                <a:solidFill>
                  <a:schemeClr val="hlink"/>
                </a:solidFill>
              </a:rPr>
              <a:t>cube by</a:t>
            </a:r>
            <a:r>
              <a:rPr lang="en-US" sz="2000" smtClean="0"/>
              <a:t>, introduced by Gray et al.’96)</a:t>
            </a:r>
          </a:p>
          <a:p>
            <a:pPr lvl="2" algn="just" eaLnBrk="1" hangingPunct="1">
              <a:spcAft>
                <a:spcPts val="600"/>
              </a:spcAft>
              <a:buFont typeface="Wingdings" pitchFamily="2" charset="2"/>
              <a:buNone/>
            </a:pPr>
            <a:r>
              <a:rPr lang="en-US" sz="2000" smtClean="0"/>
              <a:t>SELECT item, city, year, SUM (amount)</a:t>
            </a:r>
          </a:p>
          <a:p>
            <a:pPr lvl="2" algn="just" eaLnBrk="1" hangingPunct="1">
              <a:spcAft>
                <a:spcPts val="600"/>
              </a:spcAft>
              <a:buFont typeface="Wingdings" pitchFamily="2" charset="2"/>
              <a:buNone/>
            </a:pPr>
            <a:r>
              <a:rPr lang="en-US" sz="2000" smtClean="0"/>
              <a:t>FROM SALES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sz="2000" smtClean="0">
                <a:solidFill>
                  <a:schemeClr val="hlink"/>
                </a:solidFill>
              </a:rPr>
              <a:t>CUBE BY</a:t>
            </a:r>
            <a:r>
              <a:rPr lang="en-US" sz="2000" smtClean="0"/>
              <a:t> item, city, year</a:t>
            </a:r>
            <a:endParaRPr lang="en-US" sz="2000" i="1" smtClean="0"/>
          </a:p>
          <a:p>
            <a:pPr algn="just" eaLnBrk="1" hangingPunct="1"/>
            <a:r>
              <a:rPr lang="en-US" sz="2000" smtClean="0"/>
              <a:t>Need compute the following Group-Bys</a:t>
            </a:r>
            <a:r>
              <a:rPr lang="en-US" sz="2000" i="1" smtClean="0"/>
              <a:t> 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sz="2000" i="1" smtClean="0">
                <a:solidFill>
                  <a:schemeClr val="hlink"/>
                </a:solidFill>
              </a:rPr>
              <a:t>(</a:t>
            </a:r>
            <a:r>
              <a:rPr lang="en-US" sz="2000" i="1" smtClean="0">
                <a:solidFill>
                  <a:srgbClr val="FF3300"/>
                </a:solidFill>
              </a:rPr>
              <a:t>date, product, customer),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sz="2000" i="1" smtClean="0">
                <a:solidFill>
                  <a:srgbClr val="FF3300"/>
                </a:solidFill>
              </a:rPr>
              <a:t>(date,product),(date, customer), (product, customer),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sz="2000" i="1" smtClean="0">
                <a:solidFill>
                  <a:srgbClr val="FF3300"/>
                </a:solidFill>
              </a:rPr>
              <a:t>(date), (product), (customer)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n-US" sz="2000" i="1" smtClean="0">
                <a:solidFill>
                  <a:srgbClr val="FF3300"/>
                </a:solidFill>
              </a:rPr>
              <a:t>() </a:t>
            </a:r>
            <a:endParaRPr lang="en-US" sz="2000" smtClean="0">
              <a:solidFill>
                <a:srgbClr val="FF3300"/>
              </a:solidFill>
            </a:endParaRPr>
          </a:p>
        </p:txBody>
      </p:sp>
      <p:sp>
        <p:nvSpPr>
          <p:cNvPr id="4198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F5345B6-A7A3-461E-B6AE-ADB6938FD984}" type="slidenum">
              <a:rPr lang="en-US" smtClean="0"/>
              <a:pPr/>
              <a:t>39</a:t>
            </a:fld>
            <a:endParaRPr lang="en-US" smtClean="0"/>
          </a:p>
        </p:txBody>
      </p:sp>
      <p:grpSp>
        <p:nvGrpSpPr>
          <p:cNvPr id="41989" name="Group 24"/>
          <p:cNvGrpSpPr>
            <a:grpSpLocks/>
          </p:cNvGrpSpPr>
          <p:nvPr/>
        </p:nvGrpSpPr>
        <p:grpSpPr bwMode="auto">
          <a:xfrm>
            <a:off x="5156200" y="3048000"/>
            <a:ext cx="3987800" cy="3094038"/>
            <a:chOff x="3056" y="2160"/>
            <a:chExt cx="2512" cy="1949"/>
          </a:xfrm>
        </p:grpSpPr>
        <p:sp>
          <p:nvSpPr>
            <p:cNvPr id="41990" name="Line 4"/>
            <p:cNvSpPr>
              <a:spLocks noChangeShapeType="1"/>
            </p:cNvSpPr>
            <p:nvPr/>
          </p:nvSpPr>
          <p:spPr bwMode="auto">
            <a:xfrm flipV="1">
              <a:off x="4356" y="3408"/>
              <a:ext cx="672" cy="480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1991" name="Line 5"/>
            <p:cNvSpPr>
              <a:spLocks noChangeShapeType="1"/>
            </p:cNvSpPr>
            <p:nvPr/>
          </p:nvSpPr>
          <p:spPr bwMode="auto">
            <a:xfrm flipH="1" flipV="1">
              <a:off x="4376" y="3384"/>
              <a:ext cx="1" cy="528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1992" name="Freeform 6"/>
            <p:cNvSpPr>
              <a:spLocks/>
            </p:cNvSpPr>
            <p:nvPr/>
          </p:nvSpPr>
          <p:spPr bwMode="auto">
            <a:xfrm>
              <a:off x="3712" y="3432"/>
              <a:ext cx="664" cy="480"/>
            </a:xfrm>
            <a:custGeom>
              <a:avLst/>
              <a:gdLst>
                <a:gd name="T0" fmla="*/ 664 w 664"/>
                <a:gd name="T1" fmla="*/ 480 h 480"/>
                <a:gd name="T2" fmla="*/ 0 w 664"/>
                <a:gd name="T3" fmla="*/ 0 h 480"/>
                <a:gd name="T4" fmla="*/ 0 60000 65536"/>
                <a:gd name="T5" fmla="*/ 0 60000 65536"/>
                <a:gd name="T6" fmla="*/ 0 w 664"/>
                <a:gd name="T7" fmla="*/ 0 h 480"/>
                <a:gd name="T8" fmla="*/ 664 w 664"/>
                <a:gd name="T9" fmla="*/ 480 h 480"/>
              </a:gdLst>
              <a:ahLst/>
              <a:cxnLst>
                <a:cxn ang="T4">
                  <a:pos x="T0" y="T1"/>
                </a:cxn>
                <a:cxn ang="T5">
                  <a:pos x="T2" y="T3"/>
                </a:cxn>
              </a:cxnLst>
              <a:rect l="T6" t="T7" r="T8" b="T9"/>
              <a:pathLst>
                <a:path w="664" h="480">
                  <a:moveTo>
                    <a:pt x="664" y="480"/>
                  </a:moveTo>
                  <a:lnTo>
                    <a:pt x="0" y="0"/>
                  </a:lnTo>
                </a:path>
              </a:pathLst>
            </a:cu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1993" name="Text Box 7"/>
            <p:cNvSpPr txBox="1">
              <a:spLocks noChangeArrowheads="1"/>
            </p:cNvSpPr>
            <p:nvPr/>
          </p:nvSpPr>
          <p:spPr bwMode="auto">
            <a:xfrm>
              <a:off x="4032" y="2688"/>
              <a:ext cx="576" cy="17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lIns="0" tIns="0" rIns="0" bIns="0">
              <a:spAutoFit/>
            </a:bodyPr>
            <a:lstStyle/>
            <a:p>
              <a:pPr algn="r" eaLnBrk="0" hangingPunct="0">
                <a:spcBef>
                  <a:spcPct val="50000"/>
                </a:spcBef>
              </a:pPr>
              <a:r>
                <a:rPr lang="en-US" sz="1800">
                  <a:solidFill>
                    <a:srgbClr val="008484"/>
                  </a:solidFill>
                  <a:latin typeface="Times New Roman" pitchFamily="18" charset="0"/>
                </a:rPr>
                <a:t>(item)</a:t>
              </a:r>
              <a:endParaRPr lang="en-US" sz="1800" u="sng">
                <a:solidFill>
                  <a:srgbClr val="008484"/>
                </a:solidFill>
                <a:latin typeface="Times New Roman" pitchFamily="18" charset="0"/>
              </a:endParaRPr>
            </a:p>
          </p:txBody>
        </p:sp>
        <p:sp>
          <p:nvSpPr>
            <p:cNvPr id="41994" name="Line 8"/>
            <p:cNvSpPr>
              <a:spLocks noChangeShapeType="1"/>
            </p:cNvSpPr>
            <p:nvPr/>
          </p:nvSpPr>
          <p:spPr bwMode="auto">
            <a:xfrm>
              <a:off x="3704" y="2808"/>
              <a:ext cx="1" cy="624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1995" name="Line 9"/>
            <p:cNvSpPr>
              <a:spLocks noChangeShapeType="1"/>
            </p:cNvSpPr>
            <p:nvPr/>
          </p:nvSpPr>
          <p:spPr bwMode="auto">
            <a:xfrm>
              <a:off x="3704" y="2808"/>
              <a:ext cx="672" cy="576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1996" name="Line 10"/>
            <p:cNvSpPr>
              <a:spLocks noChangeShapeType="1"/>
            </p:cNvSpPr>
            <p:nvPr/>
          </p:nvSpPr>
          <p:spPr bwMode="auto">
            <a:xfrm>
              <a:off x="5048" y="2856"/>
              <a:ext cx="1" cy="576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1997" name="Line 11"/>
            <p:cNvSpPr>
              <a:spLocks noChangeShapeType="1"/>
            </p:cNvSpPr>
            <p:nvPr/>
          </p:nvSpPr>
          <p:spPr bwMode="auto">
            <a:xfrm>
              <a:off x="4376" y="2808"/>
              <a:ext cx="672" cy="624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1998" name="Line 12"/>
            <p:cNvSpPr>
              <a:spLocks noChangeShapeType="1"/>
            </p:cNvSpPr>
            <p:nvPr/>
          </p:nvSpPr>
          <p:spPr bwMode="auto">
            <a:xfrm flipH="1" flipV="1">
              <a:off x="4424" y="2376"/>
              <a:ext cx="624" cy="480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1999" name="Line 13"/>
            <p:cNvSpPr>
              <a:spLocks noChangeShapeType="1"/>
            </p:cNvSpPr>
            <p:nvPr/>
          </p:nvSpPr>
          <p:spPr bwMode="auto">
            <a:xfrm flipV="1">
              <a:off x="3704" y="2376"/>
              <a:ext cx="720" cy="432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2000" name="Line 14"/>
            <p:cNvSpPr>
              <a:spLocks noChangeShapeType="1"/>
            </p:cNvSpPr>
            <p:nvPr/>
          </p:nvSpPr>
          <p:spPr bwMode="auto">
            <a:xfrm flipH="1">
              <a:off x="4376" y="2376"/>
              <a:ext cx="48" cy="432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2001" name="Text Box 15"/>
            <p:cNvSpPr txBox="1">
              <a:spLocks noChangeArrowheads="1"/>
            </p:cNvSpPr>
            <p:nvPr/>
          </p:nvSpPr>
          <p:spPr bwMode="auto">
            <a:xfrm>
              <a:off x="3354" y="2688"/>
              <a:ext cx="312" cy="17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r" eaLnBrk="0" hangingPunct="0"/>
              <a:r>
                <a:rPr lang="en-US" sz="1800">
                  <a:solidFill>
                    <a:srgbClr val="008484"/>
                  </a:solidFill>
                  <a:latin typeface="Times New Roman" pitchFamily="18" charset="0"/>
                </a:rPr>
                <a:t>(city)</a:t>
              </a:r>
              <a:endParaRPr lang="en-US" sz="1800" u="sng">
                <a:solidFill>
                  <a:srgbClr val="008484"/>
                </a:solidFill>
                <a:latin typeface="Times New Roman" pitchFamily="18" charset="0"/>
              </a:endParaRPr>
            </a:p>
          </p:txBody>
        </p:sp>
        <p:sp>
          <p:nvSpPr>
            <p:cNvPr id="42002" name="Text Box 16"/>
            <p:cNvSpPr txBox="1">
              <a:spLocks noChangeArrowheads="1"/>
            </p:cNvSpPr>
            <p:nvPr/>
          </p:nvSpPr>
          <p:spPr bwMode="auto">
            <a:xfrm>
              <a:off x="4328" y="2160"/>
              <a:ext cx="212" cy="231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>
              <a:spAutoFit/>
            </a:bodyPr>
            <a:lstStyle/>
            <a:p>
              <a:pPr algn="r" eaLnBrk="0" hangingPunct="0"/>
              <a:r>
                <a:rPr lang="en-US" sz="1800">
                  <a:solidFill>
                    <a:srgbClr val="008484"/>
                  </a:solidFill>
                  <a:latin typeface="Times New Roman" pitchFamily="18" charset="0"/>
                </a:rPr>
                <a:t>()</a:t>
              </a:r>
              <a:endParaRPr lang="en-US" sz="1800" u="sng">
                <a:solidFill>
                  <a:srgbClr val="008484"/>
                </a:solidFill>
                <a:latin typeface="Times New Roman" pitchFamily="18" charset="0"/>
              </a:endParaRPr>
            </a:p>
          </p:txBody>
        </p:sp>
        <p:sp>
          <p:nvSpPr>
            <p:cNvPr id="42003" name="Line 17"/>
            <p:cNvSpPr>
              <a:spLocks noChangeShapeType="1"/>
            </p:cNvSpPr>
            <p:nvPr/>
          </p:nvSpPr>
          <p:spPr bwMode="auto">
            <a:xfrm flipV="1">
              <a:off x="3704" y="2808"/>
              <a:ext cx="672" cy="624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2004" name="Line 18"/>
            <p:cNvSpPr>
              <a:spLocks noChangeShapeType="1"/>
            </p:cNvSpPr>
            <p:nvPr/>
          </p:nvSpPr>
          <p:spPr bwMode="auto">
            <a:xfrm flipV="1">
              <a:off x="4376" y="2856"/>
              <a:ext cx="672" cy="528"/>
            </a:xfrm>
            <a:prstGeom prst="line">
              <a:avLst/>
            </a:prstGeom>
            <a:noFill/>
            <a:ln w="12700">
              <a:solidFill>
                <a:srgbClr val="008484"/>
              </a:solidFill>
              <a:round/>
              <a:headEnd type="none" w="sm" len="sm"/>
              <a:tailEnd type="none" w="sm" len="sm"/>
            </a:ln>
          </p:spPr>
          <p:txBody>
            <a:bodyPr wrap="none" anchor="ctr"/>
            <a:lstStyle/>
            <a:p>
              <a:endParaRPr lang="en-IN"/>
            </a:p>
          </p:txBody>
        </p:sp>
        <p:sp>
          <p:nvSpPr>
            <p:cNvPr id="42005" name="Text Box 19"/>
            <p:cNvSpPr txBox="1">
              <a:spLocks noChangeArrowheads="1"/>
            </p:cNvSpPr>
            <p:nvPr/>
          </p:nvSpPr>
          <p:spPr bwMode="auto">
            <a:xfrm>
              <a:off x="5032" y="2688"/>
              <a:ext cx="344" cy="17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r" eaLnBrk="0" hangingPunct="0"/>
              <a:r>
                <a:rPr lang="en-US" sz="1800">
                  <a:solidFill>
                    <a:srgbClr val="008484"/>
                  </a:solidFill>
                  <a:latin typeface="Times New Roman" pitchFamily="18" charset="0"/>
                </a:rPr>
                <a:t>(year)</a:t>
              </a:r>
              <a:endParaRPr lang="en-US" sz="1800" u="sng">
                <a:solidFill>
                  <a:srgbClr val="008484"/>
                </a:solidFill>
                <a:latin typeface="Times New Roman" pitchFamily="18" charset="0"/>
              </a:endParaRPr>
            </a:p>
          </p:txBody>
        </p:sp>
        <p:sp>
          <p:nvSpPr>
            <p:cNvPr id="42006" name="Text Box 20"/>
            <p:cNvSpPr txBox="1">
              <a:spLocks noChangeArrowheads="1"/>
            </p:cNvSpPr>
            <p:nvPr/>
          </p:nvSpPr>
          <p:spPr bwMode="auto">
            <a:xfrm>
              <a:off x="3056" y="3360"/>
              <a:ext cx="640" cy="17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r" eaLnBrk="0" hangingPunct="0"/>
              <a:r>
                <a:rPr lang="en-US" sz="1800">
                  <a:solidFill>
                    <a:srgbClr val="008484"/>
                  </a:solidFill>
                  <a:latin typeface="Times New Roman" pitchFamily="18" charset="0"/>
                </a:rPr>
                <a:t>(city, item)</a:t>
              </a:r>
              <a:endParaRPr lang="en-US" sz="1800" u="sng">
                <a:solidFill>
                  <a:srgbClr val="008484"/>
                </a:solidFill>
                <a:latin typeface="Times New Roman" pitchFamily="18" charset="0"/>
              </a:endParaRPr>
            </a:p>
          </p:txBody>
        </p:sp>
        <p:sp>
          <p:nvSpPr>
            <p:cNvPr id="42007" name="Text Box 21"/>
            <p:cNvSpPr txBox="1">
              <a:spLocks noChangeArrowheads="1"/>
            </p:cNvSpPr>
            <p:nvPr/>
          </p:nvSpPr>
          <p:spPr bwMode="auto">
            <a:xfrm>
              <a:off x="4032" y="3360"/>
              <a:ext cx="632" cy="17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r" eaLnBrk="0" hangingPunct="0"/>
              <a:r>
                <a:rPr lang="en-US" sz="1800">
                  <a:solidFill>
                    <a:srgbClr val="008484"/>
                  </a:solidFill>
                  <a:latin typeface="Times New Roman" pitchFamily="18" charset="0"/>
                </a:rPr>
                <a:t>(city, year)</a:t>
              </a:r>
              <a:endParaRPr lang="en-US" sz="1800" u="sng">
                <a:solidFill>
                  <a:srgbClr val="008484"/>
                </a:solidFill>
                <a:latin typeface="Times New Roman" pitchFamily="18" charset="0"/>
              </a:endParaRPr>
            </a:p>
          </p:txBody>
        </p:sp>
        <p:sp>
          <p:nvSpPr>
            <p:cNvPr id="42008" name="Text Box 22"/>
            <p:cNvSpPr txBox="1">
              <a:spLocks noChangeArrowheads="1"/>
            </p:cNvSpPr>
            <p:nvPr/>
          </p:nvSpPr>
          <p:spPr bwMode="auto">
            <a:xfrm>
              <a:off x="4896" y="3360"/>
              <a:ext cx="672" cy="17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r" eaLnBrk="0" hangingPunct="0"/>
              <a:r>
                <a:rPr lang="en-US" sz="1800">
                  <a:solidFill>
                    <a:srgbClr val="008484"/>
                  </a:solidFill>
                  <a:latin typeface="Times New Roman" pitchFamily="18" charset="0"/>
                </a:rPr>
                <a:t>(item, year)</a:t>
              </a:r>
              <a:endParaRPr lang="en-US" sz="1800" u="sng">
                <a:solidFill>
                  <a:srgbClr val="008484"/>
                </a:solidFill>
                <a:latin typeface="Times New Roman" pitchFamily="18" charset="0"/>
              </a:endParaRPr>
            </a:p>
          </p:txBody>
        </p:sp>
        <p:sp>
          <p:nvSpPr>
            <p:cNvPr id="42009" name="Text Box 23"/>
            <p:cNvSpPr txBox="1">
              <a:spLocks noChangeArrowheads="1"/>
            </p:cNvSpPr>
            <p:nvPr/>
          </p:nvSpPr>
          <p:spPr bwMode="auto">
            <a:xfrm>
              <a:off x="3888" y="3936"/>
              <a:ext cx="960" cy="173"/>
            </a:xfrm>
            <a:prstGeom prst="rect">
              <a:avLst/>
            </a:prstGeom>
            <a:noFill/>
            <a:ln w="12700">
              <a:noFill/>
              <a:miter lim="800000"/>
              <a:headEnd type="none" w="sm" len="sm"/>
              <a:tailEnd type="none" w="sm" len="sm"/>
            </a:ln>
          </p:spPr>
          <p:txBody>
            <a:bodyPr wrap="none" lIns="0" tIns="0" rIns="0" bIns="0">
              <a:spAutoFit/>
            </a:bodyPr>
            <a:lstStyle/>
            <a:p>
              <a:pPr algn="r" eaLnBrk="0" hangingPunct="0"/>
              <a:r>
                <a:rPr lang="en-US" sz="1800">
                  <a:solidFill>
                    <a:srgbClr val="008484"/>
                  </a:solidFill>
                  <a:latin typeface="Times New Roman" pitchFamily="18" charset="0"/>
                </a:rPr>
                <a:t>(city, item, year)</a:t>
              </a:r>
              <a:endParaRPr lang="en-US" sz="1800" u="sng">
                <a:solidFill>
                  <a:srgbClr val="008484"/>
                </a:solidFill>
                <a:latin typeface="Times New Roman" pitchFamily="18" charset="0"/>
              </a:endParaRPr>
            </a:p>
          </p:txBody>
        </p:sp>
      </p:grp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>
            <a:normAutofit fontScale="90000"/>
          </a:bodyPr>
          <a:lstStyle/>
          <a:p>
            <a:pPr eaLnBrk="1" hangingPunct="1"/>
            <a:r>
              <a:rPr lang="en-US" smtClean="0"/>
              <a:t>Data Warehouse—Subject-Oriented</a:t>
            </a:r>
            <a:endParaRPr lang="en-US" sz="3200" smtClean="0"/>
          </a:p>
        </p:txBody>
      </p:sp>
      <p:sp>
        <p:nvSpPr>
          <p:cNvPr id="6148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524000"/>
            <a:ext cx="8305800" cy="4608513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30000"/>
              </a:lnSpc>
            </a:pPr>
            <a:r>
              <a:rPr lang="en-US" sz="2400" smtClean="0"/>
              <a:t>Organized around major subjects, such as </a:t>
            </a:r>
            <a:r>
              <a:rPr lang="en-US" sz="2400" smtClean="0">
                <a:solidFill>
                  <a:schemeClr val="hlink"/>
                </a:solidFill>
              </a:rPr>
              <a:t>customer, product, sales</a:t>
            </a:r>
            <a:endParaRPr lang="en-US" sz="2400" smtClean="0"/>
          </a:p>
          <a:p>
            <a:pPr eaLnBrk="1" hangingPunct="1">
              <a:lnSpc>
                <a:spcPct val="130000"/>
              </a:lnSpc>
            </a:pPr>
            <a:r>
              <a:rPr lang="en-US" sz="2400" smtClean="0"/>
              <a:t>Focusing on the modeling and analysis of data for decision makers, not on daily operations or transaction processing</a:t>
            </a:r>
          </a:p>
          <a:p>
            <a:pPr eaLnBrk="1" hangingPunct="1">
              <a:lnSpc>
                <a:spcPct val="130000"/>
              </a:lnSpc>
            </a:pPr>
            <a:r>
              <a:rPr lang="en-US" sz="2400" smtClean="0"/>
              <a:t>Provide </a:t>
            </a:r>
            <a:r>
              <a:rPr lang="en-US" sz="2400" smtClean="0">
                <a:solidFill>
                  <a:schemeClr val="hlink"/>
                </a:solidFill>
              </a:rPr>
              <a:t>a simple and concise</a:t>
            </a:r>
            <a:r>
              <a:rPr lang="en-US" sz="2400" smtClean="0"/>
              <a:t> view around particular subject issues by </a:t>
            </a:r>
            <a:r>
              <a:rPr lang="en-US" sz="2400" smtClean="0">
                <a:solidFill>
                  <a:schemeClr val="hlink"/>
                </a:solidFill>
              </a:rPr>
              <a:t>excluding data that are not useful in the decision support process</a:t>
            </a:r>
            <a:endParaRPr lang="en-US" sz="2400" smtClean="0"/>
          </a:p>
        </p:txBody>
      </p:sp>
      <p:sp>
        <p:nvSpPr>
          <p:cNvPr id="61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ED397531-883D-4992-A09C-7EB22F5E99D2}" type="slidenum">
              <a:rPr lang="en-US" smtClean="0"/>
              <a:pPr/>
              <a:t>4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Indexing OLAP Data: </a:t>
            </a:r>
            <a:r>
              <a:rPr lang="en-US" b="1" smtClean="0"/>
              <a:t>Bitmap Index</a:t>
            </a:r>
            <a:endParaRPr lang="en-US" sz="3200" b="1" smtClean="0"/>
          </a:p>
        </p:txBody>
      </p:sp>
      <p:sp>
        <p:nvSpPr>
          <p:cNvPr id="43012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143000"/>
            <a:ext cx="8534400" cy="2743200"/>
          </a:xfrm>
        </p:spPr>
        <p:txBody>
          <a:bodyPr>
            <a:normAutofit lnSpcReduction="10000"/>
          </a:bodyPr>
          <a:lstStyle/>
          <a:p>
            <a:pPr eaLnBrk="1" hangingPunct="1"/>
            <a:r>
              <a:rPr lang="en-US" sz="2000" smtClean="0"/>
              <a:t>Index on a particular column</a:t>
            </a:r>
          </a:p>
          <a:p>
            <a:pPr eaLnBrk="1" hangingPunct="1"/>
            <a:r>
              <a:rPr lang="en-US" sz="2000" smtClean="0"/>
              <a:t>Each value in the column has a bit vector: bit-op is fast</a:t>
            </a:r>
          </a:p>
          <a:p>
            <a:pPr eaLnBrk="1" hangingPunct="1"/>
            <a:r>
              <a:rPr lang="en-US" sz="2000" smtClean="0"/>
              <a:t>The length of the bit vector: # of records in the base table</a:t>
            </a:r>
          </a:p>
          <a:p>
            <a:pPr eaLnBrk="1" hangingPunct="1"/>
            <a:r>
              <a:rPr lang="en-US" sz="2000" smtClean="0"/>
              <a:t>The </a:t>
            </a:r>
            <a:r>
              <a:rPr lang="en-US" sz="2000" i="1" smtClean="0"/>
              <a:t> i</a:t>
            </a:r>
            <a:r>
              <a:rPr lang="en-US" sz="2000" smtClean="0"/>
              <a:t>-th bit is set if the </a:t>
            </a:r>
            <a:r>
              <a:rPr lang="en-US" sz="2000" i="1" smtClean="0"/>
              <a:t> i</a:t>
            </a:r>
            <a:r>
              <a:rPr lang="en-US" sz="2000" smtClean="0"/>
              <a:t>-th row of the base table has the value for the indexed column</a:t>
            </a:r>
          </a:p>
          <a:p>
            <a:pPr eaLnBrk="1" hangingPunct="1"/>
            <a:r>
              <a:rPr lang="en-US" sz="2000" smtClean="0"/>
              <a:t>not suitable for high cardinality domains</a:t>
            </a:r>
          </a:p>
          <a:p>
            <a:pPr marL="342900" lvl="1" indent="-342900" eaLnBrk="1" hangingPunct="1">
              <a:buClr>
                <a:schemeClr val="folHlink"/>
              </a:buClr>
              <a:buSzPct val="60000"/>
            </a:pPr>
            <a:r>
              <a:rPr lang="en-US" sz="2000" smtClean="0"/>
              <a:t>A recent bit compression technique, Word-Aligned Hybrid (WAH), makes it work for high cardinality domain as well [Wu, et al. TODS’06]</a:t>
            </a:r>
          </a:p>
          <a:p>
            <a:pPr eaLnBrk="1" hangingPunct="1"/>
            <a:endParaRPr lang="en-US" sz="2000" smtClean="0"/>
          </a:p>
        </p:txBody>
      </p:sp>
      <p:sp>
        <p:nvSpPr>
          <p:cNvPr id="4301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ED1DA0D-4A17-4BCE-B85B-3787F1DCDE81}" type="slidenum">
              <a:rPr lang="en-US" smtClean="0"/>
              <a:pPr/>
              <a:t>40</a:t>
            </a:fld>
            <a:endParaRPr lang="en-US" smtClean="0"/>
          </a:p>
        </p:txBody>
      </p:sp>
      <p:graphicFrame>
        <p:nvGraphicFramePr>
          <p:cNvPr id="43013" name="Object 4"/>
          <p:cNvGraphicFramePr>
            <a:graphicFrameLocks noChangeAspect="1"/>
          </p:cNvGraphicFramePr>
          <p:nvPr/>
        </p:nvGraphicFramePr>
        <p:xfrm>
          <a:off x="228600" y="4419600"/>
          <a:ext cx="2571750" cy="2076450"/>
        </p:xfrm>
        <a:graphic>
          <a:graphicData uri="http://schemas.openxmlformats.org/presentationml/2006/ole">
            <p:oleObj spid="_x0000_s43013" name="Worksheet" r:id="rId4" imgW="2562631" imgH="1981441" progId="Excel.Sheet.8">
              <p:embed/>
            </p:oleObj>
          </a:graphicData>
        </a:graphic>
      </p:graphicFrame>
      <p:graphicFrame>
        <p:nvGraphicFramePr>
          <p:cNvPr id="43014" name="Object 5"/>
          <p:cNvGraphicFramePr>
            <a:graphicFrameLocks noChangeAspect="1"/>
          </p:cNvGraphicFramePr>
          <p:nvPr/>
        </p:nvGraphicFramePr>
        <p:xfrm>
          <a:off x="6496050" y="4495800"/>
          <a:ext cx="2647950" cy="1981200"/>
        </p:xfrm>
        <a:graphic>
          <a:graphicData uri="http://schemas.openxmlformats.org/presentationml/2006/ole">
            <p:oleObj spid="_x0000_s43014" name="Worksheet" r:id="rId5" imgW="2638831" imgH="1981441" progId="Excel.Sheet.8">
              <p:embed/>
            </p:oleObj>
          </a:graphicData>
        </a:graphic>
      </p:graphicFrame>
      <p:graphicFrame>
        <p:nvGraphicFramePr>
          <p:cNvPr id="43015" name="Object 6"/>
          <p:cNvGraphicFramePr>
            <a:graphicFrameLocks noChangeAspect="1"/>
          </p:cNvGraphicFramePr>
          <p:nvPr/>
        </p:nvGraphicFramePr>
        <p:xfrm>
          <a:off x="2895600" y="4495800"/>
          <a:ext cx="3505200" cy="1981200"/>
        </p:xfrm>
        <a:graphic>
          <a:graphicData uri="http://schemas.openxmlformats.org/presentationml/2006/ole">
            <p:oleObj spid="_x0000_s43015" name="Worksheet" r:id="rId6" imgW="3496056" imgH="1981606" progId="Excel.Sheet.8">
              <p:embed/>
            </p:oleObj>
          </a:graphicData>
        </a:graphic>
      </p:graphicFrame>
      <p:sp>
        <p:nvSpPr>
          <p:cNvPr id="43016" name="Text Box 7"/>
          <p:cNvSpPr txBox="1">
            <a:spLocks noChangeArrowheads="1"/>
          </p:cNvSpPr>
          <p:nvPr/>
        </p:nvSpPr>
        <p:spPr bwMode="auto">
          <a:xfrm>
            <a:off x="533400" y="3962400"/>
            <a:ext cx="15128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b="1">
                <a:latin typeface="Times New Roman" pitchFamily="18" charset="0"/>
              </a:rPr>
              <a:t>Base table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3017" name="Text Box 8"/>
          <p:cNvSpPr txBox="1">
            <a:spLocks noChangeArrowheads="1"/>
          </p:cNvSpPr>
          <p:nvPr/>
        </p:nvSpPr>
        <p:spPr bwMode="auto">
          <a:xfrm>
            <a:off x="2971800" y="4038600"/>
            <a:ext cx="2319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b="1">
                <a:latin typeface="Times New Roman" pitchFamily="18" charset="0"/>
              </a:rPr>
              <a:t>Index on Region</a:t>
            </a:r>
            <a:endParaRPr lang="en-US">
              <a:latin typeface="Times New Roman" pitchFamily="18" charset="0"/>
            </a:endParaRPr>
          </a:p>
        </p:txBody>
      </p:sp>
      <p:sp>
        <p:nvSpPr>
          <p:cNvPr id="43018" name="Text Box 9"/>
          <p:cNvSpPr txBox="1">
            <a:spLocks noChangeArrowheads="1"/>
          </p:cNvSpPr>
          <p:nvPr/>
        </p:nvSpPr>
        <p:spPr bwMode="auto">
          <a:xfrm>
            <a:off x="6553200" y="4038600"/>
            <a:ext cx="2065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 eaLnBrk="0" hangingPunct="0"/>
            <a:r>
              <a:rPr lang="en-US" b="1">
                <a:latin typeface="Times New Roman" pitchFamily="18" charset="0"/>
              </a:rPr>
              <a:t>Index on Type</a:t>
            </a:r>
            <a:endParaRPr lang="en-US">
              <a:latin typeface="Times New Roman" pitchFamily="18" charset="0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6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5603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Indexing OLAP Data: </a:t>
            </a:r>
            <a:r>
              <a:rPr lang="en-US" b="1" smtClean="0"/>
              <a:t>Join Indices</a:t>
            </a:r>
          </a:p>
        </p:txBody>
      </p:sp>
      <p:sp>
        <p:nvSpPr>
          <p:cNvPr id="44037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371600"/>
            <a:ext cx="6096000" cy="5105400"/>
          </a:xfrm>
        </p:spPr>
        <p:txBody>
          <a:bodyPr/>
          <a:lstStyle/>
          <a:p>
            <a:pPr eaLnBrk="1" hangingPunct="1"/>
            <a:r>
              <a:rPr lang="en-US" sz="2000" smtClean="0"/>
              <a:t>Join index: JI(R-id, S-id) where R (R-id, …) </a:t>
            </a:r>
            <a:r>
              <a:rPr lang="en-US" sz="2000" smtClean="0">
                <a:sym typeface="MT Extra" pitchFamily="18" charset="2"/>
              </a:rPr>
              <a:t> S (S-id, …)</a:t>
            </a:r>
          </a:p>
          <a:p>
            <a:pPr eaLnBrk="1" hangingPunct="1"/>
            <a:r>
              <a:rPr lang="en-US" sz="2000" smtClean="0"/>
              <a:t>Traditional indices map the values to a list of record ids</a:t>
            </a:r>
          </a:p>
          <a:p>
            <a:pPr lvl="1" eaLnBrk="1" hangingPunct="1"/>
            <a:r>
              <a:rPr lang="en-US" sz="2000" smtClean="0"/>
              <a:t>It materializes relational join in JI file and speeds up relational join </a:t>
            </a:r>
          </a:p>
          <a:p>
            <a:pPr eaLnBrk="1" hangingPunct="1"/>
            <a:r>
              <a:rPr lang="en-US" sz="2000" smtClean="0"/>
              <a:t>In data warehouses, join index relates the values of the </a:t>
            </a:r>
            <a:r>
              <a:rPr lang="en-US" sz="2000" u="sng" smtClean="0">
                <a:solidFill>
                  <a:schemeClr val="hlink"/>
                </a:solidFill>
              </a:rPr>
              <a:t>dimensions</a:t>
            </a:r>
            <a:r>
              <a:rPr lang="en-US" sz="2000" smtClean="0"/>
              <a:t> of a start schema to </a:t>
            </a:r>
            <a:r>
              <a:rPr lang="en-US" sz="2000" u="sng" smtClean="0">
                <a:solidFill>
                  <a:schemeClr val="hlink"/>
                </a:solidFill>
              </a:rPr>
              <a:t>rows</a:t>
            </a:r>
            <a:r>
              <a:rPr lang="en-US" sz="2000" smtClean="0"/>
              <a:t> in the fact table.</a:t>
            </a:r>
          </a:p>
          <a:p>
            <a:pPr lvl="1" eaLnBrk="1" hangingPunct="1"/>
            <a:r>
              <a:rPr lang="en-US" sz="2000" smtClean="0"/>
              <a:t>E.g. fact table: </a:t>
            </a:r>
            <a:r>
              <a:rPr lang="en-US" sz="2000" i="1" smtClean="0"/>
              <a:t>Sales </a:t>
            </a:r>
            <a:r>
              <a:rPr lang="en-US" sz="2000" smtClean="0"/>
              <a:t>and two dimensions </a:t>
            </a:r>
            <a:r>
              <a:rPr lang="en-US" sz="2000" i="1" smtClean="0"/>
              <a:t>city</a:t>
            </a:r>
            <a:r>
              <a:rPr lang="en-US" sz="2000" smtClean="0"/>
              <a:t> and </a:t>
            </a:r>
            <a:r>
              <a:rPr lang="en-US" sz="2000" i="1" smtClean="0"/>
              <a:t>product</a:t>
            </a:r>
            <a:endParaRPr lang="en-US" sz="2000" smtClean="0"/>
          </a:p>
          <a:p>
            <a:pPr lvl="2" eaLnBrk="1" hangingPunct="1"/>
            <a:r>
              <a:rPr lang="en-US" sz="2000" smtClean="0"/>
              <a:t>A join index on </a:t>
            </a:r>
            <a:r>
              <a:rPr lang="en-US" sz="2000" i="1" smtClean="0"/>
              <a:t>city</a:t>
            </a:r>
            <a:r>
              <a:rPr lang="en-US" sz="2000" smtClean="0"/>
              <a:t> maintains for each distinct city a list of R-IDs of the tuples recording the Sales in the city </a:t>
            </a:r>
          </a:p>
          <a:p>
            <a:pPr lvl="1" eaLnBrk="1" hangingPunct="1"/>
            <a:r>
              <a:rPr lang="en-US" sz="2000" smtClean="0"/>
              <a:t>Join indices can span multiple dimensions</a:t>
            </a:r>
          </a:p>
        </p:txBody>
      </p:sp>
      <p:sp>
        <p:nvSpPr>
          <p:cNvPr id="4403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E4AF1CE-2E88-4647-BC54-BCC4C4213223}" type="slidenum">
              <a:rPr lang="en-US" smtClean="0"/>
              <a:pPr/>
              <a:t>41</a:t>
            </a:fld>
            <a:endParaRPr lang="en-US" smtClean="0"/>
          </a:p>
        </p:txBody>
      </p:sp>
      <p:pic>
        <p:nvPicPr>
          <p:cNvPr id="44035" name="Picture 4" descr="ji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96000" y="1676400"/>
            <a:ext cx="3048000" cy="4713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560388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mtClean="0"/>
              <a:t>Efficient Processing OLAP Queries</a:t>
            </a:r>
          </a:p>
        </p:txBody>
      </p:sp>
      <p:sp>
        <p:nvSpPr>
          <p:cNvPr id="45060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86800" cy="5257800"/>
          </a:xfrm>
        </p:spPr>
        <p:txBody>
          <a:bodyPr/>
          <a:lstStyle/>
          <a:p>
            <a:pPr eaLnBrk="1" hangingPunct="1">
              <a:lnSpc>
                <a:spcPct val="140000"/>
              </a:lnSpc>
            </a:pPr>
            <a:r>
              <a:rPr lang="en-US" sz="1800" b="1" smtClean="0"/>
              <a:t>Determine which operations</a:t>
            </a:r>
            <a:r>
              <a:rPr lang="en-US" sz="1800" smtClean="0"/>
              <a:t> should be performed on the available cuboids</a:t>
            </a:r>
          </a:p>
          <a:p>
            <a:pPr lvl="1" eaLnBrk="1" hangingPunct="1">
              <a:lnSpc>
                <a:spcPct val="140000"/>
              </a:lnSpc>
            </a:pPr>
            <a:r>
              <a:rPr lang="en-US" sz="1800" smtClean="0"/>
              <a:t>Transform </a:t>
            </a:r>
            <a:r>
              <a:rPr lang="en-US" sz="1800" smtClean="0">
                <a:solidFill>
                  <a:schemeClr val="folHlink"/>
                </a:solidFill>
              </a:rPr>
              <a:t>drill</a:t>
            </a:r>
            <a:r>
              <a:rPr lang="en-US" sz="1800" smtClean="0"/>
              <a:t>, </a:t>
            </a:r>
            <a:r>
              <a:rPr lang="en-US" sz="1800" smtClean="0">
                <a:solidFill>
                  <a:schemeClr val="folHlink"/>
                </a:solidFill>
              </a:rPr>
              <a:t>roll</a:t>
            </a:r>
            <a:r>
              <a:rPr lang="en-US" sz="1800" smtClean="0"/>
              <a:t>, etc. into corresponding SQL and/or OLAP operations, e.g., </a:t>
            </a:r>
            <a:r>
              <a:rPr lang="en-US" sz="1800" smtClean="0">
                <a:solidFill>
                  <a:schemeClr val="folHlink"/>
                </a:solidFill>
              </a:rPr>
              <a:t>dice</a:t>
            </a:r>
            <a:r>
              <a:rPr lang="en-US" sz="1800" smtClean="0"/>
              <a:t> = selection + projection</a:t>
            </a:r>
          </a:p>
          <a:p>
            <a:pPr eaLnBrk="1" hangingPunct="1">
              <a:lnSpc>
                <a:spcPct val="140000"/>
              </a:lnSpc>
            </a:pPr>
            <a:r>
              <a:rPr lang="en-US" sz="1800" b="1" smtClean="0"/>
              <a:t>Determine which materialized cuboid(s)</a:t>
            </a:r>
            <a:r>
              <a:rPr lang="en-US" sz="1800" smtClean="0"/>
              <a:t> should be selected for OLAP op.</a:t>
            </a:r>
          </a:p>
          <a:p>
            <a:pPr lvl="1" eaLnBrk="1" hangingPunct="1">
              <a:lnSpc>
                <a:spcPct val="140000"/>
              </a:lnSpc>
            </a:pPr>
            <a:r>
              <a:rPr lang="en-US" sz="1800" smtClean="0"/>
              <a:t>Let the query to be processed be on {</a:t>
            </a:r>
            <a:r>
              <a:rPr lang="en-US" sz="1800" i="1" smtClean="0"/>
              <a:t>brand, province_or_state</a:t>
            </a:r>
            <a:r>
              <a:rPr lang="en-US" sz="1800" smtClean="0"/>
              <a:t>} with the condition “</a:t>
            </a:r>
            <a:r>
              <a:rPr lang="en-US" sz="1800" i="1" smtClean="0"/>
              <a:t>year = 2004</a:t>
            </a:r>
            <a:r>
              <a:rPr lang="en-US" sz="1800" smtClean="0"/>
              <a:t>”, and there are 4 materialized cuboids available:</a:t>
            </a:r>
          </a:p>
          <a:p>
            <a:pPr lvl="2" eaLnBrk="1" hangingPunct="1">
              <a:lnSpc>
                <a:spcPct val="140000"/>
              </a:lnSpc>
              <a:buFont typeface="Wingdings" pitchFamily="2" charset="2"/>
              <a:buNone/>
            </a:pPr>
            <a:r>
              <a:rPr lang="en-US" sz="1800" smtClean="0"/>
              <a:t>1) {</a:t>
            </a:r>
            <a:r>
              <a:rPr lang="en-US" sz="1800" i="1" smtClean="0"/>
              <a:t>year, item_name, city</a:t>
            </a:r>
            <a:r>
              <a:rPr lang="en-US" sz="1800" smtClean="0"/>
              <a:t>}  </a:t>
            </a:r>
          </a:p>
          <a:p>
            <a:pPr lvl="2" eaLnBrk="1" hangingPunct="1">
              <a:lnSpc>
                <a:spcPct val="140000"/>
              </a:lnSpc>
              <a:buFont typeface="Wingdings" pitchFamily="2" charset="2"/>
              <a:buNone/>
            </a:pPr>
            <a:r>
              <a:rPr lang="en-US" sz="1800" smtClean="0"/>
              <a:t>2) {</a:t>
            </a:r>
            <a:r>
              <a:rPr lang="en-US" sz="1800" i="1" smtClean="0"/>
              <a:t>year, brand, country</a:t>
            </a:r>
            <a:r>
              <a:rPr lang="en-US" sz="1800" smtClean="0"/>
              <a:t>}</a:t>
            </a:r>
          </a:p>
          <a:p>
            <a:pPr lvl="2" eaLnBrk="1" hangingPunct="1">
              <a:lnSpc>
                <a:spcPct val="140000"/>
              </a:lnSpc>
              <a:buFont typeface="Wingdings" pitchFamily="2" charset="2"/>
              <a:buNone/>
            </a:pPr>
            <a:r>
              <a:rPr lang="en-US" sz="1800" smtClean="0"/>
              <a:t>3) {</a:t>
            </a:r>
            <a:r>
              <a:rPr lang="en-US" sz="1800" i="1" smtClean="0"/>
              <a:t>year, brand, province_or_state</a:t>
            </a:r>
            <a:r>
              <a:rPr lang="en-US" sz="1800" smtClean="0"/>
              <a:t>}</a:t>
            </a:r>
          </a:p>
          <a:p>
            <a:pPr lvl="2" eaLnBrk="1" hangingPunct="1">
              <a:lnSpc>
                <a:spcPct val="140000"/>
              </a:lnSpc>
              <a:buFont typeface="Wingdings" pitchFamily="2" charset="2"/>
              <a:buNone/>
            </a:pPr>
            <a:r>
              <a:rPr lang="en-US" sz="1800" smtClean="0"/>
              <a:t>4) {</a:t>
            </a:r>
            <a:r>
              <a:rPr lang="en-US" sz="1800" i="1" smtClean="0"/>
              <a:t>item_name, province_or_state</a:t>
            </a:r>
            <a:r>
              <a:rPr lang="en-US" sz="1800" smtClean="0"/>
              <a:t>}  where </a:t>
            </a:r>
            <a:r>
              <a:rPr lang="en-US" sz="1800" i="1" smtClean="0"/>
              <a:t>year = 2004</a:t>
            </a:r>
          </a:p>
          <a:p>
            <a:pPr lvl="2" eaLnBrk="1" hangingPunct="1">
              <a:lnSpc>
                <a:spcPct val="140000"/>
              </a:lnSpc>
              <a:buFont typeface="Wingdings" pitchFamily="2" charset="2"/>
              <a:buNone/>
            </a:pPr>
            <a:r>
              <a:rPr lang="en-US" sz="1800" smtClean="0"/>
              <a:t>Which should be selected to process the query?</a:t>
            </a:r>
          </a:p>
          <a:p>
            <a:pPr eaLnBrk="1" hangingPunct="1">
              <a:lnSpc>
                <a:spcPct val="140000"/>
              </a:lnSpc>
            </a:pPr>
            <a:r>
              <a:rPr lang="en-US" sz="1800" smtClean="0"/>
              <a:t>Explore indexing structures and compressed vs. dense array structs in MOLAP</a:t>
            </a:r>
          </a:p>
        </p:txBody>
      </p:sp>
      <p:sp>
        <p:nvSpPr>
          <p:cNvPr id="4505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5660D41-40CB-470A-ABC6-B177CDB61E65}" type="slidenum">
              <a:rPr lang="en-US" smtClean="0"/>
              <a:pPr/>
              <a:t>42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Grp="1" noChangeArrowheads="1"/>
          </p:cNvSpPr>
          <p:nvPr>
            <p:ph type="title"/>
          </p:nvPr>
        </p:nvSpPr>
        <p:spPr>
          <a:xfrm>
            <a:off x="531813" y="304800"/>
            <a:ext cx="8231187" cy="560388"/>
          </a:xfrm>
          <a:noFill/>
        </p:spPr>
        <p:txBody>
          <a:bodyPr lIns="92075" tIns="46038" rIns="92075" bIns="46038">
            <a:normAutofit fontScale="90000"/>
          </a:bodyPr>
          <a:lstStyle/>
          <a:p>
            <a:pPr eaLnBrk="1" hangingPunct="1"/>
            <a:r>
              <a:rPr lang="en-US" smtClean="0"/>
              <a:t>OLAP Server Architectures</a:t>
            </a:r>
          </a:p>
        </p:txBody>
      </p:sp>
      <p:sp>
        <p:nvSpPr>
          <p:cNvPr id="46084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382000" cy="5181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sz="2000" u="sng" smtClean="0">
                <a:solidFill>
                  <a:schemeClr val="hlink"/>
                </a:solidFill>
              </a:rPr>
              <a:t>Relational OLAP (ROLAP)</a:t>
            </a:r>
            <a:r>
              <a:rPr lang="en-US" sz="2000" smtClean="0"/>
              <a:t>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Use relational or extended-relational DBMS to store and manage warehouse data and OLAP middle ware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Include optimization of DBMS backend, implementation of aggregation navigation logic, and additional tools and services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Greater scalability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 u="sng" smtClean="0">
                <a:solidFill>
                  <a:schemeClr val="hlink"/>
                </a:solidFill>
              </a:rPr>
              <a:t>Multidimensional OLAP (MOLAP)</a:t>
            </a:r>
            <a:r>
              <a:rPr lang="en-US" sz="2000" smtClean="0">
                <a:solidFill>
                  <a:schemeClr val="hlink"/>
                </a:solidFill>
              </a:rPr>
              <a:t>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Sparse array-based multidimensional storage engine 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Fast indexing to pre-computed summarized data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 u="sng" smtClean="0">
                <a:solidFill>
                  <a:schemeClr val="hlink"/>
                </a:solidFill>
              </a:rPr>
              <a:t>Hybrid OLAP (HOLAP)</a:t>
            </a:r>
            <a:r>
              <a:rPr lang="en-US" sz="2000" smtClean="0">
                <a:solidFill>
                  <a:schemeClr val="hlink"/>
                </a:solidFill>
              </a:rPr>
              <a:t> </a:t>
            </a:r>
            <a:r>
              <a:rPr lang="en-US" sz="2000" smtClean="0"/>
              <a:t>(e.g., Microsoft SQLServer)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Flexibility, e.g., low level: relational, high-level: array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 smtClean="0">
                <a:solidFill>
                  <a:schemeClr val="hlink"/>
                </a:solidFill>
              </a:rPr>
              <a:t>Specialized SQL servers </a:t>
            </a:r>
            <a:r>
              <a:rPr lang="en-US" sz="2000" smtClean="0"/>
              <a:t>(e.g., Redbricks) </a:t>
            </a:r>
            <a:endParaRPr lang="en-US" sz="2000" smtClean="0">
              <a:solidFill>
                <a:schemeClr val="hlink"/>
              </a:solidFill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Specialized support for SQL queries over star/snowflake schemas</a:t>
            </a:r>
          </a:p>
        </p:txBody>
      </p:sp>
      <p:sp>
        <p:nvSpPr>
          <p:cNvPr id="4608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B4FF4B-E501-4978-956A-57FFDD2716A7}" type="slidenum">
              <a:rPr lang="en-US" smtClean="0"/>
              <a:pPr/>
              <a:t>43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76200"/>
            <a:ext cx="9220200" cy="1066800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sz="3200" smtClean="0"/>
              <a:t>Chapter 4: Data Warehousing and On-line Analytical Processing</a:t>
            </a:r>
          </a:p>
        </p:txBody>
      </p:sp>
      <p:sp>
        <p:nvSpPr>
          <p:cNvPr id="47108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382000" cy="4876800"/>
          </a:xfrm>
          <a:noFill/>
        </p:spPr>
        <p:txBody>
          <a:bodyPr lIns="92075" tIns="46038" rIns="92075" bIns="46038">
            <a:normAutofit fontScale="92500" lnSpcReduction="10000"/>
          </a:bodyPr>
          <a:lstStyle/>
          <a:p>
            <a:pPr eaLnBrk="1" hangingPunct="1">
              <a:lnSpc>
                <a:spcPct val="140000"/>
              </a:lnSpc>
            </a:pPr>
            <a:r>
              <a:rPr lang="en-US" smtClean="0"/>
              <a:t>Data Warehouse: Basic Concepts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Warehouse Modeling: Data Cube and OLAP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Warehouse Design and Usage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Warehouse Implementation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Data Generalization by Attribute-Oriented Induction</a:t>
            </a:r>
          </a:p>
          <a:p>
            <a:pPr eaLnBrk="1" hangingPunct="1">
              <a:lnSpc>
                <a:spcPct val="140000"/>
              </a:lnSpc>
            </a:pPr>
            <a:r>
              <a:rPr lang="en-US" smtClean="0"/>
              <a:t>Summary</a:t>
            </a:r>
          </a:p>
        </p:txBody>
      </p:sp>
      <p:sp>
        <p:nvSpPr>
          <p:cNvPr id="4710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74CC1EB-66AA-49A4-8C9F-429E51AFD58E}" type="slidenum">
              <a:rPr lang="en-US" smtClean="0"/>
              <a:pPr/>
              <a:t>44</a:t>
            </a:fld>
            <a:endParaRPr lang="en-US" smtClean="0"/>
          </a:p>
        </p:txBody>
      </p:sp>
      <p:sp>
        <p:nvSpPr>
          <p:cNvPr id="47109" name="AutoShape 4"/>
          <p:cNvSpPr>
            <a:spLocks noChangeArrowheads="1"/>
          </p:cNvSpPr>
          <p:nvPr/>
        </p:nvSpPr>
        <p:spPr bwMode="auto">
          <a:xfrm rot="9109285">
            <a:off x="7772400" y="4191000"/>
            <a:ext cx="381000" cy="381000"/>
          </a:xfrm>
          <a:prstGeom prst="notchedRightArrow">
            <a:avLst>
              <a:gd name="adj1" fmla="val 50000"/>
              <a:gd name="adj2" fmla="val 25000"/>
            </a:avLst>
          </a:prstGeom>
          <a:solidFill>
            <a:srgbClr val="0000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1" name="Rectangle 2"/>
          <p:cNvSpPr>
            <a:spLocks noGrp="1" noChangeArrowheads="1"/>
          </p:cNvSpPr>
          <p:nvPr>
            <p:ph type="title"/>
          </p:nvPr>
        </p:nvSpPr>
        <p:spPr>
          <a:xfrm>
            <a:off x="1200150" y="381000"/>
            <a:ext cx="666115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CN" smtClean="0">
                <a:ea typeface="SimSun" pitchFamily="2" charset="-122"/>
              </a:rPr>
              <a:t>Attribute-Oriented Induction</a:t>
            </a:r>
          </a:p>
        </p:txBody>
      </p:sp>
      <p:sp>
        <p:nvSpPr>
          <p:cNvPr id="48132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382000" cy="4878388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altLang="zh-CN" sz="2400" smtClean="0">
                <a:ea typeface="SimSun" pitchFamily="2" charset="-122"/>
              </a:rPr>
              <a:t>Proposed in 1989 (KDD ‘89 workshop)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CN" sz="2400" smtClean="0">
                <a:ea typeface="SimSun" pitchFamily="2" charset="-122"/>
              </a:rPr>
              <a:t>Not confined to categorical data nor particular measures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CN" sz="2400" smtClean="0">
                <a:ea typeface="SimSun" pitchFamily="2" charset="-122"/>
              </a:rPr>
              <a:t>How it is done?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zh-CN" sz="2400" smtClean="0">
                <a:ea typeface="SimSun" pitchFamily="2" charset="-122"/>
              </a:rPr>
              <a:t>Collect the task-relevant data (</a:t>
            </a:r>
            <a:r>
              <a:rPr lang="en-US" altLang="zh-CN" sz="2400" i="1" smtClean="0">
                <a:ea typeface="SimSun" pitchFamily="2" charset="-122"/>
              </a:rPr>
              <a:t>initial relation</a:t>
            </a:r>
            <a:r>
              <a:rPr lang="en-US" altLang="zh-CN" sz="2400" smtClean="0">
                <a:ea typeface="SimSun" pitchFamily="2" charset="-122"/>
              </a:rPr>
              <a:t>) using a relational database query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zh-CN" sz="2400" smtClean="0">
                <a:ea typeface="SimSun" pitchFamily="2" charset="-122"/>
              </a:rPr>
              <a:t>Perform generalization by </a:t>
            </a:r>
            <a:r>
              <a:rPr lang="en-US" altLang="zh-CN" sz="2400" u="sng" smtClean="0">
                <a:ea typeface="SimSun" pitchFamily="2" charset="-122"/>
              </a:rPr>
              <a:t>attribute removal</a:t>
            </a:r>
            <a:r>
              <a:rPr lang="en-US" altLang="zh-CN" sz="2400" smtClean="0">
                <a:ea typeface="SimSun" pitchFamily="2" charset="-122"/>
              </a:rPr>
              <a:t> or </a:t>
            </a:r>
            <a:r>
              <a:rPr lang="en-US" altLang="zh-CN" sz="2400" u="sng" smtClean="0">
                <a:ea typeface="SimSun" pitchFamily="2" charset="-122"/>
              </a:rPr>
              <a:t>attribute generalization</a:t>
            </a:r>
            <a:endParaRPr lang="en-US" altLang="zh-CN" sz="2400" smtClean="0">
              <a:ea typeface="SimSun" pitchFamily="2" charset="-122"/>
            </a:endParaRPr>
          </a:p>
          <a:p>
            <a:pPr lvl="1" eaLnBrk="1" hangingPunct="1">
              <a:lnSpc>
                <a:spcPct val="110000"/>
              </a:lnSpc>
            </a:pPr>
            <a:r>
              <a:rPr lang="en-US" altLang="zh-CN" sz="2400" smtClean="0">
                <a:ea typeface="SimSun" pitchFamily="2" charset="-122"/>
              </a:rPr>
              <a:t>Apply aggregation by merging identical, generalized tuples and accumulating their respective counts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altLang="zh-CN" sz="2400" smtClean="0">
                <a:ea typeface="SimSun" pitchFamily="2" charset="-122"/>
              </a:rPr>
              <a:t>Interaction with users for knowledge presentation</a:t>
            </a:r>
          </a:p>
        </p:txBody>
      </p:sp>
      <p:sp>
        <p:nvSpPr>
          <p:cNvPr id="4813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05BCE2-E240-454C-9CC4-D3D8A1B2432D}" type="slidenum">
              <a:rPr lang="en-US" smtClean="0"/>
              <a:pPr/>
              <a:t>45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5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096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CN" smtClean="0">
                <a:ea typeface="SimSun" pitchFamily="2" charset="-122"/>
              </a:rPr>
              <a:t>Attribute-Oriented Induction: An Example</a:t>
            </a:r>
          </a:p>
        </p:txBody>
      </p:sp>
      <p:sp>
        <p:nvSpPr>
          <p:cNvPr id="49156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295400"/>
            <a:ext cx="8305800" cy="5334000"/>
          </a:xfrm>
        </p:spPr>
        <p:txBody>
          <a:bodyPr/>
          <a:lstStyle/>
          <a:p>
            <a:pPr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altLang="zh-CN" sz="2400" smtClean="0">
                <a:solidFill>
                  <a:srgbClr val="006666"/>
                </a:solidFill>
                <a:latin typeface="Arial" charset="0"/>
                <a:ea typeface="SimSun" pitchFamily="2" charset="-122"/>
              </a:rPr>
              <a:t>Example:  Describe general characteristics of graduate students in the University database</a:t>
            </a:r>
            <a:endParaRPr lang="en-US" altLang="zh-CN" sz="2400" smtClean="0">
              <a:latin typeface="Arial" charset="0"/>
              <a:ea typeface="SimSun" pitchFamily="2" charset="-122"/>
            </a:endParaRPr>
          </a:p>
          <a:p>
            <a:pPr eaLnBrk="1" hangingPunct="1">
              <a:lnSpc>
                <a:spcPct val="110000"/>
              </a:lnSpc>
            </a:pPr>
            <a:r>
              <a:rPr lang="en-US" altLang="zh-CN" sz="2400" smtClean="0">
                <a:latin typeface="Arial" charset="0"/>
                <a:ea typeface="SimSun" pitchFamily="2" charset="-122"/>
              </a:rPr>
              <a:t>Step 1. Fetch relevant set of data using an SQL statement, e.g.,</a:t>
            </a:r>
          </a:p>
          <a:p>
            <a:pPr lvl="2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altLang="zh-CN" b="1" smtClean="0">
                <a:solidFill>
                  <a:schemeClr val="folHlink"/>
                </a:solidFill>
                <a:latin typeface="Arial" charset="0"/>
                <a:ea typeface="SimSun" pitchFamily="2" charset="-122"/>
              </a:rPr>
              <a:t>Select</a:t>
            </a:r>
            <a:r>
              <a:rPr lang="en-US" altLang="zh-CN" smtClean="0">
                <a:latin typeface="Arial" charset="0"/>
                <a:ea typeface="SimSun" pitchFamily="2" charset="-122"/>
              </a:rPr>
              <a:t> * (i.e., name, gender, major, birth_place, birth_date, residence, phone#, gpa)</a:t>
            </a:r>
          </a:p>
          <a:p>
            <a:pPr lvl="2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altLang="zh-CN" b="1" smtClean="0">
                <a:solidFill>
                  <a:schemeClr val="folHlink"/>
                </a:solidFill>
                <a:latin typeface="Arial" charset="0"/>
                <a:ea typeface="SimSun" pitchFamily="2" charset="-122"/>
              </a:rPr>
              <a:t>from</a:t>
            </a:r>
            <a:r>
              <a:rPr lang="en-US" altLang="zh-CN" smtClean="0">
                <a:latin typeface="Arial" charset="0"/>
                <a:ea typeface="SimSun" pitchFamily="2" charset="-122"/>
              </a:rPr>
              <a:t> student</a:t>
            </a:r>
          </a:p>
          <a:p>
            <a:pPr lvl="2" eaLnBrk="1" hangingPunct="1">
              <a:lnSpc>
                <a:spcPct val="110000"/>
              </a:lnSpc>
              <a:buFont typeface="Wingdings" pitchFamily="2" charset="2"/>
              <a:buNone/>
            </a:pPr>
            <a:r>
              <a:rPr lang="en-US" altLang="zh-CN" b="1" smtClean="0">
                <a:solidFill>
                  <a:schemeClr val="folHlink"/>
                </a:solidFill>
                <a:latin typeface="Arial" charset="0"/>
                <a:ea typeface="SimSun" pitchFamily="2" charset="-122"/>
              </a:rPr>
              <a:t>where </a:t>
            </a:r>
            <a:r>
              <a:rPr lang="en-US" altLang="zh-CN" smtClean="0">
                <a:latin typeface="Arial" charset="0"/>
                <a:ea typeface="SimSun" pitchFamily="2" charset="-122"/>
              </a:rPr>
              <a:t> student_status in {“Msc”, “MBA”, “PhD” }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CN" sz="2400" smtClean="0">
                <a:latin typeface="Arial" charset="0"/>
                <a:ea typeface="SimSun" pitchFamily="2" charset="-122"/>
              </a:rPr>
              <a:t>Step 2. Perform attribute-oriented induction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CN" sz="2400" smtClean="0">
                <a:latin typeface="Arial" charset="0"/>
                <a:ea typeface="SimSun" pitchFamily="2" charset="-122"/>
              </a:rPr>
              <a:t>Step 3. Present results in generalized relation, cross-tab, or rule forms</a:t>
            </a:r>
            <a:endParaRPr lang="zh-CN" altLang="en-US" sz="2400" smtClean="0">
              <a:latin typeface="Arial" charset="0"/>
              <a:ea typeface="SimSun" pitchFamily="2" charset="-122"/>
            </a:endParaRPr>
          </a:p>
        </p:txBody>
      </p:sp>
      <p:sp>
        <p:nvSpPr>
          <p:cNvPr id="4915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31F6468-E3CF-4578-BBF5-D0F51FD56332}" type="slidenum">
              <a:rPr lang="en-US" smtClean="0"/>
              <a:pPr/>
              <a:t>46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63550"/>
            <a:ext cx="8154988" cy="368300"/>
          </a:xfrm>
          <a:noFill/>
        </p:spPr>
        <p:txBody>
          <a:bodyPr lIns="92075" tIns="46038" rIns="92075" bIns="46038" anchor="ctr">
            <a:normAutofit fontScale="90000"/>
          </a:bodyPr>
          <a:lstStyle/>
          <a:p>
            <a:pPr eaLnBrk="1" hangingPunct="1"/>
            <a:r>
              <a:rPr lang="en-US" altLang="zh-CN" sz="3200" smtClean="0">
                <a:ea typeface="SimSun" pitchFamily="2" charset="-122"/>
              </a:rPr>
              <a:t>Class Characterization: An Example</a:t>
            </a:r>
            <a:endParaRPr lang="en-US" altLang="zh-CN" sz="2400" smtClean="0">
              <a:ea typeface="SimSun" pitchFamily="2" charset="-122"/>
            </a:endParaRPr>
          </a:p>
        </p:txBody>
      </p:sp>
      <p:sp>
        <p:nvSpPr>
          <p:cNvPr id="5017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875D439-E182-43D2-86A6-9942D707FE2D}" type="slidenum">
              <a:rPr lang="en-US" smtClean="0"/>
              <a:pPr/>
              <a:t>47</a:t>
            </a:fld>
            <a:endParaRPr lang="en-US" smtClean="0"/>
          </a:p>
        </p:txBody>
      </p:sp>
      <p:graphicFrame>
        <p:nvGraphicFramePr>
          <p:cNvPr id="50180" name="Object 3"/>
          <p:cNvGraphicFramePr>
            <a:graphicFrameLocks noChangeAspect="1"/>
          </p:cNvGraphicFramePr>
          <p:nvPr/>
        </p:nvGraphicFramePr>
        <p:xfrm>
          <a:off x="838200" y="1447800"/>
          <a:ext cx="7769225" cy="2374900"/>
        </p:xfrm>
        <a:graphic>
          <a:graphicData uri="http://schemas.openxmlformats.org/presentationml/2006/ole">
            <p:oleObj spid="_x0000_s50180" name="Document" r:id="rId4" imgW="7780020" imgH="2382012" progId="Word.Document.8">
              <p:embed/>
            </p:oleObj>
          </a:graphicData>
        </a:graphic>
      </p:graphicFrame>
      <p:sp>
        <p:nvSpPr>
          <p:cNvPr id="50181" name="Line 4"/>
          <p:cNvSpPr>
            <a:spLocks noChangeShapeType="1"/>
          </p:cNvSpPr>
          <p:nvPr/>
        </p:nvSpPr>
        <p:spPr bwMode="auto">
          <a:xfrm>
            <a:off x="1976438" y="14478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182" name="Line 5"/>
          <p:cNvSpPr>
            <a:spLocks noChangeShapeType="1"/>
          </p:cNvSpPr>
          <p:nvPr/>
        </p:nvSpPr>
        <p:spPr bwMode="auto">
          <a:xfrm>
            <a:off x="2662238" y="14478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183" name="Line 6"/>
          <p:cNvSpPr>
            <a:spLocks noChangeShapeType="1"/>
          </p:cNvSpPr>
          <p:nvPr/>
        </p:nvSpPr>
        <p:spPr bwMode="auto">
          <a:xfrm>
            <a:off x="3424238" y="14478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184" name="Line 7"/>
          <p:cNvSpPr>
            <a:spLocks noChangeShapeType="1"/>
          </p:cNvSpPr>
          <p:nvPr/>
        </p:nvSpPr>
        <p:spPr bwMode="auto">
          <a:xfrm>
            <a:off x="4719638" y="14478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185" name="Line 8"/>
          <p:cNvSpPr>
            <a:spLocks noChangeShapeType="1"/>
          </p:cNvSpPr>
          <p:nvPr/>
        </p:nvSpPr>
        <p:spPr bwMode="auto">
          <a:xfrm>
            <a:off x="5710238" y="14478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186" name="Line 9"/>
          <p:cNvSpPr>
            <a:spLocks noChangeShapeType="1"/>
          </p:cNvSpPr>
          <p:nvPr/>
        </p:nvSpPr>
        <p:spPr bwMode="auto">
          <a:xfrm>
            <a:off x="7081838" y="14478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187" name="Line 10"/>
          <p:cNvSpPr>
            <a:spLocks noChangeShapeType="1"/>
          </p:cNvSpPr>
          <p:nvPr/>
        </p:nvSpPr>
        <p:spPr bwMode="auto">
          <a:xfrm>
            <a:off x="7996238" y="14478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188" name="Line 11"/>
          <p:cNvSpPr>
            <a:spLocks noChangeShapeType="1"/>
          </p:cNvSpPr>
          <p:nvPr/>
        </p:nvSpPr>
        <p:spPr bwMode="auto">
          <a:xfrm>
            <a:off x="909638" y="14478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189" name="Line 12"/>
          <p:cNvSpPr>
            <a:spLocks noChangeShapeType="1"/>
          </p:cNvSpPr>
          <p:nvPr/>
        </p:nvSpPr>
        <p:spPr bwMode="auto">
          <a:xfrm>
            <a:off x="8605838" y="1447800"/>
            <a:ext cx="0" cy="213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graphicFrame>
        <p:nvGraphicFramePr>
          <p:cNvPr id="50190" name="Object 13"/>
          <p:cNvGraphicFramePr>
            <a:graphicFrameLocks noChangeAspect="1"/>
          </p:cNvGraphicFramePr>
          <p:nvPr/>
        </p:nvGraphicFramePr>
        <p:xfrm>
          <a:off x="1600200" y="3657600"/>
          <a:ext cx="6227763" cy="1358900"/>
        </p:xfrm>
        <a:graphic>
          <a:graphicData uri="http://schemas.openxmlformats.org/presentationml/2006/ole">
            <p:oleObj spid="_x0000_s50190" name="Document" r:id="rId5" imgW="6179820" imgH="1407160" progId="Word.Document.8">
              <p:embed/>
            </p:oleObj>
          </a:graphicData>
        </a:graphic>
      </p:graphicFrame>
      <p:sp>
        <p:nvSpPr>
          <p:cNvPr id="50191" name="Line 14"/>
          <p:cNvSpPr>
            <a:spLocks noChangeShapeType="1"/>
          </p:cNvSpPr>
          <p:nvPr/>
        </p:nvSpPr>
        <p:spPr bwMode="auto">
          <a:xfrm>
            <a:off x="1676400" y="3657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192" name="Line 15"/>
          <p:cNvSpPr>
            <a:spLocks noChangeShapeType="1"/>
          </p:cNvSpPr>
          <p:nvPr/>
        </p:nvSpPr>
        <p:spPr bwMode="auto">
          <a:xfrm>
            <a:off x="2362200" y="3657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193" name="Line 16"/>
          <p:cNvSpPr>
            <a:spLocks noChangeShapeType="1"/>
          </p:cNvSpPr>
          <p:nvPr/>
        </p:nvSpPr>
        <p:spPr bwMode="auto">
          <a:xfrm>
            <a:off x="3048000" y="3657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194" name="Line 17"/>
          <p:cNvSpPr>
            <a:spLocks noChangeShapeType="1"/>
          </p:cNvSpPr>
          <p:nvPr/>
        </p:nvSpPr>
        <p:spPr bwMode="auto">
          <a:xfrm>
            <a:off x="4191000" y="3657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195" name="Line 18"/>
          <p:cNvSpPr>
            <a:spLocks noChangeShapeType="1"/>
          </p:cNvSpPr>
          <p:nvPr/>
        </p:nvSpPr>
        <p:spPr bwMode="auto">
          <a:xfrm>
            <a:off x="5181600" y="3657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196" name="Line 19"/>
          <p:cNvSpPr>
            <a:spLocks noChangeShapeType="1"/>
          </p:cNvSpPr>
          <p:nvPr/>
        </p:nvSpPr>
        <p:spPr bwMode="auto">
          <a:xfrm>
            <a:off x="6172200" y="3657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197" name="Line 20"/>
          <p:cNvSpPr>
            <a:spLocks noChangeShapeType="1"/>
          </p:cNvSpPr>
          <p:nvPr/>
        </p:nvSpPr>
        <p:spPr bwMode="auto">
          <a:xfrm>
            <a:off x="7239000" y="3657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198" name="Line 21"/>
          <p:cNvSpPr>
            <a:spLocks noChangeShapeType="1"/>
          </p:cNvSpPr>
          <p:nvPr/>
        </p:nvSpPr>
        <p:spPr bwMode="auto">
          <a:xfrm>
            <a:off x="7848600" y="3657600"/>
            <a:ext cx="0" cy="990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199" name="Line 22"/>
          <p:cNvSpPr>
            <a:spLocks noChangeShapeType="1"/>
          </p:cNvSpPr>
          <p:nvPr/>
        </p:nvSpPr>
        <p:spPr bwMode="auto">
          <a:xfrm>
            <a:off x="1676400" y="3886200"/>
            <a:ext cx="6172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graphicFrame>
        <p:nvGraphicFramePr>
          <p:cNvPr id="50200" name="Object 23"/>
          <p:cNvGraphicFramePr>
            <a:graphicFrameLocks noChangeAspect="1"/>
          </p:cNvGraphicFramePr>
          <p:nvPr/>
        </p:nvGraphicFramePr>
        <p:xfrm>
          <a:off x="2663825" y="4727575"/>
          <a:ext cx="4321175" cy="1887538"/>
        </p:xfrm>
        <a:graphic>
          <a:graphicData uri="http://schemas.openxmlformats.org/presentationml/2006/ole">
            <p:oleObj spid="_x0000_s50200" name="Document" r:id="rId6" imgW="4277360" imgH="1889760" progId="Word.Document.8">
              <p:embed/>
            </p:oleObj>
          </a:graphicData>
        </a:graphic>
      </p:graphicFrame>
      <p:sp>
        <p:nvSpPr>
          <p:cNvPr id="50201" name="Line 24"/>
          <p:cNvSpPr>
            <a:spLocks noChangeShapeType="1"/>
          </p:cNvSpPr>
          <p:nvPr/>
        </p:nvSpPr>
        <p:spPr bwMode="auto">
          <a:xfrm>
            <a:off x="5029200" y="47244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202" name="Line 25"/>
          <p:cNvSpPr>
            <a:spLocks noChangeShapeType="1"/>
          </p:cNvSpPr>
          <p:nvPr/>
        </p:nvSpPr>
        <p:spPr bwMode="auto">
          <a:xfrm>
            <a:off x="4267200" y="47244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203" name="Line 26"/>
          <p:cNvSpPr>
            <a:spLocks noChangeShapeType="1"/>
          </p:cNvSpPr>
          <p:nvPr/>
        </p:nvSpPr>
        <p:spPr bwMode="auto">
          <a:xfrm>
            <a:off x="6172200" y="47244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204" name="Line 27"/>
          <p:cNvSpPr>
            <a:spLocks noChangeShapeType="1"/>
          </p:cNvSpPr>
          <p:nvPr/>
        </p:nvSpPr>
        <p:spPr bwMode="auto">
          <a:xfrm>
            <a:off x="7010400" y="47244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205" name="Line 28"/>
          <p:cNvSpPr>
            <a:spLocks noChangeShapeType="1"/>
          </p:cNvSpPr>
          <p:nvPr/>
        </p:nvSpPr>
        <p:spPr bwMode="auto">
          <a:xfrm>
            <a:off x="2743200" y="54102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206" name="Line 29"/>
          <p:cNvSpPr>
            <a:spLocks noChangeShapeType="1"/>
          </p:cNvSpPr>
          <p:nvPr/>
        </p:nvSpPr>
        <p:spPr bwMode="auto">
          <a:xfrm>
            <a:off x="2743200" y="4724400"/>
            <a:ext cx="1524000" cy="68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207" name="Line 30"/>
          <p:cNvSpPr>
            <a:spLocks noChangeShapeType="1"/>
          </p:cNvSpPr>
          <p:nvPr/>
        </p:nvSpPr>
        <p:spPr bwMode="auto">
          <a:xfrm>
            <a:off x="2743200" y="59436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208" name="Line 31"/>
          <p:cNvSpPr>
            <a:spLocks noChangeShapeType="1"/>
          </p:cNvSpPr>
          <p:nvPr/>
        </p:nvSpPr>
        <p:spPr bwMode="auto">
          <a:xfrm>
            <a:off x="2743200" y="5638800"/>
            <a:ext cx="4267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209" name="Line 32"/>
          <p:cNvSpPr>
            <a:spLocks noChangeShapeType="1"/>
          </p:cNvSpPr>
          <p:nvPr/>
        </p:nvSpPr>
        <p:spPr bwMode="auto">
          <a:xfrm>
            <a:off x="2743200" y="4724400"/>
            <a:ext cx="0" cy="1600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  <p:sp>
        <p:nvSpPr>
          <p:cNvPr id="50210" name="Text Box 33"/>
          <p:cNvSpPr txBox="1">
            <a:spLocks noChangeArrowheads="1"/>
          </p:cNvSpPr>
          <p:nvPr/>
        </p:nvSpPr>
        <p:spPr bwMode="auto">
          <a:xfrm>
            <a:off x="228600" y="3810000"/>
            <a:ext cx="1387475" cy="82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1600" b="1">
                <a:latin typeface="Times New Roman" pitchFamily="18" charset="0"/>
                <a:ea typeface="SimSun" pitchFamily="2" charset="-122"/>
              </a:rPr>
              <a:t>Prime Generalized Relation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50211" name="Text Box 34"/>
          <p:cNvSpPr txBox="1">
            <a:spLocks noChangeArrowheads="1"/>
          </p:cNvSpPr>
          <p:nvPr/>
        </p:nvSpPr>
        <p:spPr bwMode="auto">
          <a:xfrm>
            <a:off x="0" y="1752600"/>
            <a:ext cx="1143000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/>
            <a:r>
              <a:rPr lang="en-US" altLang="zh-CN" sz="1600" b="1">
                <a:latin typeface="Times New Roman" pitchFamily="18" charset="0"/>
                <a:ea typeface="SimSun" pitchFamily="2" charset="-122"/>
              </a:rPr>
              <a:t>Initial Relation</a:t>
            </a:r>
            <a:endParaRPr lang="en-US" altLang="zh-CN">
              <a:latin typeface="Times New Roman" pitchFamily="18" charset="0"/>
              <a:ea typeface="SimSun" pitchFamily="2" charset="-122"/>
            </a:endParaRPr>
          </a:p>
        </p:txBody>
      </p:sp>
      <p:sp>
        <p:nvSpPr>
          <p:cNvPr id="50212" name="Text Box 35"/>
          <p:cNvSpPr txBox="1">
            <a:spLocks noChangeArrowheads="1"/>
          </p:cNvSpPr>
          <p:nvPr/>
        </p:nvSpPr>
        <p:spPr bwMode="auto">
          <a:xfrm>
            <a:off x="2667000" y="6400800"/>
            <a:ext cx="1676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endParaRPr lang="zh-CN" altLang="en-US">
              <a:latin typeface="Times New Roman" pitchFamily="18" charset="0"/>
              <a:ea typeface="SimSun" pitchFamily="2" charset="-122"/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7620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zh-CN" sz="3200" smtClean="0">
                <a:ea typeface="SimSun" pitchFamily="2" charset="-122"/>
              </a:rPr>
              <a:t>Basic Principles of Attribute-Oriented Induction</a:t>
            </a:r>
            <a:endParaRPr lang="en-US" altLang="zh-CN" b="1" smtClean="0">
              <a:ea typeface="SimSun" pitchFamily="2" charset="-122"/>
            </a:endParaRPr>
          </a:p>
        </p:txBody>
      </p:sp>
      <p:sp>
        <p:nvSpPr>
          <p:cNvPr id="51204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85900"/>
            <a:ext cx="8496300" cy="5105400"/>
          </a:xfrm>
          <a:noFill/>
        </p:spPr>
        <p:txBody>
          <a:bodyPr lIns="92075" tIns="46038" rIns="92075" bIns="46038">
            <a:normAutofit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altLang="zh-CN" sz="2400" u="sng" smtClean="0">
                <a:solidFill>
                  <a:schemeClr val="hlink"/>
                </a:solidFill>
                <a:ea typeface="SimSun" pitchFamily="2" charset="-122"/>
              </a:rPr>
              <a:t>Data focusing</a:t>
            </a:r>
            <a:r>
              <a:rPr lang="en-US" altLang="zh-CN" sz="2400" smtClean="0">
                <a:ea typeface="SimSun" pitchFamily="2" charset="-122"/>
              </a:rPr>
              <a:t>: task-relevant data, including dimensions, and the result is the </a:t>
            </a:r>
            <a:r>
              <a:rPr lang="en-US" altLang="zh-CN" sz="2400" i="1" smtClean="0">
                <a:ea typeface="SimSun" pitchFamily="2" charset="-122"/>
              </a:rPr>
              <a:t>initial relation</a:t>
            </a:r>
            <a:endParaRPr lang="en-US" altLang="zh-CN" sz="2400" smtClean="0">
              <a:ea typeface="SimSun" pitchFamily="2" charset="-122"/>
            </a:endParaRPr>
          </a:p>
          <a:p>
            <a:pPr eaLnBrk="1" hangingPunct="1">
              <a:lnSpc>
                <a:spcPct val="110000"/>
              </a:lnSpc>
            </a:pPr>
            <a:r>
              <a:rPr lang="en-US" altLang="zh-CN" sz="2400" u="sng" smtClean="0">
                <a:solidFill>
                  <a:schemeClr val="hlink"/>
                </a:solidFill>
                <a:ea typeface="SimSun" pitchFamily="2" charset="-122"/>
              </a:rPr>
              <a:t>Attribute-removal</a:t>
            </a:r>
            <a:r>
              <a:rPr lang="en-US" altLang="zh-CN" sz="2400" smtClean="0">
                <a:ea typeface="SimSun" pitchFamily="2" charset="-122"/>
              </a:rPr>
              <a:t>: remove attribute</a:t>
            </a:r>
            <a:r>
              <a:rPr lang="en-US" altLang="zh-CN" sz="2400" i="1" smtClean="0">
                <a:ea typeface="SimSun" pitchFamily="2" charset="-122"/>
              </a:rPr>
              <a:t> A </a:t>
            </a:r>
            <a:r>
              <a:rPr lang="en-US" altLang="zh-CN" sz="2400" smtClean="0">
                <a:ea typeface="SimSun" pitchFamily="2" charset="-122"/>
              </a:rPr>
              <a:t>if there is a large set of distinct values for </a:t>
            </a:r>
            <a:r>
              <a:rPr lang="en-US" altLang="zh-CN" sz="2400" i="1" smtClean="0">
                <a:ea typeface="SimSun" pitchFamily="2" charset="-122"/>
              </a:rPr>
              <a:t>A</a:t>
            </a:r>
            <a:r>
              <a:rPr lang="en-US" altLang="zh-CN" sz="2400" smtClean="0">
                <a:ea typeface="SimSun" pitchFamily="2" charset="-122"/>
              </a:rPr>
              <a:t> but (1) there is no generalization operator on </a:t>
            </a:r>
            <a:r>
              <a:rPr lang="en-US" altLang="zh-CN" sz="2400" i="1" smtClean="0">
                <a:ea typeface="SimSun" pitchFamily="2" charset="-122"/>
              </a:rPr>
              <a:t>A</a:t>
            </a:r>
            <a:r>
              <a:rPr lang="en-US" altLang="zh-CN" sz="2400" smtClean="0">
                <a:ea typeface="SimSun" pitchFamily="2" charset="-122"/>
              </a:rPr>
              <a:t>, or (2) </a:t>
            </a:r>
            <a:r>
              <a:rPr lang="en-US" altLang="zh-CN" sz="2400" i="1" smtClean="0">
                <a:ea typeface="SimSun" pitchFamily="2" charset="-122"/>
              </a:rPr>
              <a:t>A</a:t>
            </a:r>
            <a:r>
              <a:rPr lang="en-US" altLang="zh-CN" sz="2400" smtClean="0">
                <a:ea typeface="SimSun" pitchFamily="2" charset="-122"/>
              </a:rPr>
              <a:t>’s higher level concepts are expressed in terms of other attributes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CN" sz="2400" u="sng" smtClean="0">
                <a:solidFill>
                  <a:schemeClr val="hlink"/>
                </a:solidFill>
                <a:ea typeface="SimSun" pitchFamily="2" charset="-122"/>
              </a:rPr>
              <a:t>Attribute-generalization</a:t>
            </a:r>
            <a:r>
              <a:rPr lang="en-US" altLang="zh-CN" sz="2400" smtClean="0">
                <a:ea typeface="SimSun" pitchFamily="2" charset="-122"/>
              </a:rPr>
              <a:t>: If there is a large set of distinct values for </a:t>
            </a:r>
            <a:r>
              <a:rPr lang="en-US" altLang="zh-CN" sz="2400" i="1" smtClean="0">
                <a:ea typeface="SimSun" pitchFamily="2" charset="-122"/>
              </a:rPr>
              <a:t>A</a:t>
            </a:r>
            <a:r>
              <a:rPr lang="en-US" altLang="zh-CN" sz="2400" smtClean="0">
                <a:ea typeface="SimSun" pitchFamily="2" charset="-122"/>
              </a:rPr>
              <a:t>, and there exists a set of generalization operators on</a:t>
            </a:r>
            <a:r>
              <a:rPr lang="en-US" altLang="zh-CN" sz="2400" i="1" smtClean="0">
                <a:ea typeface="SimSun" pitchFamily="2" charset="-122"/>
              </a:rPr>
              <a:t> A</a:t>
            </a:r>
            <a:r>
              <a:rPr lang="en-US" altLang="zh-CN" sz="2400" smtClean="0">
                <a:ea typeface="SimSun" pitchFamily="2" charset="-122"/>
              </a:rPr>
              <a:t>, then select an operator and generalize</a:t>
            </a:r>
            <a:r>
              <a:rPr lang="en-US" altLang="zh-CN" sz="2400" i="1" smtClean="0">
                <a:ea typeface="SimSun" pitchFamily="2" charset="-122"/>
              </a:rPr>
              <a:t> A</a:t>
            </a:r>
            <a:r>
              <a:rPr lang="en-US" altLang="zh-CN" sz="2400" smtClean="0">
                <a:ea typeface="SimSun" pitchFamily="2" charset="-122"/>
              </a:rPr>
              <a:t> 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CN" sz="2400" u="sng" smtClean="0">
                <a:solidFill>
                  <a:schemeClr val="hlink"/>
                </a:solidFill>
                <a:ea typeface="SimSun" pitchFamily="2" charset="-122"/>
              </a:rPr>
              <a:t>Attribute-threshold control</a:t>
            </a:r>
            <a:r>
              <a:rPr lang="en-US" altLang="zh-CN" sz="2400" smtClean="0">
                <a:ea typeface="SimSun" pitchFamily="2" charset="-122"/>
              </a:rPr>
              <a:t>: typical 2-8, specified/default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CN" sz="2400" u="sng" smtClean="0">
                <a:solidFill>
                  <a:schemeClr val="hlink"/>
                </a:solidFill>
                <a:ea typeface="SimSun" pitchFamily="2" charset="-122"/>
              </a:rPr>
              <a:t>Generalized relation threshold control</a:t>
            </a:r>
            <a:r>
              <a:rPr lang="en-US" altLang="zh-CN" sz="2400" smtClean="0">
                <a:ea typeface="SimSun" pitchFamily="2" charset="-122"/>
              </a:rPr>
              <a:t>: control the final relation/rule size</a:t>
            </a:r>
          </a:p>
        </p:txBody>
      </p:sp>
      <p:sp>
        <p:nvSpPr>
          <p:cNvPr id="5120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F506306-87EC-4CEA-A0A2-05B49B5E20C3}" type="slidenum">
              <a:rPr lang="en-US" smtClean="0"/>
              <a:pPr/>
              <a:t>48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458200" cy="7620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zh-CN" sz="3200" smtClean="0">
                <a:ea typeface="SimSun" pitchFamily="2" charset="-122"/>
              </a:rPr>
              <a:t>Attribute-Oriented Induction: Basic Algorithm </a:t>
            </a:r>
          </a:p>
        </p:txBody>
      </p:sp>
      <p:sp>
        <p:nvSpPr>
          <p:cNvPr id="52228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610600" cy="48768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</a:pPr>
            <a:r>
              <a:rPr lang="en-US" altLang="zh-CN" sz="2400" u="sng" smtClean="0">
                <a:solidFill>
                  <a:schemeClr val="hlink"/>
                </a:solidFill>
                <a:ea typeface="SimSun" pitchFamily="2" charset="-122"/>
              </a:rPr>
              <a:t>InitialRel</a:t>
            </a:r>
            <a:r>
              <a:rPr lang="en-US" altLang="zh-CN" sz="2400" smtClean="0">
                <a:ea typeface="SimSun" pitchFamily="2" charset="-122"/>
              </a:rPr>
              <a:t>: Query processing of task-relevant data, deriving the </a:t>
            </a:r>
            <a:r>
              <a:rPr lang="en-US" altLang="zh-CN" sz="2400" i="1" smtClean="0">
                <a:ea typeface="SimSun" pitchFamily="2" charset="-122"/>
              </a:rPr>
              <a:t>initial relation</a:t>
            </a:r>
            <a:r>
              <a:rPr lang="en-US" altLang="zh-CN" sz="2400" smtClean="0">
                <a:ea typeface="SimSun" pitchFamily="2" charset="-122"/>
              </a:rPr>
              <a:t>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CN" sz="2400" u="sng" smtClean="0">
                <a:solidFill>
                  <a:schemeClr val="hlink"/>
                </a:solidFill>
                <a:ea typeface="SimSun" pitchFamily="2" charset="-122"/>
              </a:rPr>
              <a:t>PreGen</a:t>
            </a:r>
            <a:r>
              <a:rPr lang="en-US" altLang="zh-CN" sz="2400" u="sng" smtClean="0">
                <a:ea typeface="SimSun" pitchFamily="2" charset="-122"/>
              </a:rPr>
              <a:t>:</a:t>
            </a:r>
            <a:r>
              <a:rPr lang="en-US" altLang="zh-CN" sz="2400" smtClean="0">
                <a:ea typeface="SimSun" pitchFamily="2" charset="-122"/>
              </a:rPr>
              <a:t>  Based on the analysis of the number of distinct values in each attribute, determine generalization plan for each attribute: removal? or how high to generalize?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CN" sz="2400" u="sng" smtClean="0">
                <a:solidFill>
                  <a:schemeClr val="hlink"/>
                </a:solidFill>
                <a:ea typeface="SimSun" pitchFamily="2" charset="-122"/>
              </a:rPr>
              <a:t>PrimeGen</a:t>
            </a:r>
            <a:r>
              <a:rPr lang="en-US" altLang="zh-CN" sz="2400" smtClean="0">
                <a:ea typeface="SimSun" pitchFamily="2" charset="-122"/>
              </a:rPr>
              <a:t>: Based on the PreGen plan, perform generalization to the right level to derive a “prime generalized relation”, accumulating the counts.</a:t>
            </a:r>
          </a:p>
          <a:p>
            <a:pPr eaLnBrk="1" hangingPunct="1">
              <a:lnSpc>
                <a:spcPct val="110000"/>
              </a:lnSpc>
            </a:pPr>
            <a:r>
              <a:rPr lang="en-US" altLang="zh-CN" sz="2400" u="sng" smtClean="0">
                <a:solidFill>
                  <a:schemeClr val="hlink"/>
                </a:solidFill>
                <a:ea typeface="SimSun" pitchFamily="2" charset="-122"/>
              </a:rPr>
              <a:t>Presentation</a:t>
            </a:r>
            <a:r>
              <a:rPr lang="en-US" altLang="zh-CN" sz="2400" smtClean="0">
                <a:ea typeface="SimSun" pitchFamily="2" charset="-122"/>
              </a:rPr>
              <a:t>: User interaction: (1) adjust levels by drilling, (2) pivoting, (3) mapping into rules, cross tabs, visualization presentations.</a:t>
            </a:r>
          </a:p>
        </p:txBody>
      </p:sp>
      <p:sp>
        <p:nvSpPr>
          <p:cNvPr id="5222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DC548F-5FD6-4559-A9F5-4F25D1E3FD04}" type="slidenum">
              <a:rPr lang="en-US" smtClean="0"/>
              <a:pPr/>
              <a:t>49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/>
              <a:t>Data Warehouse—Integrated</a:t>
            </a:r>
          </a:p>
        </p:txBody>
      </p:sp>
      <p:sp>
        <p:nvSpPr>
          <p:cNvPr id="7172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47800"/>
            <a:ext cx="8229600" cy="4953000"/>
          </a:xfrm>
          <a:noFill/>
        </p:spPr>
        <p:txBody>
          <a:bodyPr lIns="92075" tIns="46038" rIns="92075" bIns="46038"/>
          <a:lstStyle/>
          <a:p>
            <a:pPr eaLnBrk="1" hangingPunct="1"/>
            <a:r>
              <a:rPr lang="en-US" sz="2400" smtClean="0"/>
              <a:t>Constructed by integrating multiple, heterogeneous data sources</a:t>
            </a:r>
          </a:p>
          <a:p>
            <a:pPr lvl="1" eaLnBrk="1" hangingPunct="1"/>
            <a:r>
              <a:rPr lang="en-US" sz="2400" smtClean="0"/>
              <a:t>relational databases, flat files, on-line transaction records</a:t>
            </a:r>
          </a:p>
          <a:p>
            <a:pPr eaLnBrk="1" hangingPunct="1"/>
            <a:r>
              <a:rPr lang="en-US" sz="2400" smtClean="0"/>
              <a:t>Data cleaning and data integration techniques are applied.</a:t>
            </a:r>
          </a:p>
          <a:p>
            <a:pPr lvl="1" eaLnBrk="1" hangingPunct="1"/>
            <a:r>
              <a:rPr lang="en-US" sz="2400" smtClean="0"/>
              <a:t>Ensure consistency in naming conventions, encoding structures, attribute measures, etc. among different data sources</a:t>
            </a:r>
          </a:p>
          <a:p>
            <a:pPr lvl="2" eaLnBrk="1" hangingPunct="1"/>
            <a:r>
              <a:rPr lang="en-US" sz="2000" smtClean="0"/>
              <a:t>E.g., Hotel price: currency, tax, breakfast covered, etc.</a:t>
            </a:r>
          </a:p>
          <a:p>
            <a:pPr lvl="1" eaLnBrk="1" hangingPunct="1"/>
            <a:r>
              <a:rPr lang="en-US" sz="2400" smtClean="0"/>
              <a:t>When data is moved to the warehouse, it is converted.  </a:t>
            </a:r>
          </a:p>
        </p:txBody>
      </p:sp>
      <p:sp>
        <p:nvSpPr>
          <p:cNvPr id="717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93D7699-245C-41E6-B314-A80B5AA48D7B}" type="slidenum">
              <a:rPr lang="en-US" smtClean="0"/>
              <a:pPr/>
              <a:t>5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228600"/>
            <a:ext cx="6934200" cy="8382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zh-CN" sz="3200" smtClean="0">
                <a:ea typeface="SimSun" pitchFamily="2" charset="-122"/>
              </a:rPr>
              <a:t>Presentation of Generalized Results</a:t>
            </a:r>
            <a:endParaRPr lang="en-US" altLang="zh-CN" b="1" smtClean="0">
              <a:ea typeface="SimSun" pitchFamily="2" charset="-122"/>
            </a:endParaRPr>
          </a:p>
        </p:txBody>
      </p:sp>
      <p:sp>
        <p:nvSpPr>
          <p:cNvPr id="53252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572500" cy="52578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20000"/>
              </a:lnSpc>
            </a:pPr>
            <a:r>
              <a:rPr lang="en-US" altLang="zh-CN" sz="2000" u="sng" smtClean="0">
                <a:ea typeface="SimSun" pitchFamily="2" charset="-122"/>
              </a:rPr>
              <a:t>Generalized relation</a:t>
            </a:r>
            <a:r>
              <a:rPr lang="en-US" altLang="zh-CN" sz="2000" smtClean="0">
                <a:ea typeface="SimSun" pitchFamily="2" charset="-122"/>
              </a:rPr>
              <a:t>: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zh-CN" sz="2000" smtClean="0">
                <a:ea typeface="SimSun" pitchFamily="2" charset="-122"/>
              </a:rPr>
              <a:t>Relations where some or all attributes are generalized, with counts or other aggregation values accumulated.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zh-CN" sz="2000" u="sng" smtClean="0">
                <a:ea typeface="SimSun" pitchFamily="2" charset="-122"/>
              </a:rPr>
              <a:t>Cross tabulation</a:t>
            </a:r>
            <a:r>
              <a:rPr lang="en-US" altLang="zh-CN" sz="2000" smtClean="0">
                <a:ea typeface="SimSun" pitchFamily="2" charset="-122"/>
              </a:rPr>
              <a:t>: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zh-CN" sz="2000" smtClean="0">
                <a:ea typeface="SimSun" pitchFamily="2" charset="-122"/>
              </a:rPr>
              <a:t>Mapping results into cross tabulation form (similar to contingency tables). 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zh-CN" sz="2000" u="sng" smtClean="0">
                <a:ea typeface="SimSun" pitchFamily="2" charset="-122"/>
              </a:rPr>
              <a:t>Visualization techniques</a:t>
            </a:r>
            <a:r>
              <a:rPr lang="en-US" altLang="zh-CN" sz="2000" smtClean="0">
                <a:ea typeface="SimSun" pitchFamily="2" charset="-122"/>
              </a:rPr>
              <a:t>: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zh-CN" sz="2000" smtClean="0">
                <a:ea typeface="SimSun" pitchFamily="2" charset="-122"/>
              </a:rPr>
              <a:t>Pie charts, bar charts, curves, cubes, and other visual forms.</a:t>
            </a:r>
          </a:p>
          <a:p>
            <a:pPr eaLnBrk="1" hangingPunct="1">
              <a:lnSpc>
                <a:spcPct val="120000"/>
              </a:lnSpc>
            </a:pPr>
            <a:r>
              <a:rPr lang="en-US" altLang="zh-CN" sz="2000" u="sng" smtClean="0">
                <a:ea typeface="SimSun" pitchFamily="2" charset="-122"/>
              </a:rPr>
              <a:t>Quantitative characteristic rules</a:t>
            </a:r>
            <a:r>
              <a:rPr lang="en-US" altLang="zh-CN" sz="2000" smtClean="0">
                <a:ea typeface="SimSun" pitchFamily="2" charset="-122"/>
              </a:rPr>
              <a:t>:</a:t>
            </a:r>
          </a:p>
          <a:p>
            <a:pPr lvl="1" eaLnBrk="1" hangingPunct="1">
              <a:lnSpc>
                <a:spcPct val="120000"/>
              </a:lnSpc>
            </a:pPr>
            <a:r>
              <a:rPr lang="en-US" altLang="zh-CN" sz="2000" smtClean="0">
                <a:ea typeface="SimSun" pitchFamily="2" charset="-122"/>
              </a:rPr>
              <a:t>Mapping generalized result into characteristic rules with quantitative information associated with it, e.g.,</a:t>
            </a:r>
            <a:endParaRPr lang="en-US" altLang="zh-CN" sz="1800" smtClean="0">
              <a:ea typeface="SimSun" pitchFamily="2" charset="-122"/>
            </a:endParaRPr>
          </a:p>
        </p:txBody>
      </p:sp>
      <p:sp>
        <p:nvSpPr>
          <p:cNvPr id="53250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7225963-A9AC-4FB8-AC3F-1315D3576BBB}" type="slidenum">
              <a:rPr lang="en-US" smtClean="0"/>
              <a:pPr/>
              <a:t>50</a:t>
            </a:fld>
            <a:endParaRPr lang="en-US" smtClean="0"/>
          </a:p>
        </p:txBody>
      </p:sp>
      <p:graphicFrame>
        <p:nvGraphicFramePr>
          <p:cNvPr id="53253" name="Object 4"/>
          <p:cNvGraphicFramePr>
            <a:graphicFrameLocks noChangeAspect="1"/>
          </p:cNvGraphicFramePr>
          <p:nvPr/>
        </p:nvGraphicFramePr>
        <p:xfrm>
          <a:off x="762000" y="5867400"/>
          <a:ext cx="7704138" cy="622300"/>
        </p:xfrm>
        <a:graphic>
          <a:graphicData uri="http://schemas.openxmlformats.org/presentationml/2006/ole">
            <p:oleObj spid="_x0000_s53253" name="Equation" r:id="rId4" imgW="7327900" imgH="609600" progId="Equation.3">
              <p:embed/>
            </p:oleObj>
          </a:graphicData>
        </a:graphic>
      </p:graphicFrame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2"/>
          <p:cNvSpPr>
            <a:spLocks noGrp="1" noChangeArrowheads="1"/>
          </p:cNvSpPr>
          <p:nvPr>
            <p:ph type="title"/>
          </p:nvPr>
        </p:nvSpPr>
        <p:spPr>
          <a:xfrm>
            <a:off x="914400" y="304800"/>
            <a:ext cx="7272338" cy="762000"/>
          </a:xfrm>
          <a:noFill/>
        </p:spPr>
        <p:txBody>
          <a:bodyPr lIns="92075" tIns="46038" rIns="92075" bIns="46038" anchor="ctr"/>
          <a:lstStyle/>
          <a:p>
            <a:pPr eaLnBrk="1" hangingPunct="1"/>
            <a:r>
              <a:rPr lang="en-US" altLang="zh-CN" sz="3200" smtClean="0">
                <a:ea typeface="SimSun" pitchFamily="2" charset="-122"/>
              </a:rPr>
              <a:t>Mining Class Comparisons</a:t>
            </a:r>
            <a:endParaRPr lang="en-US" altLang="zh-CN" sz="2400" smtClean="0">
              <a:ea typeface="SimSun" pitchFamily="2" charset="-122"/>
            </a:endParaRPr>
          </a:p>
        </p:txBody>
      </p:sp>
      <p:sp>
        <p:nvSpPr>
          <p:cNvPr id="54276" name="Rectangle 3"/>
          <p:cNvSpPr>
            <a:spLocks noGrp="1" noChangeArrowheads="1"/>
          </p:cNvSpPr>
          <p:nvPr>
            <p:ph idx="1"/>
          </p:nvPr>
        </p:nvSpPr>
        <p:spPr>
          <a:xfrm>
            <a:off x="304800" y="1447800"/>
            <a:ext cx="8534400" cy="51816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10000"/>
              </a:lnSpc>
              <a:buSzPct val="80000"/>
            </a:pPr>
            <a:r>
              <a:rPr lang="en-US" altLang="zh-CN" sz="2000" u="sng" smtClean="0">
                <a:ea typeface="SimSun" pitchFamily="2" charset="-122"/>
              </a:rPr>
              <a:t>Comparison:</a:t>
            </a:r>
            <a:r>
              <a:rPr lang="en-US" altLang="zh-CN" sz="2000" smtClean="0">
                <a:ea typeface="SimSun" pitchFamily="2" charset="-122"/>
              </a:rPr>
              <a:t> Comparing two or more classes</a:t>
            </a:r>
          </a:p>
          <a:p>
            <a:pPr eaLnBrk="1" hangingPunct="1">
              <a:lnSpc>
                <a:spcPct val="110000"/>
              </a:lnSpc>
              <a:buSzPct val="80000"/>
            </a:pPr>
            <a:r>
              <a:rPr lang="en-US" altLang="zh-CN" sz="2000" u="sng" smtClean="0">
                <a:ea typeface="SimSun" pitchFamily="2" charset="-122"/>
              </a:rPr>
              <a:t>Method:</a:t>
            </a:r>
            <a:r>
              <a:rPr lang="en-US" altLang="zh-CN" sz="2000" smtClean="0">
                <a:ea typeface="SimSun" pitchFamily="2" charset="-122"/>
              </a:rPr>
              <a:t> </a:t>
            </a:r>
          </a:p>
          <a:p>
            <a:pPr lvl="1" eaLnBrk="1" hangingPunct="1">
              <a:lnSpc>
                <a:spcPct val="110000"/>
              </a:lnSpc>
              <a:buSzPct val="80000"/>
            </a:pPr>
            <a:r>
              <a:rPr lang="en-US" altLang="zh-CN" sz="2000" smtClean="0">
                <a:ea typeface="SimSun" pitchFamily="2" charset="-122"/>
              </a:rPr>
              <a:t>Partition the set of relevant data into the target class and the contrasting class(es) </a:t>
            </a:r>
          </a:p>
          <a:p>
            <a:pPr lvl="1" eaLnBrk="1" hangingPunct="1">
              <a:lnSpc>
                <a:spcPct val="110000"/>
              </a:lnSpc>
              <a:buSzPct val="80000"/>
            </a:pPr>
            <a:r>
              <a:rPr lang="en-US" altLang="zh-CN" sz="2000" smtClean="0">
                <a:ea typeface="SimSun" pitchFamily="2" charset="-122"/>
              </a:rPr>
              <a:t>Generalize both classes to the same high level concepts</a:t>
            </a:r>
          </a:p>
          <a:p>
            <a:pPr lvl="1" eaLnBrk="1" hangingPunct="1">
              <a:lnSpc>
                <a:spcPct val="110000"/>
              </a:lnSpc>
              <a:buSzPct val="80000"/>
            </a:pPr>
            <a:r>
              <a:rPr lang="en-US" altLang="zh-CN" sz="2000" smtClean="0">
                <a:ea typeface="SimSun" pitchFamily="2" charset="-122"/>
              </a:rPr>
              <a:t>Compare tuples with the same high level descriptions</a:t>
            </a:r>
          </a:p>
          <a:p>
            <a:pPr lvl="1" eaLnBrk="1" hangingPunct="1">
              <a:lnSpc>
                <a:spcPct val="110000"/>
              </a:lnSpc>
              <a:buSzPct val="80000"/>
            </a:pPr>
            <a:r>
              <a:rPr lang="en-US" altLang="zh-CN" sz="2000" smtClean="0">
                <a:ea typeface="SimSun" pitchFamily="2" charset="-122"/>
              </a:rPr>
              <a:t>Present for every tuple its description and two measures</a:t>
            </a:r>
          </a:p>
          <a:p>
            <a:pPr lvl="2" eaLnBrk="1" hangingPunct="1">
              <a:lnSpc>
                <a:spcPct val="110000"/>
              </a:lnSpc>
              <a:buSzPct val="80000"/>
            </a:pPr>
            <a:r>
              <a:rPr lang="en-US" altLang="zh-CN" sz="2000" smtClean="0">
                <a:ea typeface="SimSun" pitchFamily="2" charset="-122"/>
              </a:rPr>
              <a:t>support - distribution within single class</a:t>
            </a:r>
          </a:p>
          <a:p>
            <a:pPr lvl="2" eaLnBrk="1" hangingPunct="1">
              <a:lnSpc>
                <a:spcPct val="110000"/>
              </a:lnSpc>
              <a:buSzPct val="80000"/>
            </a:pPr>
            <a:r>
              <a:rPr lang="en-US" altLang="zh-CN" sz="2000" smtClean="0">
                <a:ea typeface="SimSun" pitchFamily="2" charset="-122"/>
              </a:rPr>
              <a:t>comparison - distribution between classes</a:t>
            </a:r>
          </a:p>
          <a:p>
            <a:pPr lvl="1" eaLnBrk="1" hangingPunct="1">
              <a:lnSpc>
                <a:spcPct val="110000"/>
              </a:lnSpc>
              <a:buSzPct val="80000"/>
            </a:pPr>
            <a:r>
              <a:rPr lang="en-US" altLang="zh-CN" sz="2000" smtClean="0">
                <a:ea typeface="SimSun" pitchFamily="2" charset="-122"/>
              </a:rPr>
              <a:t>Highlight the tuples with strong discriminant features </a:t>
            </a:r>
          </a:p>
          <a:p>
            <a:pPr eaLnBrk="1" hangingPunct="1">
              <a:lnSpc>
                <a:spcPct val="110000"/>
              </a:lnSpc>
              <a:buSzPct val="80000"/>
            </a:pPr>
            <a:r>
              <a:rPr lang="en-US" altLang="zh-CN" sz="2000" u="sng" smtClean="0">
                <a:ea typeface="SimSun" pitchFamily="2" charset="-122"/>
              </a:rPr>
              <a:t>Relevance Analysis:</a:t>
            </a:r>
            <a:endParaRPr lang="en-US" altLang="zh-CN" sz="2000" smtClean="0">
              <a:ea typeface="SimSun" pitchFamily="2" charset="-122"/>
            </a:endParaRPr>
          </a:p>
          <a:p>
            <a:pPr lvl="1" eaLnBrk="1" hangingPunct="1">
              <a:lnSpc>
                <a:spcPct val="110000"/>
              </a:lnSpc>
              <a:buSzPct val="80000"/>
            </a:pPr>
            <a:r>
              <a:rPr lang="en-US" altLang="zh-CN" sz="2000" smtClean="0">
                <a:ea typeface="SimSun" pitchFamily="2" charset="-122"/>
              </a:rPr>
              <a:t>Find attributes (features) which best distinguish different classes</a:t>
            </a:r>
          </a:p>
        </p:txBody>
      </p:sp>
      <p:sp>
        <p:nvSpPr>
          <p:cNvPr id="5427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0074D2-83B0-449B-9DB7-522A11083441}" type="slidenum">
              <a:rPr lang="en-US" smtClean="0"/>
              <a:pPr/>
              <a:t>51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304800"/>
            <a:ext cx="9144000" cy="6731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altLang="zh-CN" smtClean="0">
                <a:ea typeface="SimSun" pitchFamily="2" charset="-122"/>
              </a:rPr>
              <a:t>Concept Description vs. Cube-Based OLAP</a:t>
            </a:r>
          </a:p>
        </p:txBody>
      </p:sp>
      <p:sp>
        <p:nvSpPr>
          <p:cNvPr id="55300" name="Rectangle 3"/>
          <p:cNvSpPr>
            <a:spLocks noGrp="1" noChangeArrowheads="1"/>
          </p:cNvSpPr>
          <p:nvPr>
            <p:ph idx="1"/>
          </p:nvPr>
        </p:nvSpPr>
        <p:spPr>
          <a:xfrm>
            <a:off x="228600" y="1295400"/>
            <a:ext cx="8686800" cy="5181600"/>
          </a:xfrm>
        </p:spPr>
        <p:txBody>
          <a:bodyPr/>
          <a:lstStyle/>
          <a:p>
            <a:pPr eaLnBrk="1" hangingPunct="1">
              <a:buSzPct val="80000"/>
            </a:pPr>
            <a:r>
              <a:rPr lang="en-US" altLang="zh-CN" sz="2400" b="1" smtClean="0">
                <a:ea typeface="SimSun" pitchFamily="2" charset="-122"/>
              </a:rPr>
              <a:t>Similarity</a:t>
            </a:r>
            <a:r>
              <a:rPr lang="en-US" altLang="zh-CN" sz="2400" smtClean="0">
                <a:ea typeface="SimSun" pitchFamily="2" charset="-122"/>
              </a:rPr>
              <a:t>: </a:t>
            </a:r>
          </a:p>
          <a:p>
            <a:pPr lvl="1" eaLnBrk="1" hangingPunct="1">
              <a:buSzPct val="80000"/>
            </a:pPr>
            <a:r>
              <a:rPr lang="en-US" altLang="zh-CN" sz="2400" smtClean="0">
                <a:ea typeface="SimSun" pitchFamily="2" charset="-122"/>
              </a:rPr>
              <a:t>Data generalization</a:t>
            </a:r>
          </a:p>
          <a:p>
            <a:pPr lvl="1" eaLnBrk="1" hangingPunct="1">
              <a:buSzPct val="80000"/>
            </a:pPr>
            <a:r>
              <a:rPr lang="en-US" altLang="zh-CN" sz="2400" smtClean="0">
                <a:ea typeface="SimSun" pitchFamily="2" charset="-122"/>
              </a:rPr>
              <a:t>Presentation of data summarization at multiple levels of abstraction</a:t>
            </a:r>
          </a:p>
          <a:p>
            <a:pPr lvl="1" eaLnBrk="1" hangingPunct="1">
              <a:buSzPct val="80000"/>
            </a:pPr>
            <a:r>
              <a:rPr lang="en-US" altLang="zh-CN" sz="2400" smtClean="0">
                <a:ea typeface="SimSun" pitchFamily="2" charset="-122"/>
              </a:rPr>
              <a:t>Interactive drilling, pivoting, slicing and dicing</a:t>
            </a:r>
          </a:p>
          <a:p>
            <a:pPr eaLnBrk="1" hangingPunct="1">
              <a:buSzPct val="80000"/>
            </a:pPr>
            <a:r>
              <a:rPr lang="en-US" altLang="zh-CN" sz="2400" b="1" smtClean="0">
                <a:ea typeface="SimSun" pitchFamily="2" charset="-122"/>
              </a:rPr>
              <a:t>Differences</a:t>
            </a:r>
            <a:r>
              <a:rPr lang="en-US" altLang="zh-CN" sz="2400" smtClean="0">
                <a:ea typeface="SimSun" pitchFamily="2" charset="-122"/>
              </a:rPr>
              <a:t>:</a:t>
            </a:r>
          </a:p>
          <a:p>
            <a:pPr lvl="1" eaLnBrk="1" hangingPunct="1"/>
            <a:r>
              <a:rPr lang="en-US" altLang="zh-CN" sz="2400" smtClean="0">
                <a:ea typeface="SimSun" pitchFamily="2" charset="-122"/>
              </a:rPr>
              <a:t>OLAP has systematic preprocessing, query independent, and can drill down to rather low level</a:t>
            </a:r>
          </a:p>
          <a:p>
            <a:pPr lvl="1" eaLnBrk="1" hangingPunct="1"/>
            <a:r>
              <a:rPr lang="en-US" altLang="zh-CN" sz="2400" smtClean="0">
                <a:ea typeface="SimSun" pitchFamily="2" charset="-122"/>
              </a:rPr>
              <a:t>AOI has automated desired level allocation, and may perform dimension relevance analysis/ranking when there are many relevant dimensions</a:t>
            </a:r>
          </a:p>
          <a:p>
            <a:pPr lvl="1" eaLnBrk="1" hangingPunct="1"/>
            <a:r>
              <a:rPr lang="en-US" altLang="zh-CN" sz="2400" smtClean="0">
                <a:ea typeface="SimSun" pitchFamily="2" charset="-122"/>
              </a:rPr>
              <a:t>AOI works on the data which are not in relational forms</a:t>
            </a:r>
          </a:p>
        </p:txBody>
      </p:sp>
      <p:sp>
        <p:nvSpPr>
          <p:cNvPr id="5529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C5202F-7603-45C2-A674-BBC28EBB4B1A}" type="slidenum">
              <a:rPr lang="en-US" smtClean="0"/>
              <a:pPr/>
              <a:t>52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4000" cy="1066800"/>
          </a:xfrm>
        </p:spPr>
        <p:txBody>
          <a:bodyPr/>
          <a:lstStyle/>
          <a:p>
            <a:pPr eaLnBrk="1" hangingPunct="1"/>
            <a:r>
              <a:rPr lang="en-US" smtClean="0">
                <a:solidFill>
                  <a:srgbClr val="170981"/>
                </a:solidFill>
              </a:rPr>
              <a:t>Summary</a:t>
            </a:r>
            <a:endParaRPr lang="en-US" sz="3200" smtClean="0">
              <a:solidFill>
                <a:srgbClr val="170981"/>
              </a:solidFill>
            </a:endParaRPr>
          </a:p>
        </p:txBody>
      </p:sp>
      <p:sp>
        <p:nvSpPr>
          <p:cNvPr id="57348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382000" cy="5181600"/>
          </a:xfrm>
        </p:spPr>
        <p:txBody>
          <a:bodyPr/>
          <a:lstStyle/>
          <a:p>
            <a:pPr eaLnBrk="1" hangingPunct="1">
              <a:lnSpc>
                <a:spcPct val="110000"/>
              </a:lnSpc>
            </a:pPr>
            <a:r>
              <a:rPr lang="en-US" sz="1800" smtClean="0">
                <a:solidFill>
                  <a:schemeClr val="folHlink"/>
                </a:solidFill>
              </a:rPr>
              <a:t>Data warehousing</a:t>
            </a:r>
            <a:r>
              <a:rPr lang="en-US" sz="1800" smtClean="0"/>
              <a:t>: A </a:t>
            </a:r>
            <a:r>
              <a:rPr lang="en-US" sz="1800" smtClean="0">
                <a:solidFill>
                  <a:schemeClr val="hlink"/>
                </a:solidFill>
              </a:rPr>
              <a:t>multi-dimensional model</a:t>
            </a:r>
            <a:r>
              <a:rPr lang="en-US" sz="1800" smtClean="0"/>
              <a:t> of a data warehouse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1800" smtClean="0"/>
              <a:t>A data cube consists of </a:t>
            </a:r>
            <a:r>
              <a:rPr lang="en-US" sz="1800" i="1" smtClean="0"/>
              <a:t>dimensions</a:t>
            </a:r>
            <a:r>
              <a:rPr lang="en-US" sz="1800" smtClean="0"/>
              <a:t> &amp; </a:t>
            </a:r>
            <a:r>
              <a:rPr lang="en-US" sz="1800" i="1" smtClean="0"/>
              <a:t>measures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1800" smtClean="0"/>
              <a:t>Star schema, snowflake schema, fact constellations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1800" smtClean="0">
                <a:solidFill>
                  <a:schemeClr val="hlink"/>
                </a:solidFill>
              </a:rPr>
              <a:t>OLAP</a:t>
            </a:r>
            <a:r>
              <a:rPr lang="en-US" sz="1800" smtClean="0"/>
              <a:t> operations: drilling, rolling, slicing, dicing and pivoting</a:t>
            </a:r>
          </a:p>
          <a:p>
            <a:pPr eaLnBrk="1" hangingPunct="1">
              <a:lnSpc>
                <a:spcPct val="110000"/>
              </a:lnSpc>
            </a:pPr>
            <a:r>
              <a:rPr lang="en-US" sz="1800" smtClean="0">
                <a:solidFill>
                  <a:schemeClr val="folHlink"/>
                </a:solidFill>
              </a:rPr>
              <a:t>Data Warehouse Architecture, Design, and Usage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1800" smtClean="0"/>
              <a:t>Multi-tiered architecture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1800" smtClean="0"/>
              <a:t>Business analysis design framework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1800" smtClean="0"/>
              <a:t>Information processing, analytical processing, data mining, </a:t>
            </a:r>
            <a:r>
              <a:rPr lang="en-US" sz="1800" smtClean="0">
                <a:solidFill>
                  <a:schemeClr val="hlink"/>
                </a:solidFill>
              </a:rPr>
              <a:t>OLAM</a:t>
            </a:r>
            <a:r>
              <a:rPr lang="en-US" sz="1800" smtClean="0"/>
              <a:t> (Online Analytical Mining)</a:t>
            </a:r>
          </a:p>
          <a:p>
            <a:pPr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1800" smtClean="0">
                <a:solidFill>
                  <a:schemeClr val="folHlink"/>
                </a:solidFill>
              </a:rPr>
              <a:t>Implementation</a:t>
            </a:r>
            <a:r>
              <a:rPr lang="en-US" sz="1800" smtClean="0"/>
              <a:t>: Efficient computation of data cubes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1800" smtClean="0"/>
              <a:t>Partial vs. full vs. no materialization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1800" smtClean="0"/>
              <a:t>Indexing OALP data: Bitmap index and join index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1800" smtClean="0"/>
              <a:t>OLAP query processing </a:t>
            </a:r>
          </a:p>
          <a:p>
            <a:pPr lvl="1" eaLnBrk="1" hangingPunct="1">
              <a:lnSpc>
                <a:spcPct val="110000"/>
              </a:lnSpc>
              <a:spcBef>
                <a:spcPct val="10000"/>
              </a:spcBef>
            </a:pPr>
            <a:r>
              <a:rPr lang="en-US" sz="1800" smtClean="0"/>
              <a:t>OLAP servers: ROLAP, MOLAP, HOLAP</a:t>
            </a:r>
          </a:p>
          <a:p>
            <a:pPr eaLnBrk="1" hangingPunct="1">
              <a:lnSpc>
                <a:spcPct val="110000"/>
              </a:lnSpc>
            </a:pPr>
            <a:r>
              <a:rPr lang="en-US" sz="1800" smtClean="0">
                <a:solidFill>
                  <a:schemeClr val="folHlink"/>
                </a:solidFill>
              </a:rPr>
              <a:t>Data generalization</a:t>
            </a:r>
            <a:r>
              <a:rPr lang="en-US" sz="1800" smtClean="0"/>
              <a:t>: Attribute-oriented induction</a:t>
            </a:r>
          </a:p>
        </p:txBody>
      </p:sp>
      <p:sp>
        <p:nvSpPr>
          <p:cNvPr id="5734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A0C468A-93F7-4669-BA6F-4594B1621275}" type="slidenum">
              <a:rPr lang="en-US" smtClean="0"/>
              <a:pPr/>
              <a:t>53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/>
              <a:t>Data Warehouse—Time Variant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447800"/>
            <a:ext cx="8305800" cy="49530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20000"/>
              </a:lnSpc>
            </a:pPr>
            <a:r>
              <a:rPr lang="en-US" sz="2400" smtClean="0"/>
              <a:t>The time horizon for the data warehouse is significantly longer than that of operational systems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400" smtClean="0"/>
              <a:t>Operational database: current value data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400" smtClean="0"/>
              <a:t>Data warehouse data: provide information from a historical perspective (e.g., past 5-10 years)</a:t>
            </a:r>
          </a:p>
          <a:p>
            <a:pPr eaLnBrk="1" hangingPunct="1">
              <a:lnSpc>
                <a:spcPct val="120000"/>
              </a:lnSpc>
            </a:pPr>
            <a:r>
              <a:rPr lang="en-US" sz="2400" smtClean="0"/>
              <a:t>Every key structure in the data warehouse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400" smtClean="0"/>
              <a:t>Contains an element of time, explicitly or implicitly</a:t>
            </a:r>
          </a:p>
          <a:p>
            <a:pPr lvl="1" eaLnBrk="1" hangingPunct="1">
              <a:lnSpc>
                <a:spcPct val="120000"/>
              </a:lnSpc>
            </a:pPr>
            <a:r>
              <a:rPr lang="en-US" sz="2400" smtClean="0"/>
              <a:t>But the key of operational data may or may not contain “time element”</a:t>
            </a:r>
          </a:p>
          <a:p>
            <a:pPr lvl="1" eaLnBrk="1" hangingPunct="1">
              <a:lnSpc>
                <a:spcPct val="110000"/>
              </a:lnSpc>
            </a:pPr>
            <a:endParaRPr lang="en-US" sz="2200" smtClean="0"/>
          </a:p>
        </p:txBody>
      </p:sp>
      <p:sp>
        <p:nvSpPr>
          <p:cNvPr id="8194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3C69C39-9BEB-4D62-BD2E-5BD101B26768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1026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/>
          <a:lstStyle/>
          <a:p>
            <a:pPr eaLnBrk="1" hangingPunct="1"/>
            <a:r>
              <a:rPr lang="en-US" smtClean="0"/>
              <a:t>Data Warehouse—Nonvolatile</a:t>
            </a:r>
          </a:p>
        </p:txBody>
      </p:sp>
      <p:sp>
        <p:nvSpPr>
          <p:cNvPr id="9220" name="Rectangle 1027"/>
          <p:cNvSpPr>
            <a:spLocks noGrp="1" noChangeArrowheads="1"/>
          </p:cNvSpPr>
          <p:nvPr>
            <p:ph idx="1"/>
          </p:nvPr>
        </p:nvSpPr>
        <p:spPr>
          <a:xfrm>
            <a:off x="381000" y="1371600"/>
            <a:ext cx="8229600" cy="4876800"/>
          </a:xfrm>
          <a:noFill/>
        </p:spPr>
        <p:txBody>
          <a:bodyPr lIns="92075" tIns="46038" rIns="92075" bIns="46038"/>
          <a:lstStyle/>
          <a:p>
            <a:pPr eaLnBrk="1" hangingPunct="1">
              <a:lnSpc>
                <a:spcPct val="130000"/>
              </a:lnSpc>
            </a:pPr>
            <a:r>
              <a:rPr lang="en-US" sz="2400" smtClean="0"/>
              <a:t>A </a:t>
            </a:r>
            <a:r>
              <a:rPr lang="en-US" sz="2400" smtClean="0">
                <a:solidFill>
                  <a:schemeClr val="hlink"/>
                </a:solidFill>
              </a:rPr>
              <a:t>physically separate store</a:t>
            </a:r>
            <a:r>
              <a:rPr lang="en-US" sz="2400" smtClean="0"/>
              <a:t> of data transformed from the operational environment</a:t>
            </a:r>
          </a:p>
          <a:p>
            <a:pPr eaLnBrk="1" hangingPunct="1">
              <a:lnSpc>
                <a:spcPct val="130000"/>
              </a:lnSpc>
            </a:pPr>
            <a:r>
              <a:rPr lang="en-US" sz="2400" smtClean="0"/>
              <a:t>Operational </a:t>
            </a:r>
            <a:r>
              <a:rPr lang="en-US" sz="2400" smtClean="0">
                <a:solidFill>
                  <a:schemeClr val="hlink"/>
                </a:solidFill>
              </a:rPr>
              <a:t>update of data does not occur</a:t>
            </a:r>
            <a:r>
              <a:rPr lang="en-US" sz="2400" smtClean="0"/>
              <a:t> in the data warehouse environment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400" smtClean="0"/>
              <a:t>Does not require transaction processing, recovery, and concurrency control mechanisms</a:t>
            </a:r>
          </a:p>
          <a:p>
            <a:pPr lvl="1" eaLnBrk="1" hangingPunct="1">
              <a:lnSpc>
                <a:spcPct val="130000"/>
              </a:lnSpc>
            </a:pPr>
            <a:r>
              <a:rPr lang="en-US" sz="2400" smtClean="0"/>
              <a:t>Requires only two operations in data accessing: </a:t>
            </a:r>
          </a:p>
          <a:p>
            <a:pPr lvl="2" eaLnBrk="1" hangingPunct="1">
              <a:lnSpc>
                <a:spcPct val="130000"/>
              </a:lnSpc>
            </a:pPr>
            <a:r>
              <a:rPr lang="en-US" i="1" smtClean="0">
                <a:solidFill>
                  <a:schemeClr val="hlink"/>
                </a:solidFill>
              </a:rPr>
              <a:t>initial loading of data</a:t>
            </a:r>
            <a:r>
              <a:rPr lang="en-US" smtClean="0"/>
              <a:t> and </a:t>
            </a:r>
            <a:r>
              <a:rPr lang="en-US" i="1" smtClean="0">
                <a:solidFill>
                  <a:schemeClr val="hlink"/>
                </a:solidFill>
              </a:rPr>
              <a:t>access of data</a:t>
            </a:r>
            <a:endParaRPr lang="en-US" smtClean="0"/>
          </a:p>
        </p:txBody>
      </p:sp>
      <p:sp>
        <p:nvSpPr>
          <p:cNvPr id="9218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21BB4BE-28B7-4C9B-B33B-BC80703467B4}" type="slidenum">
              <a:rPr lang="en-US" smtClean="0"/>
              <a:pPr/>
              <a:t>7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 lIns="92075" tIns="46038" rIns="92075" bIns="46038">
            <a:normAutofit fontScale="90000"/>
          </a:bodyPr>
          <a:lstStyle/>
          <a:p>
            <a:pPr eaLnBrk="1" hangingPunct="1"/>
            <a:r>
              <a:rPr lang="en-US" smtClean="0"/>
              <a:t>OLTP vs. OLAP</a:t>
            </a:r>
          </a:p>
        </p:txBody>
      </p:sp>
      <p:graphicFrame>
        <p:nvGraphicFramePr>
          <p:cNvPr id="10244" name="Object 3"/>
          <p:cNvGraphicFramePr>
            <a:graphicFrameLocks/>
          </p:cNvGraphicFramePr>
          <p:nvPr>
            <p:ph type="tbl" idx="1"/>
          </p:nvPr>
        </p:nvGraphicFramePr>
        <p:xfrm>
          <a:off x="457200" y="1447800"/>
          <a:ext cx="7945438" cy="4876800"/>
        </p:xfrm>
        <a:graphic>
          <a:graphicData uri="http://schemas.openxmlformats.org/presentationml/2006/ole">
            <p:oleObj spid="_x0000_s10244" name="Document" r:id="rId4" imgW="11172825" imgH="6858000" progId="Word.Document.8">
              <p:embed/>
            </p:oleObj>
          </a:graphicData>
        </a:graphic>
      </p:graphicFrame>
      <p:sp>
        <p:nvSpPr>
          <p:cNvPr id="10242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E727AFA-CFE0-40C7-987A-FCCA46FBF075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0245" name="Line 4"/>
          <p:cNvSpPr>
            <a:spLocks noChangeShapeType="1"/>
          </p:cNvSpPr>
          <p:nvPr/>
        </p:nvSpPr>
        <p:spPr bwMode="auto">
          <a:xfrm>
            <a:off x="8458200" y="1447800"/>
            <a:ext cx="0" cy="4648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n-IN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382000" cy="623888"/>
          </a:xfrm>
          <a:noFill/>
        </p:spPr>
        <p:txBody>
          <a:bodyPr lIns="92075" tIns="46038" rIns="92075" bIns="46038">
            <a:normAutofit fontScale="90000"/>
          </a:bodyPr>
          <a:lstStyle/>
          <a:p>
            <a:pPr eaLnBrk="1" hangingPunct="1"/>
            <a:r>
              <a:rPr lang="en-US" smtClean="0"/>
              <a:t>Why a Separate Data Warehouse?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295400"/>
            <a:ext cx="8382000" cy="5105400"/>
          </a:xfrm>
          <a:noFill/>
        </p:spPr>
        <p:txBody>
          <a:bodyPr lIns="92075" tIns="46038" rIns="92075" bIns="46038">
            <a:normAutofit lnSpcReduction="10000"/>
          </a:bodyPr>
          <a:lstStyle/>
          <a:p>
            <a:pPr eaLnBrk="1" hangingPunct="1">
              <a:lnSpc>
                <a:spcPct val="110000"/>
              </a:lnSpc>
            </a:pPr>
            <a:r>
              <a:rPr lang="en-US" sz="2000" smtClean="0"/>
              <a:t>High performance for both systems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DBMS— tuned for OLTP: access methods, indexing, concurrency control, recovery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smtClean="0"/>
              <a:t>Warehouse—tuned for OLAP: complex OLAP queries, multidimensional view, consolidation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 smtClean="0"/>
              <a:t>Different functions and different data: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u="sng" smtClean="0">
                <a:solidFill>
                  <a:schemeClr val="hlink"/>
                </a:solidFill>
              </a:rPr>
              <a:t>missing data</a:t>
            </a:r>
            <a:r>
              <a:rPr lang="en-US" sz="2000" smtClean="0"/>
              <a:t>: Decision support requires historical data which operational DBs do not typically maintain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u="sng" smtClean="0">
                <a:solidFill>
                  <a:schemeClr val="hlink"/>
                </a:solidFill>
              </a:rPr>
              <a:t>data consolidation</a:t>
            </a:r>
            <a:r>
              <a:rPr lang="en-US" sz="2000" smtClean="0"/>
              <a:t>:  DS requires consolidation (aggregation, summarization) of data from heterogeneous sources</a:t>
            </a:r>
          </a:p>
          <a:p>
            <a:pPr lvl="1" eaLnBrk="1" hangingPunct="1">
              <a:lnSpc>
                <a:spcPct val="110000"/>
              </a:lnSpc>
            </a:pPr>
            <a:r>
              <a:rPr lang="en-US" sz="2000" u="sng" smtClean="0">
                <a:solidFill>
                  <a:schemeClr val="hlink"/>
                </a:solidFill>
              </a:rPr>
              <a:t>data quality</a:t>
            </a:r>
            <a:r>
              <a:rPr lang="en-US" sz="2000" smtClean="0"/>
              <a:t>: different sources typically use inconsistent data representations, codes and formats which have to be reconciled</a:t>
            </a:r>
          </a:p>
          <a:p>
            <a:pPr eaLnBrk="1" hangingPunct="1">
              <a:lnSpc>
                <a:spcPct val="110000"/>
              </a:lnSpc>
            </a:pPr>
            <a:r>
              <a:rPr lang="en-US" sz="2000" smtClean="0"/>
              <a:t>Note: There are more and more systems which perform OLAP analysis directly on relational databases</a:t>
            </a:r>
          </a:p>
        </p:txBody>
      </p:sp>
      <p:sp>
        <p:nvSpPr>
          <p:cNvPr id="1126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78DDDDC3-A600-45A7-8383-33C2B8529460}" type="slidenum">
              <a:rPr lang="en-US" smtClean="0"/>
              <a:pPr/>
              <a:t>9</a:t>
            </a:fld>
            <a:endParaRPr lang="en-US" smtClean="0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7336</TotalTime>
  <Words>3678</Words>
  <Application>Microsoft Office PowerPoint</Application>
  <PresentationFormat>On-screen Show (4:3)</PresentationFormat>
  <Paragraphs>721</Paragraphs>
  <Slides>53</Slides>
  <Notes>53</Notes>
  <HiddenSlides>0</HiddenSlides>
  <MMClips>0</MMClips>
  <ScaleCrop>false</ScaleCrop>
  <HeadingPairs>
    <vt:vector size="8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53</vt:i4>
      </vt:variant>
    </vt:vector>
  </HeadingPairs>
  <TitlesOfParts>
    <vt:vector size="66" baseType="lpstr">
      <vt:lpstr>Tahoma</vt:lpstr>
      <vt:lpstr>Arial</vt:lpstr>
      <vt:lpstr>Berlin Sans FB Demi</vt:lpstr>
      <vt:lpstr>Wingdings</vt:lpstr>
      <vt:lpstr>Times New Roman</vt:lpstr>
      <vt:lpstr>SimSun</vt:lpstr>
      <vt:lpstr>Monotype Sorts</vt:lpstr>
      <vt:lpstr>MT Extra</vt:lpstr>
      <vt:lpstr>Calibri</vt:lpstr>
      <vt:lpstr>Office Theme</vt:lpstr>
      <vt:lpstr>Microsoft Word Document</vt:lpstr>
      <vt:lpstr>Microsoft Equation 3.0</vt:lpstr>
      <vt:lpstr>Microsoft Excel Worksheet</vt:lpstr>
      <vt:lpstr>Data Mining:   Concepts and Techniques   — Chapter 4 —</vt:lpstr>
      <vt:lpstr>Chapter 4: Data Warehousing and On-line Analytical Processing</vt:lpstr>
      <vt:lpstr>What is a Data Warehouse?</vt:lpstr>
      <vt:lpstr>Data Warehouse—Subject-Oriented</vt:lpstr>
      <vt:lpstr>Data Warehouse—Integrated</vt:lpstr>
      <vt:lpstr>Data Warehouse—Time Variant</vt:lpstr>
      <vt:lpstr>Data Warehouse—Nonvolatile</vt:lpstr>
      <vt:lpstr>OLTP vs. OLAP</vt:lpstr>
      <vt:lpstr>Why a Separate Data Warehouse?</vt:lpstr>
      <vt:lpstr>Slide 10</vt:lpstr>
      <vt:lpstr>Three Data Warehouse Models</vt:lpstr>
      <vt:lpstr>Extraction, Transformation, and Loading (ETL)</vt:lpstr>
      <vt:lpstr>Metadata Repository</vt:lpstr>
      <vt:lpstr>Chapter 4: Data Warehousing and On-line Analytical Processing</vt:lpstr>
      <vt:lpstr>From Tables and Spreadsheets to  Data Cubes</vt:lpstr>
      <vt:lpstr>Cube: A Lattice of Cuboids</vt:lpstr>
      <vt:lpstr>Conceptual Modeling of Data Warehouses</vt:lpstr>
      <vt:lpstr>Example of Star Schema</vt:lpstr>
      <vt:lpstr>Example of Snowflake Schema</vt:lpstr>
      <vt:lpstr>Example of Fact Constellation</vt:lpstr>
      <vt:lpstr>A Concept Hierarchy:  Dimension (location)</vt:lpstr>
      <vt:lpstr>Data Cube Measures: Three Categories</vt:lpstr>
      <vt:lpstr>View of Warehouses and Hierarchies</vt:lpstr>
      <vt:lpstr>Multidimensional Data</vt:lpstr>
      <vt:lpstr>A Sample Data Cube</vt:lpstr>
      <vt:lpstr>Cuboids Corresponding to the Cube</vt:lpstr>
      <vt:lpstr>Typical OLAP Operations</vt:lpstr>
      <vt:lpstr>Slide 28</vt:lpstr>
      <vt:lpstr>A Star-Net Query Model</vt:lpstr>
      <vt:lpstr>Browsing a Data Cube</vt:lpstr>
      <vt:lpstr>Chapter 4: Data Warehousing and On-line Analytical Processing</vt:lpstr>
      <vt:lpstr>Design of Data Warehouse: A Business Analysis Framework</vt:lpstr>
      <vt:lpstr>Data Warehouse Design Process </vt:lpstr>
      <vt:lpstr>Data Warehouse Development: A Recommended Approach</vt:lpstr>
      <vt:lpstr>Data Warehouse Usage</vt:lpstr>
      <vt:lpstr>From On-Line Analytical Processing (OLAP)  to On Line Analytical Mining (OLAM)</vt:lpstr>
      <vt:lpstr>Chapter 4: Data Warehousing and On-line Analytical Processing</vt:lpstr>
      <vt:lpstr>Efficient Data Cube Computation</vt:lpstr>
      <vt:lpstr>The “Compute Cube” Operator</vt:lpstr>
      <vt:lpstr>Indexing OLAP Data: Bitmap Index</vt:lpstr>
      <vt:lpstr>Indexing OLAP Data: Join Indices</vt:lpstr>
      <vt:lpstr>Efficient Processing OLAP Queries</vt:lpstr>
      <vt:lpstr>OLAP Server Architectures</vt:lpstr>
      <vt:lpstr>Chapter 4: Data Warehousing and On-line Analytical Processing</vt:lpstr>
      <vt:lpstr>Attribute-Oriented Induction</vt:lpstr>
      <vt:lpstr>Attribute-Oriented Induction: An Example</vt:lpstr>
      <vt:lpstr>Class Characterization: An Example</vt:lpstr>
      <vt:lpstr>Basic Principles of Attribute-Oriented Induction</vt:lpstr>
      <vt:lpstr>Attribute-Oriented Induction: Basic Algorithm </vt:lpstr>
      <vt:lpstr>Presentation of Generalized Results</vt:lpstr>
      <vt:lpstr>Mining Class Comparisons</vt:lpstr>
      <vt:lpstr>Concept Description vs. Cube-Based OLAP</vt:lpstr>
      <vt:lpstr>Summary</vt:lpstr>
    </vt:vector>
  </TitlesOfParts>
  <Company>S.F.U.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Jiawei Han</dc:creator>
  <cp:lastModifiedBy>Nithya</cp:lastModifiedBy>
  <cp:revision>432</cp:revision>
  <cp:lastPrinted>1999-09-10T20:38:56Z</cp:lastPrinted>
  <dcterms:created xsi:type="dcterms:W3CDTF">1998-06-19T04:38:52Z</dcterms:created>
  <dcterms:modified xsi:type="dcterms:W3CDTF">2020-12-08T09:59:30Z</dcterms:modified>
</cp:coreProperties>
</file>