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Default Extension="jpeg" ContentType="image/jpeg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xls" ContentType="application/vnd.ms-exce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0" r:id="rId1"/>
  </p:sldMasterIdLst>
  <p:notesMasterIdLst>
    <p:notesMasterId r:id="rId57"/>
  </p:notesMasterIdLst>
  <p:handoutMasterIdLst>
    <p:handoutMasterId r:id="rId58"/>
  </p:handoutMasterIdLst>
  <p:sldIdLst>
    <p:sldId id="1375" r:id="rId2"/>
    <p:sldId id="1383" r:id="rId3"/>
    <p:sldId id="1184" r:id="rId4"/>
    <p:sldId id="1185" r:id="rId5"/>
    <p:sldId id="1295" r:id="rId6"/>
    <p:sldId id="1299" r:id="rId7"/>
    <p:sldId id="1300" r:id="rId8"/>
    <p:sldId id="1301" r:id="rId9"/>
    <p:sldId id="1302" r:id="rId10"/>
    <p:sldId id="1394" r:id="rId11"/>
    <p:sldId id="1377" r:id="rId12"/>
    <p:sldId id="1190" r:id="rId13"/>
    <p:sldId id="1191" r:id="rId14"/>
    <p:sldId id="1033" r:id="rId15"/>
    <p:sldId id="1034" r:id="rId16"/>
    <p:sldId id="1374" r:id="rId17"/>
    <p:sldId id="1372" r:id="rId18"/>
    <p:sldId id="1036" r:id="rId19"/>
    <p:sldId id="1393" r:id="rId20"/>
    <p:sldId id="1040" r:id="rId21"/>
    <p:sldId id="1042" r:id="rId22"/>
    <p:sldId id="1044" r:id="rId23"/>
    <p:sldId id="1043" r:id="rId24"/>
    <p:sldId id="1041" r:id="rId25"/>
    <p:sldId id="1392" r:id="rId26"/>
    <p:sldId id="1047" r:id="rId27"/>
    <p:sldId id="1048" r:id="rId28"/>
    <p:sldId id="1050" r:id="rId29"/>
    <p:sldId id="1051" r:id="rId30"/>
    <p:sldId id="1052" r:id="rId31"/>
    <p:sldId id="1053" r:id="rId32"/>
    <p:sldId id="1066" r:id="rId33"/>
    <p:sldId id="1049" r:id="rId34"/>
    <p:sldId id="1054" r:id="rId35"/>
    <p:sldId id="1067" r:id="rId36"/>
    <p:sldId id="1068" r:id="rId37"/>
    <p:sldId id="1397" r:id="rId38"/>
    <p:sldId id="1057" r:id="rId39"/>
    <p:sldId id="1380" r:id="rId40"/>
    <p:sldId id="1197" r:id="rId41"/>
    <p:sldId id="1390" r:id="rId42"/>
    <p:sldId id="1387" r:id="rId43"/>
    <p:sldId id="1388" r:id="rId44"/>
    <p:sldId id="1386" r:id="rId45"/>
    <p:sldId id="1389" r:id="rId46"/>
    <p:sldId id="1064" r:id="rId47"/>
    <p:sldId id="1065" r:id="rId48"/>
    <p:sldId id="1199" r:id="rId49"/>
    <p:sldId id="1395" r:id="rId50"/>
    <p:sldId id="1073" r:id="rId51"/>
    <p:sldId id="1307" r:id="rId52"/>
    <p:sldId id="1205" r:id="rId53"/>
    <p:sldId id="1324" r:id="rId54"/>
    <p:sldId id="1385" r:id="rId55"/>
    <p:sldId id="1271" r:id="rId5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6EA"/>
    <a:srgbClr val="FAE2F6"/>
    <a:srgbClr val="170981"/>
    <a:srgbClr val="121328"/>
    <a:srgbClr val="D7FDF9"/>
    <a:srgbClr val="003366"/>
    <a:srgbClr val="00666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88166" autoAdjust="0"/>
  </p:normalViewPr>
  <p:slideViewPr>
    <p:cSldViewPr>
      <p:cViewPr>
        <p:scale>
          <a:sx n="66" d="100"/>
          <a:sy n="66" d="100"/>
        </p:scale>
        <p:origin x="-1752" y="-78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929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47.xml"/><Relationship Id="rId3" Type="http://schemas.openxmlformats.org/officeDocument/2006/relationships/slide" Target="slides/slide10.xml"/><Relationship Id="rId7" Type="http://schemas.openxmlformats.org/officeDocument/2006/relationships/slide" Target="slides/slide46.xml"/><Relationship Id="rId2" Type="http://schemas.openxmlformats.org/officeDocument/2006/relationships/slide" Target="slides/slide4.xml"/><Relationship Id="rId1" Type="http://schemas.openxmlformats.org/officeDocument/2006/relationships/slide" Target="slides/slide2.xml"/><Relationship Id="rId6" Type="http://schemas.openxmlformats.org/officeDocument/2006/relationships/slide" Target="slides/slide17.xml"/><Relationship Id="rId11" Type="http://schemas.openxmlformats.org/officeDocument/2006/relationships/slide" Target="slides/slide52.xml"/><Relationship Id="rId5" Type="http://schemas.openxmlformats.org/officeDocument/2006/relationships/slide" Target="slides/slide14.xml"/><Relationship Id="rId10" Type="http://schemas.openxmlformats.org/officeDocument/2006/relationships/slide" Target="slides/slide50.xml"/><Relationship Id="rId4" Type="http://schemas.openxmlformats.org/officeDocument/2006/relationships/slide" Target="slides/slide13.xml"/><Relationship Id="rId9" Type="http://schemas.openxmlformats.org/officeDocument/2006/relationships/slide" Target="slides/slide4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B9F537B-37B5-4C3D-A833-A610FBBD5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5" tIns="46153" rIns="92305" bIns="46153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B263C3D-E447-4036-96B1-5B22A96E8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2CA705-40C4-4D14-B594-7EA845D6599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23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0" tIns="46586" rIns="93170" bIns="46586" anchor="b"/>
          <a:lstStyle/>
          <a:p>
            <a:pPr algn="r" defTabSz="931863" eaLnBrk="0" hangingPunct="0"/>
            <a:fld id="{BC7FD41E-7E31-48FA-8456-B66460CE5628}" type="slidenum">
              <a:rPr lang="zh-CN" altLang="en-US" sz="1200">
                <a:latin typeface="Times New Roman" pitchFamily="18" charset="0"/>
              </a:rPr>
              <a:pPr algn="r" defTabSz="931863" eaLnBrk="0" hangingPunct="0"/>
              <a:t>1</a:t>
            </a:fld>
            <a:endParaRPr lang="en-US" altLang="zh-CN" sz="1200">
              <a:latin typeface="Times New Roman" pitchFamily="18" charset="0"/>
            </a:endParaRPr>
          </a:p>
        </p:txBody>
      </p:sp>
      <p:sp>
        <p:nvSpPr>
          <p:cNvPr id="8192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170" tIns="46586" rIns="93170" bIns="4658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464E84-45C3-46E5-8781-06818583562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CC2DEE-F31F-429E-8DCB-E1EF88F1D2F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1C700F-4FA9-4F73-9279-A0296A67FC3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42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0B3682-F8DE-43BA-A6F7-5A44FC78DE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52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A0B6DF-4629-4FA4-8B74-679F7A5808A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62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F9906-9B70-40C7-BE72-89292C89E4F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72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F6E9E2-07EE-4A9A-AD34-13D6403CC0D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D9AAEF-125B-4962-A3A1-5772FC84CCD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993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BF3E3F-9985-4F22-A3E5-D91B8F2C913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03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5" tIns="46153" rIns="92305" bIns="46153" anchor="b"/>
          <a:lstStyle/>
          <a:p>
            <a:pPr algn="r" defTabSz="922338" eaLnBrk="0" hangingPunct="0"/>
            <a:fld id="{678C5128-0B88-4866-ABE5-431836C9B20C}" type="slidenum">
              <a:rPr lang="en-US" sz="1200">
                <a:latin typeface="Times New Roman" pitchFamily="18" charset="0"/>
              </a:rPr>
              <a:pPr algn="r" defTabSz="922338" eaLnBrk="0" hangingPunct="0"/>
              <a:t>19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13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45A94-920D-4F6B-AEA2-11942FF3879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FD5B9-6C60-4D60-B4F5-927A7D679E4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87CA86-A677-4873-9605-7E1DEAF1477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5D29B7-97B0-47FA-BA7A-64A3A352D95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09D276-70E4-46E8-856E-4771DF22C5F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54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7F56B-5B64-41C1-BCBB-960923C5FF8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5" tIns="46153" rIns="92305" bIns="46153" anchor="b"/>
          <a:lstStyle/>
          <a:p>
            <a:pPr algn="r" defTabSz="922338" eaLnBrk="0" hangingPunct="0"/>
            <a:fld id="{A79EB1BD-2F8C-41E2-947F-296CDC3A9A8D}" type="slidenum">
              <a:rPr lang="en-US" sz="1200">
                <a:latin typeface="Times New Roman" pitchFamily="18" charset="0"/>
              </a:rPr>
              <a:pPr algn="r" defTabSz="922338" eaLnBrk="0" hangingPunct="0"/>
              <a:t>25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075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0E0647-0FA9-4EB2-8FCF-1C80547861A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7D370D-62B4-4F6D-A242-3CA26B76D26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46DCC-76C3-4F35-8547-BB4C9F805CCA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AE2BF2-B5BD-479C-99C9-C17598DE909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116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7559E2-E570-49D0-8E9A-B8D686DD3D1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A0435D-962E-4036-A900-4F5D88803B8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126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C9B3B4-114B-428E-BD4E-66B984C9C9A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136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7D0C25-87D9-4674-8CC8-7F6AD1820643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146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3B7B71-93B2-46D3-B5AE-57D97F02FA6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157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7811B0-D61E-4CC6-A623-76C14C01A721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167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6E6A0A-936D-41CD-A874-A7F499463B63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177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F816A-095C-4EEC-9A05-EB0800DCB41D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187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4C54A-A2F9-418F-9C52-4BA9A5056CA4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198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BA0F2B-AB66-45F1-8683-702CA06D9255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228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002C41-95F4-4195-B8B4-BE0CDEC25661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239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776F42-218A-42C6-BCCA-8AF147FD648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49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5" tIns="46153" rIns="92305" bIns="46153" anchor="b"/>
          <a:lstStyle/>
          <a:p>
            <a:pPr algn="r" defTabSz="922338" eaLnBrk="0" hangingPunct="0"/>
            <a:fld id="{2A582134-E35F-456F-B998-4FCCF48E53FC}" type="slidenum">
              <a:rPr lang="en-US" sz="1200">
                <a:latin typeface="Times New Roman" pitchFamily="18" charset="0"/>
              </a:rPr>
              <a:pPr algn="r" defTabSz="922338" eaLnBrk="0" hangingPunct="0"/>
              <a:t>41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249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5441BE-5146-45E9-BF49-AF96B1FEBB5A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300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9FE686-A72E-4135-BF0B-E5B065157CA9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310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A223B-2D0F-4328-9198-B4794C0DB8B6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320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32D0D2-00C6-4C97-8D1F-3029CF0C76A0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331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2F872E-33F3-420B-A47A-09E996A7FC1D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341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66B499-A2CD-4EA3-87EA-7F738D65510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C18823-C1DD-4958-9802-4062E1C938E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361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C7124C-9FDA-4575-A159-DA9239BE9ECF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372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4F860D-7035-4A93-8483-BF0F3EAD20F3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382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9D9B82-8831-4363-9F8E-494FF93F38D6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41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69666B-E57D-4439-8B62-CEA0C66A39C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70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E56452-E98D-4AAE-A05A-905C8817CF2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8C9E4-FA5E-47FD-8063-B10D9E0C1DB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8091C-A8D7-4FB6-81AA-46A9E179F83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0F8E5C-9C15-416B-90EF-CD25C12B7E19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FBC7E-0DDC-440D-851D-82A36E58D9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6D471-8B1B-479B-9DEB-6C42C238F4C3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FE5153-C529-4C46-A4F7-6EC53DCF7E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F7FC5-B435-4060-A7DD-422FD9AF254D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3F0D6-9111-47ED-A761-0BE529B998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1148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59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77000"/>
            <a:ext cx="19050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F0D75-1FAD-49BA-9E72-77495DFA8011}" type="datetime4">
              <a:rPr lang="en-US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6" name="Rectangle 206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477000"/>
            <a:ext cx="28956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7" name="Rectangle 20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6C615-E0B4-4455-9B32-0AEB1EDF2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1148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1148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1148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59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77000"/>
            <a:ext cx="19050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E88C1-B4F2-497E-94D2-433BCAE58CDA}" type="datetime4">
              <a:rPr lang="en-US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7" name="Rectangle 206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477000"/>
            <a:ext cx="28956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20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D0B64-1FCC-43F5-8269-BB9880DE9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F9CA-721A-4895-B0EE-BA1E93F8F15D}" type="datetimeFigureOut">
              <a:rPr lang="en-IN" smtClean="0"/>
              <a:t>08-12-2020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6220D-C235-4AF8-BA63-E9BE3822BC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0D7A9-F07B-4947-AC68-B7F648107084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8331E-F415-4444-A7E8-53DAE7DBB9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764625-3DB8-4C29-ABDD-EA128F7D0C76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7CE66-37E6-4D9D-91FF-ED2C316C04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1E3959-9722-42BC-9489-4D66CEFFEDC6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531250-79C6-4F34-9794-A2F221E052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5C4286-4644-4517-BB5E-96F24FF47BE5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6EABF-3236-48A8-9C07-B30D35BE0A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62A2F5-1D78-4417-9C6F-9E9A8B32C815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976CA-3AB0-436A-A791-D534588A70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152760-8EB6-4156-8805-5A99FDEB9791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4FD0B-1602-42CD-A4B1-D80BE2629F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100627-ACF8-490C-9A36-1794A0D3BCAC}" type="datetime4">
              <a:rPr lang="en-US" smtClean="0"/>
              <a:pPr>
                <a:defRPr/>
              </a:pPr>
              <a:t>December 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Mining: Concepts and Techniques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AC241-B84F-46C7-BDAC-578DB757F0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8F9CA-721A-4895-B0EE-BA1E93F8F15D}" type="datetimeFigureOut">
              <a:rPr lang="en-IN" smtClean="0"/>
              <a:t>08-12-2020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7739E1-DB12-4255-A120-F0C21B3A9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ransition spd="med">
    <p:zoom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2.xls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iuc.edu/~hanj/pdf/pkdd07_twu.pdf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FD609F-9FBE-4FD3-93F4-D4B914AFC7E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077200" cy="3886200"/>
          </a:xfrm>
        </p:spPr>
        <p:txBody>
          <a:bodyPr/>
          <a:lstStyle/>
          <a:p>
            <a:pPr eaLnBrk="1" hangingPunct="1"/>
            <a:r>
              <a:rPr lang="en-US" sz="6000" dirty="0" smtClean="0"/>
              <a:t>Data Mining: </a:t>
            </a:r>
            <a:br>
              <a:rPr lang="en-US" sz="6000" dirty="0" smtClean="0"/>
            </a:br>
            <a:r>
              <a:rPr lang="en-US" sz="6000" dirty="0" smtClean="0"/>
              <a:t> </a:t>
            </a:r>
            <a:r>
              <a:rPr lang="en-US" sz="4800" dirty="0" smtClean="0"/>
              <a:t>Concepts and Techniques</a:t>
            </a:r>
            <a:br>
              <a:rPr lang="en-US" sz="4800" dirty="0" smtClean="0"/>
            </a:br>
            <a:r>
              <a:rPr lang="en-US" sz="3200" dirty="0" smtClean="0"/>
              <a:t>— </a:t>
            </a:r>
            <a:r>
              <a:rPr lang="en-US" sz="3200" dirty="0" smtClean="0"/>
              <a:t>Chapter 6</a:t>
            </a:r>
            <a:r>
              <a:rPr lang="en-US" sz="2800" dirty="0" smtClean="0"/>
              <a:t> —</a:t>
            </a:r>
          </a:p>
        </p:txBody>
      </p:sp>
      <p:sp>
        <p:nvSpPr>
          <p:cNvPr id="14339" name="Slide Number Placeholder 5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7F35AAA-7540-4F62-842C-249E8C5288C0}" type="slidenum">
              <a:rPr lang="zh-CN" altLang="en-US" sz="1200">
                <a:ea typeface="SimSun" pitchFamily="2" charset="-122"/>
              </a:rPr>
              <a:pPr algn="r"/>
              <a:t>1</a:t>
            </a:fld>
            <a:endParaRPr lang="en-US" altLang="zh-CN" sz="1200">
              <a:ea typeface="SimSun" pitchFamily="2" charset="-122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382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Chapter 5: Mining Frequent Patterns, Association and Correlations: Basic Concepts and Methods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458200" cy="51054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Basic Concepts</a:t>
            </a:r>
          </a:p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Frequent Itemset Mining Methods </a:t>
            </a:r>
          </a:p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Which Patterns Are Interesting?—Pattern Evaluation Methods</a:t>
            </a:r>
          </a:p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Summary</a:t>
            </a:r>
          </a:p>
        </p:txBody>
      </p:sp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3CF32A-9BFC-4845-8680-E090C621040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7" name="AutoShape 4"/>
          <p:cNvSpPr>
            <a:spLocks noChangeArrowheads="1"/>
          </p:cNvSpPr>
          <p:nvPr/>
        </p:nvSpPr>
        <p:spPr bwMode="auto">
          <a:xfrm rot="-1053010">
            <a:off x="6599238" y="2432050"/>
            <a:ext cx="522287" cy="381000"/>
          </a:xfrm>
          <a:prstGeom prst="leftArrow">
            <a:avLst>
              <a:gd name="adj1" fmla="val 50000"/>
              <a:gd name="adj2" fmla="val 34271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Scalable Frequent Itemset Mining Methods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80000"/>
              </a:lnSpc>
            </a:pPr>
            <a:r>
              <a:rPr lang="en-US" smtClean="0"/>
              <a:t>Apriori: A Candidate Generation-and-Test Approach</a:t>
            </a:r>
          </a:p>
          <a:p>
            <a:pPr eaLnBrk="1" hangingPunct="1">
              <a:lnSpc>
                <a:spcPct val="180000"/>
              </a:lnSpc>
            </a:pPr>
            <a:r>
              <a:rPr lang="en-US" smtClean="0"/>
              <a:t>Improving the Efficiency of Apriori</a:t>
            </a:r>
          </a:p>
          <a:p>
            <a:pPr eaLnBrk="1" hangingPunct="1">
              <a:lnSpc>
                <a:spcPct val="180000"/>
              </a:lnSpc>
            </a:pPr>
            <a:r>
              <a:rPr lang="en-US" smtClean="0"/>
              <a:t>FPGrowth:  A Frequent Pattern-Growth Approach</a:t>
            </a:r>
          </a:p>
          <a:p>
            <a:pPr eaLnBrk="1" hangingPunct="1">
              <a:lnSpc>
                <a:spcPct val="180000"/>
              </a:lnSpc>
            </a:pPr>
            <a:r>
              <a:rPr lang="en-US" smtClean="0"/>
              <a:t>ECLAT: Frequent Pattern Mining with Vertical Data Format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6F14CB-D0E3-4F3A-B96A-1D0B77E8B25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 rot="269203">
            <a:off x="7848600" y="2057400"/>
            <a:ext cx="533400" cy="485775"/>
          </a:xfrm>
          <a:prstGeom prst="leftArrow">
            <a:avLst>
              <a:gd name="adj1" fmla="val 50000"/>
              <a:gd name="adj2" fmla="val 2745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228600"/>
            <a:ext cx="9448800" cy="762000"/>
          </a:xfrm>
        </p:spPr>
        <p:txBody>
          <a:bodyPr/>
          <a:lstStyle/>
          <a:p>
            <a:pPr eaLnBrk="1" hangingPunct="1">
              <a:tabLst>
                <a:tab pos="2570163" algn="l"/>
              </a:tabLst>
            </a:pPr>
            <a:r>
              <a:rPr lang="en-US" sz="3200" dirty="0" err="1" smtClean="0"/>
              <a:t>Apriori</a:t>
            </a:r>
            <a:r>
              <a:rPr lang="en-US" sz="3200" dirty="0" smtClean="0"/>
              <a:t>: A Candidate Generation &amp; Test Approach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6106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u="sng" dirty="0" err="1" smtClean="0">
                <a:solidFill>
                  <a:schemeClr val="hlink"/>
                </a:solidFill>
              </a:rPr>
              <a:t>Apriori</a:t>
            </a:r>
            <a:r>
              <a:rPr lang="en-US" sz="2400" u="sng" dirty="0" smtClean="0">
                <a:solidFill>
                  <a:schemeClr val="hlink"/>
                </a:solidFill>
              </a:rPr>
              <a:t> pruning principle</a:t>
            </a:r>
            <a:r>
              <a:rPr lang="en-US" sz="2400" dirty="0" smtClean="0">
                <a:solidFill>
                  <a:schemeClr val="hlink"/>
                </a:solidFill>
              </a:rPr>
              <a:t>: </a:t>
            </a:r>
            <a:r>
              <a:rPr lang="en-US" sz="2400" dirty="0" smtClean="0">
                <a:solidFill>
                  <a:schemeClr val="tx2"/>
                </a:solidFill>
              </a:rPr>
              <a:t>If there is </a:t>
            </a:r>
            <a:r>
              <a:rPr lang="en-US" sz="2400" dirty="0" smtClean="0">
                <a:solidFill>
                  <a:schemeClr val="hlink"/>
                </a:solidFill>
              </a:rPr>
              <a:t>any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</a:rPr>
              <a:t>itemset</a:t>
            </a:r>
            <a:r>
              <a:rPr lang="en-US" sz="2400" dirty="0" smtClean="0">
                <a:solidFill>
                  <a:schemeClr val="tx2"/>
                </a:solidFill>
              </a:rPr>
              <a:t> which is infrequent, its superset should not be generated/tested! </a:t>
            </a:r>
            <a:r>
              <a:rPr lang="en-US" sz="2400" dirty="0" smtClean="0"/>
              <a:t>Initially</a:t>
            </a:r>
            <a:r>
              <a:rPr lang="en-US" sz="2400" dirty="0" smtClean="0"/>
              <a:t>, scan DB once to get frequent 1-itemset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/>
              <a:t>Generate length (k+1) candidate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from length k frequent </a:t>
            </a:r>
            <a:r>
              <a:rPr lang="en-US" sz="2400" dirty="0" err="1" smtClean="0"/>
              <a:t>itemsets</a:t>
            </a:r>
            <a:endParaRPr lang="en-US" sz="2400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/>
              <a:t>Test the candidates against DB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/>
              <a:t>Terminate when no frequent or candidate set can be generated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9E1B1-EE5E-4811-BAE0-AD28F74816F0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93038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The Apriori Algorithm—An Example 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55427B-ADE2-48F9-AB96-4590BCA9FE7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0" y="1371600"/>
            <a:ext cx="1985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Database TDB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2176463" y="2273300"/>
            <a:ext cx="1090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1</a:t>
            </a:r>
            <a:r>
              <a:rPr lang="en-US" baseline="30000">
                <a:latin typeface="Times New Roman" pitchFamily="18" charset="0"/>
              </a:rPr>
              <a:t>st</a:t>
            </a:r>
            <a:r>
              <a:rPr lang="en-US">
                <a:latin typeface="Times New Roman" pitchFamily="18" charset="0"/>
              </a:rPr>
              <a:t> scan</a:t>
            </a:r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>
            <a:off x="2297113" y="2719388"/>
            <a:ext cx="831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2759075" y="17208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5346700" y="1563688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301625" y="3729038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2728913" y="33321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6016625" y="33829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7660" name="Line 11"/>
          <p:cNvSpPr>
            <a:spLocks noChangeShapeType="1"/>
          </p:cNvSpPr>
          <p:nvPr/>
        </p:nvSpPr>
        <p:spPr bwMode="auto">
          <a:xfrm flipH="1">
            <a:off x="5127625" y="4252913"/>
            <a:ext cx="1120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27661" name="Text Box 12"/>
          <p:cNvSpPr txBox="1">
            <a:spLocks noChangeArrowheads="1"/>
          </p:cNvSpPr>
          <p:nvPr/>
        </p:nvSpPr>
        <p:spPr bwMode="auto">
          <a:xfrm>
            <a:off x="5108575" y="3751263"/>
            <a:ext cx="1157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2</a:t>
            </a:r>
            <a:r>
              <a:rPr lang="en-US" baseline="30000">
                <a:latin typeface="Times New Roman" pitchFamily="18" charset="0"/>
              </a:rPr>
              <a:t>nd</a:t>
            </a:r>
            <a:r>
              <a:rPr lang="en-US">
                <a:latin typeface="Times New Roman" pitchFamily="18" charset="0"/>
              </a:rPr>
              <a:t> scan</a:t>
            </a:r>
          </a:p>
        </p:txBody>
      </p:sp>
      <p:sp>
        <p:nvSpPr>
          <p:cNvPr id="27662" name="AutoShape 13"/>
          <p:cNvSpPr>
            <a:spLocks noChangeArrowheads="1"/>
          </p:cNvSpPr>
          <p:nvPr/>
        </p:nvSpPr>
        <p:spPr bwMode="auto">
          <a:xfrm>
            <a:off x="7861300" y="3070225"/>
            <a:ext cx="627063" cy="855663"/>
          </a:xfrm>
          <a:prstGeom prst="curvedLeftArrow">
            <a:avLst>
              <a:gd name="adj1" fmla="val 27291"/>
              <a:gd name="adj2" fmla="val 5458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3" name="Line 14"/>
          <p:cNvSpPr>
            <a:spLocks noChangeShapeType="1"/>
          </p:cNvSpPr>
          <p:nvPr/>
        </p:nvSpPr>
        <p:spPr bwMode="auto">
          <a:xfrm>
            <a:off x="2535238" y="6299200"/>
            <a:ext cx="1692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IN"/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698500" y="58023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i="1">
                <a:latin typeface="Times New Roman" pitchFamily="18" charset="0"/>
              </a:rPr>
              <a:t>C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7665" name="Text Box 16"/>
          <p:cNvSpPr txBox="1">
            <a:spLocks noChangeArrowheads="1"/>
          </p:cNvSpPr>
          <p:nvPr/>
        </p:nvSpPr>
        <p:spPr bwMode="auto">
          <a:xfrm>
            <a:off x="4114800" y="57912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i="1">
                <a:latin typeface="Times New Roman" pitchFamily="18" charset="0"/>
              </a:rPr>
              <a:t>L</a:t>
            </a:r>
            <a:r>
              <a:rPr lang="en-US" i="1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7666" name="Text Box 17"/>
          <p:cNvSpPr txBox="1">
            <a:spLocks noChangeArrowheads="1"/>
          </p:cNvSpPr>
          <p:nvPr/>
        </p:nvSpPr>
        <p:spPr bwMode="auto">
          <a:xfrm>
            <a:off x="2708275" y="5881688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3</a:t>
            </a:r>
            <a:r>
              <a:rPr lang="en-US" baseline="30000">
                <a:latin typeface="Times New Roman" pitchFamily="18" charset="0"/>
              </a:rPr>
              <a:t>rd</a:t>
            </a:r>
            <a:r>
              <a:rPr lang="en-US">
                <a:latin typeface="Times New Roman" pitchFamily="18" charset="0"/>
              </a:rPr>
              <a:t> scan</a:t>
            </a:r>
          </a:p>
        </p:txBody>
      </p:sp>
      <p:sp>
        <p:nvSpPr>
          <p:cNvPr id="27667" name="AutoShape 18"/>
          <p:cNvSpPr>
            <a:spLocks noChangeArrowheads="1"/>
          </p:cNvSpPr>
          <p:nvPr/>
        </p:nvSpPr>
        <p:spPr bwMode="auto">
          <a:xfrm>
            <a:off x="201613" y="4846638"/>
            <a:ext cx="441325" cy="1249362"/>
          </a:xfrm>
          <a:prstGeom prst="curvedRightArrow">
            <a:avLst>
              <a:gd name="adj1" fmla="val 56619"/>
              <a:gd name="adj2" fmla="val 11323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8" name="Line 19"/>
          <p:cNvSpPr>
            <a:spLocks noChangeShapeType="1"/>
          </p:cNvSpPr>
          <p:nvPr/>
        </p:nvSpPr>
        <p:spPr bwMode="auto">
          <a:xfrm>
            <a:off x="5334000" y="2438400"/>
            <a:ext cx="527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IN"/>
          </a:p>
        </p:txBody>
      </p:sp>
      <p:sp>
        <p:nvSpPr>
          <p:cNvPr id="27669" name="Line 20"/>
          <p:cNvSpPr>
            <a:spLocks noChangeShapeType="1"/>
          </p:cNvSpPr>
          <p:nvPr/>
        </p:nvSpPr>
        <p:spPr bwMode="auto">
          <a:xfrm flipH="1">
            <a:off x="2667000" y="46482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IN"/>
          </a:p>
        </p:txBody>
      </p:sp>
      <p:graphicFrame>
        <p:nvGraphicFramePr>
          <p:cNvPr id="1532949" name="Group 21"/>
          <p:cNvGraphicFramePr>
            <a:graphicFrameLocks noGrp="1"/>
          </p:cNvGraphicFramePr>
          <p:nvPr/>
        </p:nvGraphicFramePr>
        <p:xfrm>
          <a:off x="152400" y="1828800"/>
          <a:ext cx="1905000" cy="1554320"/>
        </p:xfrm>
        <a:graphic>
          <a:graphicData uri="http://schemas.openxmlformats.org/drawingml/2006/table">
            <a:tbl>
              <a:tblPr/>
              <a:tblGrid>
                <a:gridCol w="685800"/>
                <a:gridCol w="1219200"/>
              </a:tblGrid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D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E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C, E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E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2969" name="Group 41"/>
          <p:cNvGraphicFramePr>
            <a:graphicFrameLocks noGrp="1"/>
          </p:cNvGraphicFramePr>
          <p:nvPr/>
        </p:nvGraphicFramePr>
        <p:xfrm>
          <a:off x="3429000" y="1219200"/>
          <a:ext cx="1752600" cy="1865340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{A}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{B}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{C}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{D}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1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{E}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2992" name="Group 64"/>
          <p:cNvGraphicFramePr>
            <a:graphicFrameLocks noGrp="1"/>
          </p:cNvGraphicFramePr>
          <p:nvPr/>
        </p:nvGraphicFramePr>
        <p:xfrm>
          <a:off x="5943600" y="1371600"/>
          <a:ext cx="1752600" cy="1554320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{A}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{B}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{C}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{E}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12" name="Group 84"/>
          <p:cNvGraphicFramePr>
            <a:graphicFrameLocks noGrp="1"/>
          </p:cNvGraphicFramePr>
          <p:nvPr/>
        </p:nvGraphicFramePr>
        <p:xfrm>
          <a:off x="6553200" y="3581400"/>
          <a:ext cx="1143000" cy="2176461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B}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C}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E}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E}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9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{C, E}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30" name="Group 102"/>
          <p:cNvGraphicFramePr>
            <a:graphicFrameLocks noGrp="1"/>
          </p:cNvGraphicFramePr>
          <p:nvPr/>
        </p:nvGraphicFramePr>
        <p:xfrm>
          <a:off x="3200400" y="3429000"/>
          <a:ext cx="1752600" cy="2005276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B}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C}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E}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C}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E}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{C, E}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56" name="Group 128"/>
          <p:cNvGraphicFramePr>
            <a:graphicFrameLocks noGrp="1"/>
          </p:cNvGraphicFramePr>
          <p:nvPr/>
        </p:nvGraphicFramePr>
        <p:xfrm>
          <a:off x="762000" y="3862388"/>
          <a:ext cx="1752600" cy="1432220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{A, C}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C}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E}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{C, E}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686" marB="456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76" name="Group 148"/>
          <p:cNvGraphicFramePr>
            <a:graphicFrameLocks noGrp="1"/>
          </p:cNvGraphicFramePr>
          <p:nvPr/>
        </p:nvGraphicFramePr>
        <p:xfrm>
          <a:off x="1143000" y="5867400"/>
          <a:ext cx="1143000" cy="658813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311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47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C, E}</a:t>
                      </a:r>
                    </a:p>
                  </a:txBody>
                  <a:tcPr marT="45738" marB="457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3084" name="Group 156"/>
          <p:cNvGraphicFramePr>
            <a:graphicFrameLocks noGrp="1"/>
          </p:cNvGraphicFramePr>
          <p:nvPr/>
        </p:nvGraphicFramePr>
        <p:xfrm>
          <a:off x="4572000" y="5867400"/>
          <a:ext cx="1752600" cy="619126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</a:tblGrid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sup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{B, C, E}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816" name="Text Box 167"/>
          <p:cNvSpPr txBox="1">
            <a:spLocks noChangeArrowheads="1"/>
          </p:cNvSpPr>
          <p:nvPr/>
        </p:nvSpPr>
        <p:spPr bwMode="auto">
          <a:xfrm>
            <a:off x="1828800" y="1143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Sup</a:t>
            </a:r>
            <a:r>
              <a:rPr lang="en-US" baseline="-25000"/>
              <a:t>min</a:t>
            </a:r>
            <a:r>
              <a:rPr lang="en-US"/>
              <a:t> = 2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The Apriori Algorithm (</a:t>
            </a:r>
            <a:r>
              <a:rPr lang="en-US" sz="3200" smtClean="0"/>
              <a:t>Pseudo-Code</a:t>
            </a:r>
            <a:r>
              <a:rPr lang="en-US" sz="3200" u="sng" smtClean="0"/>
              <a:t>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9248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i="1" smtClean="0"/>
              <a:t>C</a:t>
            </a:r>
            <a:r>
              <a:rPr lang="en-US" sz="2400" i="1" baseline="-25000" smtClean="0"/>
              <a:t>k</a:t>
            </a:r>
            <a:r>
              <a:rPr lang="en-US" sz="2400" smtClean="0"/>
              <a:t>: Candidate itemset of size k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 smtClean="0"/>
              <a:t>L</a:t>
            </a:r>
            <a:r>
              <a:rPr lang="en-US" sz="2400" i="1" baseline="-25000" smtClean="0"/>
              <a:t>k</a:t>
            </a:r>
            <a:r>
              <a:rPr lang="en-US" sz="2400" smtClean="0"/>
              <a:t> : frequent itemset of size k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i="1" smtClean="0"/>
              <a:t>L</a:t>
            </a:r>
            <a:r>
              <a:rPr lang="en-US" sz="2400" i="1" baseline="-25000" smtClean="0"/>
              <a:t>1</a:t>
            </a:r>
            <a:r>
              <a:rPr lang="en-US" sz="2400" smtClean="0"/>
              <a:t> = {frequent items};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b="1" smtClean="0">
                <a:solidFill>
                  <a:srgbClr val="F83F24"/>
                </a:solidFill>
              </a:rPr>
              <a:t>for</a:t>
            </a:r>
            <a:r>
              <a:rPr lang="en-US" sz="2400" b="1" smtClean="0"/>
              <a:t> </a:t>
            </a:r>
            <a:r>
              <a:rPr lang="en-US" sz="2400" smtClean="0"/>
              <a:t>(</a:t>
            </a:r>
            <a:r>
              <a:rPr lang="en-US" sz="2400" i="1" smtClean="0"/>
              <a:t>k</a:t>
            </a:r>
            <a:r>
              <a:rPr lang="en-US" sz="2400" smtClean="0"/>
              <a:t> = 1; </a:t>
            </a:r>
            <a:r>
              <a:rPr lang="en-US" sz="2400" i="1" smtClean="0"/>
              <a:t>L</a:t>
            </a:r>
            <a:r>
              <a:rPr lang="en-US" sz="2400" i="1" baseline="-25000" smtClean="0"/>
              <a:t>k</a:t>
            </a:r>
            <a:r>
              <a:rPr lang="en-US" sz="2400" smtClean="0"/>
              <a:t> !=</a:t>
            </a:r>
            <a:r>
              <a:rPr lang="en-US" sz="2400" smtClean="0">
                <a:sym typeface="Symbol" pitchFamily="18" charset="2"/>
              </a:rPr>
              <a:t></a:t>
            </a:r>
            <a:r>
              <a:rPr lang="en-US" sz="2400" smtClean="0"/>
              <a:t>; </a:t>
            </a:r>
            <a:r>
              <a:rPr lang="en-US" sz="2400" i="1" smtClean="0"/>
              <a:t>k</a:t>
            </a:r>
            <a:r>
              <a:rPr lang="en-US" sz="2400" smtClean="0"/>
              <a:t>++) </a:t>
            </a:r>
            <a:r>
              <a:rPr lang="en-US" sz="2400" b="1" smtClean="0">
                <a:solidFill>
                  <a:srgbClr val="F83F24"/>
                </a:solidFill>
              </a:rPr>
              <a:t>do begin</a:t>
            </a:r>
            <a:endParaRPr lang="en-US" sz="2400" smtClean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smtClean="0"/>
              <a:t>    </a:t>
            </a:r>
            <a:r>
              <a:rPr lang="en-US" sz="2400" i="1" smtClean="0"/>
              <a:t>C</a:t>
            </a:r>
            <a:r>
              <a:rPr lang="en-US" sz="2400" i="1" baseline="-25000" smtClean="0"/>
              <a:t>k+1</a:t>
            </a:r>
            <a:r>
              <a:rPr lang="en-US" sz="2400" smtClean="0"/>
              <a:t> = candidates generated from </a:t>
            </a:r>
            <a:r>
              <a:rPr lang="en-US" sz="2400" i="1" smtClean="0"/>
              <a:t>L</a:t>
            </a:r>
            <a:r>
              <a:rPr lang="en-US" sz="2400" i="1" baseline="-25000" smtClean="0"/>
              <a:t>k</a:t>
            </a:r>
            <a:r>
              <a:rPr lang="en-US" sz="2400" smtClean="0"/>
              <a:t>;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smtClean="0"/>
              <a:t>    </a:t>
            </a:r>
            <a:r>
              <a:rPr lang="en-US" sz="2400" b="1" smtClean="0">
                <a:solidFill>
                  <a:srgbClr val="F83F24"/>
                </a:solidFill>
              </a:rPr>
              <a:t>for each</a:t>
            </a:r>
            <a:r>
              <a:rPr lang="en-US" sz="2400" smtClean="0"/>
              <a:t> transaction </a:t>
            </a:r>
            <a:r>
              <a:rPr lang="en-US" sz="2400" i="1" smtClean="0"/>
              <a:t>t</a:t>
            </a:r>
            <a:r>
              <a:rPr lang="en-US" sz="2400" smtClean="0"/>
              <a:t> in database do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smtClean="0"/>
              <a:t>  increment the count of all candidates in </a:t>
            </a:r>
            <a:r>
              <a:rPr lang="en-US" sz="2400" i="1" smtClean="0"/>
              <a:t>C</a:t>
            </a:r>
            <a:r>
              <a:rPr lang="en-US" sz="2400" i="1" baseline="-25000" smtClean="0"/>
              <a:t>k+1</a:t>
            </a:r>
            <a:r>
              <a:rPr lang="en-US" sz="2400" smtClean="0"/>
              <a:t> that are contained in </a:t>
            </a:r>
            <a:r>
              <a:rPr lang="en-US" sz="2400" i="1" smtClean="0"/>
              <a:t>t</a:t>
            </a:r>
            <a:endParaRPr lang="en-US" sz="2400" smtClean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smtClean="0"/>
              <a:t>    </a:t>
            </a:r>
            <a:r>
              <a:rPr lang="en-US" sz="2400" i="1" smtClean="0"/>
              <a:t>L</a:t>
            </a:r>
            <a:r>
              <a:rPr lang="en-US" sz="2400" i="1" baseline="-25000" smtClean="0"/>
              <a:t>k+1</a:t>
            </a:r>
            <a:r>
              <a:rPr lang="en-US" sz="2400" smtClean="0"/>
              <a:t>  = candidates in </a:t>
            </a:r>
            <a:r>
              <a:rPr lang="en-US" sz="2400" i="1" smtClean="0"/>
              <a:t>C</a:t>
            </a:r>
            <a:r>
              <a:rPr lang="en-US" sz="2400" i="1" baseline="-25000" smtClean="0"/>
              <a:t>k+1</a:t>
            </a:r>
            <a:r>
              <a:rPr lang="en-US" sz="2400" smtClean="0"/>
              <a:t> with min_support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smtClean="0"/>
              <a:t>   </a:t>
            </a:r>
            <a:r>
              <a:rPr lang="en-US" sz="2400" b="1" smtClean="0">
                <a:solidFill>
                  <a:srgbClr val="F83F24"/>
                </a:solidFill>
              </a:rPr>
              <a:t> end</a:t>
            </a:r>
            <a:endParaRPr lang="en-US" sz="2400" smtClean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b="1" smtClean="0">
                <a:solidFill>
                  <a:srgbClr val="F83F24"/>
                </a:solidFill>
              </a:rPr>
              <a:t>return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</a:t>
            </a:r>
            <a:r>
              <a:rPr lang="en-US" sz="2400" i="1" baseline="-25000" smtClean="0"/>
              <a:t>k</a:t>
            </a:r>
            <a:r>
              <a:rPr lang="en-US" sz="2400" smtClean="0"/>
              <a:t> </a:t>
            </a:r>
            <a:r>
              <a:rPr lang="en-US" sz="2400" i="1" smtClean="0"/>
              <a:t>L</a:t>
            </a:r>
            <a:r>
              <a:rPr lang="en-US" sz="2400" i="1" baseline="-25000" smtClean="0"/>
              <a:t>k</a:t>
            </a:r>
            <a:r>
              <a:rPr lang="en-US" sz="2400" smtClean="0"/>
              <a:t>;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AFEBB7-28EE-48B0-9E41-AEB6237B1164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 of Apriori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How to generate candidates?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Step 1: self-joining </a:t>
            </a:r>
            <a:r>
              <a:rPr lang="en-US" sz="2400" i="1" smtClean="0"/>
              <a:t>L</a:t>
            </a:r>
            <a:r>
              <a:rPr lang="en-US" sz="2400" i="1" baseline="-25000" smtClean="0"/>
              <a:t>k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Step 2: pruning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Example of Candidate-generation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i="1" smtClean="0"/>
              <a:t>L</a:t>
            </a:r>
            <a:r>
              <a:rPr lang="en-US" sz="2400" i="1" baseline="-25000" smtClean="0"/>
              <a:t>3</a:t>
            </a:r>
            <a:r>
              <a:rPr lang="en-US" sz="2400" i="1" smtClean="0"/>
              <a:t>=</a:t>
            </a:r>
            <a:r>
              <a:rPr lang="en-US" sz="2400" smtClean="0"/>
              <a:t>{</a:t>
            </a:r>
            <a:r>
              <a:rPr lang="en-US" sz="2400" i="1" smtClean="0"/>
              <a:t>abc, abd, acd, ace, bcd</a:t>
            </a:r>
            <a:r>
              <a:rPr lang="en-US" sz="2400" smtClean="0"/>
              <a:t>}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Self-joining: </a:t>
            </a:r>
            <a:r>
              <a:rPr lang="en-US" sz="2400" i="1" smtClean="0"/>
              <a:t>L</a:t>
            </a:r>
            <a:r>
              <a:rPr lang="en-US" sz="2400" i="1" baseline="-25000" smtClean="0"/>
              <a:t>3</a:t>
            </a:r>
            <a:r>
              <a:rPr lang="en-US" sz="2400" i="1" smtClean="0"/>
              <a:t>*L</a:t>
            </a:r>
            <a:r>
              <a:rPr lang="en-US" sz="2400" i="1" baseline="-25000" smtClean="0"/>
              <a:t>3</a:t>
            </a:r>
            <a:endParaRPr lang="en-US" sz="2400" i="1" smtClean="0"/>
          </a:p>
          <a:p>
            <a:pPr lvl="2" eaLnBrk="1" hangingPunct="1">
              <a:lnSpc>
                <a:spcPct val="110000"/>
              </a:lnSpc>
            </a:pPr>
            <a:r>
              <a:rPr lang="en-US" sz="2000" i="1" smtClean="0"/>
              <a:t>abcd </a:t>
            </a:r>
            <a:r>
              <a:rPr lang="en-US" sz="2000" smtClean="0"/>
              <a:t>from </a:t>
            </a:r>
            <a:r>
              <a:rPr lang="en-US" sz="2000" i="1" smtClean="0"/>
              <a:t>abc</a:t>
            </a:r>
            <a:r>
              <a:rPr lang="en-US" sz="2000" smtClean="0"/>
              <a:t> and </a:t>
            </a:r>
            <a:r>
              <a:rPr lang="en-US" sz="2000" i="1" smtClean="0"/>
              <a:t>abd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i="1" smtClean="0"/>
              <a:t>acde</a:t>
            </a:r>
            <a:r>
              <a:rPr lang="en-US" sz="2000" smtClean="0"/>
              <a:t> from </a:t>
            </a:r>
            <a:r>
              <a:rPr lang="en-US" sz="2000" i="1" smtClean="0"/>
              <a:t>acd</a:t>
            </a:r>
            <a:r>
              <a:rPr lang="en-US" sz="2000" smtClean="0"/>
              <a:t> and </a:t>
            </a:r>
            <a:r>
              <a:rPr lang="en-US" sz="2000" i="1" smtClean="0"/>
              <a:t>ace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Pruning: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i="1" smtClean="0"/>
              <a:t>acde</a:t>
            </a:r>
            <a:r>
              <a:rPr lang="en-US" sz="2000" smtClean="0"/>
              <a:t> is removed because </a:t>
            </a:r>
            <a:r>
              <a:rPr lang="en-US" sz="2000" i="1" smtClean="0"/>
              <a:t>ade</a:t>
            </a:r>
            <a:r>
              <a:rPr lang="en-US" sz="2000" smtClean="0"/>
              <a:t> is not in </a:t>
            </a:r>
            <a:r>
              <a:rPr lang="en-US" sz="2000" i="1" smtClean="0"/>
              <a:t>L</a:t>
            </a:r>
            <a:r>
              <a:rPr lang="en-US" sz="2000" i="1" baseline="-25000" smtClean="0"/>
              <a:t>3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i="1" smtClean="0"/>
              <a:t>C</a:t>
            </a:r>
            <a:r>
              <a:rPr lang="en-US" sz="2400" i="1" baseline="-25000" smtClean="0"/>
              <a:t>4 </a:t>
            </a:r>
            <a:r>
              <a:rPr lang="en-US" sz="2400" smtClean="0"/>
              <a:t>= {</a:t>
            </a:r>
            <a:r>
              <a:rPr lang="en-US" sz="2400" i="1" smtClean="0"/>
              <a:t>abcd</a:t>
            </a:r>
            <a:r>
              <a:rPr lang="en-US" sz="2400" smtClean="0"/>
              <a:t>}</a:t>
            </a:r>
          </a:p>
          <a:p>
            <a:pPr eaLnBrk="1" hangingPunct="1">
              <a:lnSpc>
                <a:spcPct val="110000"/>
              </a:lnSpc>
            </a:pPr>
            <a:endParaRPr lang="en-US" sz="200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E0FEB-6AF9-4DCF-85D0-337674AC0A97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53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How to Count Supports of Candidates?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Why counting supports of candidates a problem?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The total number of candidates can be very huge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 One transaction may contain many candidates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Method: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Candidate itemsets are stored in a </a:t>
            </a:r>
            <a:r>
              <a:rPr lang="en-US" sz="2400" i="1" smtClean="0">
                <a:solidFill>
                  <a:schemeClr val="hlink"/>
                </a:solidFill>
              </a:rPr>
              <a:t>hash-tree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i="1" smtClean="0">
                <a:solidFill>
                  <a:schemeClr val="hlink"/>
                </a:solidFill>
              </a:rPr>
              <a:t>Leaf </a:t>
            </a:r>
            <a:r>
              <a:rPr lang="en-US" sz="2400" smtClean="0">
                <a:solidFill>
                  <a:schemeClr val="hlink"/>
                </a:solidFill>
              </a:rPr>
              <a:t>node </a:t>
            </a:r>
            <a:r>
              <a:rPr lang="en-US" sz="2400" smtClean="0"/>
              <a:t>of hash-tree contains a list of itemsets and counts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i="1" smtClean="0">
                <a:solidFill>
                  <a:schemeClr val="hlink"/>
                </a:solidFill>
              </a:rPr>
              <a:t>Interior </a:t>
            </a:r>
            <a:r>
              <a:rPr lang="en-US" sz="2400" smtClean="0">
                <a:solidFill>
                  <a:schemeClr val="hlink"/>
                </a:solidFill>
              </a:rPr>
              <a:t>node</a:t>
            </a:r>
            <a:r>
              <a:rPr lang="en-US" sz="2400" smtClean="0"/>
              <a:t> contains a hash table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i="1" smtClean="0">
                <a:solidFill>
                  <a:schemeClr val="hlink"/>
                </a:solidFill>
              </a:rPr>
              <a:t>Subset function</a:t>
            </a:r>
            <a:r>
              <a:rPr lang="en-US" sz="2400" smtClean="0"/>
              <a:t>: finds all the candidates contained in a transaction</a:t>
            </a:r>
            <a:endParaRPr lang="en-US" sz="2400" i="1" smtClean="0"/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D2A33E-AD0A-4C24-8903-015AF62576A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381000"/>
            <a:ext cx="97536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Counting Supports of Candidates Using Hash Tree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E46F1E-6A99-423B-9EAA-9B68B68FC78B}" type="slidenum">
              <a:rPr lang="en-US" smtClean="0"/>
              <a:pPr/>
              <a:t>17</a:t>
            </a:fld>
            <a:endParaRPr lang="en-US" smtClean="0"/>
          </a:p>
        </p:txBody>
      </p:sp>
      <p:grpSp>
        <p:nvGrpSpPr>
          <p:cNvPr id="31748" name="Group 3"/>
          <p:cNvGrpSpPr>
            <a:grpSpLocks/>
          </p:cNvGrpSpPr>
          <p:nvPr/>
        </p:nvGrpSpPr>
        <p:grpSpPr bwMode="auto">
          <a:xfrm>
            <a:off x="1143000" y="1752600"/>
            <a:ext cx="2286000" cy="1249363"/>
            <a:chOff x="144" y="912"/>
            <a:chExt cx="1440" cy="787"/>
          </a:xfrm>
        </p:grpSpPr>
        <p:sp>
          <p:nvSpPr>
            <p:cNvPr id="31784" name="Line 4"/>
            <p:cNvSpPr>
              <a:spLocks noChangeShapeType="1"/>
            </p:cNvSpPr>
            <p:nvPr/>
          </p:nvSpPr>
          <p:spPr bwMode="auto">
            <a:xfrm flipH="1">
              <a:off x="480" y="120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85" name="Line 5"/>
            <p:cNvSpPr>
              <a:spLocks noChangeShapeType="1"/>
            </p:cNvSpPr>
            <p:nvPr/>
          </p:nvSpPr>
          <p:spPr bwMode="auto">
            <a:xfrm>
              <a:off x="864" y="12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86" name="Text Box 6"/>
            <p:cNvSpPr txBox="1">
              <a:spLocks noChangeArrowheads="1"/>
            </p:cNvSpPr>
            <p:nvPr/>
          </p:nvSpPr>
          <p:spPr bwMode="auto">
            <a:xfrm>
              <a:off x="240" y="1200"/>
              <a:ext cx="4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1,4,7</a:t>
              </a:r>
            </a:p>
          </p:txBody>
        </p:sp>
        <p:sp>
          <p:nvSpPr>
            <p:cNvPr id="31787" name="Text Box 7"/>
            <p:cNvSpPr txBox="1">
              <a:spLocks noChangeArrowheads="1"/>
            </p:cNvSpPr>
            <p:nvPr/>
          </p:nvSpPr>
          <p:spPr bwMode="auto">
            <a:xfrm>
              <a:off x="662" y="1449"/>
              <a:ext cx="4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2,5,8</a:t>
              </a:r>
            </a:p>
          </p:txBody>
        </p:sp>
        <p:sp>
          <p:nvSpPr>
            <p:cNvPr id="31788" name="Line 8"/>
            <p:cNvSpPr>
              <a:spLocks noChangeShapeType="1"/>
            </p:cNvSpPr>
            <p:nvPr/>
          </p:nvSpPr>
          <p:spPr bwMode="auto">
            <a:xfrm>
              <a:off x="864" y="120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89" name="Text Box 9"/>
            <p:cNvSpPr txBox="1">
              <a:spLocks noChangeArrowheads="1"/>
            </p:cNvSpPr>
            <p:nvPr/>
          </p:nvSpPr>
          <p:spPr bwMode="auto">
            <a:xfrm>
              <a:off x="998" y="1113"/>
              <a:ext cx="4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3,6,9</a:t>
              </a:r>
            </a:p>
          </p:txBody>
        </p:sp>
        <p:sp>
          <p:nvSpPr>
            <p:cNvPr id="31790" name="Text Box 10"/>
            <p:cNvSpPr txBox="1">
              <a:spLocks noChangeArrowheads="1"/>
            </p:cNvSpPr>
            <p:nvPr/>
          </p:nvSpPr>
          <p:spPr bwMode="auto">
            <a:xfrm>
              <a:off x="336" y="912"/>
              <a:ext cx="11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chemeClr val="hlink"/>
                  </a:solidFill>
                  <a:latin typeface="Times New Roman" pitchFamily="18" charset="0"/>
                </a:rPr>
                <a:t>Subset function</a:t>
              </a:r>
            </a:p>
          </p:txBody>
        </p:sp>
        <p:sp>
          <p:nvSpPr>
            <p:cNvPr id="31791" name="Rectangle 11"/>
            <p:cNvSpPr>
              <a:spLocks noChangeArrowheads="1"/>
            </p:cNvSpPr>
            <p:nvPr/>
          </p:nvSpPr>
          <p:spPr bwMode="auto">
            <a:xfrm>
              <a:off x="144" y="912"/>
              <a:ext cx="1440" cy="76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49" name="Group 12"/>
          <p:cNvGrpSpPr>
            <a:grpSpLocks/>
          </p:cNvGrpSpPr>
          <p:nvPr/>
        </p:nvGrpSpPr>
        <p:grpSpPr bwMode="auto">
          <a:xfrm>
            <a:off x="3048000" y="3352800"/>
            <a:ext cx="4943475" cy="2682875"/>
            <a:chOff x="1632" y="1536"/>
            <a:chExt cx="3114" cy="1690"/>
          </a:xfrm>
        </p:grpSpPr>
        <p:sp>
          <p:nvSpPr>
            <p:cNvPr id="31763" name="Line 13"/>
            <p:cNvSpPr>
              <a:spLocks noChangeShapeType="1"/>
            </p:cNvSpPr>
            <p:nvPr/>
          </p:nvSpPr>
          <p:spPr bwMode="auto">
            <a:xfrm flipH="1">
              <a:off x="2496" y="1536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64" name="Line 14"/>
            <p:cNvSpPr>
              <a:spLocks noChangeShapeType="1"/>
            </p:cNvSpPr>
            <p:nvPr/>
          </p:nvSpPr>
          <p:spPr bwMode="auto">
            <a:xfrm>
              <a:off x="3168" y="1536"/>
              <a:ext cx="81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65" name="Line 15"/>
            <p:cNvSpPr>
              <a:spLocks noChangeShapeType="1"/>
            </p:cNvSpPr>
            <p:nvPr/>
          </p:nvSpPr>
          <p:spPr bwMode="auto">
            <a:xfrm>
              <a:off x="3168" y="153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66" name="Text Box 16"/>
            <p:cNvSpPr txBox="1">
              <a:spLocks noChangeArrowheads="1"/>
            </p:cNvSpPr>
            <p:nvPr/>
          </p:nvSpPr>
          <p:spPr bwMode="auto">
            <a:xfrm>
              <a:off x="2976" y="1728"/>
              <a:ext cx="43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2 3 4</a:t>
              </a:r>
            </a:p>
            <a:p>
              <a:pPr eaLnBrk="0" hangingPunct="0"/>
              <a:r>
                <a:rPr lang="en-US" sz="2000">
                  <a:latin typeface="Times New Roman" pitchFamily="18" charset="0"/>
                </a:rPr>
                <a:t>5 6 7</a:t>
              </a:r>
            </a:p>
          </p:txBody>
        </p:sp>
        <p:sp>
          <p:nvSpPr>
            <p:cNvPr id="31767" name="Line 17"/>
            <p:cNvSpPr>
              <a:spLocks noChangeShapeType="1"/>
            </p:cNvSpPr>
            <p:nvPr/>
          </p:nvSpPr>
          <p:spPr bwMode="auto">
            <a:xfrm flipH="1">
              <a:off x="1917" y="1871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68" name="Text Box 18"/>
            <p:cNvSpPr txBox="1">
              <a:spLocks noChangeArrowheads="1"/>
            </p:cNvSpPr>
            <p:nvPr/>
          </p:nvSpPr>
          <p:spPr bwMode="auto">
            <a:xfrm>
              <a:off x="1728" y="2160"/>
              <a:ext cx="4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1 4 5</a:t>
              </a:r>
            </a:p>
          </p:txBody>
        </p:sp>
        <p:sp>
          <p:nvSpPr>
            <p:cNvPr id="31769" name="Line 19"/>
            <p:cNvSpPr>
              <a:spLocks noChangeShapeType="1"/>
            </p:cNvSpPr>
            <p:nvPr/>
          </p:nvSpPr>
          <p:spPr bwMode="auto">
            <a:xfrm>
              <a:off x="2493" y="1871"/>
              <a:ext cx="3" cy="4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70" name="Line 20"/>
            <p:cNvSpPr>
              <a:spLocks noChangeShapeType="1"/>
            </p:cNvSpPr>
            <p:nvPr/>
          </p:nvSpPr>
          <p:spPr bwMode="auto">
            <a:xfrm>
              <a:off x="2493" y="1871"/>
              <a:ext cx="57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71" name="Text Box 21"/>
            <p:cNvSpPr txBox="1">
              <a:spLocks noChangeArrowheads="1"/>
            </p:cNvSpPr>
            <p:nvPr/>
          </p:nvSpPr>
          <p:spPr bwMode="auto">
            <a:xfrm>
              <a:off x="2870" y="2265"/>
              <a:ext cx="4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1 3 6</a:t>
              </a:r>
            </a:p>
          </p:txBody>
        </p:sp>
        <p:sp>
          <p:nvSpPr>
            <p:cNvPr id="31772" name="Line 22"/>
            <p:cNvSpPr>
              <a:spLocks noChangeShapeType="1"/>
            </p:cNvSpPr>
            <p:nvPr/>
          </p:nvSpPr>
          <p:spPr bwMode="auto">
            <a:xfrm flipH="1">
              <a:off x="1824" y="2352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73" name="Text Box 23"/>
            <p:cNvSpPr txBox="1">
              <a:spLocks noChangeArrowheads="1"/>
            </p:cNvSpPr>
            <p:nvPr/>
          </p:nvSpPr>
          <p:spPr bwMode="auto">
            <a:xfrm>
              <a:off x="1632" y="2640"/>
              <a:ext cx="43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1 2 4</a:t>
              </a:r>
            </a:p>
            <a:p>
              <a:pPr eaLnBrk="0" hangingPunct="0"/>
              <a:r>
                <a:rPr lang="en-US" sz="2000">
                  <a:latin typeface="Times New Roman" pitchFamily="18" charset="0"/>
                </a:rPr>
                <a:t>4 5 7</a:t>
              </a:r>
            </a:p>
          </p:txBody>
        </p:sp>
        <p:sp>
          <p:nvSpPr>
            <p:cNvPr id="31774" name="Line 24"/>
            <p:cNvSpPr>
              <a:spLocks noChangeShapeType="1"/>
            </p:cNvSpPr>
            <p:nvPr/>
          </p:nvSpPr>
          <p:spPr bwMode="auto">
            <a:xfrm>
              <a:off x="2496" y="235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75" name="Text Box 25"/>
            <p:cNvSpPr txBox="1">
              <a:spLocks noChangeArrowheads="1"/>
            </p:cNvSpPr>
            <p:nvPr/>
          </p:nvSpPr>
          <p:spPr bwMode="auto">
            <a:xfrm>
              <a:off x="2256" y="2784"/>
              <a:ext cx="43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chemeClr val="hlink"/>
                  </a:solidFill>
                  <a:latin typeface="Times New Roman" pitchFamily="18" charset="0"/>
                </a:rPr>
                <a:t>1 2 5</a:t>
              </a:r>
            </a:p>
            <a:p>
              <a:pPr eaLnBrk="0" hangingPunct="0"/>
              <a:r>
                <a:rPr lang="en-US" sz="2000">
                  <a:latin typeface="Times New Roman" pitchFamily="18" charset="0"/>
                </a:rPr>
                <a:t>4 5 8</a:t>
              </a:r>
            </a:p>
          </p:txBody>
        </p:sp>
        <p:sp>
          <p:nvSpPr>
            <p:cNvPr id="31776" name="Line 26"/>
            <p:cNvSpPr>
              <a:spLocks noChangeShapeType="1"/>
            </p:cNvSpPr>
            <p:nvPr/>
          </p:nvSpPr>
          <p:spPr bwMode="auto">
            <a:xfrm>
              <a:off x="2496" y="2352"/>
              <a:ext cx="57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77" name="Text Box 27"/>
            <p:cNvSpPr txBox="1">
              <a:spLocks noChangeArrowheads="1"/>
            </p:cNvSpPr>
            <p:nvPr/>
          </p:nvSpPr>
          <p:spPr bwMode="auto">
            <a:xfrm>
              <a:off x="2832" y="2784"/>
              <a:ext cx="4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1 5 9</a:t>
              </a:r>
            </a:p>
          </p:txBody>
        </p:sp>
        <p:sp>
          <p:nvSpPr>
            <p:cNvPr id="31778" name="Line 28"/>
            <p:cNvSpPr>
              <a:spLocks noChangeShapeType="1"/>
            </p:cNvSpPr>
            <p:nvPr/>
          </p:nvSpPr>
          <p:spPr bwMode="auto">
            <a:xfrm flipH="1">
              <a:off x="3456" y="1824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79" name="Text Box 29"/>
            <p:cNvSpPr txBox="1">
              <a:spLocks noChangeArrowheads="1"/>
            </p:cNvSpPr>
            <p:nvPr/>
          </p:nvSpPr>
          <p:spPr bwMode="auto">
            <a:xfrm>
              <a:off x="3254" y="2169"/>
              <a:ext cx="4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3 4 5</a:t>
              </a:r>
            </a:p>
          </p:txBody>
        </p:sp>
        <p:sp>
          <p:nvSpPr>
            <p:cNvPr id="31780" name="Line 30"/>
            <p:cNvSpPr>
              <a:spLocks noChangeShapeType="1"/>
            </p:cNvSpPr>
            <p:nvPr/>
          </p:nvSpPr>
          <p:spPr bwMode="auto">
            <a:xfrm>
              <a:off x="3984" y="182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81" name="Text Box 31"/>
            <p:cNvSpPr txBox="1">
              <a:spLocks noChangeArrowheads="1"/>
            </p:cNvSpPr>
            <p:nvPr/>
          </p:nvSpPr>
          <p:spPr bwMode="auto">
            <a:xfrm>
              <a:off x="3792" y="2160"/>
              <a:ext cx="43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3 5 6</a:t>
              </a:r>
            </a:p>
            <a:p>
              <a:pPr eaLnBrk="0" hangingPunct="0"/>
              <a:r>
                <a:rPr lang="en-US" sz="2000">
                  <a:latin typeface="Times New Roman" pitchFamily="18" charset="0"/>
                </a:rPr>
                <a:t>3 5 7</a:t>
              </a:r>
            </a:p>
            <a:p>
              <a:pPr eaLnBrk="0" hangingPunct="0"/>
              <a:r>
                <a:rPr lang="en-US" sz="2000">
                  <a:latin typeface="Times New Roman" pitchFamily="18" charset="0"/>
                </a:rPr>
                <a:t>6 8 9</a:t>
              </a:r>
            </a:p>
          </p:txBody>
        </p:sp>
        <p:sp>
          <p:nvSpPr>
            <p:cNvPr id="31782" name="Line 32"/>
            <p:cNvSpPr>
              <a:spLocks noChangeShapeType="1"/>
            </p:cNvSpPr>
            <p:nvPr/>
          </p:nvSpPr>
          <p:spPr bwMode="auto">
            <a:xfrm>
              <a:off x="3984" y="1824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IN"/>
            </a:p>
          </p:txBody>
        </p:sp>
        <p:sp>
          <p:nvSpPr>
            <p:cNvPr id="31783" name="Text Box 33"/>
            <p:cNvSpPr txBox="1">
              <a:spLocks noChangeArrowheads="1"/>
            </p:cNvSpPr>
            <p:nvPr/>
          </p:nvSpPr>
          <p:spPr bwMode="auto">
            <a:xfrm>
              <a:off x="4310" y="2121"/>
              <a:ext cx="43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3 6 7</a:t>
              </a:r>
            </a:p>
            <a:p>
              <a:pPr eaLnBrk="0" hangingPunct="0"/>
              <a:r>
                <a:rPr lang="en-US" sz="2000">
                  <a:latin typeface="Times New Roman" pitchFamily="18" charset="0"/>
                </a:rPr>
                <a:t>3 6 8</a:t>
              </a:r>
            </a:p>
          </p:txBody>
        </p:sp>
      </p:grpSp>
      <p:sp>
        <p:nvSpPr>
          <p:cNvPr id="31750" name="Text Box 34"/>
          <p:cNvSpPr txBox="1">
            <a:spLocks noChangeArrowheads="1"/>
          </p:cNvSpPr>
          <p:nvPr/>
        </p:nvSpPr>
        <p:spPr bwMode="auto">
          <a:xfrm>
            <a:off x="4191000" y="1905000"/>
            <a:ext cx="2403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Transaction: 1 2 3 5 6</a:t>
            </a:r>
          </a:p>
        </p:txBody>
      </p:sp>
      <p:sp>
        <p:nvSpPr>
          <p:cNvPr id="31751" name="Line 35"/>
          <p:cNvSpPr>
            <a:spLocks noChangeShapeType="1"/>
          </p:cNvSpPr>
          <p:nvPr/>
        </p:nvSpPr>
        <p:spPr bwMode="auto">
          <a:xfrm>
            <a:off x="5334000" y="2286000"/>
            <a:ext cx="152400" cy="1066800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dash"/>
            <a:round/>
            <a:headEnd/>
            <a:tailEnd type="arrow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752" name="Text Box 36"/>
          <p:cNvSpPr txBox="1">
            <a:spLocks noChangeArrowheads="1"/>
          </p:cNvSpPr>
          <p:nvPr/>
        </p:nvSpPr>
        <p:spPr bwMode="auto">
          <a:xfrm>
            <a:off x="1965325" y="3214688"/>
            <a:ext cx="127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1 + 2 3 5 6</a:t>
            </a:r>
          </a:p>
        </p:txBody>
      </p:sp>
      <p:sp>
        <p:nvSpPr>
          <p:cNvPr id="31753" name="Line 37"/>
          <p:cNvSpPr>
            <a:spLocks noChangeShapeType="1"/>
          </p:cNvSpPr>
          <p:nvPr/>
        </p:nvSpPr>
        <p:spPr bwMode="auto">
          <a:xfrm>
            <a:off x="3276600" y="3429000"/>
            <a:ext cx="1143000" cy="457200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dash"/>
            <a:round/>
            <a:headEnd/>
            <a:tailEnd type="arrow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754" name="Text Box 38"/>
          <p:cNvSpPr txBox="1">
            <a:spLocks noChangeArrowheads="1"/>
          </p:cNvSpPr>
          <p:nvPr/>
        </p:nvSpPr>
        <p:spPr bwMode="auto">
          <a:xfrm>
            <a:off x="1584325" y="4814888"/>
            <a:ext cx="127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1 2 + 3 5 6</a:t>
            </a:r>
          </a:p>
        </p:txBody>
      </p:sp>
      <p:sp>
        <p:nvSpPr>
          <p:cNvPr id="31755" name="Line 39"/>
          <p:cNvSpPr>
            <a:spLocks noChangeShapeType="1"/>
          </p:cNvSpPr>
          <p:nvPr/>
        </p:nvSpPr>
        <p:spPr bwMode="auto">
          <a:xfrm flipV="1">
            <a:off x="2895600" y="4648200"/>
            <a:ext cx="152400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dash"/>
            <a:round/>
            <a:headEnd/>
            <a:tailEnd type="arrow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756" name="Text Box 40"/>
          <p:cNvSpPr txBox="1">
            <a:spLocks noChangeArrowheads="1"/>
          </p:cNvSpPr>
          <p:nvPr/>
        </p:nvSpPr>
        <p:spPr bwMode="auto">
          <a:xfrm>
            <a:off x="1676400" y="3733800"/>
            <a:ext cx="1089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1 3 + 5 6</a:t>
            </a:r>
          </a:p>
        </p:txBody>
      </p:sp>
      <p:sp>
        <p:nvSpPr>
          <p:cNvPr id="31757" name="Line 41"/>
          <p:cNvSpPr>
            <a:spLocks noChangeShapeType="1"/>
          </p:cNvSpPr>
          <p:nvPr/>
        </p:nvSpPr>
        <p:spPr bwMode="auto">
          <a:xfrm>
            <a:off x="2743200" y="3962400"/>
            <a:ext cx="2590800" cy="533400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dash"/>
            <a:round/>
            <a:headEnd/>
            <a:tailEnd type="arrow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1758" name="Line 42"/>
          <p:cNvSpPr>
            <a:spLocks noChangeShapeType="1"/>
          </p:cNvSpPr>
          <p:nvPr/>
        </p:nvSpPr>
        <p:spPr bwMode="auto">
          <a:xfrm flipH="1">
            <a:off x="4419600" y="3276600"/>
            <a:ext cx="914400" cy="4572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 type="arrow" w="med" len="med"/>
          </a:ln>
        </p:spPr>
        <p:txBody>
          <a:bodyPr wrap="none"/>
          <a:lstStyle/>
          <a:p>
            <a:endParaRPr lang="en-IN"/>
          </a:p>
        </p:txBody>
      </p:sp>
      <p:sp>
        <p:nvSpPr>
          <p:cNvPr id="31759" name="Line 43"/>
          <p:cNvSpPr>
            <a:spLocks noChangeShapeType="1"/>
          </p:cNvSpPr>
          <p:nvPr/>
        </p:nvSpPr>
        <p:spPr bwMode="auto">
          <a:xfrm>
            <a:off x="4572000" y="4648200"/>
            <a:ext cx="685800" cy="5334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 type="arrow" w="med" len="med"/>
          </a:ln>
        </p:spPr>
        <p:txBody>
          <a:bodyPr wrap="none"/>
          <a:lstStyle/>
          <a:p>
            <a:endParaRPr lang="en-IN"/>
          </a:p>
        </p:txBody>
      </p:sp>
      <p:sp>
        <p:nvSpPr>
          <p:cNvPr id="31760" name="Line 44"/>
          <p:cNvSpPr>
            <a:spLocks noChangeShapeType="1"/>
          </p:cNvSpPr>
          <p:nvPr/>
        </p:nvSpPr>
        <p:spPr bwMode="auto">
          <a:xfrm>
            <a:off x="4495800" y="4800600"/>
            <a:ext cx="685800" cy="5334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 type="arrow" w="med" len="med"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31761" name="Line 45"/>
          <p:cNvSpPr>
            <a:spLocks noChangeShapeType="1"/>
          </p:cNvSpPr>
          <p:nvPr/>
        </p:nvSpPr>
        <p:spPr bwMode="auto">
          <a:xfrm>
            <a:off x="4495800" y="4038600"/>
            <a:ext cx="0" cy="5334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 type="arrow" w="med" len="med"/>
          </a:ln>
        </p:spPr>
        <p:txBody>
          <a:bodyPr wrap="none"/>
          <a:lstStyle/>
          <a:p>
            <a:endParaRPr lang="en-IN"/>
          </a:p>
        </p:txBody>
      </p:sp>
      <p:sp>
        <p:nvSpPr>
          <p:cNvPr id="31762" name="Line 46"/>
          <p:cNvSpPr>
            <a:spLocks noChangeShapeType="1"/>
          </p:cNvSpPr>
          <p:nvPr/>
        </p:nvSpPr>
        <p:spPr bwMode="auto">
          <a:xfrm>
            <a:off x="4495800" y="4800600"/>
            <a:ext cx="0" cy="5334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 type="arrow" w="med" len="med"/>
          </a:ln>
        </p:spPr>
        <p:txBody>
          <a:bodyPr wrap="none"/>
          <a:lstStyle/>
          <a:p>
            <a:endParaRPr lang="en-IN"/>
          </a:p>
        </p:txBody>
      </p:sp>
    </p:spTree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81000"/>
            <a:ext cx="9448800" cy="639763"/>
          </a:xfrm>
        </p:spPr>
        <p:txBody>
          <a:bodyPr/>
          <a:lstStyle/>
          <a:p>
            <a:pPr eaLnBrk="1" hangingPunct="1"/>
            <a:r>
              <a:rPr lang="en-US" sz="3200" smtClean="0"/>
              <a:t>Candidate Generation: An SQL Implementation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534400" cy="5105400"/>
          </a:xfrm>
        </p:spPr>
        <p:txBody>
          <a:bodyPr/>
          <a:lstStyle/>
          <a:p>
            <a:pPr eaLnBrk="1" hangingPunct="1"/>
            <a:r>
              <a:rPr lang="en-US" sz="1800" smtClean="0"/>
              <a:t>SQL Implementation of candidate generation</a:t>
            </a:r>
          </a:p>
          <a:p>
            <a:pPr lvl="1" eaLnBrk="1" hangingPunct="1"/>
            <a:r>
              <a:rPr lang="en-US" sz="1800" smtClean="0"/>
              <a:t>Suppose the items in </a:t>
            </a:r>
            <a:r>
              <a:rPr lang="en-US" sz="1800" i="1" smtClean="0"/>
              <a:t>L</a:t>
            </a:r>
            <a:r>
              <a:rPr lang="en-US" sz="1800" i="1" baseline="-25000" smtClean="0"/>
              <a:t>k-1</a:t>
            </a:r>
            <a:r>
              <a:rPr lang="en-US" sz="1800" smtClean="0"/>
              <a:t> are listed in an order</a:t>
            </a:r>
          </a:p>
          <a:p>
            <a:pPr lvl="1" eaLnBrk="1" hangingPunct="1"/>
            <a:r>
              <a:rPr lang="en-US" sz="1800" smtClean="0"/>
              <a:t>Step 1: self-joining </a:t>
            </a:r>
            <a:r>
              <a:rPr lang="en-US" sz="1800" i="1" smtClean="0"/>
              <a:t>L</a:t>
            </a:r>
            <a:r>
              <a:rPr lang="en-US" sz="1800" i="1" baseline="-25000" smtClean="0"/>
              <a:t>k-1</a:t>
            </a:r>
            <a:r>
              <a:rPr lang="en-US" sz="1800" smtClean="0"/>
              <a:t>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1800" smtClean="0"/>
              <a:t>insert into</a:t>
            </a:r>
            <a:r>
              <a:rPr lang="en-US" sz="1800" b="1" smtClean="0"/>
              <a:t> </a:t>
            </a:r>
            <a:r>
              <a:rPr lang="en-US" sz="1800" b="1" i="1" smtClean="0"/>
              <a:t>C</a:t>
            </a:r>
            <a:r>
              <a:rPr lang="en-US" sz="1800" b="1" i="1" baseline="-25000" smtClean="0"/>
              <a:t>k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1800" smtClean="0"/>
              <a:t>select </a:t>
            </a:r>
            <a:r>
              <a:rPr lang="en-US" sz="1800" b="1" i="1" smtClean="0"/>
              <a:t>p.item</a:t>
            </a:r>
            <a:r>
              <a:rPr lang="en-US" sz="1800" b="1" i="1" baseline="-25000" smtClean="0"/>
              <a:t>1</a:t>
            </a:r>
            <a:r>
              <a:rPr lang="en-US" sz="1800" b="1" i="1" smtClean="0"/>
              <a:t>, p.item</a:t>
            </a:r>
            <a:r>
              <a:rPr lang="en-US" sz="1800" b="1" i="1" baseline="-25000" smtClean="0"/>
              <a:t>2</a:t>
            </a:r>
            <a:r>
              <a:rPr lang="en-US" sz="1800" b="1" i="1" smtClean="0"/>
              <a:t>, …, p.item</a:t>
            </a:r>
            <a:r>
              <a:rPr lang="en-US" sz="1800" b="1" i="1" baseline="-25000" smtClean="0"/>
              <a:t>k-1</a:t>
            </a:r>
            <a:r>
              <a:rPr lang="en-US" sz="1800" b="1" i="1" smtClean="0"/>
              <a:t>, q.item</a:t>
            </a:r>
            <a:r>
              <a:rPr lang="en-US" sz="1800" b="1" i="1" baseline="-25000" smtClean="0"/>
              <a:t>k-1</a:t>
            </a:r>
            <a:endParaRPr lang="en-US" sz="1800" b="1" smtClean="0"/>
          </a:p>
          <a:p>
            <a:pPr lvl="2" eaLnBrk="1" hangingPunct="1">
              <a:buFont typeface="Wingdings" pitchFamily="2" charset="2"/>
              <a:buNone/>
            </a:pPr>
            <a:r>
              <a:rPr lang="en-US" sz="1800" smtClean="0"/>
              <a:t>from </a:t>
            </a:r>
            <a:r>
              <a:rPr lang="en-US" sz="1800" b="1" i="1" smtClean="0"/>
              <a:t>L</a:t>
            </a:r>
            <a:r>
              <a:rPr lang="en-US" sz="1800" b="1" i="1" baseline="-25000" smtClean="0"/>
              <a:t>k-1</a:t>
            </a:r>
            <a:r>
              <a:rPr lang="en-US" sz="1800" b="1" i="1" smtClean="0"/>
              <a:t> p, L</a:t>
            </a:r>
            <a:r>
              <a:rPr lang="en-US" sz="1800" b="1" i="1" baseline="-25000" smtClean="0"/>
              <a:t>k-1 </a:t>
            </a:r>
            <a:r>
              <a:rPr lang="en-US" sz="1800" b="1" i="1" smtClean="0"/>
              <a:t>q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1800" smtClean="0"/>
              <a:t>where </a:t>
            </a:r>
            <a:r>
              <a:rPr lang="en-US" sz="1800" b="1" i="1" smtClean="0"/>
              <a:t>p.item</a:t>
            </a:r>
            <a:r>
              <a:rPr lang="en-US" sz="1800" b="1" i="1" baseline="-25000" smtClean="0"/>
              <a:t>1</a:t>
            </a:r>
            <a:r>
              <a:rPr lang="en-US" sz="1800" b="1" i="1" smtClean="0"/>
              <a:t>=q.item</a:t>
            </a:r>
            <a:r>
              <a:rPr lang="en-US" sz="1800" b="1" i="1" baseline="-25000" smtClean="0"/>
              <a:t>1</a:t>
            </a:r>
            <a:r>
              <a:rPr lang="en-US" sz="1800" b="1" i="1" smtClean="0"/>
              <a:t>, …, p.item</a:t>
            </a:r>
            <a:r>
              <a:rPr lang="en-US" sz="1800" b="1" i="1" baseline="-25000" smtClean="0"/>
              <a:t>k-2</a:t>
            </a:r>
            <a:r>
              <a:rPr lang="en-US" sz="1800" b="1" i="1" smtClean="0"/>
              <a:t>=q.item</a:t>
            </a:r>
            <a:r>
              <a:rPr lang="en-US" sz="1800" b="1" i="1" baseline="-25000" smtClean="0"/>
              <a:t>k-2</a:t>
            </a:r>
            <a:r>
              <a:rPr lang="en-US" sz="1800" b="1" i="1" smtClean="0"/>
              <a:t>, p.item</a:t>
            </a:r>
            <a:r>
              <a:rPr lang="en-US" sz="1800" b="1" i="1" baseline="-25000" smtClean="0"/>
              <a:t>k-1 </a:t>
            </a:r>
            <a:r>
              <a:rPr lang="en-US" sz="1800" b="1" i="1" smtClean="0"/>
              <a:t>&lt; q.item</a:t>
            </a:r>
            <a:r>
              <a:rPr lang="en-US" sz="1800" b="1" i="1" baseline="-25000" smtClean="0"/>
              <a:t>k-1</a:t>
            </a:r>
          </a:p>
          <a:p>
            <a:pPr lvl="1" eaLnBrk="1" hangingPunct="1"/>
            <a:r>
              <a:rPr lang="en-US" sz="1800" smtClean="0"/>
              <a:t>Step 2: pruning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1800" smtClean="0"/>
              <a:t>forall </a:t>
            </a:r>
            <a:r>
              <a:rPr lang="en-US" sz="1800" b="1" i="1" smtClean="0"/>
              <a:t>itemsets c in C</a:t>
            </a:r>
            <a:r>
              <a:rPr lang="en-US" sz="1800" b="1" i="1" baseline="-25000" smtClean="0"/>
              <a:t>k</a:t>
            </a:r>
            <a:r>
              <a:rPr lang="en-US" sz="1800" b="1" i="1" smtClean="0"/>
              <a:t> </a:t>
            </a:r>
            <a:r>
              <a:rPr lang="en-US" sz="1800" smtClean="0"/>
              <a:t>do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sz="1800" smtClean="0"/>
              <a:t>forall </a:t>
            </a:r>
            <a:r>
              <a:rPr lang="en-US" sz="1800" b="1" i="1" smtClean="0"/>
              <a:t>(k-1)-subsets s of c </a:t>
            </a:r>
            <a:r>
              <a:rPr lang="en-US" sz="1800" smtClean="0"/>
              <a:t>do</a:t>
            </a:r>
          </a:p>
          <a:p>
            <a:pPr lvl="4" eaLnBrk="1" hangingPunct="1">
              <a:buFont typeface="Wingdings" pitchFamily="2" charset="2"/>
              <a:buNone/>
            </a:pPr>
            <a:r>
              <a:rPr lang="en-US" sz="1800" b="1" smtClean="0"/>
              <a:t>if </a:t>
            </a:r>
            <a:r>
              <a:rPr lang="en-US" sz="1800" i="1" smtClean="0"/>
              <a:t>(s is not in L</a:t>
            </a:r>
            <a:r>
              <a:rPr lang="en-US" sz="1800" i="1" baseline="-25000" smtClean="0"/>
              <a:t>k-1</a:t>
            </a:r>
            <a:r>
              <a:rPr lang="en-US" sz="1800" i="1" smtClean="0"/>
              <a:t>) </a:t>
            </a:r>
            <a:r>
              <a:rPr lang="en-US" sz="1800" b="1" smtClean="0"/>
              <a:t>then delete </a:t>
            </a:r>
            <a:r>
              <a:rPr lang="en-US" sz="1800" i="1" smtClean="0"/>
              <a:t>c</a:t>
            </a:r>
            <a:r>
              <a:rPr lang="en-US" sz="1800" b="1" smtClean="0"/>
              <a:t> from </a:t>
            </a:r>
            <a:r>
              <a:rPr lang="en-US" sz="1800" i="1" smtClean="0"/>
              <a:t>C</a:t>
            </a:r>
            <a:r>
              <a:rPr lang="en-US" sz="1800" i="1" baseline="-25000" smtClean="0"/>
              <a:t>k</a:t>
            </a:r>
          </a:p>
          <a:p>
            <a:pPr eaLnBrk="1" hangingPunct="1"/>
            <a:r>
              <a:rPr lang="en-US" sz="1800" smtClean="0"/>
              <a:t>Use object-relational extensions like UDFs, BLOBs, and Table functions for efficient implementation [See: S. Sarawagi, S. Thomas, and R. Agrawal. </a:t>
            </a:r>
            <a:r>
              <a:rPr lang="en-US" sz="1800" smtClean="0">
                <a:solidFill>
                  <a:schemeClr val="tx2"/>
                </a:solidFill>
              </a:rPr>
              <a:t>Integrating association rule mining with relational database systems: Alternatives and implications</a:t>
            </a:r>
            <a:r>
              <a:rPr lang="en-US" sz="1800" smtClean="0"/>
              <a:t>. </a:t>
            </a:r>
            <a:r>
              <a:rPr lang="en-US" sz="1800" smtClean="0">
                <a:solidFill>
                  <a:schemeClr val="tx2"/>
                </a:solidFill>
              </a:rPr>
              <a:t>SIGMOD’98]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016C92-142B-4ADB-A608-21D72209F2D7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831B46-37A8-482B-8EA9-43AD7400B4FA}" type="slidenum">
              <a:rPr lang="en-US" sz="1200"/>
              <a:pPr algn="r"/>
              <a:t>19</a:t>
            </a:fld>
            <a:endParaRPr lang="en-US" sz="12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Scalable Frequent Itemset Mining Methods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8382000" cy="5105400"/>
          </a:xfrm>
        </p:spPr>
        <p:txBody>
          <a:bodyPr/>
          <a:lstStyle/>
          <a:p>
            <a:pPr eaLnBrk="1" hangingPunct="1">
              <a:lnSpc>
                <a:spcPct val="240000"/>
              </a:lnSpc>
            </a:pPr>
            <a:r>
              <a:rPr lang="en-US" sz="2400" smtClean="0"/>
              <a:t>Apriori: A Candidate Generation-and-Test Approach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Improving the Efficiency of Apriori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FPGrowth:  A Frequent Pattern-Growth Approach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ECLAT: Frequent Pattern Mining with Vertical Data Format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Mining Close Frequent Patterns and Maxpatterns</a:t>
            </a:r>
          </a:p>
        </p:txBody>
      </p:sp>
      <p:sp>
        <p:nvSpPr>
          <p:cNvPr id="33797" name="AutoShape 4"/>
          <p:cNvSpPr>
            <a:spLocks noChangeArrowheads="1"/>
          </p:cNvSpPr>
          <p:nvPr/>
        </p:nvSpPr>
        <p:spPr bwMode="auto">
          <a:xfrm rot="1206592">
            <a:off x="5791200" y="2971800"/>
            <a:ext cx="533400" cy="485775"/>
          </a:xfrm>
          <a:prstGeom prst="leftArrow">
            <a:avLst>
              <a:gd name="adj1" fmla="val 50000"/>
              <a:gd name="adj2" fmla="val 2745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382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Chapter 5: Mining Frequent Patterns, Association and Correlations: Basic Concepts and Methods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458200" cy="51054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Basic Concepts</a:t>
            </a:r>
          </a:p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Frequent Itemset Mining Methods </a:t>
            </a:r>
          </a:p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Which Patterns Are Interesting?—Pattern Evaluation Methods</a:t>
            </a:r>
          </a:p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Summary</a:t>
            </a:r>
          </a:p>
        </p:txBody>
      </p:sp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B1EB2D-F412-41BC-A3D3-2580D30A8D0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 rot="-1053010">
            <a:off x="3657600" y="1593850"/>
            <a:ext cx="522288" cy="381000"/>
          </a:xfrm>
          <a:prstGeom prst="leftArrow">
            <a:avLst>
              <a:gd name="adj1" fmla="val 50000"/>
              <a:gd name="adj2" fmla="val 34271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Further Improvement of the Apriori Method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497888" cy="5029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smtClean="0"/>
              <a:t>Major computational challenges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Multiple scans of transaction database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Huge number of candidates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Tedious workload of support counting for candidates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smtClean="0"/>
              <a:t>Improving Apriori: general ideas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Reduce passes of transaction database scans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Shrink number of candidates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Facilitate support counting of candidates</a:t>
            </a: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49DC79-162F-451A-92AB-D0C59C32984C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93038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Partition: Scan Database Only Twice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458200" cy="2743200"/>
          </a:xfrm>
        </p:spPr>
        <p:txBody>
          <a:bodyPr/>
          <a:lstStyle/>
          <a:p>
            <a:pPr eaLnBrk="1" hangingPunct="1"/>
            <a:r>
              <a:rPr lang="en-US" sz="2400" smtClean="0"/>
              <a:t>Any itemset that is potentially frequent in DB must be frequent in at least one of the partitions of DB</a:t>
            </a:r>
          </a:p>
          <a:p>
            <a:pPr lvl="1" eaLnBrk="1" hangingPunct="1"/>
            <a:r>
              <a:rPr lang="en-US" sz="2400" smtClean="0"/>
              <a:t>Scan 1: partition database and find local frequent patterns</a:t>
            </a:r>
          </a:p>
          <a:p>
            <a:pPr lvl="1" eaLnBrk="1" hangingPunct="1"/>
            <a:r>
              <a:rPr lang="en-US" sz="2400" smtClean="0"/>
              <a:t>Scan 2: consolidate global frequent patterns</a:t>
            </a:r>
          </a:p>
          <a:p>
            <a:pPr eaLnBrk="1" hangingPunct="1"/>
            <a:r>
              <a:rPr lang="en-US" sz="2400" smtClean="0"/>
              <a:t>A. Savasere, E. Omiecinski and S. Navathe, </a:t>
            </a:r>
            <a:r>
              <a:rPr lang="en-US" sz="2400" i="1" smtClean="0">
                <a:solidFill>
                  <a:schemeClr val="tx2"/>
                </a:solidFill>
              </a:rPr>
              <a:t>VLDB’95</a:t>
            </a:r>
          </a:p>
        </p:txBody>
      </p:sp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1066800" y="4495800"/>
            <a:ext cx="1066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5" name="Rectangle 7"/>
          <p:cNvSpPr>
            <a:spLocks noChangeArrowheads="1"/>
          </p:cNvSpPr>
          <p:nvPr/>
        </p:nvSpPr>
        <p:spPr bwMode="auto">
          <a:xfrm>
            <a:off x="2895600" y="4343400"/>
            <a:ext cx="1066800" cy="1447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Rectangle 8"/>
          <p:cNvSpPr>
            <a:spLocks noChangeArrowheads="1"/>
          </p:cNvSpPr>
          <p:nvPr/>
        </p:nvSpPr>
        <p:spPr bwMode="auto">
          <a:xfrm>
            <a:off x="5943600" y="4495800"/>
            <a:ext cx="1066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7" name="Oval 9"/>
          <p:cNvSpPr>
            <a:spLocks noChangeArrowheads="1"/>
          </p:cNvSpPr>
          <p:nvPr/>
        </p:nvSpPr>
        <p:spPr bwMode="auto">
          <a:xfrm>
            <a:off x="4572000" y="5105400"/>
            <a:ext cx="46038" cy="460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8" name="Oval 11"/>
          <p:cNvSpPr>
            <a:spLocks noChangeArrowheads="1"/>
          </p:cNvSpPr>
          <p:nvPr/>
        </p:nvSpPr>
        <p:spPr bwMode="auto">
          <a:xfrm>
            <a:off x="4906963" y="5105400"/>
            <a:ext cx="46037" cy="460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9" name="Oval 12"/>
          <p:cNvSpPr>
            <a:spLocks noChangeArrowheads="1"/>
          </p:cNvSpPr>
          <p:nvPr/>
        </p:nvSpPr>
        <p:spPr bwMode="auto">
          <a:xfrm>
            <a:off x="5257800" y="5105400"/>
            <a:ext cx="46038" cy="460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0" name="TextBox 13"/>
          <p:cNvSpPr txBox="1">
            <a:spLocks noChangeArrowheads="1"/>
          </p:cNvSpPr>
          <p:nvPr/>
        </p:nvSpPr>
        <p:spPr bwMode="auto">
          <a:xfrm>
            <a:off x="1371600" y="57150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DB</a:t>
            </a:r>
            <a:r>
              <a:rPr lang="en-US" sz="1800" baseline="-25000"/>
              <a:t>1</a:t>
            </a:r>
          </a:p>
        </p:txBody>
      </p:sp>
      <p:sp>
        <p:nvSpPr>
          <p:cNvPr id="35851" name="TextBox 14"/>
          <p:cNvSpPr txBox="1">
            <a:spLocks noChangeArrowheads="1"/>
          </p:cNvSpPr>
          <p:nvPr/>
        </p:nvSpPr>
        <p:spPr bwMode="auto">
          <a:xfrm>
            <a:off x="3200400" y="57150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DB</a:t>
            </a:r>
            <a:r>
              <a:rPr lang="en-US" sz="1800" baseline="-25000"/>
              <a:t>2</a:t>
            </a:r>
          </a:p>
        </p:txBody>
      </p:sp>
      <p:sp>
        <p:nvSpPr>
          <p:cNvPr id="35852" name="TextBox 15"/>
          <p:cNvSpPr txBox="1">
            <a:spLocks noChangeArrowheads="1"/>
          </p:cNvSpPr>
          <p:nvPr/>
        </p:nvSpPr>
        <p:spPr bwMode="auto">
          <a:xfrm>
            <a:off x="6248400" y="57150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DB</a:t>
            </a:r>
            <a:r>
              <a:rPr lang="en-US" sz="1800" baseline="-25000"/>
              <a:t>k</a:t>
            </a:r>
          </a:p>
        </p:txBody>
      </p:sp>
      <p:sp>
        <p:nvSpPr>
          <p:cNvPr id="35853" name="TextBox 16"/>
          <p:cNvSpPr txBox="1">
            <a:spLocks noChangeArrowheads="1"/>
          </p:cNvSpPr>
          <p:nvPr/>
        </p:nvSpPr>
        <p:spPr bwMode="auto">
          <a:xfrm>
            <a:off x="2362200" y="57150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+</a:t>
            </a:r>
          </a:p>
        </p:txBody>
      </p:sp>
      <p:sp>
        <p:nvSpPr>
          <p:cNvPr id="35854" name="TextBox 18"/>
          <p:cNvSpPr txBox="1">
            <a:spLocks noChangeArrowheads="1"/>
          </p:cNvSpPr>
          <p:nvPr/>
        </p:nvSpPr>
        <p:spPr bwMode="auto">
          <a:xfrm>
            <a:off x="7239000" y="57150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=       DB</a:t>
            </a:r>
          </a:p>
        </p:txBody>
      </p:sp>
      <p:sp>
        <p:nvSpPr>
          <p:cNvPr id="35855" name="TextBox 19"/>
          <p:cNvSpPr txBox="1">
            <a:spLocks noChangeArrowheads="1"/>
          </p:cNvSpPr>
          <p:nvPr/>
        </p:nvSpPr>
        <p:spPr bwMode="auto">
          <a:xfrm>
            <a:off x="5638800" y="57150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+</a:t>
            </a:r>
          </a:p>
        </p:txBody>
      </p:sp>
      <p:sp>
        <p:nvSpPr>
          <p:cNvPr id="35856" name="TextBox 20"/>
          <p:cNvSpPr txBox="1">
            <a:spLocks noChangeArrowheads="1"/>
          </p:cNvSpPr>
          <p:nvPr/>
        </p:nvSpPr>
        <p:spPr bwMode="auto">
          <a:xfrm>
            <a:off x="4114800" y="57150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+</a:t>
            </a:r>
          </a:p>
        </p:txBody>
      </p:sp>
      <p:sp>
        <p:nvSpPr>
          <p:cNvPr id="35857" name="TextBox 21"/>
          <p:cNvSpPr txBox="1">
            <a:spLocks noChangeArrowheads="1"/>
          </p:cNvSpPr>
          <p:nvPr/>
        </p:nvSpPr>
        <p:spPr bwMode="auto">
          <a:xfrm>
            <a:off x="762000" y="60960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sup</a:t>
            </a:r>
            <a:r>
              <a:rPr lang="en-US" sz="1800" baseline="-25000"/>
              <a:t>1</a:t>
            </a:r>
            <a:r>
              <a:rPr lang="en-US" sz="1800"/>
              <a:t>(i) &lt; </a:t>
            </a:r>
            <a:r>
              <a:rPr lang="el-GR" sz="1800"/>
              <a:t>σ</a:t>
            </a:r>
            <a:r>
              <a:rPr lang="en-US" sz="1800"/>
              <a:t>DB</a:t>
            </a:r>
            <a:r>
              <a:rPr lang="en-US" sz="1800" baseline="-25000"/>
              <a:t>1</a:t>
            </a:r>
          </a:p>
        </p:txBody>
      </p:sp>
      <p:sp>
        <p:nvSpPr>
          <p:cNvPr id="35858" name="TextBox 22"/>
          <p:cNvSpPr txBox="1">
            <a:spLocks noChangeArrowheads="1"/>
          </p:cNvSpPr>
          <p:nvPr/>
        </p:nvSpPr>
        <p:spPr bwMode="auto">
          <a:xfrm>
            <a:off x="2590800" y="60960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sup</a:t>
            </a:r>
            <a:r>
              <a:rPr lang="en-US" sz="1800" baseline="-25000"/>
              <a:t>2</a:t>
            </a:r>
            <a:r>
              <a:rPr lang="en-US" sz="1800"/>
              <a:t>(i) &lt; </a:t>
            </a:r>
            <a:r>
              <a:rPr lang="el-GR" sz="1800"/>
              <a:t>σ</a:t>
            </a:r>
            <a:r>
              <a:rPr lang="en-US" sz="1800"/>
              <a:t>DB</a:t>
            </a:r>
            <a:r>
              <a:rPr lang="en-US" sz="1800" baseline="-25000"/>
              <a:t>2</a:t>
            </a:r>
          </a:p>
        </p:txBody>
      </p:sp>
      <p:sp>
        <p:nvSpPr>
          <p:cNvPr id="35859" name="TextBox 23"/>
          <p:cNvSpPr txBox="1">
            <a:spLocks noChangeArrowheads="1"/>
          </p:cNvSpPr>
          <p:nvPr/>
        </p:nvSpPr>
        <p:spPr bwMode="auto">
          <a:xfrm>
            <a:off x="5486400" y="6107113"/>
            <a:ext cx="1676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sup</a:t>
            </a:r>
            <a:r>
              <a:rPr lang="en-US" sz="1800" baseline="-25000"/>
              <a:t>k</a:t>
            </a:r>
            <a:r>
              <a:rPr lang="en-US" sz="1800"/>
              <a:t>(i) &lt; </a:t>
            </a:r>
            <a:r>
              <a:rPr lang="el-GR" sz="1800"/>
              <a:t>σ</a:t>
            </a:r>
            <a:r>
              <a:rPr lang="en-US" sz="1800"/>
              <a:t>DB</a:t>
            </a:r>
            <a:r>
              <a:rPr lang="en-US" sz="1800" baseline="-25000"/>
              <a:t>k</a:t>
            </a:r>
          </a:p>
        </p:txBody>
      </p:sp>
      <p:sp>
        <p:nvSpPr>
          <p:cNvPr id="35860" name="TextBox 24"/>
          <p:cNvSpPr txBox="1">
            <a:spLocks noChangeArrowheads="1"/>
          </p:cNvSpPr>
          <p:nvPr/>
        </p:nvSpPr>
        <p:spPr bwMode="auto">
          <a:xfrm>
            <a:off x="7391400" y="6107113"/>
            <a:ext cx="1676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sup(i) &lt; </a:t>
            </a:r>
            <a:r>
              <a:rPr lang="el-GR" sz="1800"/>
              <a:t>σ</a:t>
            </a:r>
            <a:r>
              <a:rPr lang="en-US" sz="1800"/>
              <a:t>DB</a:t>
            </a:r>
            <a:endParaRPr lang="en-US" sz="1800" baseline="-25000"/>
          </a:p>
        </p:txBody>
      </p:sp>
    </p:spTree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DHP: Reduce the Number of Candidates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>
          <a:xfrm>
            <a:off x="341313" y="1371600"/>
            <a:ext cx="8497887" cy="5105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2000" smtClean="0"/>
              <a:t>A </a:t>
            </a:r>
            <a:r>
              <a:rPr lang="en-US" sz="2000" i="1" smtClean="0"/>
              <a:t>k</a:t>
            </a:r>
            <a:r>
              <a:rPr lang="en-US" sz="2000" smtClean="0"/>
              <a:t>-itemset whose corresponding hashing bucket count is below the threshold cannot be frequent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Candidates: a, b, c, d, 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Hash entries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000" smtClean="0"/>
              <a:t>{ab, ad, ae}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000" smtClean="0"/>
              <a:t>{bd, be, de}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sz="2000" smtClean="0"/>
              <a:t>…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Frequent 1-itemset: a, b, d, 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ab is not a candidate 2-itemset if the sum of count of {ab, ad, ae} is below support threshold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J. Park, M. Chen, and P. Yu. </a:t>
            </a:r>
            <a:r>
              <a:rPr lang="en-US" sz="2000" smtClean="0">
                <a:solidFill>
                  <a:schemeClr val="tx2"/>
                </a:solidFill>
              </a:rPr>
              <a:t>An effective hash-based algorithm for mining association rules</a:t>
            </a:r>
            <a:r>
              <a:rPr lang="en-US" sz="2000" smtClean="0"/>
              <a:t>. </a:t>
            </a:r>
            <a:r>
              <a:rPr lang="en-US" sz="2000" i="1" smtClean="0">
                <a:solidFill>
                  <a:schemeClr val="tx2"/>
                </a:solidFill>
              </a:rPr>
              <a:t>SIGMOD’95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5B20C-A8E6-4A3F-B570-31737FFF9F31}" type="slidenum">
              <a:rPr lang="en-US" smtClean="0"/>
              <a:pPr/>
              <a:t>22</a:t>
            </a:fld>
            <a:endParaRPr lang="en-US" smtClean="0"/>
          </a:p>
        </p:txBody>
      </p:sp>
      <p:grpSp>
        <p:nvGrpSpPr>
          <p:cNvPr id="36869" name="Group 25"/>
          <p:cNvGrpSpPr>
            <a:grpSpLocks/>
          </p:cNvGrpSpPr>
          <p:nvPr/>
        </p:nvGrpSpPr>
        <p:grpSpPr bwMode="auto">
          <a:xfrm>
            <a:off x="5715000" y="1981200"/>
            <a:ext cx="2133600" cy="2547938"/>
            <a:chOff x="5715000" y="1981200"/>
            <a:chExt cx="2133600" cy="2548354"/>
          </a:xfrm>
        </p:grpSpPr>
        <p:sp>
          <p:nvSpPr>
            <p:cNvPr id="36871" name="Rectangle 6"/>
            <p:cNvSpPr>
              <a:spLocks noChangeArrowheads="1"/>
            </p:cNvSpPr>
            <p:nvPr/>
          </p:nvSpPr>
          <p:spPr bwMode="auto">
            <a:xfrm>
              <a:off x="5715000" y="1981200"/>
              <a:ext cx="2133600" cy="25146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36872" name="Straight Connector 8"/>
            <p:cNvCxnSpPr>
              <a:cxnSpLocks noChangeShapeType="1"/>
            </p:cNvCxnSpPr>
            <p:nvPr/>
          </p:nvCxnSpPr>
          <p:spPr bwMode="auto">
            <a:xfrm>
              <a:off x="5715000" y="2360612"/>
              <a:ext cx="2133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6873" name="Straight Connector 10"/>
            <p:cNvCxnSpPr>
              <a:cxnSpLocks noChangeShapeType="1"/>
            </p:cNvCxnSpPr>
            <p:nvPr/>
          </p:nvCxnSpPr>
          <p:spPr bwMode="auto">
            <a:xfrm>
              <a:off x="5715000" y="2667000"/>
              <a:ext cx="2133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6874" name="Straight Connector 11"/>
            <p:cNvCxnSpPr>
              <a:cxnSpLocks noChangeShapeType="1"/>
            </p:cNvCxnSpPr>
            <p:nvPr/>
          </p:nvCxnSpPr>
          <p:spPr bwMode="auto">
            <a:xfrm>
              <a:off x="5715000" y="3048000"/>
              <a:ext cx="2133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6875" name="Straight Connector 12"/>
            <p:cNvCxnSpPr>
              <a:cxnSpLocks noChangeShapeType="1"/>
            </p:cNvCxnSpPr>
            <p:nvPr/>
          </p:nvCxnSpPr>
          <p:spPr bwMode="auto">
            <a:xfrm>
              <a:off x="5715000" y="4191000"/>
              <a:ext cx="2133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36876" name="Straight Connector 14"/>
            <p:cNvCxnSpPr>
              <a:cxnSpLocks noChangeShapeType="1"/>
            </p:cNvCxnSpPr>
            <p:nvPr/>
          </p:nvCxnSpPr>
          <p:spPr bwMode="auto">
            <a:xfrm rot="5400000">
              <a:off x="5143500" y="3238500"/>
              <a:ext cx="2514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36877" name="TextBox 15"/>
            <p:cNvSpPr txBox="1">
              <a:spLocks noChangeArrowheads="1"/>
            </p:cNvSpPr>
            <p:nvPr/>
          </p:nvSpPr>
          <p:spPr bwMode="auto">
            <a:xfrm>
              <a:off x="5715000" y="1981200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count</a:t>
              </a:r>
            </a:p>
          </p:txBody>
        </p:sp>
        <p:sp>
          <p:nvSpPr>
            <p:cNvPr id="36878" name="TextBox 16"/>
            <p:cNvSpPr txBox="1">
              <a:spLocks noChangeArrowheads="1"/>
            </p:cNvSpPr>
            <p:nvPr/>
          </p:nvSpPr>
          <p:spPr bwMode="auto">
            <a:xfrm>
              <a:off x="6553200" y="1981200"/>
              <a:ext cx="1066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/>
                <a:t>itemsets</a:t>
              </a:r>
            </a:p>
          </p:txBody>
        </p:sp>
        <p:sp>
          <p:nvSpPr>
            <p:cNvPr id="36879" name="TextBox 17"/>
            <p:cNvSpPr txBox="1">
              <a:spLocks noChangeArrowheads="1"/>
            </p:cNvSpPr>
            <p:nvPr/>
          </p:nvSpPr>
          <p:spPr bwMode="auto">
            <a:xfrm>
              <a:off x="5867400" y="2404646"/>
              <a:ext cx="533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35</a:t>
              </a:r>
            </a:p>
          </p:txBody>
        </p:sp>
        <p:sp>
          <p:nvSpPr>
            <p:cNvPr id="36880" name="TextBox 18"/>
            <p:cNvSpPr txBox="1">
              <a:spLocks noChangeArrowheads="1"/>
            </p:cNvSpPr>
            <p:nvPr/>
          </p:nvSpPr>
          <p:spPr bwMode="auto">
            <a:xfrm>
              <a:off x="6477000" y="2362200"/>
              <a:ext cx="1371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{ab, ad, ae}</a:t>
              </a:r>
            </a:p>
          </p:txBody>
        </p:sp>
        <p:sp>
          <p:nvSpPr>
            <p:cNvPr id="36881" name="TextBox 19"/>
            <p:cNvSpPr txBox="1">
              <a:spLocks noChangeArrowheads="1"/>
            </p:cNvSpPr>
            <p:nvPr/>
          </p:nvSpPr>
          <p:spPr bwMode="auto">
            <a:xfrm>
              <a:off x="6400800" y="4191000"/>
              <a:ext cx="1371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{yz, qs, wt}</a:t>
              </a:r>
            </a:p>
          </p:txBody>
        </p:sp>
        <p:sp>
          <p:nvSpPr>
            <p:cNvPr id="36882" name="TextBox 20"/>
            <p:cNvSpPr txBox="1">
              <a:spLocks noChangeArrowheads="1"/>
            </p:cNvSpPr>
            <p:nvPr/>
          </p:nvSpPr>
          <p:spPr bwMode="auto">
            <a:xfrm>
              <a:off x="5867400" y="2667000"/>
              <a:ext cx="533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88</a:t>
              </a:r>
            </a:p>
          </p:txBody>
        </p:sp>
        <p:sp>
          <p:nvSpPr>
            <p:cNvPr id="36883" name="TextBox 21"/>
            <p:cNvSpPr txBox="1">
              <a:spLocks noChangeArrowheads="1"/>
            </p:cNvSpPr>
            <p:nvPr/>
          </p:nvSpPr>
          <p:spPr bwMode="auto">
            <a:xfrm>
              <a:off x="5791200" y="4191000"/>
              <a:ext cx="533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102</a:t>
              </a:r>
            </a:p>
          </p:txBody>
        </p:sp>
        <p:sp>
          <p:nvSpPr>
            <p:cNvPr id="36884" name="TextBox 22"/>
            <p:cNvSpPr txBox="1">
              <a:spLocks noChangeArrowheads="1"/>
            </p:cNvSpPr>
            <p:nvPr/>
          </p:nvSpPr>
          <p:spPr bwMode="auto">
            <a:xfrm flipV="1">
              <a:off x="5943600" y="3200400"/>
              <a:ext cx="2286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...</a:t>
              </a:r>
            </a:p>
          </p:txBody>
        </p:sp>
        <p:sp>
          <p:nvSpPr>
            <p:cNvPr id="36885" name="TextBox 23"/>
            <p:cNvSpPr txBox="1">
              <a:spLocks noChangeArrowheads="1"/>
            </p:cNvSpPr>
            <p:nvPr/>
          </p:nvSpPr>
          <p:spPr bwMode="auto">
            <a:xfrm>
              <a:off x="6477000" y="2667000"/>
              <a:ext cx="1371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{bd, be, de}</a:t>
              </a:r>
            </a:p>
          </p:txBody>
        </p:sp>
        <p:sp>
          <p:nvSpPr>
            <p:cNvPr id="36886" name="TextBox 24"/>
            <p:cNvSpPr txBox="1">
              <a:spLocks noChangeArrowheads="1"/>
            </p:cNvSpPr>
            <p:nvPr/>
          </p:nvSpPr>
          <p:spPr bwMode="auto">
            <a:xfrm flipV="1">
              <a:off x="7010400" y="3276600"/>
              <a:ext cx="2286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...</a:t>
              </a:r>
            </a:p>
          </p:txBody>
        </p:sp>
      </p:grpSp>
      <p:sp>
        <p:nvSpPr>
          <p:cNvPr id="36870" name="Rectangle 26"/>
          <p:cNvSpPr>
            <a:spLocks noChangeArrowheads="1"/>
          </p:cNvSpPr>
          <p:nvPr/>
        </p:nvSpPr>
        <p:spPr bwMode="auto">
          <a:xfrm>
            <a:off x="5943600" y="4495800"/>
            <a:ext cx="1463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/>
              <a:t>Hash Table</a:t>
            </a:r>
          </a:p>
        </p:txBody>
      </p:sp>
    </p:spTree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05800" cy="4873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Sampling for Frequent Patterns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2400" smtClean="0"/>
              <a:t>Select a sample of original database, mine frequent patterns within sample using Apriori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smtClean="0"/>
              <a:t>Scan database once to verify frequent itemsets found in sample, only </a:t>
            </a:r>
            <a:r>
              <a:rPr lang="en-US" sz="2400" i="1" smtClean="0">
                <a:solidFill>
                  <a:schemeClr val="hlink"/>
                </a:solidFill>
              </a:rPr>
              <a:t>borders</a:t>
            </a:r>
            <a:r>
              <a:rPr lang="en-US" sz="2400" i="1" smtClean="0"/>
              <a:t> </a:t>
            </a:r>
            <a:r>
              <a:rPr lang="en-US" sz="2400" smtClean="0"/>
              <a:t>of closure of frequent patterns are checked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400" smtClean="0"/>
              <a:t>Example: check </a:t>
            </a:r>
            <a:r>
              <a:rPr lang="en-US" sz="2400" i="1" smtClean="0"/>
              <a:t>abcd</a:t>
            </a:r>
            <a:r>
              <a:rPr lang="en-US" sz="2400" smtClean="0"/>
              <a:t> instead of </a:t>
            </a:r>
            <a:r>
              <a:rPr lang="en-US" sz="2400" i="1" smtClean="0"/>
              <a:t>ab, ac, …, etc.</a:t>
            </a:r>
            <a:endParaRPr lang="en-US" sz="2400" smtClean="0"/>
          </a:p>
          <a:p>
            <a:pPr eaLnBrk="1" hangingPunct="1">
              <a:lnSpc>
                <a:spcPct val="130000"/>
              </a:lnSpc>
            </a:pPr>
            <a:r>
              <a:rPr lang="en-US" sz="2400" smtClean="0"/>
              <a:t>Scan database again to find missed frequent patterns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smtClean="0"/>
              <a:t>H. Toivonen. </a:t>
            </a:r>
            <a:r>
              <a:rPr lang="en-US" sz="2400" smtClean="0">
                <a:solidFill>
                  <a:schemeClr val="tx2"/>
                </a:solidFill>
              </a:rPr>
              <a:t>Sampling large databases for association rules</a:t>
            </a:r>
            <a:r>
              <a:rPr lang="en-US" sz="2400" smtClean="0"/>
              <a:t>. In </a:t>
            </a:r>
            <a:r>
              <a:rPr lang="en-US" sz="2400" i="1" smtClean="0">
                <a:solidFill>
                  <a:schemeClr val="tx2"/>
                </a:solidFill>
              </a:rPr>
              <a:t>VLDB’96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22A9CD-09D9-47FC-AB7B-A6C00A3C5361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406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DIC: Reduce Number of Scans</a:t>
            </a:r>
          </a:p>
        </p:txBody>
      </p:sp>
      <p:sp>
        <p:nvSpPr>
          <p:cNvPr id="38966" name="Rectangle 53"/>
          <p:cNvSpPr>
            <a:spLocks noGrp="1" noChangeArrowheads="1"/>
          </p:cNvSpPr>
          <p:nvPr>
            <p:ph idx="1"/>
          </p:nvPr>
        </p:nvSpPr>
        <p:spPr>
          <a:xfrm>
            <a:off x="4191000" y="1828800"/>
            <a:ext cx="4800600" cy="1447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smtClean="0"/>
              <a:t>Once both A and D are determined frequent, the counting of AD begins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Once all length-2 subsets of BCD are determined frequent, the counting of BCD begins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DD2CB-E38B-4D24-887F-55D461F7CBF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1524000" y="1524000"/>
            <a:ext cx="89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ABCD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457200" y="2286000"/>
            <a:ext cx="7175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ABC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219200" y="2286000"/>
            <a:ext cx="722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ABD</a:t>
            </a: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1981200" y="2286000"/>
            <a:ext cx="722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ACD</a:t>
            </a:r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2667000" y="2286000"/>
            <a:ext cx="736600" cy="425450"/>
          </a:xfrm>
          <a:prstGeom prst="rect">
            <a:avLst/>
          </a:prstGeom>
          <a:noFill/>
          <a:ln w="28575">
            <a:solidFill>
              <a:schemeClr val="hlink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BCD</a:t>
            </a:r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304800" y="3048000"/>
            <a:ext cx="547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AB</a:t>
            </a:r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914400" y="3048000"/>
            <a:ext cx="547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AC</a:t>
            </a:r>
          </a:p>
        </p:txBody>
      </p:sp>
      <p:sp>
        <p:nvSpPr>
          <p:cNvPr id="38923" name="Text Box 10"/>
          <p:cNvSpPr txBox="1">
            <a:spLocks noChangeArrowheads="1"/>
          </p:cNvSpPr>
          <p:nvPr/>
        </p:nvSpPr>
        <p:spPr bwMode="auto">
          <a:xfrm>
            <a:off x="1524000" y="3048000"/>
            <a:ext cx="533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BC</a:t>
            </a:r>
          </a:p>
        </p:txBody>
      </p:sp>
      <p:sp>
        <p:nvSpPr>
          <p:cNvPr id="38924" name="Text Box 11"/>
          <p:cNvSpPr txBox="1">
            <a:spLocks noChangeArrowheads="1"/>
          </p:cNvSpPr>
          <p:nvPr/>
        </p:nvSpPr>
        <p:spPr bwMode="auto">
          <a:xfrm>
            <a:off x="2133600" y="3048000"/>
            <a:ext cx="581025" cy="425450"/>
          </a:xfrm>
          <a:prstGeom prst="rect">
            <a:avLst/>
          </a:prstGeom>
          <a:noFill/>
          <a:ln w="28575">
            <a:solidFill>
              <a:schemeClr val="hlink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AD</a:t>
            </a:r>
          </a:p>
        </p:txBody>
      </p:sp>
      <p:sp>
        <p:nvSpPr>
          <p:cNvPr id="38925" name="Text Box 12"/>
          <p:cNvSpPr txBox="1">
            <a:spLocks noChangeArrowheads="1"/>
          </p:cNvSpPr>
          <p:nvPr/>
        </p:nvSpPr>
        <p:spPr bwMode="auto">
          <a:xfrm>
            <a:off x="2819400" y="3048000"/>
            <a:ext cx="547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BD</a:t>
            </a:r>
          </a:p>
        </p:txBody>
      </p:sp>
      <p:sp>
        <p:nvSpPr>
          <p:cNvPr id="38926" name="Text Box 13"/>
          <p:cNvSpPr txBox="1">
            <a:spLocks noChangeArrowheads="1"/>
          </p:cNvSpPr>
          <p:nvPr/>
        </p:nvSpPr>
        <p:spPr bwMode="auto">
          <a:xfrm>
            <a:off x="3505200" y="3048000"/>
            <a:ext cx="547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CD</a:t>
            </a:r>
          </a:p>
        </p:txBody>
      </p:sp>
      <p:sp>
        <p:nvSpPr>
          <p:cNvPr id="38927" name="Text Box 14"/>
          <p:cNvSpPr txBox="1">
            <a:spLocks noChangeArrowheads="1"/>
          </p:cNvSpPr>
          <p:nvPr/>
        </p:nvSpPr>
        <p:spPr bwMode="auto">
          <a:xfrm>
            <a:off x="822325" y="3900488"/>
            <a:ext cx="377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A</a:t>
            </a:r>
          </a:p>
        </p:txBody>
      </p:sp>
      <p:sp>
        <p:nvSpPr>
          <p:cNvPr id="38928" name="Text Box 15"/>
          <p:cNvSpPr txBox="1">
            <a:spLocks noChangeArrowheads="1"/>
          </p:cNvSpPr>
          <p:nvPr/>
        </p:nvSpPr>
        <p:spPr bwMode="auto">
          <a:xfrm>
            <a:off x="1371600" y="3886200"/>
            <a:ext cx="36353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B</a:t>
            </a:r>
          </a:p>
        </p:txBody>
      </p:sp>
      <p:sp>
        <p:nvSpPr>
          <p:cNvPr id="38929" name="Text Box 16"/>
          <p:cNvSpPr txBox="1">
            <a:spLocks noChangeArrowheads="1"/>
          </p:cNvSpPr>
          <p:nvPr/>
        </p:nvSpPr>
        <p:spPr bwMode="auto">
          <a:xfrm>
            <a:off x="1905000" y="3886200"/>
            <a:ext cx="36353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C</a:t>
            </a:r>
          </a:p>
        </p:txBody>
      </p:sp>
      <p:sp>
        <p:nvSpPr>
          <p:cNvPr id="38930" name="Text Box 17"/>
          <p:cNvSpPr txBox="1">
            <a:spLocks noChangeArrowheads="1"/>
          </p:cNvSpPr>
          <p:nvPr/>
        </p:nvSpPr>
        <p:spPr bwMode="auto">
          <a:xfrm>
            <a:off x="2438400" y="3886200"/>
            <a:ext cx="377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D</a:t>
            </a:r>
          </a:p>
        </p:txBody>
      </p:sp>
      <p:sp>
        <p:nvSpPr>
          <p:cNvPr id="38931" name="Text Box 18"/>
          <p:cNvSpPr txBox="1">
            <a:spLocks noChangeArrowheads="1"/>
          </p:cNvSpPr>
          <p:nvPr/>
        </p:nvSpPr>
        <p:spPr bwMode="auto">
          <a:xfrm>
            <a:off x="1736725" y="4586288"/>
            <a:ext cx="4381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{}</a:t>
            </a:r>
          </a:p>
        </p:txBody>
      </p:sp>
      <p:cxnSp>
        <p:nvCxnSpPr>
          <p:cNvPr id="38932" name="AutoShape 19"/>
          <p:cNvCxnSpPr>
            <a:cxnSpLocks noChangeShapeType="1"/>
            <a:stCxn id="38931" idx="0"/>
            <a:endCxn id="38927" idx="2"/>
          </p:cNvCxnSpPr>
          <p:nvPr/>
        </p:nvCxnSpPr>
        <p:spPr bwMode="auto">
          <a:xfrm flipH="1" flipV="1">
            <a:off x="1011238" y="4306888"/>
            <a:ext cx="944562" cy="279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33" name="AutoShape 20"/>
          <p:cNvCxnSpPr>
            <a:cxnSpLocks noChangeShapeType="1"/>
            <a:stCxn id="38931" idx="0"/>
            <a:endCxn id="38928" idx="2"/>
          </p:cNvCxnSpPr>
          <p:nvPr/>
        </p:nvCxnSpPr>
        <p:spPr bwMode="auto">
          <a:xfrm flipH="1" flipV="1">
            <a:off x="1554163" y="4292600"/>
            <a:ext cx="401637" cy="293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34" name="AutoShape 21"/>
          <p:cNvCxnSpPr>
            <a:cxnSpLocks noChangeShapeType="1"/>
            <a:stCxn id="38931" idx="0"/>
            <a:endCxn id="38929" idx="2"/>
          </p:cNvCxnSpPr>
          <p:nvPr/>
        </p:nvCxnSpPr>
        <p:spPr bwMode="auto">
          <a:xfrm flipV="1">
            <a:off x="1955800" y="4292600"/>
            <a:ext cx="131763" cy="293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35" name="AutoShape 22"/>
          <p:cNvCxnSpPr>
            <a:cxnSpLocks noChangeShapeType="1"/>
            <a:stCxn id="38931" idx="0"/>
            <a:endCxn id="38930" idx="2"/>
          </p:cNvCxnSpPr>
          <p:nvPr/>
        </p:nvCxnSpPr>
        <p:spPr bwMode="auto">
          <a:xfrm flipV="1">
            <a:off x="1955800" y="4292600"/>
            <a:ext cx="671513" cy="293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36" name="AutoShape 23"/>
          <p:cNvCxnSpPr>
            <a:cxnSpLocks noChangeShapeType="1"/>
            <a:stCxn id="38927" idx="0"/>
            <a:endCxn id="38921" idx="2"/>
          </p:cNvCxnSpPr>
          <p:nvPr/>
        </p:nvCxnSpPr>
        <p:spPr bwMode="auto">
          <a:xfrm flipH="1" flipV="1">
            <a:off x="579438" y="3454400"/>
            <a:ext cx="431800" cy="446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37" name="AutoShape 24"/>
          <p:cNvCxnSpPr>
            <a:cxnSpLocks noChangeShapeType="1"/>
            <a:stCxn id="38927" idx="0"/>
            <a:endCxn id="38922" idx="2"/>
          </p:cNvCxnSpPr>
          <p:nvPr/>
        </p:nvCxnSpPr>
        <p:spPr bwMode="auto">
          <a:xfrm flipV="1">
            <a:off x="1011238" y="3454400"/>
            <a:ext cx="177800" cy="446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38" name="AutoShape 25"/>
          <p:cNvCxnSpPr>
            <a:cxnSpLocks noChangeShapeType="1"/>
            <a:stCxn id="38927" idx="0"/>
            <a:endCxn id="38924" idx="2"/>
          </p:cNvCxnSpPr>
          <p:nvPr/>
        </p:nvCxnSpPr>
        <p:spPr bwMode="auto">
          <a:xfrm flipV="1">
            <a:off x="1011238" y="3487738"/>
            <a:ext cx="1412875" cy="412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39" name="AutoShape 26"/>
          <p:cNvCxnSpPr>
            <a:cxnSpLocks noChangeShapeType="1"/>
            <a:stCxn id="38928" idx="0"/>
            <a:endCxn id="38923" idx="2"/>
          </p:cNvCxnSpPr>
          <p:nvPr/>
        </p:nvCxnSpPr>
        <p:spPr bwMode="auto">
          <a:xfrm flipV="1">
            <a:off x="1554163" y="3454400"/>
            <a:ext cx="236537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40" name="AutoShape 27"/>
          <p:cNvCxnSpPr>
            <a:cxnSpLocks noChangeShapeType="1"/>
            <a:stCxn id="38928" idx="0"/>
            <a:endCxn id="38921" idx="2"/>
          </p:cNvCxnSpPr>
          <p:nvPr/>
        </p:nvCxnSpPr>
        <p:spPr bwMode="auto">
          <a:xfrm flipH="1" flipV="1">
            <a:off x="579438" y="3454400"/>
            <a:ext cx="9747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41" name="AutoShape 28"/>
          <p:cNvCxnSpPr>
            <a:cxnSpLocks noChangeShapeType="1"/>
            <a:stCxn id="38928" idx="0"/>
            <a:endCxn id="38925" idx="2"/>
          </p:cNvCxnSpPr>
          <p:nvPr/>
        </p:nvCxnSpPr>
        <p:spPr bwMode="auto">
          <a:xfrm flipV="1">
            <a:off x="1554163" y="3454400"/>
            <a:ext cx="153987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42" name="AutoShape 29"/>
          <p:cNvCxnSpPr>
            <a:cxnSpLocks noChangeShapeType="1"/>
            <a:stCxn id="38929" idx="0"/>
            <a:endCxn id="38922" idx="2"/>
          </p:cNvCxnSpPr>
          <p:nvPr/>
        </p:nvCxnSpPr>
        <p:spPr bwMode="auto">
          <a:xfrm flipH="1" flipV="1">
            <a:off x="1189038" y="3454400"/>
            <a:ext cx="8985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43" name="AutoShape 30"/>
          <p:cNvCxnSpPr>
            <a:cxnSpLocks noChangeShapeType="1"/>
            <a:stCxn id="38929" idx="0"/>
            <a:endCxn id="38923" idx="2"/>
          </p:cNvCxnSpPr>
          <p:nvPr/>
        </p:nvCxnSpPr>
        <p:spPr bwMode="auto">
          <a:xfrm flipH="1" flipV="1">
            <a:off x="1790700" y="3454400"/>
            <a:ext cx="296863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44" name="AutoShape 31"/>
          <p:cNvCxnSpPr>
            <a:cxnSpLocks noChangeShapeType="1"/>
            <a:stCxn id="38929" idx="0"/>
            <a:endCxn id="38926" idx="2"/>
          </p:cNvCxnSpPr>
          <p:nvPr/>
        </p:nvCxnSpPr>
        <p:spPr bwMode="auto">
          <a:xfrm flipV="1">
            <a:off x="2087563" y="3454400"/>
            <a:ext cx="169227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45" name="AutoShape 32"/>
          <p:cNvCxnSpPr>
            <a:cxnSpLocks noChangeShapeType="1"/>
            <a:stCxn id="38930" idx="0"/>
            <a:endCxn id="38924" idx="2"/>
          </p:cNvCxnSpPr>
          <p:nvPr/>
        </p:nvCxnSpPr>
        <p:spPr bwMode="auto">
          <a:xfrm flipH="1" flipV="1">
            <a:off x="2424113" y="3487738"/>
            <a:ext cx="203200" cy="398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46" name="AutoShape 33"/>
          <p:cNvCxnSpPr>
            <a:cxnSpLocks noChangeShapeType="1"/>
            <a:stCxn id="38930" idx="0"/>
            <a:endCxn id="38925" idx="2"/>
          </p:cNvCxnSpPr>
          <p:nvPr/>
        </p:nvCxnSpPr>
        <p:spPr bwMode="auto">
          <a:xfrm flipV="1">
            <a:off x="2627313" y="3454400"/>
            <a:ext cx="4667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47" name="AutoShape 34"/>
          <p:cNvCxnSpPr>
            <a:cxnSpLocks noChangeShapeType="1"/>
            <a:stCxn id="38930" idx="0"/>
            <a:endCxn id="38926" idx="2"/>
          </p:cNvCxnSpPr>
          <p:nvPr/>
        </p:nvCxnSpPr>
        <p:spPr bwMode="auto">
          <a:xfrm flipV="1">
            <a:off x="2627313" y="3454400"/>
            <a:ext cx="11525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48" name="AutoShape 35"/>
          <p:cNvCxnSpPr>
            <a:cxnSpLocks noChangeShapeType="1"/>
            <a:stCxn id="38921" idx="0"/>
            <a:endCxn id="38917" idx="2"/>
          </p:cNvCxnSpPr>
          <p:nvPr/>
        </p:nvCxnSpPr>
        <p:spPr bwMode="auto">
          <a:xfrm flipV="1">
            <a:off x="579438" y="2692400"/>
            <a:ext cx="236537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49" name="AutoShape 36"/>
          <p:cNvCxnSpPr>
            <a:cxnSpLocks noChangeShapeType="1"/>
            <a:stCxn id="38921" idx="0"/>
            <a:endCxn id="38918" idx="2"/>
          </p:cNvCxnSpPr>
          <p:nvPr/>
        </p:nvCxnSpPr>
        <p:spPr bwMode="auto">
          <a:xfrm flipV="1">
            <a:off x="579438" y="2682875"/>
            <a:ext cx="1001712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50" name="AutoShape 37"/>
          <p:cNvCxnSpPr>
            <a:cxnSpLocks noChangeShapeType="1"/>
            <a:stCxn id="38922" idx="0"/>
            <a:endCxn id="38917" idx="2"/>
          </p:cNvCxnSpPr>
          <p:nvPr/>
        </p:nvCxnSpPr>
        <p:spPr bwMode="auto">
          <a:xfrm flipH="1" flipV="1">
            <a:off x="815975" y="2692400"/>
            <a:ext cx="373063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51" name="AutoShape 38"/>
          <p:cNvCxnSpPr>
            <a:cxnSpLocks noChangeShapeType="1"/>
            <a:stCxn id="38922" idx="0"/>
            <a:endCxn id="38919" idx="2"/>
          </p:cNvCxnSpPr>
          <p:nvPr/>
        </p:nvCxnSpPr>
        <p:spPr bwMode="auto">
          <a:xfrm flipV="1">
            <a:off x="1189038" y="2682875"/>
            <a:ext cx="1154112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52" name="AutoShape 39"/>
          <p:cNvCxnSpPr>
            <a:cxnSpLocks noChangeShapeType="1"/>
            <a:stCxn id="38923" idx="0"/>
            <a:endCxn id="38917" idx="2"/>
          </p:cNvCxnSpPr>
          <p:nvPr/>
        </p:nvCxnSpPr>
        <p:spPr bwMode="auto">
          <a:xfrm flipH="1" flipV="1">
            <a:off x="815975" y="2692400"/>
            <a:ext cx="974725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53" name="AutoShape 40"/>
          <p:cNvCxnSpPr>
            <a:cxnSpLocks noChangeShapeType="1"/>
            <a:stCxn id="38923" idx="0"/>
            <a:endCxn id="38920" idx="2"/>
          </p:cNvCxnSpPr>
          <p:nvPr/>
        </p:nvCxnSpPr>
        <p:spPr bwMode="auto">
          <a:xfrm flipV="1">
            <a:off x="1790700" y="2725738"/>
            <a:ext cx="1244600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54" name="AutoShape 41"/>
          <p:cNvCxnSpPr>
            <a:cxnSpLocks noChangeShapeType="1"/>
            <a:stCxn id="38925" idx="0"/>
            <a:endCxn id="38918" idx="2"/>
          </p:cNvCxnSpPr>
          <p:nvPr/>
        </p:nvCxnSpPr>
        <p:spPr bwMode="auto">
          <a:xfrm flipH="1" flipV="1">
            <a:off x="1581150" y="2682875"/>
            <a:ext cx="1512888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55" name="AutoShape 42"/>
          <p:cNvCxnSpPr>
            <a:cxnSpLocks noChangeShapeType="1"/>
            <a:stCxn id="38923" idx="0"/>
            <a:endCxn id="38920" idx="2"/>
          </p:cNvCxnSpPr>
          <p:nvPr/>
        </p:nvCxnSpPr>
        <p:spPr bwMode="auto">
          <a:xfrm flipV="1">
            <a:off x="1790700" y="2725738"/>
            <a:ext cx="1244600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56" name="AutoShape 43"/>
          <p:cNvCxnSpPr>
            <a:cxnSpLocks noChangeShapeType="1"/>
            <a:stCxn id="38925" idx="0"/>
            <a:endCxn id="38920" idx="2"/>
          </p:cNvCxnSpPr>
          <p:nvPr/>
        </p:nvCxnSpPr>
        <p:spPr bwMode="auto">
          <a:xfrm flipH="1" flipV="1">
            <a:off x="3035300" y="2725738"/>
            <a:ext cx="58738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57" name="AutoShape 44"/>
          <p:cNvCxnSpPr>
            <a:cxnSpLocks noChangeShapeType="1"/>
            <a:stCxn id="38926" idx="0"/>
            <a:endCxn id="38919" idx="2"/>
          </p:cNvCxnSpPr>
          <p:nvPr/>
        </p:nvCxnSpPr>
        <p:spPr bwMode="auto">
          <a:xfrm flipH="1" flipV="1">
            <a:off x="2343150" y="2682875"/>
            <a:ext cx="1436688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58" name="AutoShape 45"/>
          <p:cNvCxnSpPr>
            <a:cxnSpLocks noChangeShapeType="1"/>
            <a:stCxn id="38926" idx="0"/>
            <a:endCxn id="38920" idx="2"/>
          </p:cNvCxnSpPr>
          <p:nvPr/>
        </p:nvCxnSpPr>
        <p:spPr bwMode="auto">
          <a:xfrm flipH="1" flipV="1">
            <a:off x="3035300" y="2725738"/>
            <a:ext cx="744538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59" name="AutoShape 46"/>
          <p:cNvCxnSpPr>
            <a:cxnSpLocks noChangeShapeType="1"/>
            <a:stCxn id="38917" idx="0"/>
            <a:endCxn id="38916" idx="2"/>
          </p:cNvCxnSpPr>
          <p:nvPr/>
        </p:nvCxnSpPr>
        <p:spPr bwMode="auto">
          <a:xfrm flipV="1">
            <a:off x="815975" y="1920875"/>
            <a:ext cx="1154113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60" name="AutoShape 47"/>
          <p:cNvCxnSpPr>
            <a:cxnSpLocks noChangeShapeType="1"/>
            <a:stCxn id="38918" idx="0"/>
            <a:endCxn id="38916" idx="2"/>
          </p:cNvCxnSpPr>
          <p:nvPr/>
        </p:nvCxnSpPr>
        <p:spPr bwMode="auto">
          <a:xfrm flipV="1">
            <a:off x="1581150" y="1920875"/>
            <a:ext cx="388938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61" name="AutoShape 48"/>
          <p:cNvCxnSpPr>
            <a:cxnSpLocks noChangeShapeType="1"/>
            <a:stCxn id="38919" idx="0"/>
            <a:endCxn id="38916" idx="2"/>
          </p:cNvCxnSpPr>
          <p:nvPr/>
        </p:nvCxnSpPr>
        <p:spPr bwMode="auto">
          <a:xfrm flipH="1" flipV="1">
            <a:off x="1970088" y="1920875"/>
            <a:ext cx="373062" cy="365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62" name="AutoShape 49"/>
          <p:cNvCxnSpPr>
            <a:cxnSpLocks noChangeShapeType="1"/>
            <a:stCxn id="38920" idx="0"/>
            <a:endCxn id="38916" idx="2"/>
          </p:cNvCxnSpPr>
          <p:nvPr/>
        </p:nvCxnSpPr>
        <p:spPr bwMode="auto">
          <a:xfrm flipH="1" flipV="1">
            <a:off x="1970088" y="1920875"/>
            <a:ext cx="1065212" cy="350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63" name="AutoShape 50"/>
          <p:cNvCxnSpPr>
            <a:cxnSpLocks noChangeShapeType="1"/>
            <a:stCxn id="38924" idx="0"/>
            <a:endCxn id="38919" idx="2"/>
          </p:cNvCxnSpPr>
          <p:nvPr/>
        </p:nvCxnSpPr>
        <p:spPr bwMode="auto">
          <a:xfrm flipH="1" flipV="1">
            <a:off x="2343150" y="2682875"/>
            <a:ext cx="80963" cy="350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38964" name="AutoShape 51"/>
          <p:cNvCxnSpPr>
            <a:cxnSpLocks noChangeShapeType="1"/>
            <a:stCxn id="38924" idx="0"/>
            <a:endCxn id="38918" idx="2"/>
          </p:cNvCxnSpPr>
          <p:nvPr/>
        </p:nvCxnSpPr>
        <p:spPr bwMode="auto">
          <a:xfrm flipH="1" flipV="1">
            <a:off x="1581150" y="2682875"/>
            <a:ext cx="842963" cy="350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38965" name="Text Box 52"/>
          <p:cNvSpPr txBox="1">
            <a:spLocks noChangeArrowheads="1"/>
          </p:cNvSpPr>
          <p:nvPr/>
        </p:nvSpPr>
        <p:spPr bwMode="auto">
          <a:xfrm>
            <a:off x="1143000" y="4953000"/>
            <a:ext cx="160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hlink"/>
                </a:solidFill>
                <a:latin typeface="Times New Roman" pitchFamily="18" charset="0"/>
              </a:rPr>
              <a:t>Itemset lattice</a:t>
            </a:r>
          </a:p>
        </p:txBody>
      </p:sp>
      <p:sp>
        <p:nvSpPr>
          <p:cNvPr id="38967" name="Rectangle 54"/>
          <p:cNvSpPr>
            <a:spLocks noChangeArrowheads="1"/>
          </p:cNvSpPr>
          <p:nvPr/>
        </p:nvSpPr>
        <p:spPr bwMode="auto">
          <a:xfrm>
            <a:off x="4343400" y="3352800"/>
            <a:ext cx="44958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bg1"/>
                </a:solidFill>
                <a:latin typeface="Times New Roman" pitchFamily="18" charset="0"/>
              </a:rPr>
              <a:t>Transactions</a:t>
            </a:r>
          </a:p>
        </p:txBody>
      </p:sp>
      <p:sp>
        <p:nvSpPr>
          <p:cNvPr id="38968" name="Line 55"/>
          <p:cNvSpPr>
            <a:spLocks noChangeShapeType="1"/>
          </p:cNvSpPr>
          <p:nvPr/>
        </p:nvSpPr>
        <p:spPr bwMode="auto">
          <a:xfrm>
            <a:off x="4343400" y="4113213"/>
            <a:ext cx="441483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8969" name="Text Box 56"/>
          <p:cNvSpPr txBox="1">
            <a:spLocks noChangeArrowheads="1"/>
          </p:cNvSpPr>
          <p:nvPr/>
        </p:nvSpPr>
        <p:spPr bwMode="auto">
          <a:xfrm>
            <a:off x="5713413" y="3733800"/>
            <a:ext cx="122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tx2"/>
                </a:solidFill>
                <a:latin typeface="Times New Roman" pitchFamily="18" charset="0"/>
              </a:rPr>
              <a:t>1-itemsets</a:t>
            </a:r>
          </a:p>
        </p:txBody>
      </p:sp>
      <p:sp>
        <p:nvSpPr>
          <p:cNvPr id="38970" name="Line 57"/>
          <p:cNvSpPr>
            <a:spLocks noChangeShapeType="1"/>
          </p:cNvSpPr>
          <p:nvPr/>
        </p:nvSpPr>
        <p:spPr bwMode="auto">
          <a:xfrm>
            <a:off x="4343400" y="4418013"/>
            <a:ext cx="441483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8971" name="Text Box 58"/>
          <p:cNvSpPr txBox="1">
            <a:spLocks noChangeArrowheads="1"/>
          </p:cNvSpPr>
          <p:nvPr/>
        </p:nvSpPr>
        <p:spPr bwMode="auto">
          <a:xfrm>
            <a:off x="5713413" y="4038600"/>
            <a:ext cx="122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tx2"/>
                </a:solidFill>
                <a:latin typeface="Times New Roman" pitchFamily="18" charset="0"/>
              </a:rPr>
              <a:t>2-itemsets</a:t>
            </a:r>
          </a:p>
        </p:txBody>
      </p:sp>
      <p:sp>
        <p:nvSpPr>
          <p:cNvPr id="38972" name="Line 59"/>
          <p:cNvSpPr>
            <a:spLocks noChangeShapeType="1"/>
          </p:cNvSpPr>
          <p:nvPr/>
        </p:nvSpPr>
        <p:spPr bwMode="auto">
          <a:xfrm>
            <a:off x="4343400" y="4722813"/>
            <a:ext cx="4414838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8973" name="Text Box 60"/>
          <p:cNvSpPr txBox="1">
            <a:spLocks noChangeArrowheads="1"/>
          </p:cNvSpPr>
          <p:nvPr/>
        </p:nvSpPr>
        <p:spPr bwMode="auto">
          <a:xfrm>
            <a:off x="6170613" y="43434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tx2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38974" name="Text Box 61"/>
          <p:cNvSpPr txBox="1">
            <a:spLocks noChangeArrowheads="1"/>
          </p:cNvSpPr>
          <p:nvPr/>
        </p:nvSpPr>
        <p:spPr bwMode="auto">
          <a:xfrm>
            <a:off x="3276600" y="4114800"/>
            <a:ext cx="930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folHlink"/>
                </a:solidFill>
                <a:latin typeface="Times New Roman" pitchFamily="18" charset="0"/>
              </a:rPr>
              <a:t>Apriori</a:t>
            </a:r>
          </a:p>
        </p:txBody>
      </p:sp>
      <p:sp>
        <p:nvSpPr>
          <p:cNvPr id="38975" name="Line 62"/>
          <p:cNvSpPr>
            <a:spLocks noChangeShapeType="1"/>
          </p:cNvSpPr>
          <p:nvPr/>
        </p:nvSpPr>
        <p:spPr bwMode="auto">
          <a:xfrm>
            <a:off x="4343400" y="5332413"/>
            <a:ext cx="4414838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8976" name="Text Box 63"/>
          <p:cNvSpPr txBox="1">
            <a:spLocks noChangeArrowheads="1"/>
          </p:cNvSpPr>
          <p:nvPr/>
        </p:nvSpPr>
        <p:spPr bwMode="auto">
          <a:xfrm>
            <a:off x="5713413" y="4953000"/>
            <a:ext cx="122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hlink"/>
                </a:solidFill>
                <a:latin typeface="Times New Roman" pitchFamily="18" charset="0"/>
              </a:rPr>
              <a:t>1-itemsets</a:t>
            </a:r>
          </a:p>
        </p:txBody>
      </p:sp>
      <p:sp>
        <p:nvSpPr>
          <p:cNvPr id="38977" name="Line 64"/>
          <p:cNvSpPr>
            <a:spLocks noChangeShapeType="1"/>
          </p:cNvSpPr>
          <p:nvPr/>
        </p:nvSpPr>
        <p:spPr bwMode="auto">
          <a:xfrm>
            <a:off x="5181600" y="5638800"/>
            <a:ext cx="3581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8978" name="Line 65"/>
          <p:cNvSpPr>
            <a:spLocks noChangeShapeType="1"/>
          </p:cNvSpPr>
          <p:nvPr/>
        </p:nvSpPr>
        <p:spPr bwMode="auto">
          <a:xfrm>
            <a:off x="4343400" y="6172200"/>
            <a:ext cx="838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IN"/>
          </a:p>
        </p:txBody>
      </p:sp>
      <p:cxnSp>
        <p:nvCxnSpPr>
          <p:cNvPr id="38979" name="AutoShape 66"/>
          <p:cNvCxnSpPr>
            <a:cxnSpLocks noChangeShapeType="1"/>
            <a:stCxn id="38977" idx="1"/>
            <a:endCxn id="38978" idx="0"/>
          </p:cNvCxnSpPr>
          <p:nvPr/>
        </p:nvCxnSpPr>
        <p:spPr bwMode="auto">
          <a:xfrm flipH="1">
            <a:off x="4343400" y="5638800"/>
            <a:ext cx="4419600" cy="533400"/>
          </a:xfrm>
          <a:prstGeom prst="straightConnector1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</p:spPr>
      </p:cxnSp>
      <p:sp>
        <p:nvSpPr>
          <p:cNvPr id="38980" name="Text Box 67"/>
          <p:cNvSpPr txBox="1">
            <a:spLocks noChangeArrowheads="1"/>
          </p:cNvSpPr>
          <p:nvPr/>
        </p:nvSpPr>
        <p:spPr bwMode="auto">
          <a:xfrm>
            <a:off x="5867400" y="5257800"/>
            <a:ext cx="942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hlink"/>
                </a:solidFill>
                <a:latin typeface="Times New Roman" pitchFamily="18" charset="0"/>
              </a:rPr>
              <a:t>2-items</a:t>
            </a:r>
          </a:p>
        </p:txBody>
      </p:sp>
      <p:sp>
        <p:nvSpPr>
          <p:cNvPr id="38981" name="Line 68"/>
          <p:cNvSpPr>
            <a:spLocks noChangeShapeType="1"/>
          </p:cNvSpPr>
          <p:nvPr/>
        </p:nvSpPr>
        <p:spPr bwMode="auto">
          <a:xfrm>
            <a:off x="7086600" y="5943600"/>
            <a:ext cx="1676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38982" name="Line 69"/>
          <p:cNvSpPr>
            <a:spLocks noChangeShapeType="1"/>
          </p:cNvSpPr>
          <p:nvPr/>
        </p:nvSpPr>
        <p:spPr bwMode="auto">
          <a:xfrm>
            <a:off x="4343400" y="6477000"/>
            <a:ext cx="2743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IN"/>
          </a:p>
        </p:txBody>
      </p:sp>
      <p:sp>
        <p:nvSpPr>
          <p:cNvPr id="38983" name="Text Box 70"/>
          <p:cNvSpPr txBox="1">
            <a:spLocks noChangeArrowheads="1"/>
          </p:cNvSpPr>
          <p:nvPr/>
        </p:nvSpPr>
        <p:spPr bwMode="auto">
          <a:xfrm>
            <a:off x="7527925" y="5576888"/>
            <a:ext cx="942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hlink"/>
                </a:solidFill>
                <a:latin typeface="Times New Roman" pitchFamily="18" charset="0"/>
              </a:rPr>
              <a:t>3-items</a:t>
            </a:r>
          </a:p>
        </p:txBody>
      </p:sp>
      <p:cxnSp>
        <p:nvCxnSpPr>
          <p:cNvPr id="38984" name="AutoShape 71"/>
          <p:cNvCxnSpPr>
            <a:cxnSpLocks noChangeShapeType="1"/>
            <a:stCxn id="38981" idx="1"/>
            <a:endCxn id="38982" idx="0"/>
          </p:cNvCxnSpPr>
          <p:nvPr/>
        </p:nvCxnSpPr>
        <p:spPr bwMode="auto">
          <a:xfrm flipH="1">
            <a:off x="4343400" y="5943600"/>
            <a:ext cx="4419600" cy="533400"/>
          </a:xfrm>
          <a:prstGeom prst="straightConnector1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</p:spPr>
      </p:cxnSp>
      <p:sp>
        <p:nvSpPr>
          <p:cNvPr id="38985" name="Text Box 72"/>
          <p:cNvSpPr txBox="1">
            <a:spLocks noChangeArrowheads="1"/>
          </p:cNvSpPr>
          <p:nvPr/>
        </p:nvSpPr>
        <p:spPr bwMode="auto">
          <a:xfrm>
            <a:off x="3641725" y="5576888"/>
            <a:ext cx="622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hlink"/>
                </a:solidFill>
                <a:latin typeface="Times New Roman" pitchFamily="18" charset="0"/>
              </a:rPr>
              <a:t>DIC</a:t>
            </a:r>
          </a:p>
        </p:txBody>
      </p:sp>
      <p:sp>
        <p:nvSpPr>
          <p:cNvPr id="38986" name="Rectangle 73"/>
          <p:cNvSpPr>
            <a:spLocks noChangeArrowheads="1"/>
          </p:cNvSpPr>
          <p:nvPr/>
        </p:nvSpPr>
        <p:spPr bwMode="auto">
          <a:xfrm>
            <a:off x="152400" y="5429250"/>
            <a:ext cx="358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S. Brin R. Motwani, J. Ullman, and S. Tsur. </a:t>
            </a:r>
            <a:r>
              <a:rPr lang="en-US" sz="1800">
                <a:solidFill>
                  <a:schemeClr val="tx2"/>
                </a:solidFill>
              </a:rPr>
              <a:t>Dynamic itemset counting and implication rules for market basket data</a:t>
            </a:r>
            <a:r>
              <a:rPr lang="en-US" sz="1800"/>
              <a:t>. </a:t>
            </a:r>
            <a:r>
              <a:rPr lang="en-US" sz="1800" i="1">
                <a:solidFill>
                  <a:schemeClr val="tx2"/>
                </a:solidFill>
              </a:rPr>
              <a:t>SIGMOD’97</a:t>
            </a:r>
          </a:p>
        </p:txBody>
      </p:sp>
    </p:spTree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0EB2E84-DED2-45E4-97A6-2F80C323D112}" type="slidenum">
              <a:rPr lang="en-US" sz="1200"/>
              <a:pPr algn="r"/>
              <a:t>25</a:t>
            </a:fld>
            <a:endParaRPr lang="en-US" sz="120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Scalable Frequent Itemset Mining Methods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8382000" cy="5105400"/>
          </a:xfrm>
        </p:spPr>
        <p:txBody>
          <a:bodyPr/>
          <a:lstStyle/>
          <a:p>
            <a:pPr eaLnBrk="1" hangingPunct="1">
              <a:lnSpc>
                <a:spcPct val="240000"/>
              </a:lnSpc>
            </a:pPr>
            <a:r>
              <a:rPr lang="en-US" sz="2400" smtClean="0"/>
              <a:t>Apriori: A Candidate Generation-and-Test Approach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Improving the Efficiency of Apriori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FPGrowth:  A Frequent Pattern-Growth Approach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ECLAT: Frequent Pattern Mining with Vertical Data Format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Mining Close Frequent Patterns and Maxpatterns</a:t>
            </a:r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 rot="1206592">
            <a:off x="7848600" y="2133600"/>
            <a:ext cx="533400" cy="485775"/>
          </a:xfrm>
          <a:prstGeom prst="leftArrow">
            <a:avLst>
              <a:gd name="adj1" fmla="val 50000"/>
              <a:gd name="adj2" fmla="val 2745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Pattern-Growth Approach: Mining Frequent Patterns Without Candidate Generation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597900" cy="5054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Bottlenecks of the Apriori approach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Breadth-first (i.e., level-wise) search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Candidate generation and test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000" smtClean="0"/>
              <a:t>Often generates a huge number of candidates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The FPGrowth Approach (J. Han, J. Pei, and Y. Yin, SIGMOD’ 00)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Depth-first search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Avoid explicit candidate generation</a:t>
            </a:r>
            <a:endParaRPr lang="en-US" sz="20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Major philosophy: Grow long patterns from short ones using local frequent items only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“abc” is a frequent pattern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Get all transactions having “abc”, i.e., project DB on abc: DB|abc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“d” is a local frequent item in DB|abc </a:t>
            </a:r>
            <a:r>
              <a:rPr lang="en-US" sz="2000" smtClean="0">
                <a:sym typeface="Wingdings" pitchFamily="2" charset="2"/>
              </a:rPr>
              <a:t> abcd is a frequent pattern</a:t>
            </a:r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3BDA42-6047-42AC-90B8-83E9E8AD6C7D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63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Construct FP-tree from a Transaction Database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B512C3-F387-4586-A657-C18B22BF7F10}" type="slidenum">
              <a:rPr lang="en-US" smtClean="0"/>
              <a:pPr/>
              <a:t>27</a:t>
            </a:fld>
            <a:endParaRPr lang="en-US" smtClean="0"/>
          </a:p>
        </p:txBody>
      </p:sp>
      <p:grpSp>
        <p:nvGrpSpPr>
          <p:cNvPr id="41988" name="Group 3"/>
          <p:cNvGrpSpPr>
            <a:grpSpLocks/>
          </p:cNvGrpSpPr>
          <p:nvPr/>
        </p:nvGrpSpPr>
        <p:grpSpPr bwMode="auto">
          <a:xfrm>
            <a:off x="4191000" y="2971800"/>
            <a:ext cx="4579938" cy="3624263"/>
            <a:chOff x="2496" y="1772"/>
            <a:chExt cx="2926" cy="2218"/>
          </a:xfrm>
        </p:grpSpPr>
        <p:sp>
          <p:nvSpPr>
            <p:cNvPr id="41993" name="Text Box 4"/>
            <p:cNvSpPr txBox="1">
              <a:spLocks noChangeArrowheads="1"/>
            </p:cNvSpPr>
            <p:nvPr/>
          </p:nvSpPr>
          <p:spPr bwMode="auto">
            <a:xfrm>
              <a:off x="4796" y="1772"/>
              <a:ext cx="28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{}</a:t>
              </a:r>
            </a:p>
          </p:txBody>
        </p:sp>
        <p:sp>
          <p:nvSpPr>
            <p:cNvPr id="41994" name="Text Box 5"/>
            <p:cNvSpPr txBox="1">
              <a:spLocks noChangeArrowheads="1"/>
            </p:cNvSpPr>
            <p:nvPr/>
          </p:nvSpPr>
          <p:spPr bwMode="auto">
            <a:xfrm>
              <a:off x="4508" y="2205"/>
              <a:ext cx="305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f:4</a:t>
              </a:r>
            </a:p>
          </p:txBody>
        </p:sp>
        <p:sp>
          <p:nvSpPr>
            <p:cNvPr id="41995" name="Text Box 6"/>
            <p:cNvSpPr txBox="1">
              <a:spLocks noChangeArrowheads="1"/>
            </p:cNvSpPr>
            <p:nvPr/>
          </p:nvSpPr>
          <p:spPr bwMode="auto">
            <a:xfrm>
              <a:off x="5084" y="2205"/>
              <a:ext cx="333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c:1</a:t>
              </a:r>
            </a:p>
          </p:txBody>
        </p:sp>
        <p:sp>
          <p:nvSpPr>
            <p:cNvPr id="41996" name="Text Box 7"/>
            <p:cNvSpPr txBox="1">
              <a:spLocks noChangeArrowheads="1"/>
            </p:cNvSpPr>
            <p:nvPr/>
          </p:nvSpPr>
          <p:spPr bwMode="auto">
            <a:xfrm>
              <a:off x="5080" y="2588"/>
              <a:ext cx="34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41997" name="Text Box 8"/>
            <p:cNvSpPr txBox="1">
              <a:spLocks noChangeArrowheads="1"/>
            </p:cNvSpPr>
            <p:nvPr/>
          </p:nvSpPr>
          <p:spPr bwMode="auto">
            <a:xfrm>
              <a:off x="5080" y="2971"/>
              <a:ext cx="34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p:1</a:t>
              </a:r>
            </a:p>
          </p:txBody>
        </p:sp>
        <p:cxnSp>
          <p:nvCxnSpPr>
            <p:cNvPr id="41998" name="AutoShape 9"/>
            <p:cNvCxnSpPr>
              <a:cxnSpLocks noChangeShapeType="1"/>
              <a:stCxn id="41995" idx="2"/>
              <a:endCxn id="41996" idx="0"/>
            </p:cNvCxnSpPr>
            <p:nvPr/>
          </p:nvCxnSpPr>
          <p:spPr bwMode="auto">
            <a:xfrm>
              <a:off x="5248" y="2458"/>
              <a:ext cx="1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1999" name="AutoShape 10"/>
            <p:cNvCxnSpPr>
              <a:cxnSpLocks noChangeShapeType="1"/>
              <a:stCxn id="41996" idx="2"/>
              <a:endCxn id="41997" idx="0"/>
            </p:cNvCxnSpPr>
            <p:nvPr/>
          </p:nvCxnSpPr>
          <p:spPr bwMode="auto">
            <a:xfrm>
              <a:off x="5249" y="2842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2000" name="AutoShape 11"/>
            <p:cNvCxnSpPr>
              <a:cxnSpLocks noChangeShapeType="1"/>
              <a:stCxn id="41993" idx="2"/>
              <a:endCxn id="41995" idx="0"/>
            </p:cNvCxnSpPr>
            <p:nvPr/>
          </p:nvCxnSpPr>
          <p:spPr bwMode="auto">
            <a:xfrm>
              <a:off x="4935" y="2026"/>
              <a:ext cx="313" cy="182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2001" name="AutoShape 12"/>
            <p:cNvCxnSpPr>
              <a:cxnSpLocks noChangeShapeType="1"/>
              <a:stCxn id="41993" idx="2"/>
              <a:endCxn id="41994" idx="0"/>
            </p:cNvCxnSpPr>
            <p:nvPr/>
          </p:nvCxnSpPr>
          <p:spPr bwMode="auto">
            <a:xfrm flipH="1">
              <a:off x="4659" y="2026"/>
              <a:ext cx="276" cy="182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42002" name="Text Box 13"/>
            <p:cNvSpPr txBox="1">
              <a:spLocks noChangeArrowheads="1"/>
            </p:cNvSpPr>
            <p:nvPr/>
          </p:nvSpPr>
          <p:spPr bwMode="auto">
            <a:xfrm>
              <a:off x="4700" y="2588"/>
              <a:ext cx="34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42003" name="Text Box 14"/>
            <p:cNvSpPr txBox="1">
              <a:spLocks noChangeArrowheads="1"/>
            </p:cNvSpPr>
            <p:nvPr/>
          </p:nvSpPr>
          <p:spPr bwMode="auto">
            <a:xfrm>
              <a:off x="4321" y="2588"/>
              <a:ext cx="33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c:3</a:t>
              </a:r>
            </a:p>
          </p:txBody>
        </p:sp>
        <p:cxnSp>
          <p:nvCxnSpPr>
            <p:cNvPr id="42004" name="AutoShape 15"/>
            <p:cNvCxnSpPr>
              <a:cxnSpLocks noChangeShapeType="1"/>
              <a:stCxn id="41994" idx="2"/>
              <a:endCxn id="42003" idx="0"/>
            </p:cNvCxnSpPr>
            <p:nvPr/>
          </p:nvCxnSpPr>
          <p:spPr bwMode="auto">
            <a:xfrm flipH="1">
              <a:off x="4485" y="2458"/>
              <a:ext cx="174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2005" name="AutoShape 16"/>
            <p:cNvCxnSpPr>
              <a:cxnSpLocks noChangeShapeType="1"/>
              <a:stCxn id="41994" idx="2"/>
              <a:endCxn id="42002" idx="0"/>
            </p:cNvCxnSpPr>
            <p:nvPr/>
          </p:nvCxnSpPr>
          <p:spPr bwMode="auto">
            <a:xfrm>
              <a:off x="4659" y="2458"/>
              <a:ext cx="21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42006" name="Text Box 17"/>
            <p:cNvSpPr txBox="1">
              <a:spLocks noChangeArrowheads="1"/>
            </p:cNvSpPr>
            <p:nvPr/>
          </p:nvSpPr>
          <p:spPr bwMode="auto">
            <a:xfrm>
              <a:off x="4315" y="2971"/>
              <a:ext cx="34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a:3</a:t>
              </a:r>
            </a:p>
          </p:txBody>
        </p:sp>
        <p:sp>
          <p:nvSpPr>
            <p:cNvPr id="42007" name="Text Box 18"/>
            <p:cNvSpPr txBox="1">
              <a:spLocks noChangeArrowheads="1"/>
            </p:cNvSpPr>
            <p:nvPr/>
          </p:nvSpPr>
          <p:spPr bwMode="auto">
            <a:xfrm>
              <a:off x="4556" y="3356"/>
              <a:ext cx="342" cy="25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42008" name="Text Box 19"/>
            <p:cNvSpPr txBox="1">
              <a:spLocks noChangeArrowheads="1"/>
            </p:cNvSpPr>
            <p:nvPr/>
          </p:nvSpPr>
          <p:spPr bwMode="auto">
            <a:xfrm>
              <a:off x="4130" y="3356"/>
              <a:ext cx="378" cy="250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m:2</a:t>
              </a:r>
            </a:p>
          </p:txBody>
        </p:sp>
        <p:sp>
          <p:nvSpPr>
            <p:cNvPr id="42009" name="Text Box 20"/>
            <p:cNvSpPr txBox="1">
              <a:spLocks noChangeArrowheads="1"/>
            </p:cNvSpPr>
            <p:nvPr/>
          </p:nvSpPr>
          <p:spPr bwMode="auto">
            <a:xfrm>
              <a:off x="4148" y="3739"/>
              <a:ext cx="342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p:2</a:t>
              </a:r>
            </a:p>
          </p:txBody>
        </p:sp>
        <p:cxnSp>
          <p:nvCxnSpPr>
            <p:cNvPr id="42010" name="AutoShape 21"/>
            <p:cNvCxnSpPr>
              <a:cxnSpLocks noChangeShapeType="1"/>
              <a:stCxn id="42003" idx="2"/>
              <a:endCxn id="42006" idx="0"/>
            </p:cNvCxnSpPr>
            <p:nvPr/>
          </p:nvCxnSpPr>
          <p:spPr bwMode="auto">
            <a:xfrm>
              <a:off x="4485" y="2842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2011" name="AutoShape 22"/>
            <p:cNvCxnSpPr>
              <a:cxnSpLocks noChangeShapeType="1"/>
              <a:stCxn id="42006" idx="2"/>
              <a:endCxn id="42008" idx="0"/>
            </p:cNvCxnSpPr>
            <p:nvPr/>
          </p:nvCxnSpPr>
          <p:spPr bwMode="auto">
            <a:xfrm flipH="1">
              <a:off x="4317" y="3226"/>
              <a:ext cx="168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2012" name="AutoShape 23"/>
            <p:cNvCxnSpPr>
              <a:cxnSpLocks noChangeShapeType="1"/>
              <a:stCxn id="42006" idx="2"/>
              <a:endCxn id="42007" idx="0"/>
            </p:cNvCxnSpPr>
            <p:nvPr/>
          </p:nvCxnSpPr>
          <p:spPr bwMode="auto">
            <a:xfrm>
              <a:off x="4485" y="3226"/>
              <a:ext cx="24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2013" name="AutoShape 24"/>
            <p:cNvCxnSpPr>
              <a:cxnSpLocks noChangeShapeType="1"/>
              <a:stCxn id="42008" idx="2"/>
              <a:endCxn id="42009" idx="0"/>
            </p:cNvCxnSpPr>
            <p:nvPr/>
          </p:nvCxnSpPr>
          <p:spPr bwMode="auto">
            <a:xfrm>
              <a:off x="4317" y="3610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42014" name="Text Box 25"/>
            <p:cNvSpPr txBox="1">
              <a:spLocks noChangeArrowheads="1"/>
            </p:cNvSpPr>
            <p:nvPr/>
          </p:nvSpPr>
          <p:spPr bwMode="auto">
            <a:xfrm>
              <a:off x="4538" y="3739"/>
              <a:ext cx="378" cy="251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m:1</a:t>
              </a:r>
            </a:p>
          </p:txBody>
        </p:sp>
        <p:cxnSp>
          <p:nvCxnSpPr>
            <p:cNvPr id="42015" name="AutoShape 26"/>
            <p:cNvCxnSpPr>
              <a:cxnSpLocks noChangeShapeType="1"/>
              <a:stCxn id="42007" idx="2"/>
              <a:endCxn id="42014" idx="0"/>
            </p:cNvCxnSpPr>
            <p:nvPr/>
          </p:nvCxnSpPr>
          <p:spPr bwMode="auto">
            <a:xfrm>
              <a:off x="4725" y="3610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42016" name="Text Box 27"/>
            <p:cNvSpPr txBox="1">
              <a:spLocks noChangeArrowheads="1"/>
            </p:cNvSpPr>
            <p:nvPr/>
          </p:nvSpPr>
          <p:spPr bwMode="auto">
            <a:xfrm>
              <a:off x="2496" y="1935"/>
              <a:ext cx="1625" cy="157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000" b="1">
                  <a:latin typeface="Times New Roman" pitchFamily="18" charset="0"/>
                </a:rPr>
                <a:t>Header Table</a:t>
              </a:r>
            </a:p>
            <a:p>
              <a:pPr eaLnBrk="0" hangingPunct="0">
                <a:lnSpc>
                  <a:spcPct val="90000"/>
                </a:lnSpc>
              </a:pPr>
              <a:endParaRPr lang="en-US" sz="2000" b="1">
                <a:latin typeface="Times New Roman" pitchFamily="18" charset="0"/>
              </a:endParaRPr>
            </a:p>
            <a:p>
              <a:pPr eaLnBrk="0" hangingPunct="0">
                <a:lnSpc>
                  <a:spcPct val="90000"/>
                </a:lnSpc>
              </a:pPr>
              <a:r>
                <a:rPr lang="en-US" sz="2000" b="1" i="1" u="sng">
                  <a:latin typeface="Times New Roman" pitchFamily="18" charset="0"/>
                </a:rPr>
                <a:t>Item  frequency  head 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 f	4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c	4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a	3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b	3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m	3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p	3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42017" name="Freeform 28"/>
            <p:cNvSpPr>
              <a:spLocks/>
            </p:cNvSpPr>
            <p:nvPr/>
          </p:nvSpPr>
          <p:spPr bwMode="auto">
            <a:xfrm>
              <a:off x="3879" y="2341"/>
              <a:ext cx="672" cy="240"/>
            </a:xfrm>
            <a:custGeom>
              <a:avLst/>
              <a:gdLst>
                <a:gd name="T0" fmla="*/ 0 w 672"/>
                <a:gd name="T1" fmla="*/ 240 h 240"/>
                <a:gd name="T2" fmla="*/ 288 w 672"/>
                <a:gd name="T3" fmla="*/ 192 h 240"/>
                <a:gd name="T4" fmla="*/ 432 w 672"/>
                <a:gd name="T5" fmla="*/ 48 h 240"/>
                <a:gd name="T6" fmla="*/ 672 w 672"/>
                <a:gd name="T7" fmla="*/ 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2"/>
                <a:gd name="T13" fmla="*/ 0 h 240"/>
                <a:gd name="T14" fmla="*/ 672 w 672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2" h="240">
                  <a:moveTo>
                    <a:pt x="0" y="240"/>
                  </a:moveTo>
                  <a:cubicBezTo>
                    <a:pt x="108" y="232"/>
                    <a:pt x="216" y="224"/>
                    <a:pt x="288" y="192"/>
                  </a:cubicBezTo>
                  <a:cubicBezTo>
                    <a:pt x="360" y="160"/>
                    <a:pt x="368" y="80"/>
                    <a:pt x="432" y="48"/>
                  </a:cubicBezTo>
                  <a:cubicBezTo>
                    <a:pt x="496" y="16"/>
                    <a:pt x="584" y="8"/>
                    <a:pt x="672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18" name="Freeform 29"/>
            <p:cNvSpPr>
              <a:spLocks/>
            </p:cNvSpPr>
            <p:nvPr/>
          </p:nvSpPr>
          <p:spPr bwMode="auto">
            <a:xfrm>
              <a:off x="3879" y="2725"/>
              <a:ext cx="432" cy="1"/>
            </a:xfrm>
            <a:custGeom>
              <a:avLst/>
              <a:gdLst>
                <a:gd name="T0" fmla="*/ 0 w 432"/>
                <a:gd name="T1" fmla="*/ 0 h 1"/>
                <a:gd name="T2" fmla="*/ 432 w 432"/>
                <a:gd name="T3" fmla="*/ 0 h 1"/>
                <a:gd name="T4" fmla="*/ 0 60000 65536"/>
                <a:gd name="T5" fmla="*/ 0 60000 65536"/>
                <a:gd name="T6" fmla="*/ 0 w 432"/>
                <a:gd name="T7" fmla="*/ 0 h 1"/>
                <a:gd name="T8" fmla="*/ 432 w 43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32" h="1">
                  <a:moveTo>
                    <a:pt x="0" y="0"/>
                  </a:moveTo>
                  <a:cubicBezTo>
                    <a:pt x="0" y="0"/>
                    <a:pt x="216" y="0"/>
                    <a:pt x="432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19" name="Freeform 30"/>
            <p:cNvSpPr>
              <a:spLocks/>
            </p:cNvSpPr>
            <p:nvPr/>
          </p:nvSpPr>
          <p:spPr bwMode="auto">
            <a:xfrm>
              <a:off x="4599" y="2341"/>
              <a:ext cx="480" cy="384"/>
            </a:xfrm>
            <a:custGeom>
              <a:avLst/>
              <a:gdLst>
                <a:gd name="T0" fmla="*/ 0 w 480"/>
                <a:gd name="T1" fmla="*/ 384 h 384"/>
                <a:gd name="T2" fmla="*/ 48 w 480"/>
                <a:gd name="T3" fmla="*/ 336 h 384"/>
                <a:gd name="T4" fmla="*/ 240 w 480"/>
                <a:gd name="T5" fmla="*/ 96 h 384"/>
                <a:gd name="T6" fmla="*/ 480 w 48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384"/>
                <a:gd name="T14" fmla="*/ 480 w 48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384">
                  <a:moveTo>
                    <a:pt x="0" y="384"/>
                  </a:moveTo>
                  <a:cubicBezTo>
                    <a:pt x="4" y="384"/>
                    <a:pt x="8" y="384"/>
                    <a:pt x="48" y="336"/>
                  </a:cubicBezTo>
                  <a:cubicBezTo>
                    <a:pt x="88" y="288"/>
                    <a:pt x="168" y="152"/>
                    <a:pt x="240" y="96"/>
                  </a:cubicBezTo>
                  <a:cubicBezTo>
                    <a:pt x="312" y="40"/>
                    <a:pt x="396" y="20"/>
                    <a:pt x="480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20" name="Freeform 31"/>
            <p:cNvSpPr>
              <a:spLocks/>
            </p:cNvSpPr>
            <p:nvPr/>
          </p:nvSpPr>
          <p:spPr bwMode="auto">
            <a:xfrm>
              <a:off x="3879" y="2928"/>
              <a:ext cx="432" cy="192"/>
            </a:xfrm>
            <a:custGeom>
              <a:avLst/>
              <a:gdLst>
                <a:gd name="T0" fmla="*/ 0 w 432"/>
                <a:gd name="T1" fmla="*/ 0 h 192"/>
                <a:gd name="T2" fmla="*/ 144 w 432"/>
                <a:gd name="T3" fmla="*/ 48 h 192"/>
                <a:gd name="T4" fmla="*/ 288 w 432"/>
                <a:gd name="T5" fmla="*/ 144 h 192"/>
                <a:gd name="T6" fmla="*/ 432 w 432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92"/>
                <a:gd name="T14" fmla="*/ 432 w 432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92">
                  <a:moveTo>
                    <a:pt x="0" y="0"/>
                  </a:moveTo>
                  <a:cubicBezTo>
                    <a:pt x="48" y="12"/>
                    <a:pt x="96" y="24"/>
                    <a:pt x="144" y="48"/>
                  </a:cubicBezTo>
                  <a:cubicBezTo>
                    <a:pt x="192" y="72"/>
                    <a:pt x="240" y="120"/>
                    <a:pt x="288" y="144"/>
                  </a:cubicBezTo>
                  <a:cubicBezTo>
                    <a:pt x="336" y="168"/>
                    <a:pt x="384" y="180"/>
                    <a:pt x="432" y="192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21" name="Freeform 32"/>
            <p:cNvSpPr>
              <a:spLocks/>
            </p:cNvSpPr>
            <p:nvPr/>
          </p:nvSpPr>
          <p:spPr bwMode="auto">
            <a:xfrm>
              <a:off x="3888" y="3072"/>
              <a:ext cx="720" cy="384"/>
            </a:xfrm>
            <a:custGeom>
              <a:avLst/>
              <a:gdLst>
                <a:gd name="T0" fmla="*/ 0 w 720"/>
                <a:gd name="T1" fmla="*/ 0 h 384"/>
                <a:gd name="T2" fmla="*/ 240 w 720"/>
                <a:gd name="T3" fmla="*/ 48 h 384"/>
                <a:gd name="T4" fmla="*/ 528 w 720"/>
                <a:gd name="T5" fmla="*/ 288 h 384"/>
                <a:gd name="T6" fmla="*/ 720 w 720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84"/>
                <a:gd name="T14" fmla="*/ 720 w 72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84">
                  <a:moveTo>
                    <a:pt x="0" y="0"/>
                  </a:moveTo>
                  <a:cubicBezTo>
                    <a:pt x="76" y="0"/>
                    <a:pt x="152" y="0"/>
                    <a:pt x="240" y="48"/>
                  </a:cubicBezTo>
                  <a:cubicBezTo>
                    <a:pt x="328" y="96"/>
                    <a:pt x="448" y="232"/>
                    <a:pt x="528" y="288"/>
                  </a:cubicBezTo>
                  <a:cubicBezTo>
                    <a:pt x="608" y="344"/>
                    <a:pt x="664" y="364"/>
                    <a:pt x="720" y="384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22" name="Freeform 33"/>
            <p:cNvSpPr>
              <a:spLocks/>
            </p:cNvSpPr>
            <p:nvPr/>
          </p:nvSpPr>
          <p:spPr bwMode="auto">
            <a:xfrm>
              <a:off x="4848" y="2832"/>
              <a:ext cx="56" cy="672"/>
            </a:xfrm>
            <a:custGeom>
              <a:avLst/>
              <a:gdLst>
                <a:gd name="T0" fmla="*/ 0 w 56"/>
                <a:gd name="T1" fmla="*/ 672 h 672"/>
                <a:gd name="T2" fmla="*/ 48 w 56"/>
                <a:gd name="T3" fmla="*/ 432 h 672"/>
                <a:gd name="T4" fmla="*/ 48 w 56"/>
                <a:gd name="T5" fmla="*/ 0 h 672"/>
                <a:gd name="T6" fmla="*/ 0 60000 65536"/>
                <a:gd name="T7" fmla="*/ 0 60000 65536"/>
                <a:gd name="T8" fmla="*/ 0 60000 65536"/>
                <a:gd name="T9" fmla="*/ 0 w 56"/>
                <a:gd name="T10" fmla="*/ 0 h 672"/>
                <a:gd name="T11" fmla="*/ 56 w 56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672">
                  <a:moveTo>
                    <a:pt x="0" y="672"/>
                  </a:moveTo>
                  <a:cubicBezTo>
                    <a:pt x="20" y="608"/>
                    <a:pt x="40" y="544"/>
                    <a:pt x="48" y="432"/>
                  </a:cubicBezTo>
                  <a:cubicBezTo>
                    <a:pt x="56" y="320"/>
                    <a:pt x="52" y="160"/>
                    <a:pt x="48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23" name="Line 34"/>
            <p:cNvSpPr>
              <a:spLocks noChangeShapeType="1"/>
            </p:cNvSpPr>
            <p:nvPr/>
          </p:nvSpPr>
          <p:spPr bwMode="auto">
            <a:xfrm>
              <a:off x="4983" y="2725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24" name="Freeform 35"/>
            <p:cNvSpPr>
              <a:spLocks/>
            </p:cNvSpPr>
            <p:nvPr/>
          </p:nvSpPr>
          <p:spPr bwMode="auto">
            <a:xfrm>
              <a:off x="3888" y="3264"/>
              <a:ext cx="288" cy="240"/>
            </a:xfrm>
            <a:custGeom>
              <a:avLst/>
              <a:gdLst>
                <a:gd name="T0" fmla="*/ 0 w 288"/>
                <a:gd name="T1" fmla="*/ 0 h 240"/>
                <a:gd name="T2" fmla="*/ 144 w 288"/>
                <a:gd name="T3" fmla="*/ 48 h 240"/>
                <a:gd name="T4" fmla="*/ 192 w 288"/>
                <a:gd name="T5" fmla="*/ 192 h 240"/>
                <a:gd name="T6" fmla="*/ 288 w 288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40"/>
                <a:gd name="T14" fmla="*/ 288 w 288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40">
                  <a:moveTo>
                    <a:pt x="0" y="0"/>
                  </a:moveTo>
                  <a:cubicBezTo>
                    <a:pt x="56" y="8"/>
                    <a:pt x="112" y="16"/>
                    <a:pt x="144" y="48"/>
                  </a:cubicBezTo>
                  <a:cubicBezTo>
                    <a:pt x="176" y="80"/>
                    <a:pt x="168" y="160"/>
                    <a:pt x="192" y="192"/>
                  </a:cubicBezTo>
                  <a:cubicBezTo>
                    <a:pt x="216" y="224"/>
                    <a:pt x="252" y="232"/>
                    <a:pt x="288" y="24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25" name="Freeform 36"/>
            <p:cNvSpPr>
              <a:spLocks/>
            </p:cNvSpPr>
            <p:nvPr/>
          </p:nvSpPr>
          <p:spPr bwMode="auto">
            <a:xfrm>
              <a:off x="4464" y="3504"/>
              <a:ext cx="96" cy="384"/>
            </a:xfrm>
            <a:custGeom>
              <a:avLst/>
              <a:gdLst>
                <a:gd name="T0" fmla="*/ 0 w 96"/>
                <a:gd name="T1" fmla="*/ 0 h 384"/>
                <a:gd name="T2" fmla="*/ 48 w 96"/>
                <a:gd name="T3" fmla="*/ 96 h 384"/>
                <a:gd name="T4" fmla="*/ 48 w 96"/>
                <a:gd name="T5" fmla="*/ 288 h 384"/>
                <a:gd name="T6" fmla="*/ 96 w 96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384"/>
                <a:gd name="T14" fmla="*/ 96 w 96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384">
                  <a:moveTo>
                    <a:pt x="0" y="0"/>
                  </a:moveTo>
                  <a:cubicBezTo>
                    <a:pt x="20" y="24"/>
                    <a:pt x="40" y="48"/>
                    <a:pt x="48" y="96"/>
                  </a:cubicBezTo>
                  <a:cubicBezTo>
                    <a:pt x="56" y="144"/>
                    <a:pt x="40" y="240"/>
                    <a:pt x="48" y="288"/>
                  </a:cubicBezTo>
                  <a:cubicBezTo>
                    <a:pt x="56" y="336"/>
                    <a:pt x="76" y="360"/>
                    <a:pt x="96" y="384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26" name="Freeform 37"/>
            <p:cNvSpPr>
              <a:spLocks/>
            </p:cNvSpPr>
            <p:nvPr/>
          </p:nvSpPr>
          <p:spPr bwMode="auto">
            <a:xfrm>
              <a:off x="3888" y="3456"/>
              <a:ext cx="288" cy="432"/>
            </a:xfrm>
            <a:custGeom>
              <a:avLst/>
              <a:gdLst>
                <a:gd name="T0" fmla="*/ 0 w 288"/>
                <a:gd name="T1" fmla="*/ 0 h 432"/>
                <a:gd name="T2" fmla="*/ 96 w 288"/>
                <a:gd name="T3" fmla="*/ 144 h 432"/>
                <a:gd name="T4" fmla="*/ 144 w 288"/>
                <a:gd name="T5" fmla="*/ 336 h 432"/>
                <a:gd name="T6" fmla="*/ 288 w 288"/>
                <a:gd name="T7" fmla="*/ 432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432"/>
                <a:gd name="T14" fmla="*/ 288 w 288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432">
                  <a:moveTo>
                    <a:pt x="0" y="0"/>
                  </a:moveTo>
                  <a:cubicBezTo>
                    <a:pt x="36" y="44"/>
                    <a:pt x="72" y="88"/>
                    <a:pt x="96" y="144"/>
                  </a:cubicBezTo>
                  <a:cubicBezTo>
                    <a:pt x="120" y="200"/>
                    <a:pt x="112" y="288"/>
                    <a:pt x="144" y="336"/>
                  </a:cubicBezTo>
                  <a:cubicBezTo>
                    <a:pt x="176" y="384"/>
                    <a:pt x="232" y="408"/>
                    <a:pt x="288" y="432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2027" name="Freeform 38"/>
            <p:cNvSpPr>
              <a:spLocks/>
            </p:cNvSpPr>
            <p:nvPr/>
          </p:nvSpPr>
          <p:spPr bwMode="auto">
            <a:xfrm>
              <a:off x="4464" y="3216"/>
              <a:ext cx="768" cy="672"/>
            </a:xfrm>
            <a:custGeom>
              <a:avLst/>
              <a:gdLst>
                <a:gd name="T0" fmla="*/ 0 w 768"/>
                <a:gd name="T1" fmla="*/ 672 h 672"/>
                <a:gd name="T2" fmla="*/ 96 w 768"/>
                <a:gd name="T3" fmla="*/ 528 h 672"/>
                <a:gd name="T4" fmla="*/ 528 w 768"/>
                <a:gd name="T5" fmla="*/ 384 h 672"/>
                <a:gd name="T6" fmla="*/ 768 w 768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672"/>
                <a:gd name="T14" fmla="*/ 768 w 76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672">
                  <a:moveTo>
                    <a:pt x="0" y="672"/>
                  </a:moveTo>
                  <a:cubicBezTo>
                    <a:pt x="4" y="624"/>
                    <a:pt x="8" y="576"/>
                    <a:pt x="96" y="528"/>
                  </a:cubicBezTo>
                  <a:cubicBezTo>
                    <a:pt x="184" y="480"/>
                    <a:pt x="416" y="472"/>
                    <a:pt x="528" y="384"/>
                  </a:cubicBezTo>
                  <a:cubicBezTo>
                    <a:pt x="640" y="296"/>
                    <a:pt x="704" y="148"/>
                    <a:pt x="768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41989" name="Text Box 39"/>
          <p:cNvSpPr txBox="1">
            <a:spLocks noChangeArrowheads="1"/>
          </p:cNvSpPr>
          <p:nvPr/>
        </p:nvSpPr>
        <p:spPr bwMode="auto">
          <a:xfrm>
            <a:off x="6705600" y="2362200"/>
            <a:ext cx="20970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min_support = 3</a:t>
            </a:r>
            <a:endParaRPr lang="en-US" b="1" u="sng">
              <a:latin typeface="Times New Roman" pitchFamily="18" charset="0"/>
            </a:endParaRPr>
          </a:p>
        </p:txBody>
      </p:sp>
      <p:sp>
        <p:nvSpPr>
          <p:cNvPr id="41990" name="Rectangle 40"/>
          <p:cNvSpPr>
            <a:spLocks noChangeArrowheads="1"/>
          </p:cNvSpPr>
          <p:nvPr/>
        </p:nvSpPr>
        <p:spPr bwMode="auto">
          <a:xfrm>
            <a:off x="914400" y="1676400"/>
            <a:ext cx="59563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 i="1" u="sng">
                <a:latin typeface="Times New Roman" pitchFamily="18" charset="0"/>
              </a:rPr>
              <a:t>TID		Items bought	  (ordered) frequent items</a:t>
            </a:r>
          </a:p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100		{</a:t>
            </a:r>
            <a:r>
              <a:rPr lang="en-US" sz="2000" b="1" i="1">
                <a:latin typeface="Times New Roman" pitchFamily="18" charset="0"/>
              </a:rPr>
              <a:t>f, a, c, d, g, i, m, p</a:t>
            </a:r>
            <a:r>
              <a:rPr lang="en-US" sz="2000" b="1">
                <a:latin typeface="Times New Roman" pitchFamily="18" charset="0"/>
              </a:rPr>
              <a:t>}</a:t>
            </a:r>
            <a:r>
              <a:rPr lang="en-US" sz="2000" b="1" i="1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{</a:t>
            </a:r>
            <a:r>
              <a:rPr lang="en-US" sz="2000" b="1" i="1">
                <a:latin typeface="Times New Roman" pitchFamily="18" charset="0"/>
              </a:rPr>
              <a:t>f, c, a, m, p</a:t>
            </a:r>
            <a:r>
              <a:rPr lang="en-US" sz="2000" b="1">
                <a:latin typeface="Times New Roman" pitchFamily="18" charset="0"/>
              </a:rPr>
              <a:t>}</a:t>
            </a:r>
          </a:p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200		{</a:t>
            </a:r>
            <a:r>
              <a:rPr lang="en-US" sz="2000" b="1" i="1">
                <a:latin typeface="Times New Roman" pitchFamily="18" charset="0"/>
              </a:rPr>
              <a:t>a, b, c, f, l, m, o</a:t>
            </a:r>
            <a:r>
              <a:rPr lang="en-US" sz="2000" b="1">
                <a:latin typeface="Times New Roman" pitchFamily="18" charset="0"/>
              </a:rPr>
              <a:t>}</a:t>
            </a:r>
            <a:r>
              <a:rPr lang="en-US" sz="2000" b="1" i="1">
                <a:latin typeface="Times New Roman" pitchFamily="18" charset="0"/>
              </a:rPr>
              <a:t>		</a:t>
            </a:r>
            <a:r>
              <a:rPr lang="en-US" sz="2000" b="1">
                <a:latin typeface="Times New Roman" pitchFamily="18" charset="0"/>
              </a:rPr>
              <a:t>{</a:t>
            </a:r>
            <a:r>
              <a:rPr lang="en-US" sz="2000" b="1" i="1">
                <a:latin typeface="Times New Roman" pitchFamily="18" charset="0"/>
              </a:rPr>
              <a:t>f, c, a, b, m</a:t>
            </a:r>
            <a:r>
              <a:rPr lang="en-US" sz="2000" b="1">
                <a:latin typeface="Times New Roman" pitchFamily="18" charset="0"/>
              </a:rPr>
              <a:t>}</a:t>
            </a:r>
          </a:p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300	</a:t>
            </a:r>
            <a:r>
              <a:rPr lang="en-US" sz="2000" b="1" i="1">
                <a:latin typeface="Times New Roman" pitchFamily="18" charset="0"/>
              </a:rPr>
              <a:t> 	</a:t>
            </a:r>
            <a:r>
              <a:rPr lang="en-US" sz="2000" b="1">
                <a:latin typeface="Times New Roman" pitchFamily="18" charset="0"/>
              </a:rPr>
              <a:t>{</a:t>
            </a:r>
            <a:r>
              <a:rPr lang="en-US" sz="2000" b="1" i="1">
                <a:latin typeface="Times New Roman" pitchFamily="18" charset="0"/>
              </a:rPr>
              <a:t>b, f, h, j, o, w</a:t>
            </a:r>
            <a:r>
              <a:rPr lang="en-US" sz="2000" b="1">
                <a:latin typeface="Times New Roman" pitchFamily="18" charset="0"/>
              </a:rPr>
              <a:t>}</a:t>
            </a:r>
            <a:r>
              <a:rPr lang="en-US" sz="2000" b="1" i="1">
                <a:latin typeface="Times New Roman" pitchFamily="18" charset="0"/>
              </a:rPr>
              <a:t>		</a:t>
            </a:r>
            <a:r>
              <a:rPr lang="en-US" sz="2000" b="1">
                <a:latin typeface="Times New Roman" pitchFamily="18" charset="0"/>
              </a:rPr>
              <a:t>{</a:t>
            </a:r>
            <a:r>
              <a:rPr lang="en-US" sz="2000" b="1" i="1">
                <a:latin typeface="Times New Roman" pitchFamily="18" charset="0"/>
              </a:rPr>
              <a:t>f, b</a:t>
            </a:r>
            <a:r>
              <a:rPr lang="en-US" sz="2000" b="1">
                <a:latin typeface="Times New Roman" pitchFamily="18" charset="0"/>
              </a:rPr>
              <a:t>}</a:t>
            </a:r>
          </a:p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400	</a:t>
            </a:r>
            <a:r>
              <a:rPr lang="en-US" sz="2000" b="1" i="1">
                <a:latin typeface="Times New Roman" pitchFamily="18" charset="0"/>
              </a:rPr>
              <a:t> 	</a:t>
            </a:r>
            <a:r>
              <a:rPr lang="en-US" sz="2000" b="1">
                <a:latin typeface="Times New Roman" pitchFamily="18" charset="0"/>
              </a:rPr>
              <a:t>{</a:t>
            </a:r>
            <a:r>
              <a:rPr lang="en-US" sz="2000" b="1" i="1">
                <a:latin typeface="Times New Roman" pitchFamily="18" charset="0"/>
              </a:rPr>
              <a:t>b, c, k, s, p</a:t>
            </a:r>
            <a:r>
              <a:rPr lang="en-US" sz="2000" b="1">
                <a:latin typeface="Times New Roman" pitchFamily="18" charset="0"/>
              </a:rPr>
              <a:t>}</a:t>
            </a:r>
            <a:r>
              <a:rPr lang="en-US" sz="2000" b="1" i="1">
                <a:latin typeface="Times New Roman" pitchFamily="18" charset="0"/>
              </a:rPr>
              <a:t>		</a:t>
            </a:r>
            <a:r>
              <a:rPr lang="en-US" sz="2000" b="1">
                <a:latin typeface="Times New Roman" pitchFamily="18" charset="0"/>
              </a:rPr>
              <a:t>{</a:t>
            </a:r>
            <a:r>
              <a:rPr lang="en-US" sz="2000" b="1" i="1">
                <a:latin typeface="Times New Roman" pitchFamily="18" charset="0"/>
              </a:rPr>
              <a:t>c, b, p</a:t>
            </a:r>
            <a:r>
              <a:rPr lang="en-US" sz="2000" b="1">
                <a:latin typeface="Times New Roman" pitchFamily="18" charset="0"/>
              </a:rPr>
              <a:t>}</a:t>
            </a:r>
          </a:p>
          <a:p>
            <a:pPr marL="457200" indent="-457200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500</a:t>
            </a:r>
            <a:r>
              <a:rPr lang="en-US" sz="2000" b="1" i="1">
                <a:latin typeface="Times New Roman" pitchFamily="18" charset="0"/>
              </a:rPr>
              <a:t>	 	</a:t>
            </a:r>
            <a:r>
              <a:rPr lang="en-US" sz="2000" b="1">
                <a:latin typeface="Times New Roman" pitchFamily="18" charset="0"/>
              </a:rPr>
              <a:t>{</a:t>
            </a:r>
            <a:r>
              <a:rPr lang="en-US" sz="2000" b="1" i="1">
                <a:latin typeface="Times New Roman" pitchFamily="18" charset="0"/>
              </a:rPr>
              <a:t>a, f, c, e, l, p, m, n</a:t>
            </a:r>
            <a:r>
              <a:rPr lang="en-US" sz="2000" b="1">
                <a:latin typeface="Times New Roman" pitchFamily="18" charset="0"/>
              </a:rPr>
              <a:t>}</a:t>
            </a:r>
            <a:r>
              <a:rPr lang="en-US" sz="2000" b="1" i="1">
                <a:latin typeface="Times New Roman" pitchFamily="18" charset="0"/>
              </a:rPr>
              <a:t>	</a:t>
            </a:r>
            <a:r>
              <a:rPr lang="en-US" sz="2000" b="1">
                <a:latin typeface="Times New Roman" pitchFamily="18" charset="0"/>
              </a:rPr>
              <a:t>{</a:t>
            </a:r>
            <a:r>
              <a:rPr lang="en-US" sz="2000" b="1" i="1">
                <a:latin typeface="Times New Roman" pitchFamily="18" charset="0"/>
              </a:rPr>
              <a:t>f, c, a, m, p</a:t>
            </a:r>
            <a:r>
              <a:rPr lang="en-US" sz="2000" b="1">
                <a:latin typeface="Times New Roman" pitchFamily="18" charset="0"/>
              </a:rPr>
              <a:t>}</a:t>
            </a:r>
          </a:p>
        </p:txBody>
      </p:sp>
      <p:sp>
        <p:nvSpPr>
          <p:cNvPr id="41991" name="Text Box 41"/>
          <p:cNvSpPr txBox="1">
            <a:spLocks noChangeArrowheads="1"/>
          </p:cNvSpPr>
          <p:nvPr/>
        </p:nvSpPr>
        <p:spPr bwMode="auto">
          <a:xfrm>
            <a:off x="304800" y="3489325"/>
            <a:ext cx="35814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/>
              <a:t>Scan DB once, find frequent 1-itemset (single item pattern)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/>
              <a:t>Sort frequent items in frequency descending order, f-list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/>
              <a:t>Scan DB again, construct FP-tree</a:t>
            </a:r>
          </a:p>
        </p:txBody>
      </p:sp>
      <p:sp>
        <p:nvSpPr>
          <p:cNvPr id="41992" name="Text Box 42"/>
          <p:cNvSpPr txBox="1">
            <a:spLocks noChangeArrowheads="1"/>
          </p:cNvSpPr>
          <p:nvPr/>
        </p:nvSpPr>
        <p:spPr bwMode="auto">
          <a:xfrm>
            <a:off x="3565525" y="6129338"/>
            <a:ext cx="279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F-list </a:t>
            </a:r>
            <a:r>
              <a:rPr lang="en-US"/>
              <a:t>= f-c-a-b-m-p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Partition Patterns and Databases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82000" cy="4953000"/>
          </a:xfrm>
        </p:spPr>
        <p:txBody>
          <a:bodyPr/>
          <a:lstStyle/>
          <a:p>
            <a:pPr eaLnBrk="1" hangingPunct="1"/>
            <a:r>
              <a:rPr lang="en-US" smtClean="0"/>
              <a:t>Frequent patterns can be partitioned into subsets according to f-list</a:t>
            </a:r>
          </a:p>
          <a:p>
            <a:pPr lvl="1" eaLnBrk="1" hangingPunct="1"/>
            <a:r>
              <a:rPr lang="en-US" smtClean="0"/>
              <a:t>F-list = f-c-a-b-m-p</a:t>
            </a:r>
          </a:p>
          <a:p>
            <a:pPr lvl="1" eaLnBrk="1" hangingPunct="1"/>
            <a:r>
              <a:rPr lang="en-US" smtClean="0"/>
              <a:t>Patterns containing p</a:t>
            </a:r>
          </a:p>
          <a:p>
            <a:pPr lvl="1" eaLnBrk="1" hangingPunct="1"/>
            <a:r>
              <a:rPr lang="en-US" smtClean="0"/>
              <a:t>Patterns having m but no p</a:t>
            </a:r>
          </a:p>
          <a:p>
            <a:pPr lvl="1" eaLnBrk="1" hangingPunct="1"/>
            <a:r>
              <a:rPr lang="en-US" smtClean="0"/>
              <a:t>…</a:t>
            </a:r>
          </a:p>
          <a:p>
            <a:pPr lvl="1" eaLnBrk="1" hangingPunct="1"/>
            <a:r>
              <a:rPr lang="en-US" smtClean="0"/>
              <a:t>Patterns having c but no a nor b, m, p</a:t>
            </a:r>
          </a:p>
          <a:p>
            <a:pPr lvl="1" eaLnBrk="1" hangingPunct="1"/>
            <a:r>
              <a:rPr lang="en-US" smtClean="0"/>
              <a:t>Pattern f</a:t>
            </a:r>
          </a:p>
          <a:p>
            <a:pPr eaLnBrk="1" hangingPunct="1"/>
            <a:r>
              <a:rPr lang="en-US" smtClean="0"/>
              <a:t>Completeness and non-redundency</a:t>
            </a:r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753E93-69AF-4F74-B74A-93D2FEBC10B5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Find Patterns Having P From P-conditional Database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820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smtClean="0"/>
              <a:t>Starting at the frequent item header table in the FP-tree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Traverse the FP-tree by following the link of each frequent item </a:t>
            </a:r>
            <a:r>
              <a:rPr lang="en-US" sz="2100" i="1" smtClean="0"/>
              <a:t>p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Accumulate all of </a:t>
            </a:r>
            <a:r>
              <a:rPr lang="en-US" sz="2100" i="1" smtClean="0">
                <a:solidFill>
                  <a:schemeClr val="hlink"/>
                </a:solidFill>
              </a:rPr>
              <a:t>transformed prefix paths</a:t>
            </a:r>
            <a:r>
              <a:rPr lang="en-US" sz="2100" smtClean="0"/>
              <a:t> of item </a:t>
            </a:r>
            <a:r>
              <a:rPr lang="en-US" sz="2100" i="1" smtClean="0"/>
              <a:t>p </a:t>
            </a:r>
            <a:r>
              <a:rPr lang="en-US" sz="2100" smtClean="0"/>
              <a:t>to form </a:t>
            </a:r>
            <a:r>
              <a:rPr lang="en-US" sz="2100" i="1" smtClean="0"/>
              <a:t>p’</a:t>
            </a:r>
            <a:r>
              <a:rPr lang="en-US" sz="2100" smtClean="0"/>
              <a:t>s conditional pattern base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082641-DC35-427E-A171-10CD8E6AA905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5461000" y="3667125"/>
            <a:ext cx="3327400" cy="277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Conditional </a:t>
            </a:r>
            <a:r>
              <a:rPr lang="en-US" sz="2000" b="1">
                <a:latin typeface="Times New Roman" pitchFamily="18" charset="0"/>
              </a:rPr>
              <a:t>pattern bases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 u="sng">
                <a:latin typeface="Times New Roman" pitchFamily="18" charset="0"/>
              </a:rPr>
              <a:t>item	cond. pattern base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c	f:3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a	fc:3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b	fca:1, f:1, c:1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m	fca:2, fcab:1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p	fcam:2, cb:1</a:t>
            </a:r>
          </a:p>
        </p:txBody>
      </p:sp>
      <p:grpSp>
        <p:nvGrpSpPr>
          <p:cNvPr id="44038" name="Group 5"/>
          <p:cNvGrpSpPr>
            <a:grpSpLocks/>
          </p:cNvGrpSpPr>
          <p:nvPr/>
        </p:nvGrpSpPr>
        <p:grpSpPr bwMode="auto">
          <a:xfrm>
            <a:off x="304800" y="3048000"/>
            <a:ext cx="4637088" cy="3525838"/>
            <a:chOff x="2496" y="1772"/>
            <a:chExt cx="2921" cy="2226"/>
          </a:xfrm>
        </p:grpSpPr>
        <p:sp>
          <p:nvSpPr>
            <p:cNvPr id="44039" name="Text Box 6"/>
            <p:cNvSpPr txBox="1">
              <a:spLocks noChangeArrowheads="1"/>
            </p:cNvSpPr>
            <p:nvPr/>
          </p:nvSpPr>
          <p:spPr bwMode="auto">
            <a:xfrm>
              <a:off x="4796" y="1772"/>
              <a:ext cx="278" cy="259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{}</a:t>
              </a:r>
            </a:p>
          </p:txBody>
        </p:sp>
        <p:sp>
          <p:nvSpPr>
            <p:cNvPr id="44040" name="Text Box 7"/>
            <p:cNvSpPr txBox="1">
              <a:spLocks noChangeArrowheads="1"/>
            </p:cNvSpPr>
            <p:nvPr/>
          </p:nvSpPr>
          <p:spPr bwMode="auto">
            <a:xfrm>
              <a:off x="4508" y="2205"/>
              <a:ext cx="301" cy="259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f:4</a:t>
              </a:r>
            </a:p>
          </p:txBody>
        </p:sp>
        <p:sp>
          <p:nvSpPr>
            <p:cNvPr id="44041" name="Text Box 8"/>
            <p:cNvSpPr txBox="1">
              <a:spLocks noChangeArrowheads="1"/>
            </p:cNvSpPr>
            <p:nvPr/>
          </p:nvSpPr>
          <p:spPr bwMode="auto">
            <a:xfrm>
              <a:off x="5084" y="2205"/>
              <a:ext cx="328" cy="259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c:1</a:t>
              </a:r>
            </a:p>
          </p:txBody>
        </p:sp>
        <p:sp>
          <p:nvSpPr>
            <p:cNvPr id="44042" name="Text Box 9"/>
            <p:cNvSpPr txBox="1">
              <a:spLocks noChangeArrowheads="1"/>
            </p:cNvSpPr>
            <p:nvPr/>
          </p:nvSpPr>
          <p:spPr bwMode="auto">
            <a:xfrm>
              <a:off x="5080" y="2588"/>
              <a:ext cx="337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44043" name="Text Box 10"/>
            <p:cNvSpPr txBox="1">
              <a:spLocks noChangeArrowheads="1"/>
            </p:cNvSpPr>
            <p:nvPr/>
          </p:nvSpPr>
          <p:spPr bwMode="auto">
            <a:xfrm>
              <a:off x="5080" y="2971"/>
              <a:ext cx="337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p:1</a:t>
              </a:r>
            </a:p>
          </p:txBody>
        </p:sp>
        <p:cxnSp>
          <p:nvCxnSpPr>
            <p:cNvPr id="44044" name="AutoShape 11"/>
            <p:cNvCxnSpPr>
              <a:cxnSpLocks noChangeShapeType="1"/>
              <a:stCxn id="44041" idx="2"/>
              <a:endCxn id="44042" idx="0"/>
            </p:cNvCxnSpPr>
            <p:nvPr/>
          </p:nvCxnSpPr>
          <p:spPr bwMode="auto">
            <a:xfrm>
              <a:off x="5248" y="2458"/>
              <a:ext cx="1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045" name="AutoShape 12"/>
            <p:cNvCxnSpPr>
              <a:cxnSpLocks noChangeShapeType="1"/>
              <a:stCxn id="44042" idx="2"/>
              <a:endCxn id="44043" idx="0"/>
            </p:cNvCxnSpPr>
            <p:nvPr/>
          </p:nvCxnSpPr>
          <p:spPr bwMode="auto">
            <a:xfrm>
              <a:off x="5249" y="2842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046" name="AutoShape 13"/>
            <p:cNvCxnSpPr>
              <a:cxnSpLocks noChangeShapeType="1"/>
              <a:stCxn id="44039" idx="2"/>
              <a:endCxn id="44041" idx="0"/>
            </p:cNvCxnSpPr>
            <p:nvPr/>
          </p:nvCxnSpPr>
          <p:spPr bwMode="auto">
            <a:xfrm>
              <a:off x="4935" y="2026"/>
              <a:ext cx="313" cy="182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047" name="AutoShape 14"/>
            <p:cNvCxnSpPr>
              <a:cxnSpLocks noChangeShapeType="1"/>
              <a:stCxn id="44039" idx="2"/>
              <a:endCxn id="44040" idx="0"/>
            </p:cNvCxnSpPr>
            <p:nvPr/>
          </p:nvCxnSpPr>
          <p:spPr bwMode="auto">
            <a:xfrm flipH="1">
              <a:off x="4659" y="2026"/>
              <a:ext cx="276" cy="182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44048" name="Text Box 15"/>
            <p:cNvSpPr txBox="1">
              <a:spLocks noChangeArrowheads="1"/>
            </p:cNvSpPr>
            <p:nvPr/>
          </p:nvSpPr>
          <p:spPr bwMode="auto">
            <a:xfrm>
              <a:off x="4700" y="2588"/>
              <a:ext cx="337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44049" name="Text Box 16"/>
            <p:cNvSpPr txBox="1">
              <a:spLocks noChangeArrowheads="1"/>
            </p:cNvSpPr>
            <p:nvPr/>
          </p:nvSpPr>
          <p:spPr bwMode="auto">
            <a:xfrm>
              <a:off x="4321" y="2588"/>
              <a:ext cx="328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c:3</a:t>
              </a:r>
            </a:p>
          </p:txBody>
        </p:sp>
        <p:cxnSp>
          <p:nvCxnSpPr>
            <p:cNvPr id="44050" name="AutoShape 17"/>
            <p:cNvCxnSpPr>
              <a:cxnSpLocks noChangeShapeType="1"/>
              <a:stCxn id="44040" idx="2"/>
              <a:endCxn id="44049" idx="0"/>
            </p:cNvCxnSpPr>
            <p:nvPr/>
          </p:nvCxnSpPr>
          <p:spPr bwMode="auto">
            <a:xfrm flipH="1">
              <a:off x="4485" y="2458"/>
              <a:ext cx="174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051" name="AutoShape 18"/>
            <p:cNvCxnSpPr>
              <a:cxnSpLocks noChangeShapeType="1"/>
              <a:stCxn id="44040" idx="2"/>
              <a:endCxn id="44048" idx="0"/>
            </p:cNvCxnSpPr>
            <p:nvPr/>
          </p:nvCxnSpPr>
          <p:spPr bwMode="auto">
            <a:xfrm>
              <a:off x="4659" y="2458"/>
              <a:ext cx="21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44052" name="Text Box 19"/>
            <p:cNvSpPr txBox="1">
              <a:spLocks noChangeArrowheads="1"/>
            </p:cNvSpPr>
            <p:nvPr/>
          </p:nvSpPr>
          <p:spPr bwMode="auto">
            <a:xfrm>
              <a:off x="4316" y="2971"/>
              <a:ext cx="337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a:3</a:t>
              </a:r>
            </a:p>
          </p:txBody>
        </p:sp>
        <p:sp>
          <p:nvSpPr>
            <p:cNvPr id="44053" name="Text Box 20"/>
            <p:cNvSpPr txBox="1">
              <a:spLocks noChangeArrowheads="1"/>
            </p:cNvSpPr>
            <p:nvPr/>
          </p:nvSpPr>
          <p:spPr bwMode="auto">
            <a:xfrm>
              <a:off x="4556" y="3356"/>
              <a:ext cx="337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b:1</a:t>
              </a:r>
            </a:p>
          </p:txBody>
        </p:sp>
        <p:sp>
          <p:nvSpPr>
            <p:cNvPr id="44054" name="Text Box 21"/>
            <p:cNvSpPr txBox="1">
              <a:spLocks noChangeArrowheads="1"/>
            </p:cNvSpPr>
            <p:nvPr/>
          </p:nvSpPr>
          <p:spPr bwMode="auto">
            <a:xfrm>
              <a:off x="4130" y="3356"/>
              <a:ext cx="373" cy="258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m:2</a:t>
              </a:r>
            </a:p>
          </p:txBody>
        </p:sp>
        <p:sp>
          <p:nvSpPr>
            <p:cNvPr id="44055" name="Text Box 22"/>
            <p:cNvSpPr txBox="1">
              <a:spLocks noChangeArrowheads="1"/>
            </p:cNvSpPr>
            <p:nvPr/>
          </p:nvSpPr>
          <p:spPr bwMode="auto">
            <a:xfrm>
              <a:off x="4148" y="3739"/>
              <a:ext cx="337" cy="259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p:2</a:t>
              </a:r>
            </a:p>
          </p:txBody>
        </p:sp>
        <p:cxnSp>
          <p:nvCxnSpPr>
            <p:cNvPr id="44056" name="AutoShape 23"/>
            <p:cNvCxnSpPr>
              <a:cxnSpLocks noChangeShapeType="1"/>
              <a:stCxn id="44049" idx="2"/>
              <a:endCxn id="44052" idx="0"/>
            </p:cNvCxnSpPr>
            <p:nvPr/>
          </p:nvCxnSpPr>
          <p:spPr bwMode="auto">
            <a:xfrm>
              <a:off x="4485" y="2842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057" name="AutoShape 24"/>
            <p:cNvCxnSpPr>
              <a:cxnSpLocks noChangeShapeType="1"/>
              <a:stCxn id="44052" idx="2"/>
              <a:endCxn id="44054" idx="0"/>
            </p:cNvCxnSpPr>
            <p:nvPr/>
          </p:nvCxnSpPr>
          <p:spPr bwMode="auto">
            <a:xfrm flipH="1">
              <a:off x="4317" y="3226"/>
              <a:ext cx="168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058" name="AutoShape 25"/>
            <p:cNvCxnSpPr>
              <a:cxnSpLocks noChangeShapeType="1"/>
              <a:stCxn id="44052" idx="2"/>
              <a:endCxn id="44053" idx="0"/>
            </p:cNvCxnSpPr>
            <p:nvPr/>
          </p:nvCxnSpPr>
          <p:spPr bwMode="auto">
            <a:xfrm>
              <a:off x="4485" y="3226"/>
              <a:ext cx="24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059" name="AutoShape 26"/>
            <p:cNvCxnSpPr>
              <a:cxnSpLocks noChangeShapeType="1"/>
              <a:stCxn id="44054" idx="2"/>
              <a:endCxn id="44055" idx="0"/>
            </p:cNvCxnSpPr>
            <p:nvPr/>
          </p:nvCxnSpPr>
          <p:spPr bwMode="auto">
            <a:xfrm>
              <a:off x="4317" y="3610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44060" name="Text Box 27"/>
            <p:cNvSpPr txBox="1">
              <a:spLocks noChangeArrowheads="1"/>
            </p:cNvSpPr>
            <p:nvPr/>
          </p:nvSpPr>
          <p:spPr bwMode="auto">
            <a:xfrm>
              <a:off x="4538" y="3739"/>
              <a:ext cx="373" cy="259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m:1</a:t>
              </a:r>
            </a:p>
          </p:txBody>
        </p:sp>
        <p:cxnSp>
          <p:nvCxnSpPr>
            <p:cNvPr id="44061" name="AutoShape 28"/>
            <p:cNvCxnSpPr>
              <a:cxnSpLocks noChangeShapeType="1"/>
              <a:stCxn id="44053" idx="2"/>
              <a:endCxn id="44060" idx="0"/>
            </p:cNvCxnSpPr>
            <p:nvPr/>
          </p:nvCxnSpPr>
          <p:spPr bwMode="auto">
            <a:xfrm>
              <a:off x="4725" y="3610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44062" name="Text Box 29"/>
            <p:cNvSpPr txBox="1">
              <a:spLocks noChangeArrowheads="1"/>
            </p:cNvSpPr>
            <p:nvPr/>
          </p:nvSpPr>
          <p:spPr bwMode="auto">
            <a:xfrm>
              <a:off x="2496" y="1935"/>
              <a:ext cx="1602" cy="1627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000" b="1">
                  <a:latin typeface="Times New Roman" pitchFamily="18" charset="0"/>
                </a:rPr>
                <a:t>Header Table</a:t>
              </a:r>
            </a:p>
            <a:p>
              <a:pPr eaLnBrk="0" hangingPunct="0">
                <a:lnSpc>
                  <a:spcPct val="90000"/>
                </a:lnSpc>
              </a:pPr>
              <a:endParaRPr lang="en-US" sz="2000" b="1">
                <a:latin typeface="Times New Roman" pitchFamily="18" charset="0"/>
              </a:endParaRPr>
            </a:p>
            <a:p>
              <a:pPr eaLnBrk="0" hangingPunct="0">
                <a:lnSpc>
                  <a:spcPct val="90000"/>
                </a:lnSpc>
              </a:pPr>
              <a:r>
                <a:rPr lang="en-US" sz="2000" b="1" i="1" u="sng">
                  <a:latin typeface="Times New Roman" pitchFamily="18" charset="0"/>
                </a:rPr>
                <a:t>Item  frequency  head 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 f	4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c	4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a	3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b	3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m	3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sz="2000" i="1">
                  <a:latin typeface="Times New Roman" pitchFamily="18" charset="0"/>
                </a:rPr>
                <a:t>p	3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44063" name="Freeform 30"/>
            <p:cNvSpPr>
              <a:spLocks/>
            </p:cNvSpPr>
            <p:nvPr/>
          </p:nvSpPr>
          <p:spPr bwMode="auto">
            <a:xfrm>
              <a:off x="3879" y="2341"/>
              <a:ext cx="672" cy="240"/>
            </a:xfrm>
            <a:custGeom>
              <a:avLst/>
              <a:gdLst>
                <a:gd name="T0" fmla="*/ 0 w 672"/>
                <a:gd name="T1" fmla="*/ 240 h 240"/>
                <a:gd name="T2" fmla="*/ 288 w 672"/>
                <a:gd name="T3" fmla="*/ 192 h 240"/>
                <a:gd name="T4" fmla="*/ 432 w 672"/>
                <a:gd name="T5" fmla="*/ 48 h 240"/>
                <a:gd name="T6" fmla="*/ 672 w 672"/>
                <a:gd name="T7" fmla="*/ 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2"/>
                <a:gd name="T13" fmla="*/ 0 h 240"/>
                <a:gd name="T14" fmla="*/ 672 w 672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2" h="240">
                  <a:moveTo>
                    <a:pt x="0" y="240"/>
                  </a:moveTo>
                  <a:cubicBezTo>
                    <a:pt x="108" y="232"/>
                    <a:pt x="216" y="224"/>
                    <a:pt x="288" y="192"/>
                  </a:cubicBezTo>
                  <a:cubicBezTo>
                    <a:pt x="360" y="160"/>
                    <a:pt x="368" y="80"/>
                    <a:pt x="432" y="48"/>
                  </a:cubicBezTo>
                  <a:cubicBezTo>
                    <a:pt x="496" y="16"/>
                    <a:pt x="584" y="8"/>
                    <a:pt x="672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064" name="Freeform 31"/>
            <p:cNvSpPr>
              <a:spLocks/>
            </p:cNvSpPr>
            <p:nvPr/>
          </p:nvSpPr>
          <p:spPr bwMode="auto">
            <a:xfrm>
              <a:off x="3879" y="2725"/>
              <a:ext cx="432" cy="1"/>
            </a:xfrm>
            <a:custGeom>
              <a:avLst/>
              <a:gdLst>
                <a:gd name="T0" fmla="*/ 0 w 432"/>
                <a:gd name="T1" fmla="*/ 0 h 1"/>
                <a:gd name="T2" fmla="*/ 432 w 432"/>
                <a:gd name="T3" fmla="*/ 0 h 1"/>
                <a:gd name="T4" fmla="*/ 0 60000 65536"/>
                <a:gd name="T5" fmla="*/ 0 60000 65536"/>
                <a:gd name="T6" fmla="*/ 0 w 432"/>
                <a:gd name="T7" fmla="*/ 0 h 1"/>
                <a:gd name="T8" fmla="*/ 432 w 43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32" h="1">
                  <a:moveTo>
                    <a:pt x="0" y="0"/>
                  </a:moveTo>
                  <a:cubicBezTo>
                    <a:pt x="0" y="0"/>
                    <a:pt x="216" y="0"/>
                    <a:pt x="432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065" name="Freeform 32"/>
            <p:cNvSpPr>
              <a:spLocks/>
            </p:cNvSpPr>
            <p:nvPr/>
          </p:nvSpPr>
          <p:spPr bwMode="auto">
            <a:xfrm>
              <a:off x="4599" y="2341"/>
              <a:ext cx="480" cy="384"/>
            </a:xfrm>
            <a:custGeom>
              <a:avLst/>
              <a:gdLst>
                <a:gd name="T0" fmla="*/ 0 w 480"/>
                <a:gd name="T1" fmla="*/ 384 h 384"/>
                <a:gd name="T2" fmla="*/ 48 w 480"/>
                <a:gd name="T3" fmla="*/ 336 h 384"/>
                <a:gd name="T4" fmla="*/ 240 w 480"/>
                <a:gd name="T5" fmla="*/ 96 h 384"/>
                <a:gd name="T6" fmla="*/ 480 w 480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384"/>
                <a:gd name="T14" fmla="*/ 480 w 48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384">
                  <a:moveTo>
                    <a:pt x="0" y="384"/>
                  </a:moveTo>
                  <a:cubicBezTo>
                    <a:pt x="4" y="384"/>
                    <a:pt x="8" y="384"/>
                    <a:pt x="48" y="336"/>
                  </a:cubicBezTo>
                  <a:cubicBezTo>
                    <a:pt x="88" y="288"/>
                    <a:pt x="168" y="152"/>
                    <a:pt x="240" y="96"/>
                  </a:cubicBezTo>
                  <a:cubicBezTo>
                    <a:pt x="312" y="40"/>
                    <a:pt x="396" y="20"/>
                    <a:pt x="480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066" name="Freeform 33"/>
            <p:cNvSpPr>
              <a:spLocks/>
            </p:cNvSpPr>
            <p:nvPr/>
          </p:nvSpPr>
          <p:spPr bwMode="auto">
            <a:xfrm>
              <a:off x="3879" y="2928"/>
              <a:ext cx="432" cy="192"/>
            </a:xfrm>
            <a:custGeom>
              <a:avLst/>
              <a:gdLst>
                <a:gd name="T0" fmla="*/ 0 w 432"/>
                <a:gd name="T1" fmla="*/ 0 h 192"/>
                <a:gd name="T2" fmla="*/ 144 w 432"/>
                <a:gd name="T3" fmla="*/ 48 h 192"/>
                <a:gd name="T4" fmla="*/ 288 w 432"/>
                <a:gd name="T5" fmla="*/ 144 h 192"/>
                <a:gd name="T6" fmla="*/ 432 w 432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92"/>
                <a:gd name="T14" fmla="*/ 432 w 432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92">
                  <a:moveTo>
                    <a:pt x="0" y="0"/>
                  </a:moveTo>
                  <a:cubicBezTo>
                    <a:pt x="48" y="12"/>
                    <a:pt x="96" y="24"/>
                    <a:pt x="144" y="48"/>
                  </a:cubicBezTo>
                  <a:cubicBezTo>
                    <a:pt x="192" y="72"/>
                    <a:pt x="240" y="120"/>
                    <a:pt x="288" y="144"/>
                  </a:cubicBezTo>
                  <a:cubicBezTo>
                    <a:pt x="336" y="168"/>
                    <a:pt x="384" y="180"/>
                    <a:pt x="432" y="192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067" name="Freeform 34"/>
            <p:cNvSpPr>
              <a:spLocks/>
            </p:cNvSpPr>
            <p:nvPr/>
          </p:nvSpPr>
          <p:spPr bwMode="auto">
            <a:xfrm>
              <a:off x="3888" y="3072"/>
              <a:ext cx="720" cy="384"/>
            </a:xfrm>
            <a:custGeom>
              <a:avLst/>
              <a:gdLst>
                <a:gd name="T0" fmla="*/ 0 w 720"/>
                <a:gd name="T1" fmla="*/ 0 h 384"/>
                <a:gd name="T2" fmla="*/ 240 w 720"/>
                <a:gd name="T3" fmla="*/ 48 h 384"/>
                <a:gd name="T4" fmla="*/ 528 w 720"/>
                <a:gd name="T5" fmla="*/ 288 h 384"/>
                <a:gd name="T6" fmla="*/ 720 w 720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84"/>
                <a:gd name="T14" fmla="*/ 720 w 72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84">
                  <a:moveTo>
                    <a:pt x="0" y="0"/>
                  </a:moveTo>
                  <a:cubicBezTo>
                    <a:pt x="76" y="0"/>
                    <a:pt x="152" y="0"/>
                    <a:pt x="240" y="48"/>
                  </a:cubicBezTo>
                  <a:cubicBezTo>
                    <a:pt x="328" y="96"/>
                    <a:pt x="448" y="232"/>
                    <a:pt x="528" y="288"/>
                  </a:cubicBezTo>
                  <a:cubicBezTo>
                    <a:pt x="608" y="344"/>
                    <a:pt x="664" y="364"/>
                    <a:pt x="720" y="384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068" name="Freeform 35"/>
            <p:cNvSpPr>
              <a:spLocks/>
            </p:cNvSpPr>
            <p:nvPr/>
          </p:nvSpPr>
          <p:spPr bwMode="auto">
            <a:xfrm>
              <a:off x="4848" y="2832"/>
              <a:ext cx="56" cy="672"/>
            </a:xfrm>
            <a:custGeom>
              <a:avLst/>
              <a:gdLst>
                <a:gd name="T0" fmla="*/ 0 w 56"/>
                <a:gd name="T1" fmla="*/ 672 h 672"/>
                <a:gd name="T2" fmla="*/ 48 w 56"/>
                <a:gd name="T3" fmla="*/ 432 h 672"/>
                <a:gd name="T4" fmla="*/ 48 w 56"/>
                <a:gd name="T5" fmla="*/ 0 h 672"/>
                <a:gd name="T6" fmla="*/ 0 60000 65536"/>
                <a:gd name="T7" fmla="*/ 0 60000 65536"/>
                <a:gd name="T8" fmla="*/ 0 60000 65536"/>
                <a:gd name="T9" fmla="*/ 0 w 56"/>
                <a:gd name="T10" fmla="*/ 0 h 672"/>
                <a:gd name="T11" fmla="*/ 56 w 56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672">
                  <a:moveTo>
                    <a:pt x="0" y="672"/>
                  </a:moveTo>
                  <a:cubicBezTo>
                    <a:pt x="20" y="608"/>
                    <a:pt x="40" y="544"/>
                    <a:pt x="48" y="432"/>
                  </a:cubicBezTo>
                  <a:cubicBezTo>
                    <a:pt x="56" y="320"/>
                    <a:pt x="52" y="160"/>
                    <a:pt x="48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069" name="Line 36"/>
            <p:cNvSpPr>
              <a:spLocks noChangeShapeType="1"/>
            </p:cNvSpPr>
            <p:nvPr/>
          </p:nvSpPr>
          <p:spPr bwMode="auto">
            <a:xfrm>
              <a:off x="4983" y="2725"/>
              <a:ext cx="9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070" name="Freeform 37"/>
            <p:cNvSpPr>
              <a:spLocks/>
            </p:cNvSpPr>
            <p:nvPr/>
          </p:nvSpPr>
          <p:spPr bwMode="auto">
            <a:xfrm>
              <a:off x="3888" y="3264"/>
              <a:ext cx="288" cy="240"/>
            </a:xfrm>
            <a:custGeom>
              <a:avLst/>
              <a:gdLst>
                <a:gd name="T0" fmla="*/ 0 w 288"/>
                <a:gd name="T1" fmla="*/ 0 h 240"/>
                <a:gd name="T2" fmla="*/ 144 w 288"/>
                <a:gd name="T3" fmla="*/ 48 h 240"/>
                <a:gd name="T4" fmla="*/ 192 w 288"/>
                <a:gd name="T5" fmla="*/ 192 h 240"/>
                <a:gd name="T6" fmla="*/ 288 w 288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40"/>
                <a:gd name="T14" fmla="*/ 288 w 288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40">
                  <a:moveTo>
                    <a:pt x="0" y="0"/>
                  </a:moveTo>
                  <a:cubicBezTo>
                    <a:pt x="56" y="8"/>
                    <a:pt x="112" y="16"/>
                    <a:pt x="144" y="48"/>
                  </a:cubicBezTo>
                  <a:cubicBezTo>
                    <a:pt x="176" y="80"/>
                    <a:pt x="168" y="160"/>
                    <a:pt x="192" y="192"/>
                  </a:cubicBezTo>
                  <a:cubicBezTo>
                    <a:pt x="216" y="224"/>
                    <a:pt x="252" y="232"/>
                    <a:pt x="288" y="24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071" name="Freeform 38"/>
            <p:cNvSpPr>
              <a:spLocks/>
            </p:cNvSpPr>
            <p:nvPr/>
          </p:nvSpPr>
          <p:spPr bwMode="auto">
            <a:xfrm>
              <a:off x="4464" y="3504"/>
              <a:ext cx="96" cy="384"/>
            </a:xfrm>
            <a:custGeom>
              <a:avLst/>
              <a:gdLst>
                <a:gd name="T0" fmla="*/ 0 w 96"/>
                <a:gd name="T1" fmla="*/ 0 h 384"/>
                <a:gd name="T2" fmla="*/ 48 w 96"/>
                <a:gd name="T3" fmla="*/ 96 h 384"/>
                <a:gd name="T4" fmla="*/ 48 w 96"/>
                <a:gd name="T5" fmla="*/ 288 h 384"/>
                <a:gd name="T6" fmla="*/ 96 w 96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384"/>
                <a:gd name="T14" fmla="*/ 96 w 96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384">
                  <a:moveTo>
                    <a:pt x="0" y="0"/>
                  </a:moveTo>
                  <a:cubicBezTo>
                    <a:pt x="20" y="24"/>
                    <a:pt x="40" y="48"/>
                    <a:pt x="48" y="96"/>
                  </a:cubicBezTo>
                  <a:cubicBezTo>
                    <a:pt x="56" y="144"/>
                    <a:pt x="40" y="240"/>
                    <a:pt x="48" y="288"/>
                  </a:cubicBezTo>
                  <a:cubicBezTo>
                    <a:pt x="56" y="336"/>
                    <a:pt x="76" y="360"/>
                    <a:pt x="96" y="384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072" name="Freeform 39"/>
            <p:cNvSpPr>
              <a:spLocks/>
            </p:cNvSpPr>
            <p:nvPr/>
          </p:nvSpPr>
          <p:spPr bwMode="auto">
            <a:xfrm>
              <a:off x="3888" y="3456"/>
              <a:ext cx="288" cy="432"/>
            </a:xfrm>
            <a:custGeom>
              <a:avLst/>
              <a:gdLst>
                <a:gd name="T0" fmla="*/ 0 w 288"/>
                <a:gd name="T1" fmla="*/ 0 h 432"/>
                <a:gd name="T2" fmla="*/ 96 w 288"/>
                <a:gd name="T3" fmla="*/ 144 h 432"/>
                <a:gd name="T4" fmla="*/ 144 w 288"/>
                <a:gd name="T5" fmla="*/ 336 h 432"/>
                <a:gd name="T6" fmla="*/ 288 w 288"/>
                <a:gd name="T7" fmla="*/ 432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432"/>
                <a:gd name="T14" fmla="*/ 288 w 288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432">
                  <a:moveTo>
                    <a:pt x="0" y="0"/>
                  </a:moveTo>
                  <a:cubicBezTo>
                    <a:pt x="36" y="44"/>
                    <a:pt x="72" y="88"/>
                    <a:pt x="96" y="144"/>
                  </a:cubicBezTo>
                  <a:cubicBezTo>
                    <a:pt x="120" y="200"/>
                    <a:pt x="112" y="288"/>
                    <a:pt x="144" y="336"/>
                  </a:cubicBezTo>
                  <a:cubicBezTo>
                    <a:pt x="176" y="384"/>
                    <a:pt x="232" y="408"/>
                    <a:pt x="288" y="432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4073" name="Freeform 40"/>
            <p:cNvSpPr>
              <a:spLocks/>
            </p:cNvSpPr>
            <p:nvPr/>
          </p:nvSpPr>
          <p:spPr bwMode="auto">
            <a:xfrm>
              <a:off x="4464" y="3216"/>
              <a:ext cx="768" cy="672"/>
            </a:xfrm>
            <a:custGeom>
              <a:avLst/>
              <a:gdLst>
                <a:gd name="T0" fmla="*/ 0 w 768"/>
                <a:gd name="T1" fmla="*/ 672 h 672"/>
                <a:gd name="T2" fmla="*/ 96 w 768"/>
                <a:gd name="T3" fmla="*/ 528 h 672"/>
                <a:gd name="T4" fmla="*/ 528 w 768"/>
                <a:gd name="T5" fmla="*/ 384 h 672"/>
                <a:gd name="T6" fmla="*/ 768 w 768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672"/>
                <a:gd name="T14" fmla="*/ 768 w 76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672">
                  <a:moveTo>
                    <a:pt x="0" y="672"/>
                  </a:moveTo>
                  <a:cubicBezTo>
                    <a:pt x="4" y="624"/>
                    <a:pt x="8" y="576"/>
                    <a:pt x="96" y="528"/>
                  </a:cubicBezTo>
                  <a:cubicBezTo>
                    <a:pt x="184" y="480"/>
                    <a:pt x="416" y="472"/>
                    <a:pt x="528" y="384"/>
                  </a:cubicBezTo>
                  <a:cubicBezTo>
                    <a:pt x="640" y="296"/>
                    <a:pt x="704" y="148"/>
                    <a:pt x="768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 type="none" w="sm" len="sm"/>
              <a:tailEnd type="arrow" w="med" len="med"/>
            </a:ln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620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What Is Frequent Pattern Analysis?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839200" cy="5181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2000" smtClean="0">
                <a:solidFill>
                  <a:schemeClr val="hlink"/>
                </a:solidFill>
              </a:rPr>
              <a:t>Frequent pattern</a:t>
            </a:r>
            <a:r>
              <a:rPr lang="en-US" sz="2000" smtClean="0"/>
              <a:t>: a pattern (a set of items, subsequences, substructures, etc.) that occurs frequently in a data set </a:t>
            </a:r>
          </a:p>
          <a:p>
            <a:pPr eaLnBrk="1" hangingPunct="1">
              <a:lnSpc>
                <a:spcPct val="130000"/>
              </a:lnSpc>
              <a:buSzPct val="80000"/>
            </a:pPr>
            <a:r>
              <a:rPr lang="en-US" sz="2000" smtClean="0"/>
              <a:t>First proposed by Agrawal, Imielinski, and Swami [AIS93] in the context of </a:t>
            </a:r>
            <a:r>
              <a:rPr lang="en-US" sz="2000" smtClean="0">
                <a:solidFill>
                  <a:schemeClr val="hlink"/>
                </a:solidFill>
              </a:rPr>
              <a:t>frequent itemsets</a:t>
            </a:r>
            <a:r>
              <a:rPr lang="en-US" sz="2000" smtClean="0"/>
              <a:t> and </a:t>
            </a:r>
            <a:r>
              <a:rPr lang="en-US" sz="2000" smtClean="0">
                <a:solidFill>
                  <a:schemeClr val="hlink"/>
                </a:solidFill>
              </a:rPr>
              <a:t>association rule mining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Motivation: Finding inherent regularities in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What products were often purchased together?— Beer and diapers?!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What are the subsequent purchases after buying a PC?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What kinds of DNA are sensitive to this new drug?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/>
              <a:t>Can we automatically classify web documents?</a:t>
            </a:r>
          </a:p>
          <a:p>
            <a:pPr eaLnBrk="1" hangingPunct="1">
              <a:lnSpc>
                <a:spcPct val="130000"/>
              </a:lnSpc>
              <a:buSzPct val="80000"/>
            </a:pPr>
            <a:r>
              <a:rPr lang="en-US" sz="2000" smtClean="0"/>
              <a:t>Applications</a:t>
            </a:r>
          </a:p>
          <a:p>
            <a:pPr lvl="1" eaLnBrk="1" hangingPunct="1">
              <a:lnSpc>
                <a:spcPct val="130000"/>
              </a:lnSpc>
              <a:buSzPct val="80000"/>
            </a:pPr>
            <a:r>
              <a:rPr lang="en-US" sz="2000" smtClean="0"/>
              <a:t>Basket data analysis, cross-marketing, catalog design, sale campaign analysis, Web log (click stream) analysis, and DNA sequence analysis.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1EA7F6-776D-43A9-B8B2-08ABFDBD3D87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6096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From Conditional Pattern-bases to Conditional FP-trees</a:t>
            </a:r>
            <a:r>
              <a:rPr lang="en-US" smtClean="0"/>
              <a:t> 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371600"/>
            <a:ext cx="8048625" cy="1957388"/>
          </a:xfrm>
        </p:spPr>
        <p:txBody>
          <a:bodyPr/>
          <a:lstStyle/>
          <a:p>
            <a:pPr eaLnBrk="1" hangingPunct="1"/>
            <a:r>
              <a:rPr lang="en-US" sz="2400" smtClean="0"/>
              <a:t>For each pattern-base</a:t>
            </a:r>
          </a:p>
          <a:p>
            <a:pPr lvl="1" eaLnBrk="1" hangingPunct="1"/>
            <a:r>
              <a:rPr lang="en-US" sz="2400" smtClean="0"/>
              <a:t>Accumulate the count for each item in the base</a:t>
            </a:r>
          </a:p>
          <a:p>
            <a:pPr lvl="1" eaLnBrk="1" hangingPunct="1"/>
            <a:r>
              <a:rPr lang="en-US" sz="2400" smtClean="0"/>
              <a:t>Construct the FP-tree for the frequent items of the pattern base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B66EC2-0409-45F2-942E-7FCF9E9C7D46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5181600" y="3429000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b="1" i="1">
                <a:latin typeface="Times New Roman" pitchFamily="18" charset="0"/>
              </a:rPr>
              <a:t>m-conditional </a:t>
            </a:r>
            <a:r>
              <a:rPr lang="en-US" sz="1800" b="1">
                <a:latin typeface="Times New Roman" pitchFamily="18" charset="0"/>
              </a:rPr>
              <a:t>pattern base:</a:t>
            </a:r>
          </a:p>
          <a:p>
            <a:pPr lvl="1" eaLnBrk="0" hangingPunct="0"/>
            <a:r>
              <a:rPr lang="en-US" sz="1800" b="1" i="1">
                <a:latin typeface="Times New Roman" pitchFamily="18" charset="0"/>
              </a:rPr>
              <a:t>fca:2, fcab:1</a:t>
            </a:r>
          </a:p>
        </p:txBody>
      </p:sp>
      <p:grpSp>
        <p:nvGrpSpPr>
          <p:cNvPr id="45062" name="Group 5"/>
          <p:cNvGrpSpPr>
            <a:grpSpLocks/>
          </p:cNvGrpSpPr>
          <p:nvPr/>
        </p:nvGrpSpPr>
        <p:grpSpPr bwMode="auto">
          <a:xfrm>
            <a:off x="5257800" y="4343400"/>
            <a:ext cx="2298700" cy="2324100"/>
            <a:chOff x="3312" y="2736"/>
            <a:chExt cx="1448" cy="1464"/>
          </a:xfrm>
        </p:grpSpPr>
        <p:grpSp>
          <p:nvGrpSpPr>
            <p:cNvPr id="45101" name="Group 6"/>
            <p:cNvGrpSpPr>
              <a:grpSpLocks/>
            </p:cNvGrpSpPr>
            <p:nvPr/>
          </p:nvGrpSpPr>
          <p:grpSpPr bwMode="auto">
            <a:xfrm>
              <a:off x="3792" y="2736"/>
              <a:ext cx="329" cy="1297"/>
              <a:chOff x="2282" y="2456"/>
              <a:chExt cx="329" cy="1297"/>
            </a:xfrm>
          </p:grpSpPr>
          <p:sp>
            <p:nvSpPr>
              <p:cNvPr id="45103" name="Text Box 7"/>
              <p:cNvSpPr txBox="1">
                <a:spLocks noChangeArrowheads="1"/>
              </p:cNvSpPr>
              <p:nvPr/>
            </p:nvSpPr>
            <p:spPr bwMode="auto">
              <a:xfrm>
                <a:off x="2312" y="2456"/>
                <a:ext cx="27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>
                    <a:latin typeface="Times New Roman" pitchFamily="18" charset="0"/>
                  </a:rPr>
                  <a:t>{}</a:t>
                </a:r>
              </a:p>
            </p:txBody>
          </p:sp>
          <p:sp>
            <p:nvSpPr>
              <p:cNvPr id="45104" name="Text Box 8"/>
              <p:cNvSpPr txBox="1">
                <a:spLocks noChangeArrowheads="1"/>
              </p:cNvSpPr>
              <p:nvPr/>
            </p:nvSpPr>
            <p:spPr bwMode="auto">
              <a:xfrm>
                <a:off x="2300" y="2840"/>
                <a:ext cx="29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f:3</a:t>
                </a:r>
              </a:p>
            </p:txBody>
          </p:sp>
          <p:sp>
            <p:nvSpPr>
              <p:cNvPr id="45105" name="Text Box 9"/>
              <p:cNvSpPr txBox="1">
                <a:spLocks noChangeArrowheads="1"/>
              </p:cNvSpPr>
              <p:nvPr/>
            </p:nvSpPr>
            <p:spPr bwMode="auto">
              <a:xfrm>
                <a:off x="2287" y="3167"/>
                <a:ext cx="32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c:3</a:t>
                </a:r>
              </a:p>
            </p:txBody>
          </p:sp>
          <p:sp>
            <p:nvSpPr>
              <p:cNvPr id="45106" name="Text Box 10"/>
              <p:cNvSpPr txBox="1">
                <a:spLocks noChangeArrowheads="1"/>
              </p:cNvSpPr>
              <p:nvPr/>
            </p:nvSpPr>
            <p:spPr bwMode="auto">
              <a:xfrm>
                <a:off x="2282" y="3503"/>
                <a:ext cx="32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a:3</a:t>
                </a:r>
              </a:p>
            </p:txBody>
          </p:sp>
          <p:cxnSp>
            <p:nvCxnSpPr>
              <p:cNvPr id="45107" name="AutoShape 11"/>
              <p:cNvCxnSpPr>
                <a:cxnSpLocks noChangeShapeType="1"/>
                <a:stCxn id="45103" idx="2"/>
                <a:endCxn id="45104" idx="0"/>
              </p:cNvCxnSpPr>
              <p:nvPr/>
            </p:nvCxnSpPr>
            <p:spPr bwMode="auto">
              <a:xfrm>
                <a:off x="2447" y="2706"/>
                <a:ext cx="0" cy="13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5108" name="AutoShape 12"/>
              <p:cNvCxnSpPr>
                <a:cxnSpLocks noChangeShapeType="1"/>
                <a:stCxn id="45104" idx="2"/>
                <a:endCxn id="45105" idx="0"/>
              </p:cNvCxnSpPr>
              <p:nvPr/>
            </p:nvCxnSpPr>
            <p:spPr bwMode="auto">
              <a:xfrm>
                <a:off x="2447" y="3090"/>
                <a:ext cx="0" cy="7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5109" name="AutoShape 13"/>
              <p:cNvCxnSpPr>
                <a:cxnSpLocks noChangeShapeType="1"/>
                <a:stCxn id="45105" idx="2"/>
                <a:endCxn id="45106" idx="0"/>
              </p:cNvCxnSpPr>
              <p:nvPr/>
            </p:nvCxnSpPr>
            <p:spPr bwMode="auto">
              <a:xfrm>
                <a:off x="2447" y="3417"/>
                <a:ext cx="0" cy="8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45102" name="Text Box 14"/>
            <p:cNvSpPr txBox="1">
              <a:spLocks noChangeArrowheads="1"/>
            </p:cNvSpPr>
            <p:nvPr/>
          </p:nvSpPr>
          <p:spPr bwMode="auto">
            <a:xfrm>
              <a:off x="3312" y="3969"/>
              <a:ext cx="144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>
                  <a:latin typeface="Times New Roman" pitchFamily="18" charset="0"/>
                </a:rPr>
                <a:t>m-conditional </a:t>
              </a:r>
              <a:r>
                <a:rPr lang="en-US" sz="1800" b="1">
                  <a:latin typeface="Times New Roman" pitchFamily="18" charset="0"/>
                </a:rPr>
                <a:t>FP-tree</a:t>
              </a:r>
              <a:endParaRPr lang="en-US" sz="1800" b="1" i="1">
                <a:latin typeface="Times New Roman" pitchFamily="18" charset="0"/>
              </a:endParaRPr>
            </a:p>
          </p:txBody>
        </p:sp>
      </p:grpSp>
      <p:sp>
        <p:nvSpPr>
          <p:cNvPr id="45063" name="Rectangle 15"/>
          <p:cNvSpPr>
            <a:spLocks noChangeArrowheads="1"/>
          </p:cNvSpPr>
          <p:nvPr/>
        </p:nvSpPr>
        <p:spPr bwMode="auto">
          <a:xfrm>
            <a:off x="6934200" y="4114800"/>
            <a:ext cx="220980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All frequent patterns relate to</a:t>
            </a:r>
            <a:r>
              <a:rPr lang="en-US" sz="1800" b="1" i="1">
                <a:latin typeface="Times New Roman" pitchFamily="18" charset="0"/>
              </a:rPr>
              <a:t> m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800" b="1" i="1">
                <a:latin typeface="Times New Roman" pitchFamily="18" charset="0"/>
              </a:rPr>
              <a:t>m,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800" b="1" i="1">
                <a:latin typeface="Times New Roman" pitchFamily="18" charset="0"/>
              </a:rPr>
              <a:t>fm, cm, am,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800" b="1" i="1">
                <a:latin typeface="Times New Roman" pitchFamily="18" charset="0"/>
              </a:rPr>
              <a:t>fcm, fam, cam,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800" b="1" i="1">
                <a:latin typeface="Times New Roman" pitchFamily="18" charset="0"/>
              </a:rPr>
              <a:t>fcam</a:t>
            </a:r>
          </a:p>
        </p:txBody>
      </p:sp>
      <p:sp>
        <p:nvSpPr>
          <p:cNvPr id="45064" name="Text Box 16"/>
          <p:cNvSpPr txBox="1">
            <a:spLocks noChangeArrowheads="1"/>
          </p:cNvSpPr>
          <p:nvPr/>
        </p:nvSpPr>
        <p:spPr bwMode="auto">
          <a:xfrm>
            <a:off x="5105400" y="472440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  <a:sym typeface="Wingdings 3" pitchFamily="18" charset="2"/>
              </a:rPr>
              <a:t>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45065" name="Rectangle 17"/>
          <p:cNvSpPr>
            <a:spLocks noChangeArrowheads="1"/>
          </p:cNvSpPr>
          <p:nvPr/>
        </p:nvSpPr>
        <p:spPr bwMode="auto">
          <a:xfrm>
            <a:off x="6400800" y="4876800"/>
            <a:ext cx="49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  <a:sym typeface="Wingdings 3" pitchFamily="18" charset="2"/>
              </a:rPr>
              <a:t></a:t>
            </a:r>
          </a:p>
        </p:txBody>
      </p:sp>
      <p:sp>
        <p:nvSpPr>
          <p:cNvPr id="45066" name="Text Box 18"/>
          <p:cNvSpPr txBox="1">
            <a:spLocks noChangeArrowheads="1"/>
          </p:cNvSpPr>
          <p:nvPr/>
        </p:nvSpPr>
        <p:spPr bwMode="auto">
          <a:xfrm>
            <a:off x="3892550" y="3595688"/>
            <a:ext cx="441325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{}</a:t>
            </a:r>
          </a:p>
        </p:txBody>
      </p:sp>
      <p:sp>
        <p:nvSpPr>
          <p:cNvPr id="45067" name="Text Box 19"/>
          <p:cNvSpPr txBox="1">
            <a:spLocks noChangeArrowheads="1"/>
          </p:cNvSpPr>
          <p:nvPr/>
        </p:nvSpPr>
        <p:spPr bwMode="auto">
          <a:xfrm>
            <a:off x="3430588" y="4140200"/>
            <a:ext cx="477837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f:4</a:t>
            </a:r>
          </a:p>
        </p:txBody>
      </p:sp>
      <p:sp>
        <p:nvSpPr>
          <p:cNvPr id="45068" name="Text Box 20"/>
          <p:cNvSpPr txBox="1">
            <a:spLocks noChangeArrowheads="1"/>
          </p:cNvSpPr>
          <p:nvPr/>
        </p:nvSpPr>
        <p:spPr bwMode="auto">
          <a:xfrm>
            <a:off x="4351338" y="4140200"/>
            <a:ext cx="520700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latin typeface="Times New Roman" pitchFamily="18" charset="0"/>
              </a:rPr>
              <a:t>c:1</a:t>
            </a:r>
          </a:p>
        </p:txBody>
      </p:sp>
      <p:sp>
        <p:nvSpPr>
          <p:cNvPr id="45069" name="Text Box 21"/>
          <p:cNvSpPr txBox="1">
            <a:spLocks noChangeArrowheads="1"/>
          </p:cNvSpPr>
          <p:nvPr/>
        </p:nvSpPr>
        <p:spPr bwMode="auto">
          <a:xfrm>
            <a:off x="4343400" y="4622800"/>
            <a:ext cx="533400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latin typeface="Times New Roman" pitchFamily="18" charset="0"/>
              </a:rPr>
              <a:t>b:1</a:t>
            </a:r>
          </a:p>
        </p:txBody>
      </p:sp>
      <p:sp>
        <p:nvSpPr>
          <p:cNvPr id="45070" name="Text Box 22"/>
          <p:cNvSpPr txBox="1">
            <a:spLocks noChangeArrowheads="1"/>
          </p:cNvSpPr>
          <p:nvPr/>
        </p:nvSpPr>
        <p:spPr bwMode="auto">
          <a:xfrm>
            <a:off x="4343400" y="5105400"/>
            <a:ext cx="533400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latin typeface="Times New Roman" pitchFamily="18" charset="0"/>
              </a:rPr>
              <a:t>p:1</a:t>
            </a:r>
          </a:p>
        </p:txBody>
      </p:sp>
      <p:cxnSp>
        <p:nvCxnSpPr>
          <p:cNvPr id="45071" name="AutoShape 23"/>
          <p:cNvCxnSpPr>
            <a:cxnSpLocks noChangeShapeType="1"/>
            <a:stCxn id="45068" idx="2"/>
            <a:endCxn id="45069" idx="0"/>
          </p:cNvCxnSpPr>
          <p:nvPr/>
        </p:nvCxnSpPr>
        <p:spPr bwMode="auto">
          <a:xfrm>
            <a:off x="4613275" y="4459288"/>
            <a:ext cx="1588" cy="168275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</p:cxnSp>
      <p:cxnSp>
        <p:nvCxnSpPr>
          <p:cNvPr id="45072" name="AutoShape 24"/>
          <p:cNvCxnSpPr>
            <a:cxnSpLocks noChangeShapeType="1"/>
            <a:stCxn id="45069" idx="2"/>
            <a:endCxn id="45070" idx="0"/>
          </p:cNvCxnSpPr>
          <p:nvPr/>
        </p:nvCxnSpPr>
        <p:spPr bwMode="auto">
          <a:xfrm>
            <a:off x="4614863" y="4941888"/>
            <a:ext cx="0" cy="169862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</p:cxnSp>
      <p:cxnSp>
        <p:nvCxnSpPr>
          <p:cNvPr id="45073" name="AutoShape 25"/>
          <p:cNvCxnSpPr>
            <a:cxnSpLocks noChangeShapeType="1"/>
            <a:stCxn id="45066" idx="2"/>
            <a:endCxn id="45068" idx="0"/>
          </p:cNvCxnSpPr>
          <p:nvPr/>
        </p:nvCxnSpPr>
        <p:spPr bwMode="auto">
          <a:xfrm>
            <a:off x="4113213" y="3914775"/>
            <a:ext cx="500062" cy="230188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</p:cxnSp>
      <p:cxnSp>
        <p:nvCxnSpPr>
          <p:cNvPr id="45074" name="AutoShape 26"/>
          <p:cNvCxnSpPr>
            <a:cxnSpLocks noChangeShapeType="1"/>
            <a:stCxn id="45066" idx="2"/>
            <a:endCxn id="45067" idx="0"/>
          </p:cNvCxnSpPr>
          <p:nvPr/>
        </p:nvCxnSpPr>
        <p:spPr bwMode="auto">
          <a:xfrm flipH="1">
            <a:off x="3671888" y="3914775"/>
            <a:ext cx="441325" cy="230188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</p:cxnSp>
      <p:sp>
        <p:nvSpPr>
          <p:cNvPr id="45075" name="Text Box 27"/>
          <p:cNvSpPr txBox="1">
            <a:spLocks noChangeArrowheads="1"/>
          </p:cNvSpPr>
          <p:nvPr/>
        </p:nvSpPr>
        <p:spPr bwMode="auto">
          <a:xfrm>
            <a:off x="3736975" y="4622800"/>
            <a:ext cx="534988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latin typeface="Times New Roman" pitchFamily="18" charset="0"/>
              </a:rPr>
              <a:t>b:1</a:t>
            </a:r>
          </a:p>
        </p:txBody>
      </p:sp>
      <p:sp>
        <p:nvSpPr>
          <p:cNvPr id="45076" name="Text Box 28"/>
          <p:cNvSpPr txBox="1">
            <a:spLocks noChangeArrowheads="1"/>
          </p:cNvSpPr>
          <p:nvPr/>
        </p:nvSpPr>
        <p:spPr bwMode="auto">
          <a:xfrm>
            <a:off x="3133725" y="4622800"/>
            <a:ext cx="519113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c:3</a:t>
            </a:r>
          </a:p>
        </p:txBody>
      </p:sp>
      <p:cxnSp>
        <p:nvCxnSpPr>
          <p:cNvPr id="45077" name="AutoShape 29"/>
          <p:cNvCxnSpPr>
            <a:cxnSpLocks noChangeShapeType="1"/>
            <a:stCxn id="45067" idx="2"/>
            <a:endCxn id="45076" idx="0"/>
          </p:cNvCxnSpPr>
          <p:nvPr/>
        </p:nvCxnSpPr>
        <p:spPr bwMode="auto">
          <a:xfrm flipH="1">
            <a:off x="3394075" y="4459288"/>
            <a:ext cx="277813" cy="168275"/>
          </a:xfrm>
          <a:prstGeom prst="straightConnector1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</p:spPr>
      </p:cxnSp>
      <p:cxnSp>
        <p:nvCxnSpPr>
          <p:cNvPr id="45078" name="AutoShape 30"/>
          <p:cNvCxnSpPr>
            <a:cxnSpLocks noChangeShapeType="1"/>
            <a:stCxn id="45067" idx="2"/>
            <a:endCxn id="45075" idx="0"/>
          </p:cNvCxnSpPr>
          <p:nvPr/>
        </p:nvCxnSpPr>
        <p:spPr bwMode="auto">
          <a:xfrm>
            <a:off x="3671888" y="4459288"/>
            <a:ext cx="334962" cy="168275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</p:cxnSp>
      <p:sp>
        <p:nvSpPr>
          <p:cNvPr id="45079" name="Text Box 31"/>
          <p:cNvSpPr txBox="1">
            <a:spLocks noChangeArrowheads="1"/>
          </p:cNvSpPr>
          <p:nvPr/>
        </p:nvSpPr>
        <p:spPr bwMode="auto">
          <a:xfrm>
            <a:off x="3124200" y="5105400"/>
            <a:ext cx="534988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a:3</a:t>
            </a:r>
          </a:p>
        </p:txBody>
      </p:sp>
      <p:sp>
        <p:nvSpPr>
          <p:cNvPr id="45080" name="Text Box 32"/>
          <p:cNvSpPr txBox="1">
            <a:spLocks noChangeArrowheads="1"/>
          </p:cNvSpPr>
          <p:nvPr/>
        </p:nvSpPr>
        <p:spPr bwMode="auto">
          <a:xfrm>
            <a:off x="3506788" y="5588000"/>
            <a:ext cx="534987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b:1</a:t>
            </a:r>
          </a:p>
        </p:txBody>
      </p:sp>
      <p:sp>
        <p:nvSpPr>
          <p:cNvPr id="45081" name="Text Box 33"/>
          <p:cNvSpPr txBox="1">
            <a:spLocks noChangeArrowheads="1"/>
          </p:cNvSpPr>
          <p:nvPr/>
        </p:nvSpPr>
        <p:spPr bwMode="auto">
          <a:xfrm>
            <a:off x="2822575" y="5588000"/>
            <a:ext cx="592138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m:2</a:t>
            </a:r>
          </a:p>
        </p:txBody>
      </p:sp>
      <p:sp>
        <p:nvSpPr>
          <p:cNvPr id="45082" name="Text Box 34"/>
          <p:cNvSpPr txBox="1">
            <a:spLocks noChangeArrowheads="1"/>
          </p:cNvSpPr>
          <p:nvPr/>
        </p:nvSpPr>
        <p:spPr bwMode="auto">
          <a:xfrm>
            <a:off x="2855913" y="6072188"/>
            <a:ext cx="536575" cy="4095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latin typeface="Times New Roman" pitchFamily="18" charset="0"/>
              </a:rPr>
              <a:t>p:2</a:t>
            </a:r>
          </a:p>
        </p:txBody>
      </p:sp>
      <p:cxnSp>
        <p:nvCxnSpPr>
          <p:cNvPr id="45083" name="AutoShape 35"/>
          <p:cNvCxnSpPr>
            <a:cxnSpLocks noChangeShapeType="1"/>
            <a:stCxn id="45076" idx="2"/>
            <a:endCxn id="45079" idx="0"/>
          </p:cNvCxnSpPr>
          <p:nvPr/>
        </p:nvCxnSpPr>
        <p:spPr bwMode="auto">
          <a:xfrm>
            <a:off x="3394075" y="4941888"/>
            <a:ext cx="0" cy="169862"/>
          </a:xfrm>
          <a:prstGeom prst="straightConnector1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</p:spPr>
      </p:cxnSp>
      <p:cxnSp>
        <p:nvCxnSpPr>
          <p:cNvPr id="45084" name="AutoShape 36"/>
          <p:cNvCxnSpPr>
            <a:cxnSpLocks noChangeShapeType="1"/>
            <a:stCxn id="45079" idx="2"/>
            <a:endCxn id="45081" idx="0"/>
          </p:cNvCxnSpPr>
          <p:nvPr/>
        </p:nvCxnSpPr>
        <p:spPr bwMode="auto">
          <a:xfrm flipH="1">
            <a:off x="3124200" y="5426075"/>
            <a:ext cx="269875" cy="168275"/>
          </a:xfrm>
          <a:prstGeom prst="straightConnector1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</p:spPr>
      </p:cxnSp>
      <p:cxnSp>
        <p:nvCxnSpPr>
          <p:cNvPr id="45085" name="AutoShape 37"/>
          <p:cNvCxnSpPr>
            <a:cxnSpLocks noChangeShapeType="1"/>
            <a:stCxn id="45079" idx="2"/>
            <a:endCxn id="45080" idx="0"/>
          </p:cNvCxnSpPr>
          <p:nvPr/>
        </p:nvCxnSpPr>
        <p:spPr bwMode="auto">
          <a:xfrm>
            <a:off x="3394075" y="5426075"/>
            <a:ext cx="382588" cy="168275"/>
          </a:xfrm>
          <a:prstGeom prst="straightConnector1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</p:spPr>
      </p:cxnSp>
      <p:cxnSp>
        <p:nvCxnSpPr>
          <p:cNvPr id="45086" name="AutoShape 38"/>
          <p:cNvCxnSpPr>
            <a:cxnSpLocks noChangeShapeType="1"/>
            <a:stCxn id="45081" idx="2"/>
            <a:endCxn id="45082" idx="0"/>
          </p:cNvCxnSpPr>
          <p:nvPr/>
        </p:nvCxnSpPr>
        <p:spPr bwMode="auto">
          <a:xfrm>
            <a:off x="3124200" y="5908675"/>
            <a:ext cx="0" cy="168275"/>
          </a:xfrm>
          <a:prstGeom prst="straightConnector1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</p:cxnSp>
      <p:sp>
        <p:nvSpPr>
          <p:cNvPr id="45087" name="Text Box 39"/>
          <p:cNvSpPr txBox="1">
            <a:spLocks noChangeArrowheads="1"/>
          </p:cNvSpPr>
          <p:nvPr/>
        </p:nvSpPr>
        <p:spPr bwMode="auto">
          <a:xfrm>
            <a:off x="3478213" y="6072188"/>
            <a:ext cx="593725" cy="4095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solidFill>
                  <a:schemeClr val="hlink"/>
                </a:solidFill>
                <a:latin typeface="Times New Roman" pitchFamily="18" charset="0"/>
              </a:rPr>
              <a:t>m:1</a:t>
            </a:r>
          </a:p>
        </p:txBody>
      </p:sp>
      <p:cxnSp>
        <p:nvCxnSpPr>
          <p:cNvPr id="45088" name="AutoShape 40"/>
          <p:cNvCxnSpPr>
            <a:cxnSpLocks noChangeShapeType="1"/>
            <a:stCxn id="45080" idx="2"/>
            <a:endCxn id="45087" idx="0"/>
          </p:cNvCxnSpPr>
          <p:nvPr/>
        </p:nvCxnSpPr>
        <p:spPr bwMode="auto">
          <a:xfrm>
            <a:off x="3776663" y="5908675"/>
            <a:ext cx="0" cy="168275"/>
          </a:xfrm>
          <a:prstGeom prst="straightConnector1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</p:spPr>
      </p:cxnSp>
      <p:sp>
        <p:nvSpPr>
          <p:cNvPr id="45089" name="Text Box 41"/>
          <p:cNvSpPr txBox="1">
            <a:spLocks noChangeArrowheads="1"/>
          </p:cNvSpPr>
          <p:nvPr/>
        </p:nvSpPr>
        <p:spPr bwMode="auto">
          <a:xfrm>
            <a:off x="214313" y="3824288"/>
            <a:ext cx="2543175" cy="23018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000" b="1">
                <a:latin typeface="Times New Roman" pitchFamily="18" charset="0"/>
              </a:rPr>
              <a:t>Header Table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b="1" i="1" u="sng">
                <a:latin typeface="Times New Roman" pitchFamily="18" charset="0"/>
              </a:rPr>
              <a:t>Item  frequency  head 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 f	4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c	4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a	3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b	3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m	3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i="1">
                <a:latin typeface="Times New Roman" pitchFamily="18" charset="0"/>
              </a:rPr>
              <a:t>p	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45090" name="Freeform 42"/>
          <p:cNvSpPr>
            <a:spLocks/>
          </p:cNvSpPr>
          <p:nvPr/>
        </p:nvSpPr>
        <p:spPr bwMode="auto">
          <a:xfrm>
            <a:off x="2424113" y="4311650"/>
            <a:ext cx="1074737" cy="301625"/>
          </a:xfrm>
          <a:custGeom>
            <a:avLst/>
            <a:gdLst>
              <a:gd name="T0" fmla="*/ 0 w 672"/>
              <a:gd name="T1" fmla="*/ 2147483647 h 240"/>
              <a:gd name="T2" fmla="*/ 2147483647 w 672"/>
              <a:gd name="T3" fmla="*/ 2147483647 h 240"/>
              <a:gd name="T4" fmla="*/ 2147483647 w 672"/>
              <a:gd name="T5" fmla="*/ 2147483647 h 240"/>
              <a:gd name="T6" fmla="*/ 2147483647 w 672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672"/>
              <a:gd name="T13" fmla="*/ 0 h 240"/>
              <a:gd name="T14" fmla="*/ 672 w 672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2" h="240">
                <a:moveTo>
                  <a:pt x="0" y="240"/>
                </a:moveTo>
                <a:cubicBezTo>
                  <a:pt x="108" y="232"/>
                  <a:pt x="216" y="224"/>
                  <a:pt x="288" y="192"/>
                </a:cubicBezTo>
                <a:cubicBezTo>
                  <a:pt x="360" y="160"/>
                  <a:pt x="368" y="80"/>
                  <a:pt x="432" y="48"/>
                </a:cubicBezTo>
                <a:cubicBezTo>
                  <a:pt x="496" y="16"/>
                  <a:pt x="584" y="8"/>
                  <a:pt x="672" y="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5091" name="Freeform 43"/>
          <p:cNvSpPr>
            <a:spLocks/>
          </p:cNvSpPr>
          <p:nvPr/>
        </p:nvSpPr>
        <p:spPr bwMode="auto">
          <a:xfrm>
            <a:off x="2424113" y="4795838"/>
            <a:ext cx="690562" cy="0"/>
          </a:xfrm>
          <a:custGeom>
            <a:avLst/>
            <a:gdLst>
              <a:gd name="T0" fmla="*/ 0 w 432"/>
              <a:gd name="T1" fmla="*/ 0 h 1"/>
              <a:gd name="T2" fmla="*/ 2147483647 w 432"/>
              <a:gd name="T3" fmla="*/ 0 h 1"/>
              <a:gd name="T4" fmla="*/ 0 60000 65536"/>
              <a:gd name="T5" fmla="*/ 0 60000 65536"/>
              <a:gd name="T6" fmla="*/ 0 w 432"/>
              <a:gd name="T7" fmla="*/ 0 h 1"/>
              <a:gd name="T8" fmla="*/ 432 w 432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32" h="1">
                <a:moveTo>
                  <a:pt x="0" y="0"/>
                </a:moveTo>
                <a:cubicBezTo>
                  <a:pt x="0" y="0"/>
                  <a:pt x="216" y="0"/>
                  <a:pt x="432" y="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5092" name="Freeform 44"/>
          <p:cNvSpPr>
            <a:spLocks/>
          </p:cNvSpPr>
          <p:nvPr/>
        </p:nvSpPr>
        <p:spPr bwMode="auto">
          <a:xfrm>
            <a:off x="3575050" y="4311650"/>
            <a:ext cx="768350" cy="484188"/>
          </a:xfrm>
          <a:custGeom>
            <a:avLst/>
            <a:gdLst>
              <a:gd name="T0" fmla="*/ 0 w 480"/>
              <a:gd name="T1" fmla="*/ 2147483647 h 384"/>
              <a:gd name="T2" fmla="*/ 2147483647 w 480"/>
              <a:gd name="T3" fmla="*/ 2147483647 h 384"/>
              <a:gd name="T4" fmla="*/ 2147483647 w 480"/>
              <a:gd name="T5" fmla="*/ 2147483647 h 384"/>
              <a:gd name="T6" fmla="*/ 2147483647 w 480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384"/>
              <a:gd name="T14" fmla="*/ 480 w 480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384">
                <a:moveTo>
                  <a:pt x="0" y="384"/>
                </a:moveTo>
                <a:cubicBezTo>
                  <a:pt x="4" y="384"/>
                  <a:pt x="8" y="384"/>
                  <a:pt x="48" y="336"/>
                </a:cubicBezTo>
                <a:cubicBezTo>
                  <a:pt x="88" y="288"/>
                  <a:pt x="168" y="152"/>
                  <a:pt x="240" y="96"/>
                </a:cubicBezTo>
                <a:cubicBezTo>
                  <a:pt x="312" y="40"/>
                  <a:pt x="396" y="20"/>
                  <a:pt x="480" y="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5093" name="Freeform 45"/>
          <p:cNvSpPr>
            <a:spLocks/>
          </p:cNvSpPr>
          <p:nvPr/>
        </p:nvSpPr>
        <p:spPr bwMode="auto">
          <a:xfrm>
            <a:off x="2424113" y="5051425"/>
            <a:ext cx="690562" cy="241300"/>
          </a:xfrm>
          <a:custGeom>
            <a:avLst/>
            <a:gdLst>
              <a:gd name="T0" fmla="*/ 0 w 432"/>
              <a:gd name="T1" fmla="*/ 0 h 192"/>
              <a:gd name="T2" fmla="*/ 2147483647 w 432"/>
              <a:gd name="T3" fmla="*/ 2147483647 h 192"/>
              <a:gd name="T4" fmla="*/ 2147483647 w 432"/>
              <a:gd name="T5" fmla="*/ 2147483647 h 192"/>
              <a:gd name="T6" fmla="*/ 2147483647 w 432"/>
              <a:gd name="T7" fmla="*/ 2147483647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192"/>
              <a:gd name="T14" fmla="*/ 432 w 432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192">
                <a:moveTo>
                  <a:pt x="0" y="0"/>
                </a:moveTo>
                <a:cubicBezTo>
                  <a:pt x="48" y="12"/>
                  <a:pt x="96" y="24"/>
                  <a:pt x="144" y="48"/>
                </a:cubicBezTo>
                <a:cubicBezTo>
                  <a:pt x="192" y="72"/>
                  <a:pt x="240" y="120"/>
                  <a:pt x="288" y="144"/>
                </a:cubicBezTo>
                <a:cubicBezTo>
                  <a:pt x="336" y="168"/>
                  <a:pt x="384" y="180"/>
                  <a:pt x="432" y="192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5094" name="Freeform 46"/>
          <p:cNvSpPr>
            <a:spLocks/>
          </p:cNvSpPr>
          <p:nvPr/>
        </p:nvSpPr>
        <p:spPr bwMode="auto">
          <a:xfrm>
            <a:off x="2439988" y="5232400"/>
            <a:ext cx="1149350" cy="482600"/>
          </a:xfrm>
          <a:custGeom>
            <a:avLst/>
            <a:gdLst>
              <a:gd name="T0" fmla="*/ 0 w 720"/>
              <a:gd name="T1" fmla="*/ 0 h 384"/>
              <a:gd name="T2" fmla="*/ 2147483647 w 720"/>
              <a:gd name="T3" fmla="*/ 2147483647 h 384"/>
              <a:gd name="T4" fmla="*/ 2147483647 w 720"/>
              <a:gd name="T5" fmla="*/ 2147483647 h 384"/>
              <a:gd name="T6" fmla="*/ 2147483647 w 720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720"/>
              <a:gd name="T13" fmla="*/ 0 h 384"/>
              <a:gd name="T14" fmla="*/ 720 w 720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0" h="384">
                <a:moveTo>
                  <a:pt x="0" y="0"/>
                </a:moveTo>
                <a:cubicBezTo>
                  <a:pt x="76" y="0"/>
                  <a:pt x="152" y="0"/>
                  <a:pt x="240" y="48"/>
                </a:cubicBezTo>
                <a:cubicBezTo>
                  <a:pt x="328" y="96"/>
                  <a:pt x="448" y="232"/>
                  <a:pt x="528" y="288"/>
                </a:cubicBezTo>
                <a:cubicBezTo>
                  <a:pt x="608" y="344"/>
                  <a:pt x="664" y="364"/>
                  <a:pt x="720" y="384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5095" name="Freeform 47"/>
          <p:cNvSpPr>
            <a:spLocks/>
          </p:cNvSpPr>
          <p:nvPr/>
        </p:nvSpPr>
        <p:spPr bwMode="auto">
          <a:xfrm>
            <a:off x="3973513" y="4929188"/>
            <a:ext cx="90487" cy="846137"/>
          </a:xfrm>
          <a:custGeom>
            <a:avLst/>
            <a:gdLst>
              <a:gd name="T0" fmla="*/ 0 w 56"/>
              <a:gd name="T1" fmla="*/ 2147483647 h 672"/>
              <a:gd name="T2" fmla="*/ 2147483647 w 56"/>
              <a:gd name="T3" fmla="*/ 2147483647 h 672"/>
              <a:gd name="T4" fmla="*/ 2147483647 w 56"/>
              <a:gd name="T5" fmla="*/ 0 h 672"/>
              <a:gd name="T6" fmla="*/ 0 60000 65536"/>
              <a:gd name="T7" fmla="*/ 0 60000 65536"/>
              <a:gd name="T8" fmla="*/ 0 60000 65536"/>
              <a:gd name="T9" fmla="*/ 0 w 56"/>
              <a:gd name="T10" fmla="*/ 0 h 672"/>
              <a:gd name="T11" fmla="*/ 56 w 56"/>
              <a:gd name="T12" fmla="*/ 672 h 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672">
                <a:moveTo>
                  <a:pt x="0" y="672"/>
                </a:moveTo>
                <a:cubicBezTo>
                  <a:pt x="20" y="608"/>
                  <a:pt x="40" y="544"/>
                  <a:pt x="48" y="432"/>
                </a:cubicBezTo>
                <a:cubicBezTo>
                  <a:pt x="56" y="320"/>
                  <a:pt x="52" y="160"/>
                  <a:pt x="48" y="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5096" name="Line 48"/>
          <p:cNvSpPr>
            <a:spLocks noChangeShapeType="1"/>
          </p:cNvSpPr>
          <p:nvPr/>
        </p:nvSpPr>
        <p:spPr bwMode="auto">
          <a:xfrm>
            <a:off x="4189413" y="4795838"/>
            <a:ext cx="153987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5097" name="Freeform 49"/>
          <p:cNvSpPr>
            <a:spLocks/>
          </p:cNvSpPr>
          <p:nvPr/>
        </p:nvSpPr>
        <p:spPr bwMode="auto">
          <a:xfrm>
            <a:off x="2439988" y="5473700"/>
            <a:ext cx="460375" cy="301625"/>
          </a:xfrm>
          <a:custGeom>
            <a:avLst/>
            <a:gdLst>
              <a:gd name="T0" fmla="*/ 0 w 288"/>
              <a:gd name="T1" fmla="*/ 0 h 240"/>
              <a:gd name="T2" fmla="*/ 2147483647 w 288"/>
              <a:gd name="T3" fmla="*/ 2147483647 h 240"/>
              <a:gd name="T4" fmla="*/ 2147483647 w 288"/>
              <a:gd name="T5" fmla="*/ 2147483647 h 240"/>
              <a:gd name="T6" fmla="*/ 2147483647 w 288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240"/>
              <a:gd name="T14" fmla="*/ 288 w 288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240">
                <a:moveTo>
                  <a:pt x="0" y="0"/>
                </a:moveTo>
                <a:cubicBezTo>
                  <a:pt x="56" y="8"/>
                  <a:pt x="112" y="16"/>
                  <a:pt x="144" y="48"/>
                </a:cubicBezTo>
                <a:cubicBezTo>
                  <a:pt x="176" y="80"/>
                  <a:pt x="168" y="160"/>
                  <a:pt x="192" y="192"/>
                </a:cubicBezTo>
                <a:cubicBezTo>
                  <a:pt x="216" y="224"/>
                  <a:pt x="252" y="232"/>
                  <a:pt x="288" y="24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5098" name="Freeform 50"/>
          <p:cNvSpPr>
            <a:spLocks/>
          </p:cNvSpPr>
          <p:nvPr/>
        </p:nvSpPr>
        <p:spPr bwMode="auto">
          <a:xfrm>
            <a:off x="3359150" y="5775325"/>
            <a:ext cx="153988" cy="484188"/>
          </a:xfrm>
          <a:custGeom>
            <a:avLst/>
            <a:gdLst>
              <a:gd name="T0" fmla="*/ 0 w 96"/>
              <a:gd name="T1" fmla="*/ 0 h 384"/>
              <a:gd name="T2" fmla="*/ 2147483647 w 96"/>
              <a:gd name="T3" fmla="*/ 2147483647 h 384"/>
              <a:gd name="T4" fmla="*/ 2147483647 w 96"/>
              <a:gd name="T5" fmla="*/ 2147483647 h 384"/>
              <a:gd name="T6" fmla="*/ 2147483647 w 96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384"/>
              <a:gd name="T14" fmla="*/ 96 w 96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384">
                <a:moveTo>
                  <a:pt x="0" y="0"/>
                </a:moveTo>
                <a:cubicBezTo>
                  <a:pt x="20" y="24"/>
                  <a:pt x="40" y="48"/>
                  <a:pt x="48" y="96"/>
                </a:cubicBezTo>
                <a:cubicBezTo>
                  <a:pt x="56" y="144"/>
                  <a:pt x="40" y="240"/>
                  <a:pt x="48" y="288"/>
                </a:cubicBezTo>
                <a:cubicBezTo>
                  <a:pt x="56" y="336"/>
                  <a:pt x="76" y="360"/>
                  <a:pt x="96" y="384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5099" name="Freeform 51"/>
          <p:cNvSpPr>
            <a:spLocks/>
          </p:cNvSpPr>
          <p:nvPr/>
        </p:nvSpPr>
        <p:spPr bwMode="auto">
          <a:xfrm>
            <a:off x="2439988" y="5715000"/>
            <a:ext cx="460375" cy="544513"/>
          </a:xfrm>
          <a:custGeom>
            <a:avLst/>
            <a:gdLst>
              <a:gd name="T0" fmla="*/ 0 w 288"/>
              <a:gd name="T1" fmla="*/ 0 h 432"/>
              <a:gd name="T2" fmla="*/ 2147483647 w 288"/>
              <a:gd name="T3" fmla="*/ 2147483647 h 432"/>
              <a:gd name="T4" fmla="*/ 2147483647 w 288"/>
              <a:gd name="T5" fmla="*/ 2147483647 h 432"/>
              <a:gd name="T6" fmla="*/ 2147483647 w 288"/>
              <a:gd name="T7" fmla="*/ 2147483647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288"/>
              <a:gd name="T13" fmla="*/ 0 h 432"/>
              <a:gd name="T14" fmla="*/ 288 w 288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8" h="432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12" y="288"/>
                  <a:pt x="144" y="336"/>
                </a:cubicBezTo>
                <a:cubicBezTo>
                  <a:pt x="176" y="384"/>
                  <a:pt x="232" y="408"/>
                  <a:pt x="288" y="432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45100" name="Freeform 52"/>
          <p:cNvSpPr>
            <a:spLocks/>
          </p:cNvSpPr>
          <p:nvPr/>
        </p:nvSpPr>
        <p:spPr bwMode="auto">
          <a:xfrm>
            <a:off x="3359150" y="5413375"/>
            <a:ext cx="1228725" cy="846138"/>
          </a:xfrm>
          <a:custGeom>
            <a:avLst/>
            <a:gdLst>
              <a:gd name="T0" fmla="*/ 0 w 768"/>
              <a:gd name="T1" fmla="*/ 2147483647 h 672"/>
              <a:gd name="T2" fmla="*/ 2147483647 w 768"/>
              <a:gd name="T3" fmla="*/ 2147483647 h 672"/>
              <a:gd name="T4" fmla="*/ 2147483647 w 768"/>
              <a:gd name="T5" fmla="*/ 2147483647 h 672"/>
              <a:gd name="T6" fmla="*/ 2147483647 w 768"/>
              <a:gd name="T7" fmla="*/ 0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672"/>
              <a:gd name="T14" fmla="*/ 768 w 768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672">
                <a:moveTo>
                  <a:pt x="0" y="672"/>
                </a:moveTo>
                <a:cubicBezTo>
                  <a:pt x="4" y="624"/>
                  <a:pt x="8" y="576"/>
                  <a:pt x="96" y="528"/>
                </a:cubicBezTo>
                <a:cubicBezTo>
                  <a:pt x="184" y="480"/>
                  <a:pt x="416" y="472"/>
                  <a:pt x="528" y="384"/>
                </a:cubicBezTo>
                <a:cubicBezTo>
                  <a:pt x="640" y="296"/>
                  <a:pt x="704" y="148"/>
                  <a:pt x="768" y="0"/>
                </a:cubicBezTo>
              </a:path>
            </a:pathLst>
          </a:custGeom>
          <a:noFill/>
          <a:ln w="12700">
            <a:solidFill>
              <a:schemeClr val="tx2"/>
            </a:solidFill>
            <a:prstDash val="lgDash"/>
            <a:round/>
            <a:headEnd type="none" w="sm" len="sm"/>
            <a:tailEnd type="arrow" w="med" len="med"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42338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Recursion: Mining Each Conditional FP-tree</a:t>
            </a:r>
          </a:p>
        </p:txBody>
      </p:sp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91CCBB-B7C0-4A3E-A917-D699A9C6E874}" type="slidenum">
              <a:rPr lang="en-US" smtClean="0"/>
              <a:pPr/>
              <a:t>31</a:t>
            </a:fld>
            <a:endParaRPr lang="en-US" smtClean="0"/>
          </a:p>
        </p:txBody>
      </p:sp>
      <p:grpSp>
        <p:nvGrpSpPr>
          <p:cNvPr id="46084" name="Group 3"/>
          <p:cNvGrpSpPr>
            <a:grpSpLocks/>
          </p:cNvGrpSpPr>
          <p:nvPr/>
        </p:nvGrpSpPr>
        <p:grpSpPr bwMode="auto">
          <a:xfrm>
            <a:off x="533400" y="2057400"/>
            <a:ext cx="2298700" cy="2324100"/>
            <a:chOff x="3312" y="2736"/>
            <a:chExt cx="1448" cy="1464"/>
          </a:xfrm>
        </p:grpSpPr>
        <p:grpSp>
          <p:nvGrpSpPr>
            <p:cNvPr id="46103" name="Group 4"/>
            <p:cNvGrpSpPr>
              <a:grpSpLocks/>
            </p:cNvGrpSpPr>
            <p:nvPr/>
          </p:nvGrpSpPr>
          <p:grpSpPr bwMode="auto">
            <a:xfrm>
              <a:off x="3792" y="2736"/>
              <a:ext cx="329" cy="1297"/>
              <a:chOff x="2282" y="2456"/>
              <a:chExt cx="329" cy="1297"/>
            </a:xfrm>
          </p:grpSpPr>
          <p:sp>
            <p:nvSpPr>
              <p:cNvPr id="46105" name="Text Box 5"/>
              <p:cNvSpPr txBox="1">
                <a:spLocks noChangeArrowheads="1"/>
              </p:cNvSpPr>
              <p:nvPr/>
            </p:nvSpPr>
            <p:spPr bwMode="auto">
              <a:xfrm>
                <a:off x="2312" y="2456"/>
                <a:ext cx="27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>
                    <a:latin typeface="Times New Roman" pitchFamily="18" charset="0"/>
                  </a:rPr>
                  <a:t>{}</a:t>
                </a:r>
              </a:p>
            </p:txBody>
          </p:sp>
          <p:sp>
            <p:nvSpPr>
              <p:cNvPr id="46106" name="Text Box 6"/>
              <p:cNvSpPr txBox="1">
                <a:spLocks noChangeArrowheads="1"/>
              </p:cNvSpPr>
              <p:nvPr/>
            </p:nvSpPr>
            <p:spPr bwMode="auto">
              <a:xfrm>
                <a:off x="2300" y="2840"/>
                <a:ext cx="29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f:3</a:t>
                </a:r>
              </a:p>
            </p:txBody>
          </p:sp>
          <p:sp>
            <p:nvSpPr>
              <p:cNvPr id="46107" name="Text Box 7"/>
              <p:cNvSpPr txBox="1">
                <a:spLocks noChangeArrowheads="1"/>
              </p:cNvSpPr>
              <p:nvPr/>
            </p:nvSpPr>
            <p:spPr bwMode="auto">
              <a:xfrm>
                <a:off x="2287" y="3167"/>
                <a:ext cx="32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c:3</a:t>
                </a:r>
              </a:p>
            </p:txBody>
          </p:sp>
          <p:sp>
            <p:nvSpPr>
              <p:cNvPr id="46108" name="Text Box 8"/>
              <p:cNvSpPr txBox="1">
                <a:spLocks noChangeArrowheads="1"/>
              </p:cNvSpPr>
              <p:nvPr/>
            </p:nvSpPr>
            <p:spPr bwMode="auto">
              <a:xfrm>
                <a:off x="2282" y="3503"/>
                <a:ext cx="329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a:3</a:t>
                </a:r>
              </a:p>
            </p:txBody>
          </p:sp>
          <p:cxnSp>
            <p:nvCxnSpPr>
              <p:cNvPr id="46109" name="AutoShape 9"/>
              <p:cNvCxnSpPr>
                <a:cxnSpLocks noChangeShapeType="1"/>
                <a:stCxn id="46105" idx="2"/>
                <a:endCxn id="46106" idx="0"/>
              </p:cNvCxnSpPr>
              <p:nvPr/>
            </p:nvCxnSpPr>
            <p:spPr bwMode="auto">
              <a:xfrm>
                <a:off x="2447" y="2706"/>
                <a:ext cx="0" cy="13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6110" name="AutoShape 10"/>
              <p:cNvCxnSpPr>
                <a:cxnSpLocks noChangeShapeType="1"/>
                <a:stCxn id="46106" idx="2"/>
                <a:endCxn id="46107" idx="0"/>
              </p:cNvCxnSpPr>
              <p:nvPr/>
            </p:nvCxnSpPr>
            <p:spPr bwMode="auto">
              <a:xfrm>
                <a:off x="2447" y="3090"/>
                <a:ext cx="0" cy="7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6111" name="AutoShape 11"/>
              <p:cNvCxnSpPr>
                <a:cxnSpLocks noChangeShapeType="1"/>
                <a:stCxn id="46107" idx="2"/>
                <a:endCxn id="46108" idx="0"/>
              </p:cNvCxnSpPr>
              <p:nvPr/>
            </p:nvCxnSpPr>
            <p:spPr bwMode="auto">
              <a:xfrm>
                <a:off x="2447" y="3417"/>
                <a:ext cx="0" cy="8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46104" name="Text Box 12"/>
            <p:cNvSpPr txBox="1">
              <a:spLocks noChangeArrowheads="1"/>
            </p:cNvSpPr>
            <p:nvPr/>
          </p:nvSpPr>
          <p:spPr bwMode="auto">
            <a:xfrm>
              <a:off x="3312" y="3969"/>
              <a:ext cx="144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>
                  <a:latin typeface="Times New Roman" pitchFamily="18" charset="0"/>
                </a:rPr>
                <a:t>m-conditional </a:t>
              </a:r>
              <a:r>
                <a:rPr lang="en-US" sz="1800" b="1">
                  <a:latin typeface="Times New Roman" pitchFamily="18" charset="0"/>
                </a:rPr>
                <a:t>FP-tree</a:t>
              </a:r>
              <a:endParaRPr lang="en-US" sz="1800" b="1" i="1">
                <a:latin typeface="Times New Roman" pitchFamily="18" charset="0"/>
              </a:endParaRPr>
            </a:p>
          </p:txBody>
        </p:sp>
      </p:grpSp>
      <p:sp>
        <p:nvSpPr>
          <p:cNvPr id="46085" name="Text Box 13"/>
          <p:cNvSpPr txBox="1">
            <a:spLocks noChangeArrowheads="1"/>
          </p:cNvSpPr>
          <p:nvPr/>
        </p:nvSpPr>
        <p:spPr bwMode="auto">
          <a:xfrm>
            <a:off x="2590800" y="1981200"/>
            <a:ext cx="481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Cond. pattern base of “am”: (fc:3)</a:t>
            </a:r>
          </a:p>
        </p:txBody>
      </p:sp>
      <p:grpSp>
        <p:nvGrpSpPr>
          <p:cNvPr id="46086" name="Group 14"/>
          <p:cNvGrpSpPr>
            <a:grpSpLocks/>
          </p:cNvGrpSpPr>
          <p:nvPr/>
        </p:nvGrpSpPr>
        <p:grpSpPr bwMode="auto">
          <a:xfrm>
            <a:off x="6781800" y="1371600"/>
            <a:ext cx="2413000" cy="1866900"/>
            <a:chOff x="4393" y="1248"/>
            <a:chExt cx="1520" cy="1176"/>
          </a:xfrm>
        </p:grpSpPr>
        <p:sp>
          <p:nvSpPr>
            <p:cNvPr id="46097" name="Text Box 15"/>
            <p:cNvSpPr txBox="1">
              <a:spLocks noChangeArrowheads="1"/>
            </p:cNvSpPr>
            <p:nvPr/>
          </p:nvSpPr>
          <p:spPr bwMode="auto">
            <a:xfrm>
              <a:off x="4878" y="1248"/>
              <a:ext cx="27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Times New Roman" pitchFamily="18" charset="0"/>
                </a:rPr>
                <a:t>{}</a:t>
              </a:r>
            </a:p>
          </p:txBody>
        </p:sp>
        <p:sp>
          <p:nvSpPr>
            <p:cNvPr id="46098" name="Text Box 16"/>
            <p:cNvSpPr txBox="1">
              <a:spLocks noChangeArrowheads="1"/>
            </p:cNvSpPr>
            <p:nvPr/>
          </p:nvSpPr>
          <p:spPr bwMode="auto">
            <a:xfrm>
              <a:off x="4866" y="1632"/>
              <a:ext cx="29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f:3</a:t>
              </a:r>
            </a:p>
          </p:txBody>
        </p:sp>
        <p:sp>
          <p:nvSpPr>
            <p:cNvPr id="46099" name="Text Box 17"/>
            <p:cNvSpPr txBox="1">
              <a:spLocks noChangeArrowheads="1"/>
            </p:cNvSpPr>
            <p:nvPr/>
          </p:nvSpPr>
          <p:spPr bwMode="auto">
            <a:xfrm>
              <a:off x="4853" y="1959"/>
              <a:ext cx="32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i="1">
                  <a:latin typeface="Times New Roman" pitchFamily="18" charset="0"/>
                </a:rPr>
                <a:t>c:3</a:t>
              </a:r>
            </a:p>
          </p:txBody>
        </p:sp>
        <p:cxnSp>
          <p:nvCxnSpPr>
            <p:cNvPr id="46100" name="AutoShape 18"/>
            <p:cNvCxnSpPr>
              <a:cxnSpLocks noChangeShapeType="1"/>
              <a:stCxn id="46097" idx="2"/>
              <a:endCxn id="46098" idx="0"/>
            </p:cNvCxnSpPr>
            <p:nvPr/>
          </p:nvCxnSpPr>
          <p:spPr bwMode="auto">
            <a:xfrm>
              <a:off x="5013" y="1498"/>
              <a:ext cx="0" cy="13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6101" name="AutoShape 19"/>
            <p:cNvCxnSpPr>
              <a:cxnSpLocks noChangeShapeType="1"/>
              <a:stCxn id="46098" idx="2"/>
              <a:endCxn id="46099" idx="0"/>
            </p:cNvCxnSpPr>
            <p:nvPr/>
          </p:nvCxnSpPr>
          <p:spPr bwMode="auto">
            <a:xfrm>
              <a:off x="5013" y="1882"/>
              <a:ext cx="0" cy="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46102" name="Text Box 20"/>
            <p:cNvSpPr txBox="1">
              <a:spLocks noChangeArrowheads="1"/>
            </p:cNvSpPr>
            <p:nvPr/>
          </p:nvSpPr>
          <p:spPr bwMode="auto">
            <a:xfrm>
              <a:off x="4393" y="2193"/>
              <a:ext cx="15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 i="1">
                  <a:latin typeface="Times New Roman" pitchFamily="18" charset="0"/>
                </a:rPr>
                <a:t>am-conditional </a:t>
              </a:r>
              <a:r>
                <a:rPr lang="en-US" sz="1800" b="1">
                  <a:latin typeface="Times New Roman" pitchFamily="18" charset="0"/>
                </a:rPr>
                <a:t>FP-tree</a:t>
              </a:r>
              <a:endParaRPr lang="en-US" sz="1800" b="1" i="1">
                <a:latin typeface="Times New Roman" pitchFamily="18" charset="0"/>
              </a:endParaRPr>
            </a:p>
          </p:txBody>
        </p:sp>
      </p:grpSp>
      <p:sp>
        <p:nvSpPr>
          <p:cNvPr id="46087" name="Text Box 21"/>
          <p:cNvSpPr txBox="1">
            <a:spLocks noChangeArrowheads="1"/>
          </p:cNvSpPr>
          <p:nvPr/>
        </p:nvSpPr>
        <p:spPr bwMode="auto">
          <a:xfrm>
            <a:off x="2743200" y="3429000"/>
            <a:ext cx="4652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Cond. pattern base of “cm”: (f:3)</a:t>
            </a:r>
          </a:p>
        </p:txBody>
      </p:sp>
      <p:sp>
        <p:nvSpPr>
          <p:cNvPr id="46088" name="Text Box 22"/>
          <p:cNvSpPr txBox="1">
            <a:spLocks noChangeArrowheads="1"/>
          </p:cNvSpPr>
          <p:nvPr/>
        </p:nvSpPr>
        <p:spPr bwMode="auto">
          <a:xfrm>
            <a:off x="7551738" y="3200400"/>
            <a:ext cx="4286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{}</a:t>
            </a:r>
          </a:p>
        </p:txBody>
      </p:sp>
      <p:sp>
        <p:nvSpPr>
          <p:cNvPr id="46089" name="Text Box 23"/>
          <p:cNvSpPr txBox="1">
            <a:spLocks noChangeArrowheads="1"/>
          </p:cNvSpPr>
          <p:nvPr/>
        </p:nvSpPr>
        <p:spPr bwMode="auto">
          <a:xfrm>
            <a:off x="7532688" y="3810000"/>
            <a:ext cx="465137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latin typeface="Times New Roman" pitchFamily="18" charset="0"/>
              </a:rPr>
              <a:t>f:3</a:t>
            </a:r>
          </a:p>
        </p:txBody>
      </p:sp>
      <p:cxnSp>
        <p:nvCxnSpPr>
          <p:cNvPr id="46090" name="AutoShape 24"/>
          <p:cNvCxnSpPr>
            <a:cxnSpLocks noChangeShapeType="1"/>
            <a:stCxn id="46088" idx="2"/>
            <a:endCxn id="46089" idx="0"/>
          </p:cNvCxnSpPr>
          <p:nvPr/>
        </p:nvCxnSpPr>
        <p:spPr bwMode="auto">
          <a:xfrm>
            <a:off x="7766050" y="3597275"/>
            <a:ext cx="0" cy="2127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46091" name="Text Box 25"/>
          <p:cNvSpPr txBox="1">
            <a:spLocks noChangeArrowheads="1"/>
          </p:cNvSpPr>
          <p:nvPr/>
        </p:nvSpPr>
        <p:spPr bwMode="auto">
          <a:xfrm>
            <a:off x="6781800" y="4243388"/>
            <a:ext cx="24003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 i="1">
                <a:latin typeface="Times New Roman" pitchFamily="18" charset="0"/>
              </a:rPr>
              <a:t>cm-conditional </a:t>
            </a:r>
            <a:r>
              <a:rPr lang="en-US" sz="1800" b="1">
                <a:latin typeface="Times New Roman" pitchFamily="18" charset="0"/>
              </a:rPr>
              <a:t>FP-tree</a:t>
            </a:r>
            <a:endParaRPr lang="en-US" sz="1800" b="1" i="1">
              <a:latin typeface="Times New Roman" pitchFamily="18" charset="0"/>
            </a:endParaRPr>
          </a:p>
        </p:txBody>
      </p:sp>
      <p:sp>
        <p:nvSpPr>
          <p:cNvPr id="46092" name="Text Box 26"/>
          <p:cNvSpPr txBox="1">
            <a:spLocks noChangeArrowheads="1"/>
          </p:cNvSpPr>
          <p:nvPr/>
        </p:nvSpPr>
        <p:spPr bwMode="auto">
          <a:xfrm>
            <a:off x="381000" y="5334000"/>
            <a:ext cx="4813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Cond. pattern base of “cam”: (f:3)</a:t>
            </a:r>
          </a:p>
        </p:txBody>
      </p:sp>
      <p:sp>
        <p:nvSpPr>
          <p:cNvPr id="46093" name="Text Box 27"/>
          <p:cNvSpPr txBox="1">
            <a:spLocks noChangeArrowheads="1"/>
          </p:cNvSpPr>
          <p:nvPr/>
        </p:nvSpPr>
        <p:spPr bwMode="auto">
          <a:xfrm>
            <a:off x="5646738" y="4876800"/>
            <a:ext cx="4286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{}</a:t>
            </a:r>
          </a:p>
        </p:txBody>
      </p:sp>
      <p:sp>
        <p:nvSpPr>
          <p:cNvPr id="46094" name="Text Box 28"/>
          <p:cNvSpPr txBox="1">
            <a:spLocks noChangeArrowheads="1"/>
          </p:cNvSpPr>
          <p:nvPr/>
        </p:nvSpPr>
        <p:spPr bwMode="auto">
          <a:xfrm>
            <a:off x="5627688" y="5486400"/>
            <a:ext cx="465137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i="1">
                <a:latin typeface="Times New Roman" pitchFamily="18" charset="0"/>
              </a:rPr>
              <a:t>f:3</a:t>
            </a:r>
          </a:p>
        </p:txBody>
      </p:sp>
      <p:cxnSp>
        <p:nvCxnSpPr>
          <p:cNvPr id="46095" name="AutoShape 29"/>
          <p:cNvCxnSpPr>
            <a:cxnSpLocks noChangeShapeType="1"/>
            <a:stCxn id="46093" idx="2"/>
            <a:endCxn id="46094" idx="0"/>
          </p:cNvCxnSpPr>
          <p:nvPr/>
        </p:nvCxnSpPr>
        <p:spPr bwMode="auto">
          <a:xfrm>
            <a:off x="5861050" y="5273675"/>
            <a:ext cx="0" cy="2127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46096" name="Text Box 30"/>
          <p:cNvSpPr txBox="1">
            <a:spLocks noChangeArrowheads="1"/>
          </p:cNvSpPr>
          <p:nvPr/>
        </p:nvSpPr>
        <p:spPr bwMode="auto">
          <a:xfrm>
            <a:off x="4876800" y="5919788"/>
            <a:ext cx="25146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1" i="1">
                <a:latin typeface="Times New Roman" pitchFamily="18" charset="0"/>
              </a:rPr>
              <a:t>cam-conditional </a:t>
            </a:r>
            <a:r>
              <a:rPr lang="en-US" sz="1800" b="1">
                <a:latin typeface="Times New Roman" pitchFamily="18" charset="0"/>
              </a:rPr>
              <a:t>FP-tree</a:t>
            </a:r>
            <a:endParaRPr lang="en-US" sz="1800" b="1" i="1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458200" cy="52863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A Special Case: Single Prefix Path in FP-tree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696200" cy="2743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Suppose a (conditional) FP-tree T has a shared single prefix-path P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Mining can be decomposed into two parts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Reduction of the single prefix path into one node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smtClean="0"/>
              <a:t>Concatenation of the mining results of the two parts</a:t>
            </a:r>
          </a:p>
        </p:txBody>
      </p:sp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5E3FAF-C95D-4D21-AB0C-E8BCBE78580B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2438400" y="5486400"/>
            <a:ext cx="49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  <a:sym typeface="Wingdings 3" pitchFamily="18" charset="2"/>
              </a:rPr>
              <a:t></a:t>
            </a:r>
          </a:p>
        </p:txBody>
      </p:sp>
      <p:grpSp>
        <p:nvGrpSpPr>
          <p:cNvPr id="47110" name="Group 5"/>
          <p:cNvGrpSpPr>
            <a:grpSpLocks/>
          </p:cNvGrpSpPr>
          <p:nvPr/>
        </p:nvGrpSpPr>
        <p:grpSpPr bwMode="auto">
          <a:xfrm>
            <a:off x="381000" y="2819400"/>
            <a:ext cx="2128838" cy="3643313"/>
            <a:chOff x="0" y="1824"/>
            <a:chExt cx="1341" cy="2295"/>
          </a:xfrm>
        </p:grpSpPr>
        <p:grpSp>
          <p:nvGrpSpPr>
            <p:cNvPr id="47135" name="Group 6"/>
            <p:cNvGrpSpPr>
              <a:grpSpLocks/>
            </p:cNvGrpSpPr>
            <p:nvPr/>
          </p:nvGrpSpPr>
          <p:grpSpPr bwMode="auto">
            <a:xfrm>
              <a:off x="240" y="1824"/>
              <a:ext cx="438" cy="1251"/>
              <a:chOff x="144" y="1824"/>
              <a:chExt cx="438" cy="1251"/>
            </a:xfrm>
          </p:grpSpPr>
          <p:sp>
            <p:nvSpPr>
              <p:cNvPr id="47145" name="Text Box 7"/>
              <p:cNvSpPr txBox="1">
                <a:spLocks noChangeArrowheads="1"/>
              </p:cNvSpPr>
              <p:nvPr/>
            </p:nvSpPr>
            <p:spPr bwMode="auto">
              <a:xfrm>
                <a:off x="149" y="2504"/>
                <a:ext cx="43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2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47146" name="Text Box 8"/>
              <p:cNvSpPr txBox="1">
                <a:spLocks noChangeArrowheads="1"/>
              </p:cNvSpPr>
              <p:nvPr/>
            </p:nvSpPr>
            <p:spPr bwMode="auto">
              <a:xfrm>
                <a:off x="144" y="2825"/>
                <a:ext cx="43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3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47147" name="Text Box 9"/>
              <p:cNvSpPr txBox="1">
                <a:spLocks noChangeArrowheads="1"/>
              </p:cNvSpPr>
              <p:nvPr/>
            </p:nvSpPr>
            <p:spPr bwMode="auto">
              <a:xfrm>
                <a:off x="144" y="2191"/>
                <a:ext cx="43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1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1</a:t>
                </a:r>
              </a:p>
            </p:txBody>
          </p:sp>
          <p:grpSp>
            <p:nvGrpSpPr>
              <p:cNvPr id="47148" name="Group 10"/>
              <p:cNvGrpSpPr>
                <a:grpSpLocks/>
              </p:cNvGrpSpPr>
              <p:nvPr/>
            </p:nvGrpSpPr>
            <p:grpSpPr bwMode="auto">
              <a:xfrm>
                <a:off x="155" y="1824"/>
                <a:ext cx="270" cy="1001"/>
                <a:chOff x="2312" y="2456"/>
                <a:chExt cx="290" cy="1047"/>
              </a:xfrm>
            </p:grpSpPr>
            <p:sp>
              <p:nvSpPr>
                <p:cNvPr id="4714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312" y="2456"/>
                  <a:ext cx="290" cy="26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000">
                      <a:latin typeface="Times New Roman" pitchFamily="18" charset="0"/>
                    </a:rPr>
                    <a:t>{}</a:t>
                  </a:r>
                </a:p>
              </p:txBody>
            </p:sp>
            <p:cxnSp>
              <p:nvCxnSpPr>
                <p:cNvPr id="47150" name="AutoShape 12"/>
                <p:cNvCxnSpPr>
                  <a:cxnSpLocks noChangeShapeType="1"/>
                  <a:stCxn id="47149" idx="2"/>
                  <a:endCxn id="47147" idx="0"/>
                </p:cNvCxnSpPr>
                <p:nvPr/>
              </p:nvCxnSpPr>
              <p:spPr bwMode="auto">
                <a:xfrm>
                  <a:off x="2447" y="2706"/>
                  <a:ext cx="0" cy="13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7151" name="AutoShape 13"/>
                <p:cNvCxnSpPr>
                  <a:cxnSpLocks noChangeShapeType="1"/>
                  <a:stCxn id="47147" idx="2"/>
                  <a:endCxn id="47145" idx="0"/>
                </p:cNvCxnSpPr>
                <p:nvPr/>
              </p:nvCxnSpPr>
              <p:spPr bwMode="auto">
                <a:xfrm>
                  <a:off x="2447" y="3090"/>
                  <a:ext cx="0" cy="77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7152" name="AutoShape 14"/>
                <p:cNvCxnSpPr>
                  <a:cxnSpLocks noChangeShapeType="1"/>
                  <a:stCxn id="47145" idx="2"/>
                  <a:endCxn id="47146" idx="0"/>
                </p:cNvCxnSpPr>
                <p:nvPr/>
              </p:nvCxnSpPr>
              <p:spPr bwMode="auto">
                <a:xfrm>
                  <a:off x="2447" y="3417"/>
                  <a:ext cx="0" cy="86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</p:cxnSp>
          </p:grpSp>
        </p:grpSp>
        <p:grpSp>
          <p:nvGrpSpPr>
            <p:cNvPr id="47136" name="Group 15"/>
            <p:cNvGrpSpPr>
              <a:grpSpLocks/>
            </p:cNvGrpSpPr>
            <p:nvPr/>
          </p:nvGrpSpPr>
          <p:grpSpPr bwMode="auto">
            <a:xfrm>
              <a:off x="0" y="3120"/>
              <a:ext cx="1341" cy="999"/>
              <a:chOff x="0" y="3120"/>
              <a:chExt cx="1341" cy="999"/>
            </a:xfrm>
          </p:grpSpPr>
          <p:sp>
            <p:nvSpPr>
              <p:cNvPr id="47137" name="Line 16"/>
              <p:cNvSpPr>
                <a:spLocks noChangeShapeType="1"/>
              </p:cNvSpPr>
              <p:nvPr/>
            </p:nvSpPr>
            <p:spPr bwMode="auto">
              <a:xfrm flipH="1">
                <a:off x="144" y="3120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IN"/>
              </a:p>
            </p:txBody>
          </p:sp>
          <p:sp>
            <p:nvSpPr>
              <p:cNvPr id="47138" name="Line 17"/>
              <p:cNvSpPr>
                <a:spLocks noChangeShapeType="1"/>
              </p:cNvSpPr>
              <p:nvPr/>
            </p:nvSpPr>
            <p:spPr bwMode="auto">
              <a:xfrm>
                <a:off x="432" y="3120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IN"/>
              </a:p>
            </p:txBody>
          </p:sp>
          <p:sp>
            <p:nvSpPr>
              <p:cNvPr id="47139" name="Text Box 18"/>
              <p:cNvSpPr txBox="1">
                <a:spLocks noChangeArrowheads="1"/>
              </p:cNvSpPr>
              <p:nvPr/>
            </p:nvSpPr>
            <p:spPr bwMode="auto">
              <a:xfrm>
                <a:off x="0" y="3424"/>
                <a:ext cx="4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b</a:t>
                </a:r>
                <a:r>
                  <a:rPr lang="en-US" sz="1800" i="1" baseline="-25000"/>
                  <a:t>1</a:t>
                </a:r>
                <a:r>
                  <a:rPr lang="en-US" sz="1800" i="1"/>
                  <a:t>:m</a:t>
                </a:r>
                <a:r>
                  <a:rPr lang="en-US" sz="1800" i="1" baseline="-25000"/>
                  <a:t>1</a:t>
                </a:r>
              </a:p>
            </p:txBody>
          </p:sp>
          <p:sp>
            <p:nvSpPr>
              <p:cNvPr id="47140" name="Text Box 19"/>
              <p:cNvSpPr txBox="1">
                <a:spLocks noChangeArrowheads="1"/>
              </p:cNvSpPr>
              <p:nvPr/>
            </p:nvSpPr>
            <p:spPr bwMode="auto">
              <a:xfrm>
                <a:off x="662" y="3380"/>
                <a:ext cx="42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C</a:t>
                </a:r>
                <a:r>
                  <a:rPr lang="en-US" sz="1800" i="1" baseline="-25000"/>
                  <a:t>1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1</a:t>
                </a:r>
              </a:p>
            </p:txBody>
          </p:sp>
          <p:sp>
            <p:nvSpPr>
              <p:cNvPr id="47141" name="Line 20"/>
              <p:cNvSpPr>
                <a:spLocks noChangeShapeType="1"/>
              </p:cNvSpPr>
              <p:nvPr/>
            </p:nvSpPr>
            <p:spPr bwMode="auto">
              <a:xfrm flipH="1">
                <a:off x="528" y="3648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IN"/>
              </a:p>
            </p:txBody>
          </p:sp>
          <p:sp>
            <p:nvSpPr>
              <p:cNvPr id="47142" name="Line 21"/>
              <p:cNvSpPr>
                <a:spLocks noChangeShapeType="1"/>
              </p:cNvSpPr>
              <p:nvPr/>
            </p:nvSpPr>
            <p:spPr bwMode="auto">
              <a:xfrm>
                <a:off x="864" y="364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IN"/>
              </a:p>
            </p:txBody>
          </p:sp>
          <p:sp>
            <p:nvSpPr>
              <p:cNvPr id="47143" name="Rectangle 22"/>
              <p:cNvSpPr>
                <a:spLocks noChangeArrowheads="1"/>
              </p:cNvSpPr>
              <p:nvPr/>
            </p:nvSpPr>
            <p:spPr bwMode="auto">
              <a:xfrm>
                <a:off x="288" y="3888"/>
                <a:ext cx="42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C</a:t>
                </a:r>
                <a:r>
                  <a:rPr lang="en-US" sz="1800" i="1" baseline="-25000"/>
                  <a:t>2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2</a:t>
                </a:r>
              </a:p>
            </p:txBody>
          </p:sp>
          <p:sp>
            <p:nvSpPr>
              <p:cNvPr id="47144" name="Rectangle 23"/>
              <p:cNvSpPr>
                <a:spLocks noChangeArrowheads="1"/>
              </p:cNvSpPr>
              <p:nvPr/>
            </p:nvSpPr>
            <p:spPr bwMode="auto">
              <a:xfrm>
                <a:off x="912" y="3888"/>
                <a:ext cx="42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C</a:t>
                </a:r>
                <a:r>
                  <a:rPr lang="en-US" sz="1800" i="1" baseline="-25000"/>
                  <a:t>3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3</a:t>
                </a:r>
              </a:p>
            </p:txBody>
          </p:sp>
        </p:grpSp>
      </p:grpSp>
      <p:grpSp>
        <p:nvGrpSpPr>
          <p:cNvPr id="47111" name="Group 24"/>
          <p:cNvGrpSpPr>
            <a:grpSpLocks/>
          </p:cNvGrpSpPr>
          <p:nvPr/>
        </p:nvGrpSpPr>
        <p:grpSpPr bwMode="auto">
          <a:xfrm>
            <a:off x="6172200" y="4572000"/>
            <a:ext cx="2128838" cy="2043113"/>
            <a:chOff x="2304" y="2880"/>
            <a:chExt cx="1341" cy="1287"/>
          </a:xfrm>
        </p:grpSpPr>
        <p:grpSp>
          <p:nvGrpSpPr>
            <p:cNvPr id="47125" name="Group 25"/>
            <p:cNvGrpSpPr>
              <a:grpSpLocks/>
            </p:cNvGrpSpPr>
            <p:nvPr/>
          </p:nvGrpSpPr>
          <p:grpSpPr bwMode="auto">
            <a:xfrm>
              <a:off x="2304" y="3168"/>
              <a:ext cx="1341" cy="999"/>
              <a:chOff x="0" y="3120"/>
              <a:chExt cx="1341" cy="999"/>
            </a:xfrm>
          </p:grpSpPr>
          <p:sp>
            <p:nvSpPr>
              <p:cNvPr id="47127" name="Line 26"/>
              <p:cNvSpPr>
                <a:spLocks noChangeShapeType="1"/>
              </p:cNvSpPr>
              <p:nvPr/>
            </p:nvSpPr>
            <p:spPr bwMode="auto">
              <a:xfrm flipH="1">
                <a:off x="144" y="3120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IN"/>
              </a:p>
            </p:txBody>
          </p:sp>
          <p:sp>
            <p:nvSpPr>
              <p:cNvPr id="47128" name="Line 27"/>
              <p:cNvSpPr>
                <a:spLocks noChangeShapeType="1"/>
              </p:cNvSpPr>
              <p:nvPr/>
            </p:nvSpPr>
            <p:spPr bwMode="auto">
              <a:xfrm>
                <a:off x="432" y="3120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IN"/>
              </a:p>
            </p:txBody>
          </p:sp>
          <p:sp>
            <p:nvSpPr>
              <p:cNvPr id="47129" name="Text Box 28"/>
              <p:cNvSpPr txBox="1">
                <a:spLocks noChangeArrowheads="1"/>
              </p:cNvSpPr>
              <p:nvPr/>
            </p:nvSpPr>
            <p:spPr bwMode="auto">
              <a:xfrm>
                <a:off x="0" y="3424"/>
                <a:ext cx="4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b</a:t>
                </a:r>
                <a:r>
                  <a:rPr lang="en-US" sz="1800" i="1" baseline="-25000"/>
                  <a:t>1</a:t>
                </a:r>
                <a:r>
                  <a:rPr lang="en-US" sz="1800" i="1"/>
                  <a:t>:m</a:t>
                </a:r>
                <a:r>
                  <a:rPr lang="en-US" sz="1800" i="1" baseline="-25000"/>
                  <a:t>1</a:t>
                </a:r>
              </a:p>
            </p:txBody>
          </p:sp>
          <p:sp>
            <p:nvSpPr>
              <p:cNvPr id="47130" name="Text Box 29"/>
              <p:cNvSpPr txBox="1">
                <a:spLocks noChangeArrowheads="1"/>
              </p:cNvSpPr>
              <p:nvPr/>
            </p:nvSpPr>
            <p:spPr bwMode="auto">
              <a:xfrm>
                <a:off x="662" y="3380"/>
                <a:ext cx="42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C</a:t>
                </a:r>
                <a:r>
                  <a:rPr lang="en-US" sz="1800" i="1" baseline="-25000"/>
                  <a:t>1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1</a:t>
                </a:r>
              </a:p>
            </p:txBody>
          </p:sp>
          <p:sp>
            <p:nvSpPr>
              <p:cNvPr id="47131" name="Line 30"/>
              <p:cNvSpPr>
                <a:spLocks noChangeShapeType="1"/>
              </p:cNvSpPr>
              <p:nvPr/>
            </p:nvSpPr>
            <p:spPr bwMode="auto">
              <a:xfrm flipH="1">
                <a:off x="528" y="3648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IN"/>
              </a:p>
            </p:txBody>
          </p:sp>
          <p:sp>
            <p:nvSpPr>
              <p:cNvPr id="47132" name="Line 31"/>
              <p:cNvSpPr>
                <a:spLocks noChangeShapeType="1"/>
              </p:cNvSpPr>
              <p:nvPr/>
            </p:nvSpPr>
            <p:spPr bwMode="auto">
              <a:xfrm>
                <a:off x="864" y="364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IN"/>
              </a:p>
            </p:txBody>
          </p:sp>
          <p:sp>
            <p:nvSpPr>
              <p:cNvPr id="47133" name="Rectangle 32"/>
              <p:cNvSpPr>
                <a:spLocks noChangeArrowheads="1"/>
              </p:cNvSpPr>
              <p:nvPr/>
            </p:nvSpPr>
            <p:spPr bwMode="auto">
              <a:xfrm>
                <a:off x="288" y="3888"/>
                <a:ext cx="42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C</a:t>
                </a:r>
                <a:r>
                  <a:rPr lang="en-US" sz="1800" i="1" baseline="-25000"/>
                  <a:t>2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2</a:t>
                </a:r>
              </a:p>
            </p:txBody>
          </p:sp>
          <p:sp>
            <p:nvSpPr>
              <p:cNvPr id="47134" name="Rectangle 33"/>
              <p:cNvSpPr>
                <a:spLocks noChangeArrowheads="1"/>
              </p:cNvSpPr>
              <p:nvPr/>
            </p:nvSpPr>
            <p:spPr bwMode="auto">
              <a:xfrm>
                <a:off x="912" y="3888"/>
                <a:ext cx="42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i="1"/>
                  <a:t>C</a:t>
                </a:r>
                <a:r>
                  <a:rPr lang="en-US" sz="1800" i="1" baseline="-25000"/>
                  <a:t>3</a:t>
                </a:r>
                <a:r>
                  <a:rPr lang="en-US" sz="1800" i="1"/>
                  <a:t>:k</a:t>
                </a:r>
                <a:r>
                  <a:rPr lang="en-US" sz="1800" i="1" baseline="-25000"/>
                  <a:t>3</a:t>
                </a:r>
              </a:p>
            </p:txBody>
          </p:sp>
        </p:grpSp>
        <p:sp>
          <p:nvSpPr>
            <p:cNvPr id="47126" name="Text Box 34"/>
            <p:cNvSpPr txBox="1">
              <a:spLocks noChangeArrowheads="1"/>
            </p:cNvSpPr>
            <p:nvPr/>
          </p:nvSpPr>
          <p:spPr bwMode="auto">
            <a:xfrm>
              <a:off x="2640" y="2880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1"/>
                <a:t>r</a:t>
              </a:r>
              <a:r>
                <a:rPr lang="en-US" sz="1800" i="1" baseline="-25000"/>
                <a:t>1</a:t>
              </a:r>
            </a:p>
          </p:txBody>
        </p:sp>
      </p:grpSp>
      <p:sp>
        <p:nvSpPr>
          <p:cNvPr id="47112" name="Rectangle 35"/>
          <p:cNvSpPr>
            <a:spLocks noChangeArrowheads="1"/>
          </p:cNvSpPr>
          <p:nvPr/>
        </p:nvSpPr>
        <p:spPr bwMode="auto">
          <a:xfrm>
            <a:off x="5410200" y="5334000"/>
            <a:ext cx="44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  <a:sym typeface="Wingdings 3" pitchFamily="18" charset="2"/>
              </a:rPr>
              <a:t>+</a:t>
            </a:r>
          </a:p>
        </p:txBody>
      </p:sp>
      <p:grpSp>
        <p:nvGrpSpPr>
          <p:cNvPr id="47113" name="Group 36"/>
          <p:cNvGrpSpPr>
            <a:grpSpLocks/>
          </p:cNvGrpSpPr>
          <p:nvPr/>
        </p:nvGrpSpPr>
        <p:grpSpPr bwMode="auto">
          <a:xfrm>
            <a:off x="3352800" y="4648200"/>
            <a:ext cx="1609725" cy="1985963"/>
            <a:chOff x="2112" y="2928"/>
            <a:chExt cx="1014" cy="1251"/>
          </a:xfrm>
        </p:grpSpPr>
        <p:grpSp>
          <p:nvGrpSpPr>
            <p:cNvPr id="47114" name="Group 37"/>
            <p:cNvGrpSpPr>
              <a:grpSpLocks/>
            </p:cNvGrpSpPr>
            <p:nvPr/>
          </p:nvGrpSpPr>
          <p:grpSpPr bwMode="auto">
            <a:xfrm>
              <a:off x="2688" y="2928"/>
              <a:ext cx="438" cy="1251"/>
              <a:chOff x="144" y="1824"/>
              <a:chExt cx="438" cy="1251"/>
            </a:xfrm>
          </p:grpSpPr>
          <p:sp>
            <p:nvSpPr>
              <p:cNvPr id="47117" name="Text Box 38"/>
              <p:cNvSpPr txBox="1">
                <a:spLocks noChangeArrowheads="1"/>
              </p:cNvSpPr>
              <p:nvPr/>
            </p:nvSpPr>
            <p:spPr bwMode="auto">
              <a:xfrm>
                <a:off x="149" y="2504"/>
                <a:ext cx="43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2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47118" name="Text Box 39"/>
              <p:cNvSpPr txBox="1">
                <a:spLocks noChangeArrowheads="1"/>
              </p:cNvSpPr>
              <p:nvPr/>
            </p:nvSpPr>
            <p:spPr bwMode="auto">
              <a:xfrm>
                <a:off x="144" y="2825"/>
                <a:ext cx="43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3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47119" name="Text Box 40"/>
              <p:cNvSpPr txBox="1">
                <a:spLocks noChangeArrowheads="1"/>
              </p:cNvSpPr>
              <p:nvPr/>
            </p:nvSpPr>
            <p:spPr bwMode="auto">
              <a:xfrm>
                <a:off x="144" y="2191"/>
                <a:ext cx="43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i="1">
                    <a:latin typeface="Times New Roman" pitchFamily="18" charset="0"/>
                  </a:rPr>
                  <a:t>a</a:t>
                </a:r>
                <a:r>
                  <a:rPr lang="en-US" sz="2000" i="1" baseline="-25000">
                    <a:latin typeface="Times New Roman" pitchFamily="18" charset="0"/>
                  </a:rPr>
                  <a:t>1</a:t>
                </a:r>
                <a:r>
                  <a:rPr lang="en-US" sz="2000" i="1">
                    <a:latin typeface="Times New Roman" pitchFamily="18" charset="0"/>
                  </a:rPr>
                  <a:t>:n</a:t>
                </a:r>
                <a:r>
                  <a:rPr lang="en-US" sz="2000" i="1" baseline="-25000">
                    <a:latin typeface="Times New Roman" pitchFamily="18" charset="0"/>
                  </a:rPr>
                  <a:t>1</a:t>
                </a:r>
              </a:p>
            </p:txBody>
          </p:sp>
          <p:grpSp>
            <p:nvGrpSpPr>
              <p:cNvPr id="47120" name="Group 41"/>
              <p:cNvGrpSpPr>
                <a:grpSpLocks/>
              </p:cNvGrpSpPr>
              <p:nvPr/>
            </p:nvGrpSpPr>
            <p:grpSpPr bwMode="auto">
              <a:xfrm>
                <a:off x="155" y="1824"/>
                <a:ext cx="270" cy="1001"/>
                <a:chOff x="2312" y="2456"/>
                <a:chExt cx="290" cy="1047"/>
              </a:xfrm>
            </p:grpSpPr>
            <p:sp>
              <p:nvSpPr>
                <p:cNvPr id="47121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312" y="2456"/>
                  <a:ext cx="290" cy="26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000">
                      <a:latin typeface="Times New Roman" pitchFamily="18" charset="0"/>
                    </a:rPr>
                    <a:t>{}</a:t>
                  </a:r>
                </a:p>
              </p:txBody>
            </p:sp>
            <p:cxnSp>
              <p:nvCxnSpPr>
                <p:cNvPr id="47122" name="AutoShape 43"/>
                <p:cNvCxnSpPr>
                  <a:cxnSpLocks noChangeShapeType="1"/>
                  <a:stCxn id="47121" idx="2"/>
                  <a:endCxn id="47119" idx="0"/>
                </p:cNvCxnSpPr>
                <p:nvPr/>
              </p:nvCxnSpPr>
              <p:spPr bwMode="auto">
                <a:xfrm>
                  <a:off x="2447" y="2706"/>
                  <a:ext cx="0" cy="13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7123" name="AutoShape 44"/>
                <p:cNvCxnSpPr>
                  <a:cxnSpLocks noChangeShapeType="1"/>
                  <a:stCxn id="47119" idx="2"/>
                  <a:endCxn id="47117" idx="0"/>
                </p:cNvCxnSpPr>
                <p:nvPr/>
              </p:nvCxnSpPr>
              <p:spPr bwMode="auto">
                <a:xfrm>
                  <a:off x="2447" y="3090"/>
                  <a:ext cx="0" cy="77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47124" name="AutoShape 45"/>
                <p:cNvCxnSpPr>
                  <a:cxnSpLocks noChangeShapeType="1"/>
                  <a:stCxn id="47117" idx="2"/>
                  <a:endCxn id="47118" idx="0"/>
                </p:cNvCxnSpPr>
                <p:nvPr/>
              </p:nvCxnSpPr>
              <p:spPr bwMode="auto">
                <a:xfrm>
                  <a:off x="2447" y="3417"/>
                  <a:ext cx="0" cy="86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</p:cxnSp>
          </p:grpSp>
        </p:grpSp>
        <p:sp>
          <p:nvSpPr>
            <p:cNvPr id="47115" name="Text Box 46"/>
            <p:cNvSpPr txBox="1">
              <a:spLocks noChangeArrowheads="1"/>
            </p:cNvSpPr>
            <p:nvPr/>
          </p:nvSpPr>
          <p:spPr bwMode="auto">
            <a:xfrm>
              <a:off x="2112" y="3408"/>
              <a:ext cx="23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r</a:t>
              </a:r>
              <a:r>
                <a:rPr lang="en-US" sz="2000" i="1" baseline="-25000"/>
                <a:t>1</a:t>
              </a:r>
            </a:p>
          </p:txBody>
        </p:sp>
        <p:sp>
          <p:nvSpPr>
            <p:cNvPr id="47116" name="Rectangle 47"/>
            <p:cNvSpPr>
              <a:spLocks noChangeArrowheads="1"/>
            </p:cNvSpPr>
            <p:nvPr/>
          </p:nvSpPr>
          <p:spPr bwMode="auto">
            <a:xfrm>
              <a:off x="2352" y="3408"/>
              <a:ext cx="2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  <a:sym typeface="Wingdings 3" pitchFamily="18" charset="2"/>
                </a:rPr>
                <a:t>=</a:t>
              </a:r>
            </a:p>
          </p:txBody>
        </p:sp>
      </p:grpSp>
    </p:spTree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422275"/>
            <a:ext cx="7989887" cy="5683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Benefits of the FP-tree Structure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5029200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Completeness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Preserve complete information for frequent pattern mining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Never break a long pattern of any transaction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Compactness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Reduce irrelevant info—infrequent items are gone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Items in frequency descending order: the more frequently occurring, the more likely to be shared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Never be larger than the original database (not count node-links and the </a:t>
            </a:r>
            <a:r>
              <a:rPr lang="en-US" sz="2400" i="1" smtClean="0"/>
              <a:t>count</a:t>
            </a:r>
            <a:r>
              <a:rPr lang="en-US" sz="2400" smtClean="0"/>
              <a:t> field)</a:t>
            </a:r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1E3CB7-4E88-4B7E-8C77-7C001B6BE328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ransition spd="med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/>
          <a:lstStyle/>
          <a:p>
            <a:pPr eaLnBrk="1" hangingPunct="1"/>
            <a:r>
              <a:rPr lang="en-US" sz="3200" smtClean="0"/>
              <a:t>The Frequent Pattern Growth Mining Method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5283200"/>
          </a:xfrm>
        </p:spPr>
        <p:txBody>
          <a:bodyPr/>
          <a:lstStyle/>
          <a:p>
            <a:pPr eaLnBrk="1" hangingPunct="1"/>
            <a:r>
              <a:rPr lang="en-US" sz="2400" smtClean="0"/>
              <a:t>Idea: Frequent pattern growth</a:t>
            </a:r>
          </a:p>
          <a:p>
            <a:pPr lvl="1" eaLnBrk="1" hangingPunct="1"/>
            <a:r>
              <a:rPr lang="en-US" sz="2400" smtClean="0"/>
              <a:t>Recursively grow frequent patterns by pattern and database partition</a:t>
            </a:r>
          </a:p>
          <a:p>
            <a:pPr eaLnBrk="1" hangingPunct="1"/>
            <a:r>
              <a:rPr lang="en-US" sz="2400" smtClean="0"/>
              <a:t>Method </a:t>
            </a:r>
          </a:p>
          <a:p>
            <a:pPr lvl="1" eaLnBrk="1" hangingPunct="1"/>
            <a:r>
              <a:rPr lang="en-US" sz="2400" smtClean="0"/>
              <a:t>For each frequent item, construct its conditional pattern-base, and then its conditional FP-tree</a:t>
            </a:r>
          </a:p>
          <a:p>
            <a:pPr lvl="1" eaLnBrk="1" hangingPunct="1"/>
            <a:r>
              <a:rPr lang="en-US" sz="2400" smtClean="0"/>
              <a:t>Repeat the process on each newly created conditional FP-tree </a:t>
            </a:r>
          </a:p>
          <a:p>
            <a:pPr lvl="1" eaLnBrk="1" hangingPunct="1"/>
            <a:r>
              <a:rPr lang="en-US" sz="2400" smtClean="0"/>
              <a:t>Until the resulting FP-tree is empty, or it contains only one path—single path will generate all the combinations of its sub-paths, each of which is a frequent pattern</a:t>
            </a: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9B59B-4743-47E2-8ED0-7F26D9E4D450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601663"/>
          </a:xfrm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Scaling FP-growth by Database Projection</a:t>
            </a:r>
            <a:endParaRPr lang="en-US" sz="3200" b="1" smtClean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What about if FP-tree cannot fit in memory?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DB projection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First partition a database into a set of projected DBs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Then construct and mine FP-tree for each projected DB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chemeClr val="hlink"/>
                </a:solidFill>
              </a:rPr>
              <a:t>Parallel projection</a:t>
            </a:r>
            <a:r>
              <a:rPr lang="en-US" sz="2000" smtClean="0"/>
              <a:t> vs. </a:t>
            </a:r>
            <a:r>
              <a:rPr lang="en-US" sz="2000" smtClean="0">
                <a:solidFill>
                  <a:schemeClr val="hlink"/>
                </a:solidFill>
              </a:rPr>
              <a:t>partition projection</a:t>
            </a:r>
            <a:r>
              <a:rPr lang="en-US" sz="2000" smtClean="0"/>
              <a:t> techniques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Parallel projection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Project the DB in parallel for each frequent item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Parallel projection is space costly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All the partitions can be processed in parallel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Partition projection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Partition the DB based on the ordered frequent items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2000" smtClean="0"/>
              <a:t>Passing the unprocessed parts to the subsequent partitions</a:t>
            </a:r>
          </a:p>
        </p:txBody>
      </p:sp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BF6CCB-FCD8-4CE8-A952-2EB4806812FF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ransition spd="med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856538" cy="609600"/>
          </a:xfrm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Partition-Based Projection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4114800" cy="137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chemeClr val="hlink"/>
                </a:solidFill>
              </a:rPr>
              <a:t>Parallel projection </a:t>
            </a:r>
            <a:r>
              <a:rPr lang="en-US" sz="2000" smtClean="0"/>
              <a:t>needs a lot of disk space 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>
                <a:solidFill>
                  <a:schemeClr val="hlink"/>
                </a:solidFill>
              </a:rPr>
              <a:t>Partition projection </a:t>
            </a:r>
            <a:r>
              <a:rPr lang="en-US" sz="2000" smtClean="0"/>
              <a:t>saves it</a:t>
            </a:r>
          </a:p>
        </p:txBody>
      </p:sp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E3516-1AB9-4E43-9EB5-04C2B6B8932A}" type="slidenum">
              <a:rPr lang="en-US" smtClean="0"/>
              <a:pPr/>
              <a:t>36</a:t>
            </a:fld>
            <a:endParaRPr lang="en-US" smtClean="0"/>
          </a:p>
        </p:txBody>
      </p:sp>
      <p:grpSp>
        <p:nvGrpSpPr>
          <p:cNvPr id="51205" name="Group 4"/>
          <p:cNvGrpSpPr>
            <a:grpSpLocks/>
          </p:cNvGrpSpPr>
          <p:nvPr/>
        </p:nvGrpSpPr>
        <p:grpSpPr bwMode="auto">
          <a:xfrm>
            <a:off x="762000" y="1905000"/>
            <a:ext cx="8134350" cy="4641850"/>
            <a:chOff x="480" y="1200"/>
            <a:chExt cx="5124" cy="2924"/>
          </a:xfrm>
        </p:grpSpPr>
        <p:sp>
          <p:nvSpPr>
            <p:cNvPr id="51206" name="Text Box 5"/>
            <p:cNvSpPr txBox="1">
              <a:spLocks noChangeArrowheads="1"/>
            </p:cNvSpPr>
            <p:nvPr/>
          </p:nvSpPr>
          <p:spPr bwMode="auto">
            <a:xfrm>
              <a:off x="2719" y="1200"/>
              <a:ext cx="716" cy="9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 u="sng"/>
                <a:t>Tran. DB </a:t>
              </a:r>
            </a:p>
            <a:p>
              <a:r>
                <a:rPr lang="en-US" sz="1600"/>
                <a:t>fcamp</a:t>
              </a:r>
            </a:p>
            <a:p>
              <a:r>
                <a:rPr lang="en-US" sz="1600"/>
                <a:t>fcabm</a:t>
              </a:r>
            </a:p>
            <a:p>
              <a:r>
                <a:rPr lang="en-US" sz="1600"/>
                <a:t>fb</a:t>
              </a:r>
            </a:p>
            <a:p>
              <a:r>
                <a:rPr lang="en-US" sz="1600"/>
                <a:t>cbp</a:t>
              </a:r>
            </a:p>
            <a:p>
              <a:r>
                <a:rPr lang="en-US" sz="1600"/>
                <a:t>fcamp</a:t>
              </a:r>
            </a:p>
          </p:txBody>
        </p:sp>
        <p:sp>
          <p:nvSpPr>
            <p:cNvPr id="51207" name="Text Box 6"/>
            <p:cNvSpPr txBox="1">
              <a:spLocks noChangeArrowheads="1"/>
            </p:cNvSpPr>
            <p:nvPr/>
          </p:nvSpPr>
          <p:spPr bwMode="auto">
            <a:xfrm>
              <a:off x="480" y="2374"/>
              <a:ext cx="861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 u="sng"/>
                <a:t>p-proj DB </a:t>
              </a:r>
            </a:p>
            <a:p>
              <a:r>
                <a:rPr lang="en-US" sz="1800"/>
                <a:t>fcam</a:t>
              </a:r>
            </a:p>
            <a:p>
              <a:r>
                <a:rPr lang="en-US" sz="1800"/>
                <a:t>cb</a:t>
              </a:r>
            </a:p>
            <a:p>
              <a:r>
                <a:rPr lang="en-US" sz="1800"/>
                <a:t>fcam</a:t>
              </a:r>
            </a:p>
          </p:txBody>
        </p:sp>
        <p:sp>
          <p:nvSpPr>
            <p:cNvPr id="51208" name="Text Box 7"/>
            <p:cNvSpPr txBox="1">
              <a:spLocks noChangeArrowheads="1"/>
            </p:cNvSpPr>
            <p:nvPr/>
          </p:nvSpPr>
          <p:spPr bwMode="auto">
            <a:xfrm>
              <a:off x="1331" y="2374"/>
              <a:ext cx="906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 u="sng"/>
                <a:t>m-proj DB </a:t>
              </a:r>
            </a:p>
            <a:p>
              <a:r>
                <a:rPr lang="en-US" sz="1800"/>
                <a:t>fcab</a:t>
              </a:r>
            </a:p>
            <a:p>
              <a:r>
                <a:rPr lang="en-US" sz="1800">
                  <a:solidFill>
                    <a:schemeClr val="hlink"/>
                  </a:solidFill>
                </a:rPr>
                <a:t>fca</a:t>
              </a:r>
            </a:p>
            <a:p>
              <a:r>
                <a:rPr lang="en-US" sz="1800">
                  <a:solidFill>
                    <a:schemeClr val="hlink"/>
                  </a:solidFill>
                </a:rPr>
                <a:t>fca</a:t>
              </a:r>
            </a:p>
          </p:txBody>
        </p:sp>
        <p:sp>
          <p:nvSpPr>
            <p:cNvPr id="51209" name="Text Box 8"/>
            <p:cNvSpPr txBox="1">
              <a:spLocks noChangeArrowheads="1"/>
            </p:cNvSpPr>
            <p:nvPr/>
          </p:nvSpPr>
          <p:spPr bwMode="auto">
            <a:xfrm>
              <a:off x="2226" y="2374"/>
              <a:ext cx="861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 u="sng"/>
                <a:t>b-proj DB </a:t>
              </a:r>
            </a:p>
            <a:p>
              <a:r>
                <a:rPr lang="en-US" sz="1800"/>
                <a:t>f</a:t>
              </a:r>
            </a:p>
            <a:p>
              <a:r>
                <a:rPr lang="en-US" sz="1800">
                  <a:solidFill>
                    <a:schemeClr val="hlink"/>
                  </a:solidFill>
                </a:rPr>
                <a:t>cb</a:t>
              </a:r>
            </a:p>
            <a:p>
              <a:r>
                <a:rPr lang="en-US" sz="1800"/>
                <a:t>…</a:t>
              </a:r>
            </a:p>
          </p:txBody>
        </p:sp>
        <p:sp>
          <p:nvSpPr>
            <p:cNvPr id="51210" name="Text Box 9"/>
            <p:cNvSpPr txBox="1">
              <a:spLocks noChangeArrowheads="1"/>
            </p:cNvSpPr>
            <p:nvPr/>
          </p:nvSpPr>
          <p:spPr bwMode="auto">
            <a:xfrm>
              <a:off x="3077" y="2374"/>
              <a:ext cx="813" cy="5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 u="sng"/>
                <a:t>a-proj DB</a:t>
              </a:r>
            </a:p>
            <a:p>
              <a:r>
                <a:rPr lang="en-US" sz="1800">
                  <a:solidFill>
                    <a:schemeClr val="hlink"/>
                  </a:solidFill>
                </a:rPr>
                <a:t>fc</a:t>
              </a:r>
            </a:p>
            <a:p>
              <a:r>
                <a:rPr lang="en-US" sz="1800"/>
                <a:t>…</a:t>
              </a:r>
            </a:p>
          </p:txBody>
        </p:sp>
        <p:sp>
          <p:nvSpPr>
            <p:cNvPr id="51211" name="Text Box 10"/>
            <p:cNvSpPr txBox="1">
              <a:spLocks noChangeArrowheads="1"/>
            </p:cNvSpPr>
            <p:nvPr/>
          </p:nvSpPr>
          <p:spPr bwMode="auto">
            <a:xfrm>
              <a:off x="3928" y="2374"/>
              <a:ext cx="804" cy="5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 u="sng"/>
                <a:t>c-proj DB</a:t>
              </a:r>
            </a:p>
            <a:p>
              <a:r>
                <a:rPr lang="en-US" sz="1800">
                  <a:solidFill>
                    <a:schemeClr val="hlink"/>
                  </a:solidFill>
                </a:rPr>
                <a:t>f</a:t>
              </a:r>
            </a:p>
            <a:p>
              <a:r>
                <a:rPr lang="en-US" sz="1800"/>
                <a:t>…</a:t>
              </a:r>
            </a:p>
          </p:txBody>
        </p:sp>
        <p:sp>
          <p:nvSpPr>
            <p:cNvPr id="51212" name="Text Box 11"/>
            <p:cNvSpPr txBox="1">
              <a:spLocks noChangeArrowheads="1"/>
            </p:cNvSpPr>
            <p:nvPr/>
          </p:nvSpPr>
          <p:spPr bwMode="auto">
            <a:xfrm>
              <a:off x="4779" y="2374"/>
              <a:ext cx="825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 u="sng"/>
                <a:t>f-proj DB </a:t>
              </a:r>
            </a:p>
            <a:p>
              <a:r>
                <a:rPr lang="en-US" sz="1800"/>
                <a:t>…</a:t>
              </a:r>
            </a:p>
          </p:txBody>
        </p:sp>
        <p:sp>
          <p:nvSpPr>
            <p:cNvPr id="51213" name="Freeform 12"/>
            <p:cNvSpPr>
              <a:spLocks/>
            </p:cNvSpPr>
            <p:nvPr/>
          </p:nvSpPr>
          <p:spPr bwMode="auto">
            <a:xfrm>
              <a:off x="838" y="2646"/>
              <a:ext cx="538" cy="180"/>
            </a:xfrm>
            <a:custGeom>
              <a:avLst/>
              <a:gdLst>
                <a:gd name="T0" fmla="*/ 0 w 576"/>
                <a:gd name="T1" fmla="*/ 0 h 240"/>
                <a:gd name="T2" fmla="*/ 156 w 576"/>
                <a:gd name="T3" fmla="*/ 81 h 240"/>
                <a:gd name="T4" fmla="*/ 470 w 576"/>
                <a:gd name="T5" fmla="*/ 101 h 240"/>
                <a:gd name="T6" fmla="*/ 0 60000 65536"/>
                <a:gd name="T7" fmla="*/ 0 60000 65536"/>
                <a:gd name="T8" fmla="*/ 0 60000 65536"/>
                <a:gd name="T9" fmla="*/ 0 w 576"/>
                <a:gd name="T10" fmla="*/ 0 h 240"/>
                <a:gd name="T11" fmla="*/ 576 w 576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240">
                  <a:moveTo>
                    <a:pt x="0" y="0"/>
                  </a:moveTo>
                  <a:cubicBezTo>
                    <a:pt x="48" y="76"/>
                    <a:pt x="96" y="152"/>
                    <a:pt x="192" y="192"/>
                  </a:cubicBezTo>
                  <a:cubicBezTo>
                    <a:pt x="288" y="232"/>
                    <a:pt x="432" y="236"/>
                    <a:pt x="576" y="240"/>
                  </a:cubicBezTo>
                </a:path>
              </a:pathLst>
            </a:cu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14" name="Freeform 13"/>
            <p:cNvSpPr>
              <a:spLocks/>
            </p:cNvSpPr>
            <p:nvPr/>
          </p:nvSpPr>
          <p:spPr bwMode="auto">
            <a:xfrm>
              <a:off x="1599" y="2691"/>
              <a:ext cx="1523" cy="414"/>
            </a:xfrm>
            <a:custGeom>
              <a:avLst/>
              <a:gdLst>
                <a:gd name="T0" fmla="*/ 0 w 1632"/>
                <a:gd name="T1" fmla="*/ 119 h 440"/>
                <a:gd name="T2" fmla="*/ 312 w 1632"/>
                <a:gd name="T3" fmla="*/ 279 h 440"/>
                <a:gd name="T4" fmla="*/ 897 w 1632"/>
                <a:gd name="T5" fmla="*/ 320 h 440"/>
                <a:gd name="T6" fmla="*/ 1326 w 1632"/>
                <a:gd name="T7" fmla="*/ 0 h 4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32"/>
                <a:gd name="T13" fmla="*/ 0 h 440"/>
                <a:gd name="T14" fmla="*/ 1632 w 1632"/>
                <a:gd name="T15" fmla="*/ 440 h 4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32" h="440">
                  <a:moveTo>
                    <a:pt x="0" y="144"/>
                  </a:moveTo>
                  <a:cubicBezTo>
                    <a:pt x="100" y="220"/>
                    <a:pt x="200" y="296"/>
                    <a:pt x="384" y="336"/>
                  </a:cubicBezTo>
                  <a:cubicBezTo>
                    <a:pt x="568" y="376"/>
                    <a:pt x="896" y="440"/>
                    <a:pt x="1104" y="384"/>
                  </a:cubicBezTo>
                  <a:cubicBezTo>
                    <a:pt x="1312" y="328"/>
                    <a:pt x="1472" y="164"/>
                    <a:pt x="1632" y="0"/>
                  </a:cubicBezTo>
                </a:path>
              </a:pathLst>
            </a:cu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15" name="Freeform 14"/>
            <p:cNvSpPr>
              <a:spLocks/>
            </p:cNvSpPr>
            <p:nvPr/>
          </p:nvSpPr>
          <p:spPr bwMode="auto">
            <a:xfrm>
              <a:off x="3256" y="2646"/>
              <a:ext cx="716" cy="52"/>
            </a:xfrm>
            <a:custGeom>
              <a:avLst/>
              <a:gdLst>
                <a:gd name="T0" fmla="*/ 0 w 672"/>
                <a:gd name="T1" fmla="*/ 0 h 104"/>
                <a:gd name="T2" fmla="*/ 465 w 672"/>
                <a:gd name="T3" fmla="*/ 12 h 104"/>
                <a:gd name="T4" fmla="*/ 813 w 672"/>
                <a:gd name="T5" fmla="*/ 6 h 104"/>
                <a:gd name="T6" fmla="*/ 0 60000 65536"/>
                <a:gd name="T7" fmla="*/ 0 60000 65536"/>
                <a:gd name="T8" fmla="*/ 0 60000 65536"/>
                <a:gd name="T9" fmla="*/ 0 w 672"/>
                <a:gd name="T10" fmla="*/ 0 h 104"/>
                <a:gd name="T11" fmla="*/ 672 w 672"/>
                <a:gd name="T12" fmla="*/ 104 h 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104">
                  <a:moveTo>
                    <a:pt x="0" y="0"/>
                  </a:moveTo>
                  <a:cubicBezTo>
                    <a:pt x="136" y="44"/>
                    <a:pt x="272" y="88"/>
                    <a:pt x="384" y="96"/>
                  </a:cubicBezTo>
                  <a:cubicBezTo>
                    <a:pt x="496" y="104"/>
                    <a:pt x="584" y="76"/>
                    <a:pt x="672" y="48"/>
                  </a:cubicBezTo>
                </a:path>
              </a:pathLst>
            </a:cu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16" name="Line 15"/>
            <p:cNvSpPr>
              <a:spLocks noChangeShapeType="1"/>
            </p:cNvSpPr>
            <p:nvPr/>
          </p:nvSpPr>
          <p:spPr bwMode="auto">
            <a:xfrm flipH="1">
              <a:off x="883" y="2149"/>
              <a:ext cx="2149" cy="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17" name="Line 16"/>
            <p:cNvSpPr>
              <a:spLocks noChangeShapeType="1"/>
            </p:cNvSpPr>
            <p:nvPr/>
          </p:nvSpPr>
          <p:spPr bwMode="auto">
            <a:xfrm flipH="1">
              <a:off x="1734" y="2149"/>
              <a:ext cx="1298" cy="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18" name="Line 17"/>
            <p:cNvSpPr>
              <a:spLocks noChangeShapeType="1"/>
            </p:cNvSpPr>
            <p:nvPr/>
          </p:nvSpPr>
          <p:spPr bwMode="auto">
            <a:xfrm flipH="1">
              <a:off x="2629" y="2149"/>
              <a:ext cx="403" cy="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19" name="Line 18"/>
            <p:cNvSpPr>
              <a:spLocks noChangeShapeType="1"/>
            </p:cNvSpPr>
            <p:nvPr/>
          </p:nvSpPr>
          <p:spPr bwMode="auto">
            <a:xfrm>
              <a:off x="3032" y="2149"/>
              <a:ext cx="448" cy="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20" name="Line 19"/>
            <p:cNvSpPr>
              <a:spLocks noChangeShapeType="1"/>
            </p:cNvSpPr>
            <p:nvPr/>
          </p:nvSpPr>
          <p:spPr bwMode="auto">
            <a:xfrm>
              <a:off x="3032" y="2149"/>
              <a:ext cx="1299" cy="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21" name="Line 20"/>
            <p:cNvSpPr>
              <a:spLocks noChangeShapeType="1"/>
            </p:cNvSpPr>
            <p:nvPr/>
          </p:nvSpPr>
          <p:spPr bwMode="auto">
            <a:xfrm>
              <a:off x="3032" y="2149"/>
              <a:ext cx="2194" cy="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22" name="Text Box 21"/>
            <p:cNvSpPr txBox="1">
              <a:spLocks noChangeArrowheads="1"/>
            </p:cNvSpPr>
            <p:nvPr/>
          </p:nvSpPr>
          <p:spPr bwMode="auto">
            <a:xfrm>
              <a:off x="1286" y="3368"/>
              <a:ext cx="992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 u="sng"/>
                <a:t>am-proj DB </a:t>
              </a:r>
            </a:p>
            <a:p>
              <a:r>
                <a:rPr lang="en-US" sz="1800"/>
                <a:t>fc</a:t>
              </a:r>
            </a:p>
            <a:p>
              <a:r>
                <a:rPr lang="en-US" sz="1800"/>
                <a:t>fc</a:t>
              </a:r>
            </a:p>
            <a:p>
              <a:r>
                <a:rPr lang="en-US" sz="1800"/>
                <a:t>fc</a:t>
              </a:r>
            </a:p>
          </p:txBody>
        </p:sp>
        <p:sp>
          <p:nvSpPr>
            <p:cNvPr id="51223" name="Freeform 22"/>
            <p:cNvSpPr>
              <a:spLocks/>
            </p:cNvSpPr>
            <p:nvPr/>
          </p:nvSpPr>
          <p:spPr bwMode="auto">
            <a:xfrm>
              <a:off x="838" y="3007"/>
              <a:ext cx="538" cy="53"/>
            </a:xfrm>
            <a:custGeom>
              <a:avLst/>
              <a:gdLst>
                <a:gd name="T0" fmla="*/ 0 w 576"/>
                <a:gd name="T1" fmla="*/ 0 h 56"/>
                <a:gd name="T2" fmla="*/ 156 w 576"/>
                <a:gd name="T3" fmla="*/ 41 h 56"/>
                <a:gd name="T4" fmla="*/ 351 w 576"/>
                <a:gd name="T5" fmla="*/ 41 h 56"/>
                <a:gd name="T6" fmla="*/ 470 w 576"/>
                <a:gd name="T7" fmla="*/ 0 h 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56"/>
                <a:gd name="T14" fmla="*/ 576 w 576"/>
                <a:gd name="T15" fmla="*/ 56 h 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56">
                  <a:moveTo>
                    <a:pt x="0" y="0"/>
                  </a:moveTo>
                  <a:cubicBezTo>
                    <a:pt x="60" y="20"/>
                    <a:pt x="120" y="40"/>
                    <a:pt x="192" y="48"/>
                  </a:cubicBezTo>
                  <a:cubicBezTo>
                    <a:pt x="264" y="56"/>
                    <a:pt x="368" y="56"/>
                    <a:pt x="432" y="48"/>
                  </a:cubicBezTo>
                  <a:cubicBezTo>
                    <a:pt x="496" y="40"/>
                    <a:pt x="536" y="20"/>
                    <a:pt x="576" y="0"/>
                  </a:cubicBezTo>
                </a:path>
              </a:pathLst>
            </a:cu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24" name="Line 23"/>
            <p:cNvSpPr>
              <a:spLocks noChangeShapeType="1"/>
            </p:cNvSpPr>
            <p:nvPr/>
          </p:nvSpPr>
          <p:spPr bwMode="auto">
            <a:xfrm>
              <a:off x="1778" y="3097"/>
              <a:ext cx="0" cy="2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25" name="Freeform 24"/>
            <p:cNvSpPr>
              <a:spLocks/>
            </p:cNvSpPr>
            <p:nvPr/>
          </p:nvSpPr>
          <p:spPr bwMode="auto">
            <a:xfrm>
              <a:off x="1017" y="3007"/>
              <a:ext cx="761" cy="632"/>
            </a:xfrm>
            <a:custGeom>
              <a:avLst/>
              <a:gdLst>
                <a:gd name="T0" fmla="*/ 559 w 776"/>
                <a:gd name="T1" fmla="*/ 0 h 672"/>
                <a:gd name="T2" fmla="*/ 649 w 776"/>
                <a:gd name="T3" fmla="*/ 160 h 672"/>
                <a:gd name="T4" fmla="*/ 61 w 776"/>
                <a:gd name="T5" fmla="*/ 359 h 672"/>
                <a:gd name="T6" fmla="*/ 286 w 776"/>
                <a:gd name="T7" fmla="*/ 559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6"/>
                <a:gd name="T13" fmla="*/ 0 h 672"/>
                <a:gd name="T14" fmla="*/ 776 w 776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6" h="672">
                  <a:moveTo>
                    <a:pt x="592" y="0"/>
                  </a:moveTo>
                  <a:cubicBezTo>
                    <a:pt x="684" y="60"/>
                    <a:pt x="776" y="120"/>
                    <a:pt x="688" y="192"/>
                  </a:cubicBezTo>
                  <a:cubicBezTo>
                    <a:pt x="600" y="264"/>
                    <a:pt x="128" y="352"/>
                    <a:pt x="64" y="432"/>
                  </a:cubicBezTo>
                  <a:cubicBezTo>
                    <a:pt x="0" y="512"/>
                    <a:pt x="152" y="592"/>
                    <a:pt x="304" y="672"/>
                  </a:cubicBezTo>
                </a:path>
              </a:pathLst>
            </a:cu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26" name="Freeform 25"/>
            <p:cNvSpPr>
              <a:spLocks/>
            </p:cNvSpPr>
            <p:nvPr/>
          </p:nvSpPr>
          <p:spPr bwMode="auto">
            <a:xfrm>
              <a:off x="1017" y="2826"/>
              <a:ext cx="761" cy="994"/>
            </a:xfrm>
            <a:custGeom>
              <a:avLst/>
              <a:gdLst>
                <a:gd name="T0" fmla="*/ 559 w 776"/>
                <a:gd name="T1" fmla="*/ 0 h 672"/>
                <a:gd name="T2" fmla="*/ 649 w 776"/>
                <a:gd name="T3" fmla="*/ 621 h 672"/>
                <a:gd name="T4" fmla="*/ 61 w 776"/>
                <a:gd name="T5" fmla="*/ 1398 h 672"/>
                <a:gd name="T6" fmla="*/ 286 w 776"/>
                <a:gd name="T7" fmla="*/ 2174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6"/>
                <a:gd name="T13" fmla="*/ 0 h 672"/>
                <a:gd name="T14" fmla="*/ 776 w 776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6" h="672">
                  <a:moveTo>
                    <a:pt x="592" y="0"/>
                  </a:moveTo>
                  <a:cubicBezTo>
                    <a:pt x="684" y="60"/>
                    <a:pt x="776" y="120"/>
                    <a:pt x="688" y="192"/>
                  </a:cubicBezTo>
                  <a:cubicBezTo>
                    <a:pt x="600" y="264"/>
                    <a:pt x="128" y="352"/>
                    <a:pt x="64" y="432"/>
                  </a:cubicBezTo>
                  <a:cubicBezTo>
                    <a:pt x="0" y="512"/>
                    <a:pt x="152" y="592"/>
                    <a:pt x="304" y="672"/>
                  </a:cubicBezTo>
                </a:path>
              </a:pathLst>
            </a:cu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27" name="Freeform 26"/>
            <p:cNvSpPr>
              <a:spLocks/>
            </p:cNvSpPr>
            <p:nvPr/>
          </p:nvSpPr>
          <p:spPr bwMode="auto">
            <a:xfrm>
              <a:off x="973" y="2646"/>
              <a:ext cx="850" cy="1355"/>
            </a:xfrm>
            <a:custGeom>
              <a:avLst/>
              <a:gdLst>
                <a:gd name="T0" fmla="*/ 778 w 776"/>
                <a:gd name="T1" fmla="*/ 0 h 672"/>
                <a:gd name="T2" fmla="*/ 905 w 776"/>
                <a:gd name="T3" fmla="*/ 1573 h 672"/>
                <a:gd name="T4" fmla="*/ 84 w 776"/>
                <a:gd name="T5" fmla="*/ 3541 h 672"/>
                <a:gd name="T6" fmla="*/ 400 w 776"/>
                <a:gd name="T7" fmla="*/ 5509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6"/>
                <a:gd name="T13" fmla="*/ 0 h 672"/>
                <a:gd name="T14" fmla="*/ 776 w 776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6" h="672">
                  <a:moveTo>
                    <a:pt x="592" y="0"/>
                  </a:moveTo>
                  <a:cubicBezTo>
                    <a:pt x="684" y="60"/>
                    <a:pt x="776" y="120"/>
                    <a:pt x="688" y="192"/>
                  </a:cubicBezTo>
                  <a:cubicBezTo>
                    <a:pt x="600" y="264"/>
                    <a:pt x="128" y="352"/>
                    <a:pt x="64" y="432"/>
                  </a:cubicBezTo>
                  <a:cubicBezTo>
                    <a:pt x="0" y="512"/>
                    <a:pt x="152" y="592"/>
                    <a:pt x="304" y="672"/>
                  </a:cubicBezTo>
                </a:path>
              </a:pathLst>
            </a:cu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28" name="Text Box 27"/>
            <p:cNvSpPr txBox="1">
              <a:spLocks noChangeArrowheads="1"/>
            </p:cNvSpPr>
            <p:nvPr/>
          </p:nvSpPr>
          <p:spPr bwMode="auto">
            <a:xfrm>
              <a:off x="2316" y="3368"/>
              <a:ext cx="983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 u="sng"/>
                <a:t>cm-proj DB </a:t>
              </a:r>
            </a:p>
            <a:p>
              <a:r>
                <a:rPr lang="en-US" sz="1800"/>
                <a:t>f</a:t>
              </a:r>
            </a:p>
            <a:p>
              <a:r>
                <a:rPr lang="en-US" sz="1800"/>
                <a:t>f</a:t>
              </a:r>
            </a:p>
            <a:p>
              <a:r>
                <a:rPr lang="en-US" sz="1800"/>
                <a:t>f</a:t>
              </a:r>
            </a:p>
          </p:txBody>
        </p:sp>
        <p:sp>
          <p:nvSpPr>
            <p:cNvPr id="51229" name="Line 28"/>
            <p:cNvSpPr>
              <a:spLocks noChangeShapeType="1"/>
            </p:cNvSpPr>
            <p:nvPr/>
          </p:nvSpPr>
          <p:spPr bwMode="auto">
            <a:xfrm>
              <a:off x="1465" y="3639"/>
              <a:ext cx="89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30" name="Line 29"/>
            <p:cNvSpPr>
              <a:spLocks noChangeShapeType="1"/>
            </p:cNvSpPr>
            <p:nvPr/>
          </p:nvSpPr>
          <p:spPr bwMode="auto">
            <a:xfrm>
              <a:off x="1465" y="3820"/>
              <a:ext cx="89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31" name="Line 30"/>
            <p:cNvSpPr>
              <a:spLocks noChangeShapeType="1"/>
            </p:cNvSpPr>
            <p:nvPr/>
          </p:nvSpPr>
          <p:spPr bwMode="auto">
            <a:xfrm>
              <a:off x="1465" y="3956"/>
              <a:ext cx="89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32" name="Line 31"/>
            <p:cNvSpPr>
              <a:spLocks noChangeShapeType="1"/>
            </p:cNvSpPr>
            <p:nvPr/>
          </p:nvSpPr>
          <p:spPr bwMode="auto">
            <a:xfrm>
              <a:off x="1778" y="3097"/>
              <a:ext cx="1030" cy="2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IN"/>
            </a:p>
          </p:txBody>
        </p:sp>
        <p:sp>
          <p:nvSpPr>
            <p:cNvPr id="51233" name="Text Box 32"/>
            <p:cNvSpPr txBox="1">
              <a:spLocks noChangeArrowheads="1"/>
            </p:cNvSpPr>
            <p:nvPr/>
          </p:nvSpPr>
          <p:spPr bwMode="auto">
            <a:xfrm>
              <a:off x="3605" y="3448"/>
              <a:ext cx="2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…</a:t>
              </a:r>
            </a:p>
          </p:txBody>
        </p:sp>
        <p:sp>
          <p:nvSpPr>
            <p:cNvPr id="51234" name="Freeform 33"/>
            <p:cNvSpPr>
              <a:spLocks/>
            </p:cNvSpPr>
            <p:nvPr/>
          </p:nvSpPr>
          <p:spPr bwMode="auto">
            <a:xfrm>
              <a:off x="816" y="2832"/>
              <a:ext cx="1440" cy="101"/>
            </a:xfrm>
            <a:custGeom>
              <a:avLst/>
              <a:gdLst>
                <a:gd name="T0" fmla="*/ 0 w 576"/>
                <a:gd name="T1" fmla="*/ 0 h 56"/>
                <a:gd name="T2" fmla="*/ 3000 w 576"/>
                <a:gd name="T3" fmla="*/ 283 h 56"/>
                <a:gd name="T4" fmla="*/ 6750 w 576"/>
                <a:gd name="T5" fmla="*/ 283 h 56"/>
                <a:gd name="T6" fmla="*/ 9000 w 576"/>
                <a:gd name="T7" fmla="*/ 0 h 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56"/>
                <a:gd name="T14" fmla="*/ 576 w 576"/>
                <a:gd name="T15" fmla="*/ 56 h 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56">
                  <a:moveTo>
                    <a:pt x="0" y="0"/>
                  </a:moveTo>
                  <a:cubicBezTo>
                    <a:pt x="60" y="20"/>
                    <a:pt x="120" y="40"/>
                    <a:pt x="192" y="48"/>
                  </a:cubicBezTo>
                  <a:cubicBezTo>
                    <a:pt x="264" y="56"/>
                    <a:pt x="368" y="56"/>
                    <a:pt x="432" y="48"/>
                  </a:cubicBezTo>
                  <a:cubicBezTo>
                    <a:pt x="496" y="40"/>
                    <a:pt x="536" y="20"/>
                    <a:pt x="576" y="0"/>
                  </a:cubicBezTo>
                </a:path>
              </a:pathLst>
            </a:custGeom>
            <a:noFill/>
            <a:ln w="28575">
              <a:solidFill>
                <a:schemeClr val="hlink"/>
              </a:solidFill>
              <a:miter lim="800000"/>
              <a:headEnd/>
              <a:tailEnd type="stealth" w="med" len="med"/>
            </a:ln>
          </p:spPr>
          <p:txBody>
            <a:bodyPr wrap="none"/>
            <a:lstStyle/>
            <a:p>
              <a:endParaRPr lang="en-IN"/>
            </a:p>
          </p:txBody>
        </p:sp>
      </p:grpSp>
    </p:spTree>
  </p:cSld>
  <p:clrMapOvr>
    <a:masterClrMapping/>
  </p:clrMapOvr>
  <p:transition spd="med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-76200" y="304800"/>
            <a:ext cx="9229725" cy="609600"/>
          </a:xfrm>
        </p:spPr>
        <p:txBody>
          <a:bodyPr>
            <a:normAutofit fontScale="90000"/>
          </a:bodyPr>
          <a:lstStyle/>
          <a:p>
            <a:r>
              <a:rPr lang="en-US" smtClean="0"/>
              <a:t>Performance of FPGrowth in Large Datasets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688975" y="5133975"/>
            <a:ext cx="3657600" cy="609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sz="2400" smtClean="0"/>
              <a:t>FP-Growth vs. Apriori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0BF63B-E275-4E93-8BF8-986F993C1B68}" type="slidenum">
              <a:rPr lang="en-US" smtClean="0"/>
              <a:pPr/>
              <a:t>37</a:t>
            </a:fld>
            <a:endParaRPr lang="en-US" smtClean="0"/>
          </a:p>
        </p:txBody>
      </p:sp>
      <p:graphicFrame>
        <p:nvGraphicFramePr>
          <p:cNvPr id="52229" name="Object 4"/>
          <p:cNvGraphicFramePr>
            <a:graphicFrameLocks noChangeAspect="1"/>
          </p:cNvGraphicFramePr>
          <p:nvPr/>
        </p:nvGraphicFramePr>
        <p:xfrm>
          <a:off x="0" y="1752600"/>
          <a:ext cx="4686300" cy="3103563"/>
        </p:xfrm>
        <a:graphic>
          <a:graphicData uri="http://schemas.openxmlformats.org/presentationml/2006/ole">
            <p:oleObj spid="_x0000_s52229" name="Chart" r:id="rId3" imgW="4600996" imgH="3286426" progId="Excel.Chart.8">
              <p:embed/>
            </p:oleObj>
          </a:graphicData>
        </a:graphic>
      </p:graphicFrame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2133600" y="2971800"/>
            <a:ext cx="2232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Data set T25I20D10K</a:t>
            </a:r>
          </a:p>
        </p:txBody>
      </p:sp>
      <p:graphicFrame>
        <p:nvGraphicFramePr>
          <p:cNvPr id="52231" name="Object 6"/>
          <p:cNvGraphicFramePr>
            <a:graphicFrameLocks noChangeAspect="1"/>
          </p:cNvGraphicFramePr>
          <p:nvPr/>
        </p:nvGraphicFramePr>
        <p:xfrm>
          <a:off x="4365625" y="1787525"/>
          <a:ext cx="4759325" cy="3282950"/>
        </p:xfrm>
        <a:graphic>
          <a:graphicData uri="http://schemas.openxmlformats.org/presentationml/2006/ole">
            <p:oleObj spid="_x0000_s52231" name="Chart" r:id="rId4" imgW="4858207" imgH="2791054" progId="Excel.Chart.8">
              <p:embed/>
            </p:oleObj>
          </a:graphicData>
        </a:graphic>
      </p:graphicFrame>
      <p:sp>
        <p:nvSpPr>
          <p:cNvPr id="52232" name="Text Box 4"/>
          <p:cNvSpPr txBox="1">
            <a:spLocks noChangeArrowheads="1"/>
          </p:cNvSpPr>
          <p:nvPr/>
        </p:nvSpPr>
        <p:spPr bwMode="auto">
          <a:xfrm>
            <a:off x="6781800" y="2971800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Data set T25I20D100K</a:t>
            </a:r>
          </a:p>
        </p:txBody>
      </p:sp>
      <p:sp>
        <p:nvSpPr>
          <p:cNvPr id="52233" name="Content Placeholder 2"/>
          <p:cNvSpPr txBox="1">
            <a:spLocks/>
          </p:cNvSpPr>
          <p:nvPr/>
        </p:nvSpPr>
        <p:spPr bwMode="auto">
          <a:xfrm>
            <a:off x="4733925" y="5153025"/>
            <a:ext cx="441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/>
              <a:t>FP-Growth vs. Tree-Projection</a:t>
            </a:r>
          </a:p>
        </p:txBody>
      </p:sp>
    </p:spTree>
  </p:cSld>
  <p:clrMapOvr>
    <a:masterClrMapping/>
  </p:clrMapOvr>
  <p:transition spd="med"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2275"/>
            <a:ext cx="9144000" cy="4921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Advantages of the Pattern Growth Approach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058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Divide-and-conquer: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Decompose both the mining task and DB according to the frequent patterns obtained so far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Lead to focused search of smaller databases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Other factors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No candidate generation, no candidate test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Compressed database: FP-tree structure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No repeated scan of entire database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Basic ops: counting local freq items and building sub FP-tree, no pattern search and matching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A good open-source implementation and refinement of FPGrowth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FPGrowth+ (Grahne and J. Zhu, FIMI'03)</a:t>
            </a:r>
          </a:p>
          <a:p>
            <a:pPr lvl="1" eaLnBrk="1" hangingPunct="1">
              <a:lnSpc>
                <a:spcPct val="110000"/>
              </a:lnSpc>
            </a:pPr>
            <a:endParaRPr lang="en-US" sz="2000" smtClean="0"/>
          </a:p>
        </p:txBody>
      </p:sp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506D10-1C07-4441-B0FB-5BDABE90805F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  <p:transition spd="med"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Scalable Frequent Itemset Mining Methods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240000"/>
              </a:lnSpc>
            </a:pPr>
            <a:r>
              <a:rPr lang="en-US" sz="2400" smtClean="0"/>
              <a:t>Apriori: A Candidate Generation-and-Test Approach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Improving the Efficiency of Apriori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FPGrowth:  A Frequent Pattern-Growth Approach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ECLAT: Frequent Pattern Mining with Vertical Data Format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Mining Close Frequent Patterns and Maxpatterns</a:t>
            </a:r>
          </a:p>
        </p:txBody>
      </p:sp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00F256-A95D-497A-B4D5-D59416D98C7A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6325" name="AutoShape 4"/>
          <p:cNvSpPr>
            <a:spLocks noChangeArrowheads="1"/>
          </p:cNvSpPr>
          <p:nvPr/>
        </p:nvSpPr>
        <p:spPr bwMode="auto">
          <a:xfrm rot="1206592">
            <a:off x="8001000" y="5105400"/>
            <a:ext cx="533400" cy="485775"/>
          </a:xfrm>
          <a:prstGeom prst="leftArrow">
            <a:avLst>
              <a:gd name="adj1" fmla="val 50000"/>
              <a:gd name="adj2" fmla="val 2745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620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Why Is Freq. Pattern Mining Important?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5105400"/>
          </a:xfrm>
        </p:spPr>
        <p:txBody>
          <a:bodyPr/>
          <a:lstStyle/>
          <a:p>
            <a:pPr eaLnBrk="1" hangingPunct="1"/>
            <a:r>
              <a:rPr lang="en-US" sz="2400" smtClean="0"/>
              <a:t>Freq. pattern: An intrinsic and important property of datasets </a:t>
            </a:r>
          </a:p>
          <a:p>
            <a:pPr eaLnBrk="1" hangingPunct="1"/>
            <a:r>
              <a:rPr lang="en-US" sz="2400" smtClean="0"/>
              <a:t>Foundation for many essential data mining tasks</a:t>
            </a:r>
          </a:p>
          <a:p>
            <a:pPr lvl="1" eaLnBrk="1" hangingPunct="1"/>
            <a:r>
              <a:rPr lang="en-US" sz="2400" smtClean="0"/>
              <a:t>Association, correlation, and causality analysis</a:t>
            </a:r>
          </a:p>
          <a:p>
            <a:pPr lvl="1" eaLnBrk="1" hangingPunct="1"/>
            <a:r>
              <a:rPr lang="en-US" sz="2400" smtClean="0"/>
              <a:t>Sequential, structural (e.g., sub-graph) patterns</a:t>
            </a:r>
          </a:p>
          <a:p>
            <a:pPr lvl="1" eaLnBrk="1" hangingPunct="1"/>
            <a:r>
              <a:rPr lang="en-US" sz="2400" smtClean="0"/>
              <a:t>Pattern analysis in spatiotemporal, multimedia, time-series, and stream data </a:t>
            </a:r>
          </a:p>
          <a:p>
            <a:pPr lvl="1" eaLnBrk="1" hangingPunct="1"/>
            <a:r>
              <a:rPr lang="en-US" sz="2400" smtClean="0"/>
              <a:t>Classification: discriminative, frequent pattern analysis</a:t>
            </a:r>
          </a:p>
          <a:p>
            <a:pPr lvl="1" eaLnBrk="1" hangingPunct="1"/>
            <a:r>
              <a:rPr lang="en-US" sz="2400" smtClean="0"/>
              <a:t>Cluster analysis: frequent pattern-based clustering</a:t>
            </a:r>
          </a:p>
          <a:p>
            <a:pPr lvl="1" eaLnBrk="1" hangingPunct="1"/>
            <a:r>
              <a:rPr lang="en-US" sz="2400" smtClean="0"/>
              <a:t>Data warehousing: iceberg cube and cube-gradient </a:t>
            </a:r>
          </a:p>
          <a:p>
            <a:pPr lvl="1" eaLnBrk="1" hangingPunct="1"/>
            <a:r>
              <a:rPr lang="en-US" sz="2400" smtClean="0"/>
              <a:t>Semantic data compression: fascicles</a:t>
            </a:r>
          </a:p>
          <a:p>
            <a:pPr lvl="1" eaLnBrk="1" hangingPunct="1"/>
            <a:r>
              <a:rPr lang="en-US" sz="2400" smtClean="0"/>
              <a:t>Broad applications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A211FE-B7A0-43AE-AE6F-CF3D6CF259DF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pPr eaLnBrk="1" hangingPunct="1"/>
            <a:r>
              <a:rPr lang="en-US" sz="3200" smtClean="0"/>
              <a:t>ECLAT: Mining by Exploring Vertical Data Format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smtClean="0"/>
              <a:t>Vertical format: t(AB) = {T</a:t>
            </a:r>
            <a:r>
              <a:rPr lang="en-US" sz="2000" baseline="-25000" smtClean="0"/>
              <a:t>11</a:t>
            </a:r>
            <a:r>
              <a:rPr lang="en-US" sz="2000" smtClean="0"/>
              <a:t>, T</a:t>
            </a:r>
            <a:r>
              <a:rPr lang="en-US" sz="2000" baseline="-25000" smtClean="0"/>
              <a:t>25</a:t>
            </a:r>
            <a:r>
              <a:rPr lang="en-US" sz="2000" smtClean="0"/>
              <a:t>, …}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tid-list: list of trans.-ids containing an itemset 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Deriving frequent patterns based on vertical intersections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t(X) = t(Y): X and Y always happen together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t(X) </a:t>
            </a:r>
            <a:r>
              <a:rPr lang="en-US" sz="2000" smtClean="0">
                <a:sym typeface="Symbol" pitchFamily="18" charset="2"/>
              </a:rPr>
              <a:t> t(Y): transaction having X always has Y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>
                <a:sym typeface="Symbol" pitchFamily="18" charset="2"/>
              </a:rPr>
              <a:t>Using </a:t>
            </a:r>
            <a:r>
              <a:rPr lang="en-US" sz="2000" smtClean="0">
                <a:solidFill>
                  <a:schemeClr val="hlink"/>
                </a:solidFill>
                <a:sym typeface="Symbol" pitchFamily="18" charset="2"/>
              </a:rPr>
              <a:t>diffset</a:t>
            </a:r>
            <a:r>
              <a:rPr lang="en-US" sz="2000" smtClean="0">
                <a:sym typeface="Symbol" pitchFamily="18" charset="2"/>
              </a:rPr>
              <a:t> to accelerate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ym typeface="Symbol" pitchFamily="18" charset="2"/>
              </a:rPr>
              <a:t>Only keep track of differences of tids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ym typeface="Symbol" pitchFamily="18" charset="2"/>
              </a:rPr>
              <a:t>t(X) = {T</a:t>
            </a:r>
            <a:r>
              <a:rPr lang="en-US" sz="2000" baseline="-25000" smtClean="0">
                <a:sym typeface="Symbol" pitchFamily="18" charset="2"/>
              </a:rPr>
              <a:t>1</a:t>
            </a:r>
            <a:r>
              <a:rPr lang="en-US" sz="2000" smtClean="0">
                <a:sym typeface="Symbol" pitchFamily="18" charset="2"/>
              </a:rPr>
              <a:t>, T</a:t>
            </a:r>
            <a:r>
              <a:rPr lang="en-US" sz="2000" baseline="-25000" smtClean="0">
                <a:sym typeface="Symbol" pitchFamily="18" charset="2"/>
              </a:rPr>
              <a:t>2</a:t>
            </a:r>
            <a:r>
              <a:rPr lang="en-US" sz="2000" smtClean="0">
                <a:sym typeface="Symbol" pitchFamily="18" charset="2"/>
              </a:rPr>
              <a:t>, T</a:t>
            </a:r>
            <a:r>
              <a:rPr lang="en-US" sz="2000" baseline="-25000" smtClean="0">
                <a:sym typeface="Symbol" pitchFamily="18" charset="2"/>
              </a:rPr>
              <a:t>3</a:t>
            </a:r>
            <a:r>
              <a:rPr lang="en-US" sz="2000" smtClean="0">
                <a:sym typeface="Symbol" pitchFamily="18" charset="2"/>
              </a:rPr>
              <a:t>},  t(XY) = {T</a:t>
            </a:r>
            <a:r>
              <a:rPr lang="en-US" sz="2000" baseline="-25000" smtClean="0">
                <a:sym typeface="Symbol" pitchFamily="18" charset="2"/>
              </a:rPr>
              <a:t>1</a:t>
            </a:r>
            <a:r>
              <a:rPr lang="en-US" sz="2000" smtClean="0">
                <a:sym typeface="Symbol" pitchFamily="18" charset="2"/>
              </a:rPr>
              <a:t>, T</a:t>
            </a:r>
            <a:r>
              <a:rPr lang="en-US" sz="2000" baseline="-25000" smtClean="0">
                <a:sym typeface="Symbol" pitchFamily="18" charset="2"/>
              </a:rPr>
              <a:t>3</a:t>
            </a:r>
            <a:r>
              <a:rPr lang="en-US" sz="2000" smtClean="0">
                <a:sym typeface="Symbol" pitchFamily="18" charset="2"/>
              </a:rPr>
              <a:t>}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>
                <a:sym typeface="Symbol" pitchFamily="18" charset="2"/>
              </a:rPr>
              <a:t>Diffset (XY, X) = {T</a:t>
            </a:r>
            <a:r>
              <a:rPr lang="en-US" sz="2000" baseline="-25000" smtClean="0">
                <a:sym typeface="Symbol" pitchFamily="18" charset="2"/>
              </a:rPr>
              <a:t>2</a:t>
            </a:r>
            <a:r>
              <a:rPr lang="en-US" sz="2000" smtClean="0">
                <a:sym typeface="Symbol" pitchFamily="18" charset="2"/>
              </a:rPr>
              <a:t>}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Eclat  (Zaki et al. @KDD’97)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smtClean="0"/>
              <a:t>Mining Closed patterns using vertical format:  CHARM (Zaki &amp; Hsiao@SDM’02)</a:t>
            </a:r>
          </a:p>
        </p:txBody>
      </p:sp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D6B034-5AD9-4B66-B881-8A16E85EAEC1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  <p:transition spd="med"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4A38C49-EC81-45C1-AFE5-0EE507176380}" type="slidenum">
              <a:rPr lang="en-US" sz="1200"/>
              <a:pPr algn="r"/>
              <a:t>41</a:t>
            </a:fld>
            <a:endParaRPr lang="en-US" sz="120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Scalable Frequent Itemset Mining Methods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8382000" cy="5105400"/>
          </a:xfrm>
        </p:spPr>
        <p:txBody>
          <a:bodyPr/>
          <a:lstStyle/>
          <a:p>
            <a:pPr eaLnBrk="1" hangingPunct="1">
              <a:lnSpc>
                <a:spcPct val="240000"/>
              </a:lnSpc>
            </a:pPr>
            <a:r>
              <a:rPr lang="en-US" sz="2400" smtClean="0"/>
              <a:t>Apriori: A Candidate Generation-and-Test Approach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Improving the Efficiency of Apriori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FPGrowth:  A Frequent Pattern-Growth Approach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ECLAT: Frequent Pattern Mining with Vertical Data Format</a:t>
            </a:r>
          </a:p>
          <a:p>
            <a:pPr eaLnBrk="1" hangingPunct="1">
              <a:lnSpc>
                <a:spcPct val="240000"/>
              </a:lnSpc>
            </a:pPr>
            <a:r>
              <a:rPr lang="en-US" sz="2400" smtClean="0"/>
              <a:t>Mining Close Frequent Patterns and Maxpatterns</a:t>
            </a:r>
          </a:p>
        </p:txBody>
      </p:sp>
      <p:sp>
        <p:nvSpPr>
          <p:cNvPr id="58373" name="AutoShape 4"/>
          <p:cNvSpPr>
            <a:spLocks noChangeArrowheads="1"/>
          </p:cNvSpPr>
          <p:nvPr/>
        </p:nvSpPr>
        <p:spPr bwMode="auto">
          <a:xfrm rot="1206592">
            <a:off x="7772400" y="6096000"/>
            <a:ext cx="533400" cy="485775"/>
          </a:xfrm>
          <a:prstGeom prst="leftArrow">
            <a:avLst>
              <a:gd name="adj1" fmla="val 50000"/>
              <a:gd name="adj2" fmla="val 2745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685800"/>
          </a:xfrm>
        </p:spPr>
        <p:txBody>
          <a:bodyPr/>
          <a:lstStyle/>
          <a:p>
            <a:r>
              <a:rPr lang="en-US" sz="3200" smtClean="0"/>
              <a:t>Mining Frequent Closed Patterns: CLOSET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726488" cy="51054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smtClean="0"/>
              <a:t>Flist: list of all frequent items in support ascending order</a:t>
            </a:r>
          </a:p>
          <a:p>
            <a:pPr lvl="1">
              <a:lnSpc>
                <a:spcPct val="120000"/>
              </a:lnSpc>
            </a:pPr>
            <a:r>
              <a:rPr lang="en-US" sz="2400" smtClean="0"/>
              <a:t>Flist: d-a-f-e-c</a:t>
            </a:r>
          </a:p>
          <a:p>
            <a:pPr>
              <a:lnSpc>
                <a:spcPct val="120000"/>
              </a:lnSpc>
            </a:pPr>
            <a:r>
              <a:rPr lang="en-US" sz="2400" smtClean="0"/>
              <a:t>Divide search space</a:t>
            </a:r>
          </a:p>
          <a:p>
            <a:pPr lvl="1">
              <a:lnSpc>
                <a:spcPct val="120000"/>
              </a:lnSpc>
            </a:pPr>
            <a:r>
              <a:rPr lang="en-US" sz="2400" smtClean="0"/>
              <a:t>Patterns having d</a:t>
            </a:r>
          </a:p>
          <a:p>
            <a:pPr lvl="1">
              <a:lnSpc>
                <a:spcPct val="120000"/>
              </a:lnSpc>
            </a:pPr>
            <a:r>
              <a:rPr lang="en-US" sz="2400" smtClean="0"/>
              <a:t>Patterns having d but no a, etc.</a:t>
            </a:r>
          </a:p>
          <a:p>
            <a:pPr>
              <a:lnSpc>
                <a:spcPct val="120000"/>
              </a:lnSpc>
            </a:pPr>
            <a:r>
              <a:rPr lang="en-US" sz="2400" smtClean="0"/>
              <a:t>Find frequent closed pattern recursively</a:t>
            </a:r>
          </a:p>
          <a:p>
            <a:pPr lvl="1">
              <a:lnSpc>
                <a:spcPct val="120000"/>
              </a:lnSpc>
            </a:pPr>
            <a:r>
              <a:rPr lang="en-US" sz="2400" smtClean="0"/>
              <a:t>Every transaction having d also has </a:t>
            </a:r>
            <a:r>
              <a:rPr lang="en-US" sz="2400" i="1" smtClean="0"/>
              <a:t>cfa</a:t>
            </a:r>
            <a:r>
              <a:rPr lang="en-US" sz="2400" smtClean="0"/>
              <a:t> </a:t>
            </a:r>
            <a:r>
              <a:rPr lang="en-US" sz="2400" smtClean="0">
                <a:sym typeface="Wingdings" pitchFamily="2" charset="2"/>
              </a:rPr>
              <a:t> </a:t>
            </a:r>
            <a:r>
              <a:rPr lang="en-US" sz="2400" i="1" smtClean="0">
                <a:sym typeface="Wingdings" pitchFamily="2" charset="2"/>
              </a:rPr>
              <a:t>cfad</a:t>
            </a:r>
            <a:r>
              <a:rPr lang="en-US" sz="2400" smtClean="0">
                <a:sym typeface="Wingdings" pitchFamily="2" charset="2"/>
              </a:rPr>
              <a:t> is a frequent closed pattern</a:t>
            </a:r>
          </a:p>
          <a:p>
            <a:pPr>
              <a:lnSpc>
                <a:spcPct val="120000"/>
              </a:lnSpc>
            </a:pPr>
            <a:r>
              <a:rPr lang="en-US" sz="2400" smtClean="0"/>
              <a:t>J. Pei, J. Han &amp; R. Mao. “CLOSET: An Efficient Algorithm for Mining Frequent Closed Itemsets", DMKD'00.</a:t>
            </a:r>
          </a:p>
        </p:txBody>
      </p:sp>
      <p:graphicFrame>
        <p:nvGraphicFramePr>
          <p:cNvPr id="157700" name="Group 4"/>
          <p:cNvGraphicFramePr>
            <a:graphicFrameLocks noGrp="1"/>
          </p:cNvGraphicFramePr>
          <p:nvPr/>
        </p:nvGraphicFramePr>
        <p:xfrm>
          <a:off x="7086600" y="2438400"/>
          <a:ext cx="1905000" cy="1719264"/>
        </p:xfrm>
        <a:graphic>
          <a:graphicData uri="http://schemas.openxmlformats.org/drawingml/2006/table">
            <a:tbl>
              <a:tblPr/>
              <a:tblGrid>
                <a:gridCol w="609600"/>
                <a:gridCol w="1295400"/>
              </a:tblGrid>
              <a:tr h="286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d, e, f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c, e, f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d, f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c, e, f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7315200" y="2057400"/>
            <a:ext cx="1433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Min_sup=2</a:t>
            </a:r>
          </a:p>
        </p:txBody>
      </p:sp>
    </p:spTree>
  </p:cSld>
  <p:clrMapOvr>
    <a:masterClrMapping/>
  </p:clrMapOvr>
  <p:transition spd="med"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33400"/>
          </a:xfrm>
        </p:spPr>
        <p:txBody>
          <a:bodyPr/>
          <a:lstStyle/>
          <a:p>
            <a:r>
              <a:rPr lang="en-US" sz="2800" smtClean="0">
                <a:solidFill>
                  <a:srgbClr val="000099"/>
                </a:solidFill>
              </a:rPr>
              <a:t>CLOSET+: Mining Closed Itemsets by Pattern-Growth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458200" cy="5130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200" smtClean="0"/>
              <a:t>Itemset merging: if Y appears in every occurrence of X, then Y is merged with X</a:t>
            </a:r>
          </a:p>
          <a:p>
            <a:pPr>
              <a:lnSpc>
                <a:spcPct val="120000"/>
              </a:lnSpc>
            </a:pPr>
            <a:r>
              <a:rPr lang="en-US" sz="2200" smtClean="0"/>
              <a:t>Sub-itemset pruning: if Y </a:t>
            </a:r>
            <a:r>
              <a:rPr lang="he-IL" sz="2200" smtClean="0"/>
              <a:t>כ</a:t>
            </a:r>
            <a:r>
              <a:rPr lang="en-US" sz="2200" smtClean="0"/>
              <a:t> X, and sup(X) = sup(Y), X and all of X’s descendants in the set enumeration tree can be pruned</a:t>
            </a:r>
          </a:p>
          <a:p>
            <a:pPr>
              <a:lnSpc>
                <a:spcPct val="120000"/>
              </a:lnSpc>
            </a:pPr>
            <a:r>
              <a:rPr lang="en-US" sz="2200" smtClean="0"/>
              <a:t>Hybrid tree projection</a:t>
            </a:r>
          </a:p>
          <a:p>
            <a:pPr lvl="1">
              <a:lnSpc>
                <a:spcPct val="120000"/>
              </a:lnSpc>
            </a:pPr>
            <a:r>
              <a:rPr lang="en-US" sz="2200" smtClean="0"/>
              <a:t>Bottom-up physical tree-projection</a:t>
            </a:r>
          </a:p>
          <a:p>
            <a:pPr lvl="1">
              <a:lnSpc>
                <a:spcPct val="120000"/>
              </a:lnSpc>
            </a:pPr>
            <a:r>
              <a:rPr lang="en-US" sz="2200" smtClean="0"/>
              <a:t>Top-down pseudo tree-projection</a:t>
            </a:r>
          </a:p>
          <a:p>
            <a:pPr>
              <a:lnSpc>
                <a:spcPct val="120000"/>
              </a:lnSpc>
            </a:pPr>
            <a:r>
              <a:rPr lang="en-US" sz="2200" smtClean="0"/>
              <a:t>Item skipping: if a local frequent item has the same support in several header tables at different levels, one can prune it from the header table at higher levels</a:t>
            </a:r>
          </a:p>
          <a:p>
            <a:pPr>
              <a:lnSpc>
                <a:spcPct val="120000"/>
              </a:lnSpc>
            </a:pPr>
            <a:r>
              <a:rPr lang="en-US" sz="2200" smtClean="0"/>
              <a:t>Efficient subset checking</a:t>
            </a:r>
          </a:p>
        </p:txBody>
      </p:sp>
    </p:spTree>
  </p:cSld>
  <p:clrMapOvr>
    <a:masterClrMapping/>
  </p:clrMapOvr>
  <p:transition spd="med"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762000"/>
          </a:xfrm>
        </p:spPr>
        <p:txBody>
          <a:bodyPr/>
          <a:lstStyle/>
          <a:p>
            <a:r>
              <a:rPr lang="en-US" smtClean="0"/>
              <a:t>MaxMiner: Mining Max-Patterns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97888" cy="5181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smtClean="0"/>
              <a:t>1</a:t>
            </a:r>
            <a:r>
              <a:rPr lang="en-US" sz="2400" baseline="30000" smtClean="0"/>
              <a:t>st</a:t>
            </a:r>
            <a:r>
              <a:rPr lang="en-US" sz="2400" smtClean="0"/>
              <a:t> scan: find frequent items</a:t>
            </a:r>
          </a:p>
          <a:p>
            <a:pPr lvl="1">
              <a:lnSpc>
                <a:spcPct val="120000"/>
              </a:lnSpc>
            </a:pPr>
            <a:r>
              <a:rPr lang="en-US" sz="2400" smtClean="0"/>
              <a:t>A, B, C, D, E</a:t>
            </a:r>
          </a:p>
          <a:p>
            <a:pPr>
              <a:lnSpc>
                <a:spcPct val="120000"/>
              </a:lnSpc>
            </a:pPr>
            <a:r>
              <a:rPr lang="en-US" sz="2400" smtClean="0"/>
              <a:t>2</a:t>
            </a:r>
            <a:r>
              <a:rPr lang="en-US" sz="2400" baseline="30000" smtClean="0"/>
              <a:t>nd</a:t>
            </a:r>
            <a:r>
              <a:rPr lang="en-US" sz="2400" smtClean="0"/>
              <a:t> scan: find support for </a:t>
            </a:r>
          </a:p>
          <a:p>
            <a:pPr lvl="1">
              <a:lnSpc>
                <a:spcPct val="120000"/>
              </a:lnSpc>
            </a:pPr>
            <a:r>
              <a:rPr lang="en-US" sz="2400" smtClean="0"/>
              <a:t>AB, AC, AD, AE, </a:t>
            </a:r>
            <a:r>
              <a:rPr lang="en-US" sz="2400" smtClean="0">
                <a:solidFill>
                  <a:schemeClr val="folHlink"/>
                </a:solidFill>
              </a:rPr>
              <a:t>ABCDE</a:t>
            </a:r>
          </a:p>
          <a:p>
            <a:pPr lvl="1">
              <a:lnSpc>
                <a:spcPct val="120000"/>
              </a:lnSpc>
            </a:pPr>
            <a:r>
              <a:rPr lang="en-US" sz="2400" smtClean="0"/>
              <a:t>BC, BD, BE, </a:t>
            </a:r>
            <a:r>
              <a:rPr lang="en-US" sz="2400" smtClean="0">
                <a:solidFill>
                  <a:schemeClr val="folHlink"/>
                </a:solidFill>
              </a:rPr>
              <a:t>BCDE</a:t>
            </a:r>
          </a:p>
          <a:p>
            <a:pPr lvl="1">
              <a:lnSpc>
                <a:spcPct val="120000"/>
              </a:lnSpc>
            </a:pPr>
            <a:r>
              <a:rPr lang="en-US" sz="2400" smtClean="0"/>
              <a:t>CD, CE, </a:t>
            </a:r>
            <a:r>
              <a:rPr lang="en-US" sz="2400" smtClean="0">
                <a:solidFill>
                  <a:schemeClr val="folHlink"/>
                </a:solidFill>
              </a:rPr>
              <a:t>CDE</a:t>
            </a:r>
            <a:r>
              <a:rPr lang="en-US" sz="2400" smtClean="0"/>
              <a:t>, DE</a:t>
            </a:r>
          </a:p>
          <a:p>
            <a:pPr>
              <a:lnSpc>
                <a:spcPct val="120000"/>
              </a:lnSpc>
            </a:pPr>
            <a:r>
              <a:rPr lang="en-US" sz="2400" smtClean="0"/>
              <a:t>Since BCDE is a max-pattern, no need to check BCD, BDE, CDE in later scan</a:t>
            </a:r>
          </a:p>
          <a:p>
            <a:pPr>
              <a:lnSpc>
                <a:spcPct val="120000"/>
              </a:lnSpc>
            </a:pPr>
            <a:r>
              <a:rPr lang="en-US" sz="2400" smtClean="0"/>
              <a:t>R. Bayardo. </a:t>
            </a:r>
            <a:r>
              <a:rPr lang="en-US" sz="2400" smtClean="0">
                <a:solidFill>
                  <a:schemeClr val="folHlink"/>
                </a:solidFill>
              </a:rPr>
              <a:t>Efficiently mining long patterns from databases</a:t>
            </a:r>
            <a:r>
              <a:rPr lang="en-US" sz="2400" smtClean="0"/>
              <a:t>. </a:t>
            </a:r>
            <a:r>
              <a:rPr lang="en-US" sz="2400" i="1" smtClean="0">
                <a:solidFill>
                  <a:schemeClr val="tx2"/>
                </a:solidFill>
              </a:rPr>
              <a:t>SIGMOD’98</a:t>
            </a:r>
          </a:p>
        </p:txBody>
      </p:sp>
      <p:graphicFrame>
        <p:nvGraphicFramePr>
          <p:cNvPr id="155652" name="Group 4"/>
          <p:cNvGraphicFramePr>
            <a:graphicFrameLocks noGrp="1"/>
          </p:cNvGraphicFramePr>
          <p:nvPr/>
        </p:nvGraphicFramePr>
        <p:xfrm>
          <a:off x="6553200" y="1371600"/>
          <a:ext cx="2286000" cy="1463676"/>
        </p:xfrm>
        <a:graphic>
          <a:graphicData uri="http://schemas.openxmlformats.org/drawingml/2006/table">
            <a:tbl>
              <a:tblPr/>
              <a:tblGrid>
                <a:gridCol w="685800"/>
                <a:gridCol w="16002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Items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B, C, D, 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C, D, E,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A, C, D, F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5791200" y="3581400"/>
            <a:ext cx="24257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chemeClr val="folHlink"/>
                </a:solidFill>
              </a:rPr>
              <a:t>Potential max-patterns</a:t>
            </a:r>
          </a:p>
        </p:txBody>
      </p:sp>
      <p:sp>
        <p:nvSpPr>
          <p:cNvPr id="61462" name="Line 22"/>
          <p:cNvSpPr>
            <a:spLocks noChangeShapeType="1"/>
          </p:cNvSpPr>
          <p:nvPr/>
        </p:nvSpPr>
        <p:spPr bwMode="auto">
          <a:xfrm flipH="1" flipV="1">
            <a:off x="4495800" y="3429000"/>
            <a:ext cx="1676400" cy="381000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 flipH="1" flipV="1">
            <a:off x="3733800" y="3886200"/>
            <a:ext cx="2362200" cy="76200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 flipH="1">
            <a:off x="3048000" y="4114800"/>
            <a:ext cx="2895600" cy="152400"/>
          </a:xfrm>
          <a:prstGeom prst="line">
            <a:avLst/>
          </a:prstGeom>
          <a:noFill/>
          <a:ln w="28575">
            <a:solidFill>
              <a:schemeClr val="fol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</p:spTree>
  </p:cSld>
  <p:clrMapOvr>
    <a:masterClrMapping/>
  </p:clrMapOvr>
  <p:transition spd="med"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/>
          <a:lstStyle/>
          <a:p>
            <a:r>
              <a:rPr lang="en-US" sz="3200" smtClean="0"/>
              <a:t>CHARM: Mining by Exploring Vertical Data Format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smtClean="0"/>
              <a:t>Vertical format: t(AB) = {T</a:t>
            </a:r>
            <a:r>
              <a:rPr lang="en-US" sz="2400" baseline="-25000" smtClean="0"/>
              <a:t>11</a:t>
            </a:r>
            <a:r>
              <a:rPr lang="en-US" sz="2400" smtClean="0"/>
              <a:t>, T</a:t>
            </a:r>
            <a:r>
              <a:rPr lang="en-US" sz="2400" baseline="-25000" smtClean="0"/>
              <a:t>25</a:t>
            </a:r>
            <a:r>
              <a:rPr lang="en-US" sz="2400" smtClean="0"/>
              <a:t>, …}</a:t>
            </a:r>
          </a:p>
          <a:p>
            <a:pPr lvl="1">
              <a:lnSpc>
                <a:spcPct val="110000"/>
              </a:lnSpc>
            </a:pPr>
            <a:r>
              <a:rPr lang="en-US" sz="2400" smtClean="0"/>
              <a:t>tid-list: list of trans.-ids containing an itemset </a:t>
            </a:r>
          </a:p>
          <a:p>
            <a:pPr>
              <a:lnSpc>
                <a:spcPct val="110000"/>
              </a:lnSpc>
            </a:pPr>
            <a:r>
              <a:rPr lang="en-US" sz="2400" smtClean="0"/>
              <a:t>Deriving closed patterns based on vertical intersections</a:t>
            </a:r>
          </a:p>
          <a:p>
            <a:pPr lvl="1">
              <a:lnSpc>
                <a:spcPct val="110000"/>
              </a:lnSpc>
            </a:pPr>
            <a:r>
              <a:rPr lang="en-US" sz="2400" smtClean="0"/>
              <a:t>t(X) = t(Y): X and Y always happen together</a:t>
            </a:r>
          </a:p>
          <a:p>
            <a:pPr lvl="1">
              <a:lnSpc>
                <a:spcPct val="110000"/>
              </a:lnSpc>
            </a:pPr>
            <a:r>
              <a:rPr lang="en-US" sz="2400" smtClean="0"/>
              <a:t>t(X) </a:t>
            </a:r>
            <a:r>
              <a:rPr lang="en-US" sz="2400" smtClean="0">
                <a:sym typeface="Symbol" pitchFamily="18" charset="2"/>
              </a:rPr>
              <a:t> t(Y): transaction having X always has Y</a:t>
            </a:r>
          </a:p>
          <a:p>
            <a:pPr>
              <a:lnSpc>
                <a:spcPct val="110000"/>
              </a:lnSpc>
            </a:pPr>
            <a:r>
              <a:rPr lang="en-US" sz="2400" smtClean="0">
                <a:sym typeface="Symbol" pitchFamily="18" charset="2"/>
              </a:rPr>
              <a:t>Using </a:t>
            </a:r>
            <a:r>
              <a:rPr lang="en-US" sz="2400" smtClean="0">
                <a:solidFill>
                  <a:schemeClr val="hlink"/>
                </a:solidFill>
                <a:sym typeface="Symbol" pitchFamily="18" charset="2"/>
              </a:rPr>
              <a:t>diffset</a:t>
            </a:r>
            <a:r>
              <a:rPr lang="en-US" sz="2400" smtClean="0">
                <a:sym typeface="Symbol" pitchFamily="18" charset="2"/>
              </a:rPr>
              <a:t> to accelerate mining</a:t>
            </a:r>
          </a:p>
          <a:p>
            <a:pPr lvl="1">
              <a:lnSpc>
                <a:spcPct val="110000"/>
              </a:lnSpc>
            </a:pPr>
            <a:r>
              <a:rPr lang="en-US" sz="2400" smtClean="0">
                <a:sym typeface="Symbol" pitchFamily="18" charset="2"/>
              </a:rPr>
              <a:t>Only keep track of differences of tids</a:t>
            </a:r>
          </a:p>
          <a:p>
            <a:pPr lvl="1">
              <a:lnSpc>
                <a:spcPct val="110000"/>
              </a:lnSpc>
            </a:pPr>
            <a:r>
              <a:rPr lang="en-US" sz="2400" smtClean="0">
                <a:sym typeface="Symbol" pitchFamily="18" charset="2"/>
              </a:rPr>
              <a:t>t(X) = {T</a:t>
            </a:r>
            <a:r>
              <a:rPr lang="en-US" sz="2400" baseline="-25000" smtClean="0">
                <a:sym typeface="Symbol" pitchFamily="18" charset="2"/>
              </a:rPr>
              <a:t>1</a:t>
            </a:r>
            <a:r>
              <a:rPr lang="en-US" sz="2400" smtClean="0">
                <a:sym typeface="Symbol" pitchFamily="18" charset="2"/>
              </a:rPr>
              <a:t>, T</a:t>
            </a:r>
            <a:r>
              <a:rPr lang="en-US" sz="2400" baseline="-25000" smtClean="0">
                <a:sym typeface="Symbol" pitchFamily="18" charset="2"/>
              </a:rPr>
              <a:t>2</a:t>
            </a:r>
            <a:r>
              <a:rPr lang="en-US" sz="2400" smtClean="0">
                <a:sym typeface="Symbol" pitchFamily="18" charset="2"/>
              </a:rPr>
              <a:t>, T</a:t>
            </a:r>
            <a:r>
              <a:rPr lang="en-US" sz="2400" baseline="-25000" smtClean="0">
                <a:sym typeface="Symbol" pitchFamily="18" charset="2"/>
              </a:rPr>
              <a:t>3</a:t>
            </a:r>
            <a:r>
              <a:rPr lang="en-US" sz="2400" smtClean="0">
                <a:sym typeface="Symbol" pitchFamily="18" charset="2"/>
              </a:rPr>
              <a:t>},  t(XY) = {T</a:t>
            </a:r>
            <a:r>
              <a:rPr lang="en-US" sz="2400" baseline="-25000" smtClean="0">
                <a:sym typeface="Symbol" pitchFamily="18" charset="2"/>
              </a:rPr>
              <a:t>1</a:t>
            </a:r>
            <a:r>
              <a:rPr lang="en-US" sz="2400" smtClean="0">
                <a:sym typeface="Symbol" pitchFamily="18" charset="2"/>
              </a:rPr>
              <a:t>, T</a:t>
            </a:r>
            <a:r>
              <a:rPr lang="en-US" sz="2400" baseline="-25000" smtClean="0">
                <a:sym typeface="Symbol" pitchFamily="18" charset="2"/>
              </a:rPr>
              <a:t>3</a:t>
            </a:r>
            <a:r>
              <a:rPr lang="en-US" sz="2400" smtClean="0">
                <a:sym typeface="Symbol" pitchFamily="18" charset="2"/>
              </a:rPr>
              <a:t>} </a:t>
            </a:r>
          </a:p>
          <a:p>
            <a:pPr lvl="1">
              <a:lnSpc>
                <a:spcPct val="110000"/>
              </a:lnSpc>
            </a:pPr>
            <a:r>
              <a:rPr lang="en-US" sz="2400" smtClean="0">
                <a:sym typeface="Symbol" pitchFamily="18" charset="2"/>
              </a:rPr>
              <a:t>Diffset (XY, X) = {T</a:t>
            </a:r>
            <a:r>
              <a:rPr lang="en-US" sz="2400" baseline="-25000" smtClean="0">
                <a:sym typeface="Symbol" pitchFamily="18" charset="2"/>
              </a:rPr>
              <a:t>2</a:t>
            </a:r>
            <a:r>
              <a:rPr lang="en-US" sz="2400" smtClean="0">
                <a:sym typeface="Symbol" pitchFamily="18" charset="2"/>
              </a:rPr>
              <a:t>}</a:t>
            </a:r>
          </a:p>
          <a:p>
            <a:pPr>
              <a:lnSpc>
                <a:spcPct val="110000"/>
              </a:lnSpc>
            </a:pPr>
            <a:r>
              <a:rPr lang="en-US" sz="2400" smtClean="0"/>
              <a:t>Eclat/MaxEclat (Zaki et al. @KDD’97), VIPER(P. Shenoy et al.@SIGMOD’00), CHARM (Zaki &amp; Hsiao@SDM’02)</a:t>
            </a:r>
          </a:p>
        </p:txBody>
      </p:sp>
    </p:spTree>
  </p:cSld>
  <p:clrMapOvr>
    <a:masterClrMapping/>
  </p:clrMapOvr>
  <p:transition spd="med"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F3FEDA-8D2F-4863-8A16-8020F03D065F}" type="slidenum">
              <a:rPr lang="en-US" smtClean="0"/>
              <a:pPr/>
              <a:t>46</a:t>
            </a:fld>
            <a:endParaRPr lang="en-US" smtClean="0"/>
          </a:p>
        </p:txBody>
      </p:sp>
      <p:pic>
        <p:nvPicPr>
          <p:cNvPr id="63491" name="Picture 2" descr="assoc_b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192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304800" y="3810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>
                <a:solidFill>
                  <a:schemeClr val="tx2"/>
                </a:solidFill>
              </a:rPr>
              <a:t>Visualization of Association Rules: Plane Graph</a:t>
            </a:r>
          </a:p>
        </p:txBody>
      </p:sp>
    </p:spTree>
  </p:cSld>
  <p:clrMapOvr>
    <a:masterClrMapping/>
  </p:clrMapOvr>
  <p:transition spd="med"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60E754-893A-4970-ABBD-641D9331B48F}" type="slidenum">
              <a:rPr lang="en-US" smtClean="0"/>
              <a:pPr/>
              <a:t>47</a:t>
            </a:fld>
            <a:endParaRPr lang="en-US" smtClean="0"/>
          </a:p>
        </p:txBody>
      </p:sp>
      <p:pic>
        <p:nvPicPr>
          <p:cNvPr id="64515" name="Picture 1026" descr="assoc_b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066800"/>
            <a:ext cx="838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Rectangle 1027"/>
          <p:cNvSpPr>
            <a:spLocks noChangeArrowheads="1"/>
          </p:cNvSpPr>
          <p:nvPr/>
        </p:nvSpPr>
        <p:spPr bwMode="auto">
          <a:xfrm>
            <a:off x="304800" y="304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200">
                <a:solidFill>
                  <a:schemeClr val="tx2"/>
                </a:solidFill>
              </a:rPr>
              <a:t>Visualization of Association Rules: Rule Graph</a:t>
            </a:r>
          </a:p>
        </p:txBody>
      </p:sp>
    </p:spTree>
  </p:cSld>
  <p:clrMapOvr>
    <a:masterClrMapping/>
  </p:clrMapOvr>
  <p:transition spd="med"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3914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Visualization of Association Rules </a:t>
            </a:r>
            <a:br>
              <a:rPr lang="en-US" smtClean="0"/>
            </a:br>
            <a:r>
              <a:rPr lang="en-US" smtClean="0"/>
              <a:t>(SGI/MineSet 3.0)</a:t>
            </a:r>
            <a:endParaRPr lang="en-US" b="1" smtClean="0"/>
          </a:p>
        </p:txBody>
      </p:sp>
      <p:sp>
        <p:nvSpPr>
          <p:cNvPr id="655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2227BE-CA87-420F-8ADD-3481686D2C68}" type="slidenum">
              <a:rPr lang="en-US" smtClean="0"/>
              <a:pPr/>
              <a:t>48</a:t>
            </a:fld>
            <a:endParaRPr lang="en-US" smtClean="0"/>
          </a:p>
        </p:txBody>
      </p:sp>
      <p:pic>
        <p:nvPicPr>
          <p:cNvPr id="655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8382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382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3200" smtClean="0"/>
              <a:t>Chapter 5: Mining Frequent Patterns, Association and Correlations: Basic Concepts and Methods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458200" cy="51054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Basic Concepts</a:t>
            </a:r>
          </a:p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Frequent Itemset Mining Methods </a:t>
            </a:r>
          </a:p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Which Patterns Are Interesting?—Pattern Evaluation Methods</a:t>
            </a:r>
          </a:p>
          <a:p>
            <a:pPr marL="457200" indent="-457200" eaLnBrk="1" hangingPunct="1">
              <a:lnSpc>
                <a:spcPct val="200000"/>
              </a:lnSpc>
              <a:buSzTx/>
            </a:pPr>
            <a:r>
              <a:rPr lang="en-US" smtClean="0"/>
              <a:t>Summary</a:t>
            </a:r>
          </a:p>
        </p:txBody>
      </p:sp>
      <p:sp>
        <p:nvSpPr>
          <p:cNvPr id="665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BEAD4D-0520-4661-945F-78994F4CA466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6565" name="AutoShape 4"/>
          <p:cNvSpPr>
            <a:spLocks noChangeArrowheads="1"/>
          </p:cNvSpPr>
          <p:nvPr/>
        </p:nvSpPr>
        <p:spPr bwMode="auto">
          <a:xfrm rot="-1053010">
            <a:off x="7894638" y="3498850"/>
            <a:ext cx="522287" cy="381000"/>
          </a:xfrm>
          <a:prstGeom prst="leftArrow">
            <a:avLst>
              <a:gd name="adj1" fmla="val 50000"/>
              <a:gd name="adj2" fmla="val 34271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762000"/>
          </a:xfrm>
        </p:spPr>
        <p:txBody>
          <a:bodyPr/>
          <a:lstStyle/>
          <a:p>
            <a:pPr eaLnBrk="1" hangingPunct="1"/>
            <a:r>
              <a:rPr lang="en-US" smtClean="0"/>
              <a:t>Basic Concepts: Frequent Patterns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4038600" y="1524000"/>
            <a:ext cx="4953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itemset</a:t>
            </a:r>
            <a:r>
              <a:rPr lang="en-US" sz="2400" smtClean="0"/>
              <a:t>: A set of one or more items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chemeClr val="hlink"/>
                </a:solidFill>
              </a:rPr>
              <a:t>k-itemset</a:t>
            </a:r>
            <a:r>
              <a:rPr lang="en-US" sz="2400" smtClean="0"/>
              <a:t> X = {x</a:t>
            </a:r>
            <a:r>
              <a:rPr lang="en-US" sz="2400" baseline="-25000" smtClean="0"/>
              <a:t>1</a:t>
            </a:r>
            <a:r>
              <a:rPr lang="en-US" sz="2400" smtClean="0"/>
              <a:t>, …, x</a:t>
            </a:r>
            <a:r>
              <a:rPr lang="en-US" sz="2400" baseline="-25000" smtClean="0"/>
              <a:t>k</a:t>
            </a:r>
            <a:r>
              <a:rPr lang="en-US" sz="2400" smtClean="0"/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 smtClean="0">
                <a:solidFill>
                  <a:schemeClr val="hlink"/>
                </a:solidFill>
              </a:rPr>
              <a:t>(absolute) support</a:t>
            </a:r>
            <a:r>
              <a:rPr lang="en-US" sz="2400" smtClean="0"/>
              <a:t>, or, </a:t>
            </a:r>
            <a:r>
              <a:rPr lang="en-US" sz="2400" i="1" smtClean="0">
                <a:solidFill>
                  <a:schemeClr val="hlink"/>
                </a:solidFill>
              </a:rPr>
              <a:t>support count</a:t>
            </a:r>
            <a:r>
              <a:rPr lang="en-US" sz="2400" smtClean="0"/>
              <a:t> of X: Frequency or occurrence of an itemset X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 smtClean="0">
                <a:solidFill>
                  <a:schemeClr val="hlink"/>
                </a:solidFill>
              </a:rPr>
              <a:t>(relative)</a:t>
            </a:r>
            <a:r>
              <a:rPr lang="en-US" sz="2400" smtClean="0"/>
              <a:t> </a:t>
            </a:r>
            <a:r>
              <a:rPr lang="en-US" sz="2400" i="1" smtClean="0">
                <a:solidFill>
                  <a:schemeClr val="hlink"/>
                </a:solidFill>
                <a:sym typeface="Symbol" pitchFamily="18" charset="2"/>
              </a:rPr>
              <a:t>support</a:t>
            </a:r>
            <a:r>
              <a:rPr lang="en-US" sz="2400" smtClean="0">
                <a:sym typeface="Symbol" pitchFamily="18" charset="2"/>
              </a:rPr>
              <a:t>, </a:t>
            </a:r>
            <a:r>
              <a:rPr lang="en-US" sz="2400" i="1" smtClean="0">
                <a:sym typeface="Symbol" pitchFamily="18" charset="2"/>
              </a:rPr>
              <a:t>s</a:t>
            </a:r>
            <a:r>
              <a:rPr lang="en-US" sz="2400" smtClean="0">
                <a:sym typeface="Symbol" pitchFamily="18" charset="2"/>
              </a:rPr>
              <a:t>, is the fraction of transactions that contains X (i.e., the </a:t>
            </a:r>
            <a:r>
              <a:rPr lang="en-US" sz="2400" smtClean="0">
                <a:solidFill>
                  <a:schemeClr val="tx2"/>
                </a:solidFill>
                <a:sym typeface="Symbol" pitchFamily="18" charset="2"/>
              </a:rPr>
              <a:t>probability</a:t>
            </a:r>
            <a:r>
              <a:rPr lang="en-US" sz="2400" smtClean="0">
                <a:sym typeface="Symbol" pitchFamily="18" charset="2"/>
              </a:rPr>
              <a:t> that a transaction contains X)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Symbol" pitchFamily="18" charset="2"/>
              </a:rPr>
              <a:t>An itemset X is </a:t>
            </a:r>
            <a:r>
              <a:rPr lang="en-US" sz="2400" i="1" smtClean="0">
                <a:solidFill>
                  <a:schemeClr val="hlink"/>
                </a:solidFill>
                <a:sym typeface="Symbol" pitchFamily="18" charset="2"/>
              </a:rPr>
              <a:t>frequent</a:t>
            </a:r>
            <a:r>
              <a:rPr lang="en-US" sz="2400" smtClean="0">
                <a:sym typeface="Symbol" pitchFamily="18" charset="2"/>
              </a:rPr>
              <a:t> if X’s support is no less than a </a:t>
            </a:r>
            <a:r>
              <a:rPr lang="en-US" sz="2400" i="1" smtClean="0">
                <a:sym typeface="Symbol" pitchFamily="18" charset="2"/>
              </a:rPr>
              <a:t>minsup</a:t>
            </a:r>
            <a:r>
              <a:rPr lang="en-US" sz="2400" smtClean="0">
                <a:sym typeface="Symbol" pitchFamily="18" charset="2"/>
              </a:rPr>
              <a:t> threshold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BBF952-2B2E-4E2B-AA65-93D69647370D}" type="slidenum">
              <a:rPr lang="en-US" smtClean="0"/>
              <a:pPr/>
              <a:t>5</a:t>
            </a:fld>
            <a:endParaRPr lang="en-US" smtClean="0"/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152400" y="3810000"/>
            <a:ext cx="3886200" cy="2630488"/>
            <a:chOff x="192" y="2400"/>
            <a:chExt cx="2448" cy="1657"/>
          </a:xfrm>
        </p:grpSpPr>
        <p:sp>
          <p:nvSpPr>
            <p:cNvPr id="18461" name="Oval 6"/>
            <p:cNvSpPr>
              <a:spLocks noChangeArrowheads="1"/>
            </p:cNvSpPr>
            <p:nvPr/>
          </p:nvSpPr>
          <p:spPr bwMode="auto">
            <a:xfrm>
              <a:off x="384" y="2736"/>
              <a:ext cx="1200" cy="864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Oval 7"/>
            <p:cNvSpPr>
              <a:spLocks noChangeArrowheads="1"/>
            </p:cNvSpPr>
            <p:nvPr/>
          </p:nvSpPr>
          <p:spPr bwMode="auto">
            <a:xfrm>
              <a:off x="1008" y="2736"/>
              <a:ext cx="1200" cy="960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254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Line 8"/>
            <p:cNvSpPr>
              <a:spLocks noChangeShapeType="1"/>
            </p:cNvSpPr>
            <p:nvPr/>
          </p:nvSpPr>
          <p:spPr bwMode="auto">
            <a:xfrm flipH="1">
              <a:off x="576" y="3168"/>
              <a:ext cx="144" cy="48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4" name="Line 9"/>
            <p:cNvSpPr>
              <a:spLocks noChangeShapeType="1"/>
            </p:cNvSpPr>
            <p:nvPr/>
          </p:nvSpPr>
          <p:spPr bwMode="auto">
            <a:xfrm flipV="1">
              <a:off x="2016" y="2832"/>
              <a:ext cx="144" cy="43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5" name="Line 10"/>
            <p:cNvSpPr>
              <a:spLocks noChangeShapeType="1"/>
            </p:cNvSpPr>
            <p:nvPr/>
          </p:nvSpPr>
          <p:spPr bwMode="auto">
            <a:xfrm flipH="1" flipV="1">
              <a:off x="1440" y="2592"/>
              <a:ext cx="0" cy="576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8466" name="Text Box 11"/>
            <p:cNvSpPr txBox="1">
              <a:spLocks noChangeArrowheads="1"/>
            </p:cNvSpPr>
            <p:nvPr/>
          </p:nvSpPr>
          <p:spPr bwMode="auto">
            <a:xfrm>
              <a:off x="1824" y="2448"/>
              <a:ext cx="768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110000"/>
                </a:lnSpc>
              </a:pPr>
              <a:r>
                <a:rPr lang="en-US" sz="1600" b="1">
                  <a:solidFill>
                    <a:schemeClr val="hlink"/>
                  </a:solidFill>
                  <a:latin typeface="Times New Roman" pitchFamily="18" charset="0"/>
                </a:rPr>
                <a:t>Customer</a:t>
              </a:r>
            </a:p>
            <a:p>
              <a:pPr eaLnBrk="0" hangingPunct="0">
                <a:lnSpc>
                  <a:spcPct val="110000"/>
                </a:lnSpc>
              </a:pPr>
              <a:r>
                <a:rPr lang="en-US" sz="1600" b="1">
                  <a:solidFill>
                    <a:schemeClr val="hlink"/>
                  </a:solidFill>
                  <a:latin typeface="Times New Roman" pitchFamily="18" charset="0"/>
                </a:rPr>
                <a:t>buys diaper</a:t>
              </a:r>
              <a:endParaRPr lang="en-US" sz="1800" b="1" u="sng">
                <a:latin typeface="Times New Roman" pitchFamily="18" charset="0"/>
              </a:endParaRPr>
            </a:p>
          </p:txBody>
        </p:sp>
        <p:sp>
          <p:nvSpPr>
            <p:cNvPr id="18467" name="Text Box 12"/>
            <p:cNvSpPr txBox="1">
              <a:spLocks noChangeArrowheads="1"/>
            </p:cNvSpPr>
            <p:nvPr/>
          </p:nvSpPr>
          <p:spPr bwMode="auto">
            <a:xfrm>
              <a:off x="960" y="2400"/>
              <a:ext cx="657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110000"/>
                </a:lnSpc>
              </a:pPr>
              <a:r>
                <a:rPr lang="en-US" sz="1600" b="1">
                  <a:solidFill>
                    <a:srgbClr val="5FA180"/>
                  </a:solidFill>
                  <a:latin typeface="Times New Roman" pitchFamily="18" charset="0"/>
                </a:rPr>
                <a:t>Customer</a:t>
              </a:r>
            </a:p>
            <a:p>
              <a:pPr eaLnBrk="0" hangingPunct="0">
                <a:lnSpc>
                  <a:spcPct val="110000"/>
                </a:lnSpc>
              </a:pPr>
              <a:r>
                <a:rPr lang="en-US" sz="1600" b="1">
                  <a:solidFill>
                    <a:srgbClr val="5FA180"/>
                  </a:solidFill>
                  <a:latin typeface="Times New Roman" pitchFamily="18" charset="0"/>
                </a:rPr>
                <a:t>buys both</a:t>
              </a:r>
              <a:endParaRPr lang="en-US" sz="1800" b="1" u="sng">
                <a:solidFill>
                  <a:srgbClr val="5FA180"/>
                </a:solidFill>
                <a:latin typeface="Times New Roman" pitchFamily="18" charset="0"/>
              </a:endParaRPr>
            </a:p>
          </p:txBody>
        </p:sp>
        <p:sp>
          <p:nvSpPr>
            <p:cNvPr id="18468" name="Text Box 13"/>
            <p:cNvSpPr txBox="1">
              <a:spLocks noChangeArrowheads="1"/>
            </p:cNvSpPr>
            <p:nvPr/>
          </p:nvSpPr>
          <p:spPr bwMode="auto">
            <a:xfrm>
              <a:off x="384" y="3600"/>
              <a:ext cx="657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10000"/>
                </a:lnSpc>
              </a:pPr>
              <a:r>
                <a:rPr lang="en-US" sz="1600" b="1">
                  <a:solidFill>
                    <a:schemeClr val="tx2"/>
                  </a:solidFill>
                  <a:latin typeface="Times New Roman" pitchFamily="18" charset="0"/>
                </a:rPr>
                <a:t>Customer</a:t>
              </a:r>
            </a:p>
            <a:p>
              <a:pPr eaLnBrk="0" hangingPunct="0">
                <a:lnSpc>
                  <a:spcPct val="110000"/>
                </a:lnSpc>
              </a:pPr>
              <a:r>
                <a:rPr lang="en-US" sz="1600" b="1">
                  <a:solidFill>
                    <a:schemeClr val="tx2"/>
                  </a:solidFill>
                  <a:latin typeface="Times New Roman" pitchFamily="18" charset="0"/>
                </a:rPr>
                <a:t>buys beer</a:t>
              </a:r>
              <a:endParaRPr lang="en-US" sz="1800" b="1" u="sng">
                <a:latin typeface="Times New Roman" pitchFamily="18" charset="0"/>
              </a:endParaRPr>
            </a:p>
          </p:txBody>
        </p:sp>
        <p:sp>
          <p:nvSpPr>
            <p:cNvPr id="18469" name="Rectangle 14"/>
            <p:cNvSpPr>
              <a:spLocks noChangeArrowheads="1"/>
            </p:cNvSpPr>
            <p:nvPr/>
          </p:nvSpPr>
          <p:spPr bwMode="auto">
            <a:xfrm>
              <a:off x="192" y="2400"/>
              <a:ext cx="2448" cy="16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767468" name="Group 44"/>
          <p:cNvGraphicFramePr>
            <a:graphicFrameLocks noGrp="1"/>
          </p:cNvGraphicFramePr>
          <p:nvPr/>
        </p:nvGraphicFramePr>
        <p:xfrm>
          <a:off x="152400" y="1524000"/>
          <a:ext cx="3886200" cy="2130460"/>
        </p:xfrm>
        <a:graphic>
          <a:graphicData uri="http://schemas.openxmlformats.org/drawingml/2006/table">
            <a:tbl>
              <a:tblPr/>
              <a:tblGrid>
                <a:gridCol w="533400"/>
                <a:gridCol w="3352800"/>
              </a:tblGrid>
              <a:tr h="3649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Tid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Items bought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9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Beer, Nuts, Diaper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9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Beer, Coffee, Diaper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9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Beer, Diaper, Eggs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Nuts, Eggs, Milk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Nuts, Coffee, Diaper, Eggs, Milk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Interestingness Measure: Correlations (Lift)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8534400" cy="28956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000" i="1" smtClean="0"/>
              <a:t>play basketball</a:t>
            </a:r>
            <a:r>
              <a:rPr lang="en-US" sz="2000" smtClean="0"/>
              <a:t>  </a:t>
            </a:r>
            <a:r>
              <a:rPr lang="en-US" sz="2000" smtClean="0">
                <a:sym typeface="Symbol" pitchFamily="18" charset="2"/>
              </a:rPr>
              <a:t> </a:t>
            </a:r>
            <a:r>
              <a:rPr lang="en-US" sz="2000" i="1" smtClean="0">
                <a:sym typeface="Symbol" pitchFamily="18" charset="2"/>
              </a:rPr>
              <a:t>eat cereal</a:t>
            </a:r>
            <a:r>
              <a:rPr lang="en-US" sz="2000" smtClean="0">
                <a:sym typeface="Symbol" pitchFamily="18" charset="2"/>
              </a:rPr>
              <a:t> [40%, 66.7%]  is misleading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smtClean="0">
                <a:sym typeface="Symbol" pitchFamily="18" charset="2"/>
              </a:rPr>
              <a:t>The overall % of students eating cereal is 75% &gt; 66.7%.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i="1" smtClean="0"/>
              <a:t>play basketball</a:t>
            </a:r>
            <a:r>
              <a:rPr lang="en-US" sz="2000" smtClean="0"/>
              <a:t>  </a:t>
            </a:r>
            <a:r>
              <a:rPr lang="en-US" sz="2000" smtClean="0">
                <a:sym typeface="Symbol" pitchFamily="18" charset="2"/>
              </a:rPr>
              <a:t> </a:t>
            </a:r>
            <a:r>
              <a:rPr lang="en-US" sz="2000" i="1" smtClean="0">
                <a:sym typeface="Symbol" pitchFamily="18" charset="2"/>
              </a:rPr>
              <a:t>not eat cereal</a:t>
            </a:r>
            <a:r>
              <a:rPr lang="en-US" sz="2000" smtClean="0">
                <a:sym typeface="Symbol" pitchFamily="18" charset="2"/>
              </a:rPr>
              <a:t> [20%, 33.3%] is more accurate, although with lower support and confidence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>
                <a:sym typeface="Symbol" pitchFamily="18" charset="2"/>
              </a:rPr>
              <a:t>Measure of dependent/correlated events: </a:t>
            </a:r>
            <a:r>
              <a:rPr lang="en-US" sz="2000" smtClean="0">
                <a:solidFill>
                  <a:schemeClr val="hlink"/>
                </a:solidFill>
                <a:sym typeface="Symbol" pitchFamily="18" charset="2"/>
              </a:rPr>
              <a:t>lift</a:t>
            </a:r>
          </a:p>
        </p:txBody>
      </p:sp>
      <p:graphicFrame>
        <p:nvGraphicFramePr>
          <p:cNvPr id="67618" name="Object 39"/>
          <p:cNvGraphicFramePr>
            <a:graphicFrameLocks noChangeAspect="1"/>
          </p:cNvGraphicFramePr>
          <p:nvPr>
            <p:ph sz="quarter" idx="2"/>
          </p:nvPr>
        </p:nvGraphicFramePr>
        <p:xfrm>
          <a:off x="76200" y="5464175"/>
          <a:ext cx="4419600" cy="631825"/>
        </p:xfrm>
        <a:graphic>
          <a:graphicData uri="http://schemas.openxmlformats.org/presentationml/2006/ole">
            <p:oleObj spid="_x0000_s67618" name="Equation" r:id="rId4" imgW="2755900" imgH="393700" progId="Equation.3">
              <p:embed/>
            </p:oleObj>
          </a:graphicData>
        </a:graphic>
      </p:graphicFrame>
      <p:graphicFrame>
        <p:nvGraphicFramePr>
          <p:cNvPr id="67589" name="Object 36"/>
          <p:cNvGraphicFramePr>
            <a:graphicFrameLocks noChangeAspect="1"/>
          </p:cNvGraphicFramePr>
          <p:nvPr>
            <p:ph sz="quarter" idx="3"/>
          </p:nvPr>
        </p:nvGraphicFramePr>
        <p:xfrm>
          <a:off x="85725" y="4724400"/>
          <a:ext cx="4246563" cy="623888"/>
        </p:xfrm>
        <a:graphic>
          <a:graphicData uri="http://schemas.openxmlformats.org/presentationml/2006/ole">
            <p:oleObj spid="_x0000_s67589" name="Equation" r:id="rId5" imgW="2679700" imgH="393700" progId="Equation.3">
              <p:embed/>
            </p:oleObj>
          </a:graphicData>
        </a:graphic>
      </p:graphicFrame>
      <p:sp>
        <p:nvSpPr>
          <p:cNvPr id="6758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D4CF8C-F0A9-46CA-8C0B-26F2DA4C6A62}" type="slidenum">
              <a:rPr lang="en-US" smtClean="0"/>
              <a:pPr/>
              <a:t>50</a:t>
            </a:fld>
            <a:endParaRPr lang="en-US" smtClean="0"/>
          </a:p>
        </p:txBody>
      </p:sp>
      <p:graphicFrame>
        <p:nvGraphicFramePr>
          <p:cNvPr id="1408050" name="Group 50"/>
          <p:cNvGraphicFramePr>
            <a:graphicFrameLocks noGrp="1"/>
          </p:cNvGraphicFramePr>
          <p:nvPr/>
        </p:nvGraphicFramePr>
        <p:xfrm>
          <a:off x="4495800" y="3776663"/>
          <a:ext cx="4495800" cy="1557336"/>
        </p:xfrm>
        <a:graphic>
          <a:graphicData uri="http://schemas.openxmlformats.org/drawingml/2006/table">
            <a:tbl>
              <a:tblPr/>
              <a:tblGrid>
                <a:gridCol w="1066800"/>
                <a:gridCol w="1044575"/>
                <a:gridCol w="1317625"/>
                <a:gridCol w="10668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Basketball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basketball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 (row)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Cereal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cereal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Sum(col.)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617" name="Object 31"/>
          <p:cNvGraphicFramePr>
            <a:graphicFrameLocks noChangeAspect="1"/>
          </p:cNvGraphicFramePr>
          <p:nvPr/>
        </p:nvGraphicFramePr>
        <p:xfrm>
          <a:off x="990600" y="3657600"/>
          <a:ext cx="2209800" cy="954088"/>
        </p:xfrm>
        <a:graphic>
          <a:graphicData uri="http://schemas.openxmlformats.org/presentationml/2006/ole">
            <p:oleObj spid="_x0000_s67617" name="Equation" r:id="rId6" imgW="1028700" imgH="419100" progId="Equation.3">
              <p:embed/>
            </p:oleObj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Null-Invariant Measures</a:t>
            </a:r>
          </a:p>
        </p:txBody>
      </p:sp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4D1F66-AB01-4D4A-9A16-6922BC0710AE}" type="slidenum">
              <a:rPr lang="en-US" smtClean="0"/>
              <a:pPr/>
              <a:t>51</a:t>
            </a:fld>
            <a:endParaRPr lang="en-US" smtClean="0"/>
          </a:p>
        </p:txBody>
      </p:sp>
      <p:grpSp>
        <p:nvGrpSpPr>
          <p:cNvPr id="69635" name="Group 12"/>
          <p:cNvGrpSpPr>
            <a:grpSpLocks/>
          </p:cNvGrpSpPr>
          <p:nvPr/>
        </p:nvGrpSpPr>
        <p:grpSpPr bwMode="auto">
          <a:xfrm>
            <a:off x="0" y="838200"/>
            <a:ext cx="9144000" cy="5813425"/>
            <a:chOff x="0" y="384"/>
            <a:chExt cx="5760" cy="3662"/>
          </a:xfrm>
        </p:grpSpPr>
        <p:pic>
          <p:nvPicPr>
            <p:cNvPr id="6963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4"/>
              <a:ext cx="5760" cy="3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638" name="Oval 4"/>
            <p:cNvSpPr>
              <a:spLocks noChangeArrowheads="1"/>
            </p:cNvSpPr>
            <p:nvPr/>
          </p:nvSpPr>
          <p:spPr bwMode="auto">
            <a:xfrm>
              <a:off x="5280" y="1680"/>
              <a:ext cx="384" cy="14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9" name="Oval 5"/>
            <p:cNvSpPr>
              <a:spLocks noChangeArrowheads="1"/>
            </p:cNvSpPr>
            <p:nvPr/>
          </p:nvSpPr>
          <p:spPr bwMode="auto">
            <a:xfrm>
              <a:off x="5280" y="2112"/>
              <a:ext cx="384" cy="14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Oval 6"/>
            <p:cNvSpPr>
              <a:spLocks noChangeArrowheads="1"/>
            </p:cNvSpPr>
            <p:nvPr/>
          </p:nvSpPr>
          <p:spPr bwMode="auto">
            <a:xfrm>
              <a:off x="5280" y="2640"/>
              <a:ext cx="384" cy="14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1" name="Oval 7"/>
            <p:cNvSpPr>
              <a:spLocks noChangeArrowheads="1"/>
            </p:cNvSpPr>
            <p:nvPr/>
          </p:nvSpPr>
          <p:spPr bwMode="auto">
            <a:xfrm>
              <a:off x="1008" y="3600"/>
              <a:ext cx="1824" cy="14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2" name="Oval 8"/>
            <p:cNvSpPr>
              <a:spLocks noChangeArrowheads="1"/>
            </p:cNvSpPr>
            <p:nvPr/>
          </p:nvSpPr>
          <p:spPr bwMode="auto">
            <a:xfrm>
              <a:off x="624" y="1680"/>
              <a:ext cx="528" cy="14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3" name="Oval 9"/>
            <p:cNvSpPr>
              <a:spLocks noChangeArrowheads="1"/>
            </p:cNvSpPr>
            <p:nvPr/>
          </p:nvSpPr>
          <p:spPr bwMode="auto">
            <a:xfrm>
              <a:off x="576" y="2112"/>
              <a:ext cx="528" cy="14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4" name="Oval 10"/>
            <p:cNvSpPr>
              <a:spLocks noChangeArrowheads="1"/>
            </p:cNvSpPr>
            <p:nvPr/>
          </p:nvSpPr>
          <p:spPr bwMode="auto">
            <a:xfrm>
              <a:off x="576" y="2640"/>
              <a:ext cx="528" cy="14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Comparison of Interestingness Measures</a:t>
            </a:r>
          </a:p>
        </p:txBody>
      </p:sp>
      <p:sp>
        <p:nvSpPr>
          <p:cNvPr id="70691" name="Rectangle 104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763000" cy="914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000" smtClean="0"/>
              <a:t>Null-(transaction) invariance is crucial for correlation analysis</a:t>
            </a:r>
          </a:p>
          <a:p>
            <a:pPr eaLnBrk="1" hangingPunct="1"/>
            <a:r>
              <a:rPr lang="en-US" sz="2000" smtClean="0"/>
              <a:t>Lift and </a:t>
            </a:r>
            <a:r>
              <a:rPr lang="en-US" sz="2000" b="1" smtClean="0">
                <a:sym typeface="Symbol" pitchFamily="18" charset="2"/>
              </a:rPr>
              <a:t></a:t>
            </a:r>
            <a:r>
              <a:rPr lang="en-US" sz="2000" b="1" baseline="30000" smtClean="0">
                <a:sym typeface="Symbol" pitchFamily="18" charset="2"/>
              </a:rPr>
              <a:t>2</a:t>
            </a:r>
            <a:r>
              <a:rPr lang="en-US" sz="2000" b="1" smtClean="0">
                <a:sym typeface="Symbol" pitchFamily="18" charset="2"/>
              </a:rPr>
              <a:t> </a:t>
            </a:r>
            <a:r>
              <a:rPr lang="en-US" sz="2000" smtClean="0">
                <a:sym typeface="Symbol" pitchFamily="18" charset="2"/>
              </a:rPr>
              <a:t>are not </a:t>
            </a:r>
            <a:r>
              <a:rPr lang="en-US" sz="2000" smtClean="0"/>
              <a:t>null-invariant</a:t>
            </a:r>
          </a:p>
          <a:p>
            <a:pPr eaLnBrk="1" hangingPunct="1"/>
            <a:r>
              <a:rPr lang="en-US" sz="2000" smtClean="0"/>
              <a:t>5 null-invariant measures</a:t>
            </a:r>
          </a:p>
        </p:txBody>
      </p:sp>
      <p:sp>
        <p:nvSpPr>
          <p:cNvPr id="70658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304800" y="6477000"/>
            <a:ext cx="1905000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BF0985AD-6FE9-419D-81D8-F0A01D228368}" type="datetime4">
              <a:rPr lang="en-US" sz="1200"/>
              <a:pPr/>
              <a:t>December 8, 2020</a:t>
            </a:fld>
            <a:endParaRPr lang="en-US" sz="1200"/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352800" y="6477000"/>
            <a:ext cx="2895600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200"/>
              <a:t>Data Mining: Concepts and Techniques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9825BF-64A5-4459-84CF-4CBD6CD345FC}" type="slidenum">
              <a:rPr lang="en-US" smtClean="0"/>
              <a:pPr/>
              <a:t>52</a:t>
            </a:fld>
            <a:endParaRPr lang="en-US" smtClean="0"/>
          </a:p>
        </p:txBody>
      </p:sp>
      <p:pic>
        <p:nvPicPr>
          <p:cNvPr id="70661" name="Picture 1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752600"/>
            <a:ext cx="4876800" cy="276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2" name="Oval 113"/>
          <p:cNvSpPr>
            <a:spLocks noChangeArrowheads="1"/>
          </p:cNvSpPr>
          <p:nvPr/>
        </p:nvSpPr>
        <p:spPr bwMode="auto">
          <a:xfrm>
            <a:off x="8193088" y="2720975"/>
            <a:ext cx="722312" cy="16986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Verdana" pitchFamily="34" charset="0"/>
              <a:cs typeface="Arial" pitchFamily="34" charset="0"/>
            </a:endParaRPr>
          </a:p>
        </p:txBody>
      </p:sp>
      <p:graphicFrame>
        <p:nvGraphicFramePr>
          <p:cNvPr id="1557508" name="Group 4"/>
          <p:cNvGraphicFramePr>
            <a:graphicFrameLocks noGrp="1"/>
          </p:cNvGraphicFramePr>
          <p:nvPr/>
        </p:nvGraphicFramePr>
        <p:xfrm>
          <a:off x="228600" y="2819400"/>
          <a:ext cx="3886200" cy="1371600"/>
        </p:xfrm>
        <a:graphic>
          <a:graphicData uri="http://schemas.openxmlformats.org/drawingml/2006/table">
            <a:tbl>
              <a:tblPr/>
              <a:tblGrid>
                <a:gridCol w="990600"/>
                <a:gridCol w="762000"/>
                <a:gridCol w="1066800"/>
                <a:gridCol w="10668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Milk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 Milk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 (row)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Coffee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m,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~m,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 Coffee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m, ~c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~m, ~c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~c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Sum(col.)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~m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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0692" name="Picture 1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810125"/>
            <a:ext cx="91440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93" name="Oval 107"/>
          <p:cNvSpPr>
            <a:spLocks noChangeArrowheads="1"/>
          </p:cNvSpPr>
          <p:nvPr/>
        </p:nvSpPr>
        <p:spPr bwMode="auto">
          <a:xfrm>
            <a:off x="2895600" y="5181600"/>
            <a:ext cx="8382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4" name="AutoShape 108"/>
          <p:cNvSpPr>
            <a:spLocks noChangeArrowheads="1"/>
          </p:cNvSpPr>
          <p:nvPr/>
        </p:nvSpPr>
        <p:spPr bwMode="auto">
          <a:xfrm>
            <a:off x="304800" y="4343400"/>
            <a:ext cx="2514600" cy="533400"/>
          </a:xfrm>
          <a:prstGeom prst="wedgeRoundRectCallout">
            <a:avLst>
              <a:gd name="adj1" fmla="val 63005"/>
              <a:gd name="adj2" fmla="val 141963"/>
              <a:gd name="adj3" fmla="val 16667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>
                <a:latin typeface="Verdana" pitchFamily="34" charset="0"/>
                <a:cs typeface="Arial" pitchFamily="34" charset="0"/>
              </a:rPr>
              <a:t>Null-transactions w.r.t. m and c</a:t>
            </a:r>
          </a:p>
        </p:txBody>
      </p:sp>
      <p:sp>
        <p:nvSpPr>
          <p:cNvPr id="70695" name="AutoShape 109"/>
          <p:cNvSpPr>
            <a:spLocks noChangeArrowheads="1"/>
          </p:cNvSpPr>
          <p:nvPr/>
        </p:nvSpPr>
        <p:spPr bwMode="auto">
          <a:xfrm>
            <a:off x="6629400" y="4572000"/>
            <a:ext cx="1981200" cy="381000"/>
          </a:xfrm>
          <a:prstGeom prst="wedgeRoundRectCallout">
            <a:avLst>
              <a:gd name="adj1" fmla="val -102963"/>
              <a:gd name="adj2" fmla="val 162083"/>
              <a:gd name="adj3" fmla="val 16667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>
                <a:latin typeface="Verdana" pitchFamily="34" charset="0"/>
                <a:cs typeface="Arial" pitchFamily="34" charset="0"/>
              </a:rPr>
              <a:t>Null-invariant</a:t>
            </a:r>
          </a:p>
        </p:txBody>
      </p:sp>
      <p:sp>
        <p:nvSpPr>
          <p:cNvPr id="70696" name="Oval 110"/>
          <p:cNvSpPr>
            <a:spLocks noChangeArrowheads="1"/>
          </p:cNvSpPr>
          <p:nvPr/>
        </p:nvSpPr>
        <p:spPr bwMode="auto">
          <a:xfrm>
            <a:off x="4953000" y="5181600"/>
            <a:ext cx="8382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7" name="Oval 115"/>
          <p:cNvSpPr>
            <a:spLocks noChangeArrowheads="1"/>
          </p:cNvSpPr>
          <p:nvPr/>
        </p:nvSpPr>
        <p:spPr bwMode="auto">
          <a:xfrm>
            <a:off x="838200" y="5715000"/>
            <a:ext cx="2133600" cy="91440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8" name="Oval 116"/>
          <p:cNvSpPr>
            <a:spLocks noChangeArrowheads="1"/>
          </p:cNvSpPr>
          <p:nvPr/>
        </p:nvSpPr>
        <p:spPr bwMode="auto">
          <a:xfrm>
            <a:off x="4572000" y="5791200"/>
            <a:ext cx="4572000" cy="762000"/>
          </a:xfrm>
          <a:prstGeom prst="ellips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9" name="AutoShape 117"/>
          <p:cNvSpPr>
            <a:spLocks noChangeArrowheads="1"/>
          </p:cNvSpPr>
          <p:nvPr/>
        </p:nvSpPr>
        <p:spPr bwMode="auto">
          <a:xfrm>
            <a:off x="6400800" y="6477000"/>
            <a:ext cx="2743200" cy="304800"/>
          </a:xfrm>
          <a:prstGeom prst="wedgeRoundRectCallout">
            <a:avLst>
              <a:gd name="adj1" fmla="val -32639"/>
              <a:gd name="adj2" fmla="val -156250"/>
              <a:gd name="adj3" fmla="val 16667"/>
            </a:avLst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600">
                <a:solidFill>
                  <a:srgbClr val="0000FF"/>
                </a:solidFill>
                <a:latin typeface="Verdana" pitchFamily="34" charset="0"/>
                <a:cs typeface="Arial" pitchFamily="34" charset="0"/>
              </a:rPr>
              <a:t>Subtle: They disagree</a:t>
            </a:r>
          </a:p>
        </p:txBody>
      </p:sp>
      <p:sp>
        <p:nvSpPr>
          <p:cNvPr id="70700" name="AutoShape 114"/>
          <p:cNvSpPr>
            <a:spLocks noChangeArrowheads="1"/>
          </p:cNvSpPr>
          <p:nvPr/>
        </p:nvSpPr>
        <p:spPr bwMode="auto">
          <a:xfrm>
            <a:off x="3505200" y="4343400"/>
            <a:ext cx="2133600" cy="609600"/>
          </a:xfrm>
          <a:prstGeom prst="wedgeRoundRectCallout">
            <a:avLst>
              <a:gd name="adj1" fmla="val -370"/>
              <a:gd name="adj2" fmla="val -115106"/>
              <a:gd name="adj3" fmla="val 16667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600">
                <a:latin typeface="Verdana" pitchFamily="34" charset="0"/>
                <a:cs typeface="Arial" pitchFamily="34" charset="0"/>
              </a:rPr>
              <a:t>Kulczynski measure (1927)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Analysis of DBLP Coauthor Relationships</a:t>
            </a:r>
          </a:p>
        </p:txBody>
      </p:sp>
      <p:sp>
        <p:nvSpPr>
          <p:cNvPr id="71693" name="Rectangle 12"/>
          <p:cNvSpPr>
            <a:spLocks noGrp="1" noChangeArrowheads="1"/>
          </p:cNvSpPr>
          <p:nvPr>
            <p:ph idx="1"/>
          </p:nvPr>
        </p:nvSpPr>
        <p:spPr>
          <a:xfrm>
            <a:off x="304800" y="5334000"/>
            <a:ext cx="86106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Tianyi Wu, Yuguo Chen and Jiawei Han, “</a:t>
            </a:r>
            <a:r>
              <a:rPr lang="en-US" sz="2000" smtClean="0">
                <a:hlinkClick r:id="rId3"/>
              </a:rPr>
              <a:t>Association Mining in Large Databases: A Re-Examination of Its Measures</a:t>
            </a:r>
            <a:r>
              <a:rPr lang="en-US" sz="2000" smtClean="0"/>
              <a:t>”, Proc. 2007 Int. Conf. Principles and Practice of Knowledge Discovery in Databases (PKDD'07), Sept. 2007</a:t>
            </a:r>
          </a:p>
        </p:txBody>
      </p:sp>
      <p:sp>
        <p:nvSpPr>
          <p:cNvPr id="716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FFA330-9A36-4394-80EB-71EDDB3785ED}" type="slidenum">
              <a:rPr lang="en-US" smtClean="0"/>
              <a:pPr/>
              <a:t>53</a:t>
            </a:fld>
            <a:endParaRPr lang="en-US" smtClean="0"/>
          </a:p>
        </p:txBody>
      </p:sp>
      <p:pic>
        <p:nvPicPr>
          <p:cNvPr id="7168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1698625"/>
            <a:ext cx="89916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Oval 4"/>
          <p:cNvSpPr>
            <a:spLocks noChangeArrowheads="1"/>
          </p:cNvSpPr>
          <p:nvPr/>
        </p:nvSpPr>
        <p:spPr bwMode="auto">
          <a:xfrm>
            <a:off x="6019800" y="2971800"/>
            <a:ext cx="29718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Oval 5"/>
          <p:cNvSpPr>
            <a:spLocks noChangeArrowheads="1"/>
          </p:cNvSpPr>
          <p:nvPr/>
        </p:nvSpPr>
        <p:spPr bwMode="auto">
          <a:xfrm>
            <a:off x="6096000" y="3429000"/>
            <a:ext cx="30480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Oval 6"/>
          <p:cNvSpPr>
            <a:spLocks noChangeArrowheads="1"/>
          </p:cNvSpPr>
          <p:nvPr/>
        </p:nvSpPr>
        <p:spPr bwMode="auto">
          <a:xfrm>
            <a:off x="6096000" y="3886200"/>
            <a:ext cx="28956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AutoShape 7"/>
          <p:cNvSpPr>
            <a:spLocks noChangeArrowheads="1"/>
          </p:cNvSpPr>
          <p:nvPr/>
        </p:nvSpPr>
        <p:spPr bwMode="auto">
          <a:xfrm>
            <a:off x="4114800" y="4648200"/>
            <a:ext cx="4876800" cy="609600"/>
          </a:xfrm>
          <a:prstGeom prst="wedgeRoundRectCallout">
            <a:avLst>
              <a:gd name="adj1" fmla="val 34019"/>
              <a:gd name="adj2" fmla="val -121356"/>
              <a:gd name="adj3" fmla="val 16667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>
                <a:latin typeface="Verdana" pitchFamily="34" charset="0"/>
                <a:cs typeface="Arial" pitchFamily="34" charset="0"/>
              </a:rPr>
              <a:t>Advisor-advisee relation: Kulc: high, coherence: low, cosine: middle</a:t>
            </a:r>
          </a:p>
        </p:txBody>
      </p:sp>
      <p:sp>
        <p:nvSpPr>
          <p:cNvPr id="71689" name="Oval 8"/>
          <p:cNvSpPr>
            <a:spLocks noChangeArrowheads="1"/>
          </p:cNvSpPr>
          <p:nvPr/>
        </p:nvSpPr>
        <p:spPr bwMode="auto">
          <a:xfrm>
            <a:off x="4267200" y="3962400"/>
            <a:ext cx="1828800" cy="228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Oval 9"/>
          <p:cNvSpPr>
            <a:spLocks noChangeArrowheads="1"/>
          </p:cNvSpPr>
          <p:nvPr/>
        </p:nvSpPr>
        <p:spPr bwMode="auto">
          <a:xfrm>
            <a:off x="4343400" y="3429000"/>
            <a:ext cx="17526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1" name="Oval 10"/>
          <p:cNvSpPr>
            <a:spLocks noChangeArrowheads="1"/>
          </p:cNvSpPr>
          <p:nvPr/>
        </p:nvSpPr>
        <p:spPr bwMode="auto">
          <a:xfrm>
            <a:off x="4343400" y="2971800"/>
            <a:ext cx="1600200" cy="3048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Rectangle 11"/>
          <p:cNvSpPr>
            <a:spLocks noChangeArrowheads="1"/>
          </p:cNvSpPr>
          <p:nvPr/>
        </p:nvSpPr>
        <p:spPr bwMode="auto">
          <a:xfrm>
            <a:off x="381000" y="1371600"/>
            <a:ext cx="822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Verdana" pitchFamily="34" charset="0"/>
                <a:cs typeface="Arial" pitchFamily="34" charset="0"/>
              </a:rPr>
              <a:t>Recent DB conferences, removing balanced associations, low sup, etc.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57788"/>
            <a:ext cx="9080500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Which Null-Invariant Measure Is Better? 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534400" cy="3733800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IR (Imbalance Ratio): measure the imbalance of two itemsets A and B in rule implications</a:t>
            </a:r>
          </a:p>
          <a:p>
            <a:endParaRPr lang="en-US" sz="2400" smtClean="0"/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r>
              <a:rPr lang="en-US" sz="2400" smtClean="0"/>
              <a:t>Kulczynski and Imbalance Ratio (IR) together present a clear picture for all the three datasets D</a:t>
            </a:r>
            <a:r>
              <a:rPr lang="en-US" sz="2400" baseline="-25000" smtClean="0"/>
              <a:t>4</a:t>
            </a:r>
            <a:r>
              <a:rPr lang="en-US" sz="2400" smtClean="0"/>
              <a:t> through D</a:t>
            </a:r>
            <a:r>
              <a:rPr lang="en-US" sz="2400" baseline="-25000" smtClean="0"/>
              <a:t>6</a:t>
            </a:r>
          </a:p>
          <a:p>
            <a:pPr lvl="1"/>
            <a:r>
              <a:rPr lang="en-US" sz="2400" smtClean="0"/>
              <a:t>D</a:t>
            </a:r>
            <a:r>
              <a:rPr lang="en-US" sz="2400" baseline="-25000" smtClean="0"/>
              <a:t>4  </a:t>
            </a:r>
            <a:r>
              <a:rPr lang="en-US" sz="2400" smtClean="0"/>
              <a:t>is balanced &amp; neutral</a:t>
            </a:r>
          </a:p>
          <a:p>
            <a:pPr lvl="1"/>
            <a:r>
              <a:rPr lang="en-US" sz="2400" smtClean="0"/>
              <a:t>D</a:t>
            </a:r>
            <a:r>
              <a:rPr lang="en-US" sz="2400" baseline="-25000" smtClean="0"/>
              <a:t>5  </a:t>
            </a:r>
            <a:r>
              <a:rPr lang="en-US" sz="2400" smtClean="0"/>
              <a:t>is imbalanced &amp; neutral</a:t>
            </a:r>
            <a:endParaRPr lang="en-US" sz="2400" baseline="-25000" smtClean="0"/>
          </a:p>
          <a:p>
            <a:pPr lvl="1"/>
            <a:r>
              <a:rPr lang="en-US" sz="2400" smtClean="0"/>
              <a:t>D</a:t>
            </a:r>
            <a:r>
              <a:rPr lang="en-US" sz="2400" baseline="-25000" smtClean="0"/>
              <a:t>6  </a:t>
            </a:r>
            <a:r>
              <a:rPr lang="en-US" sz="2400" smtClean="0"/>
              <a:t>is very imbalanced &amp; neutral</a:t>
            </a:r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2051050"/>
            <a:ext cx="57150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zoom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7620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marL="1117600" indent="-1117600" eaLnBrk="1" hangingPunct="1"/>
            <a:r>
              <a:rPr lang="en-US" smtClean="0"/>
              <a:t>Summary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 lIns="92075" tIns="46038" rIns="92075" bIns="46038"/>
          <a:lstStyle/>
          <a:p>
            <a:pPr marL="457200" indent="-457200" eaLnBrk="1" hangingPunct="1">
              <a:lnSpc>
                <a:spcPct val="120000"/>
              </a:lnSpc>
              <a:defRPr/>
            </a:pPr>
            <a:r>
              <a:rPr lang="en-US" dirty="0" smtClean="0"/>
              <a:t>Basic concepts: association rules, support-confident framework, closed and max-patterns</a:t>
            </a:r>
          </a:p>
          <a:p>
            <a:pPr marL="457200" indent="-457200" eaLnBrk="1" hangingPunct="1">
              <a:lnSpc>
                <a:spcPct val="120000"/>
              </a:lnSpc>
              <a:defRPr/>
            </a:pPr>
            <a:r>
              <a:rPr lang="en-US" dirty="0" smtClean="0"/>
              <a:t>Scalable frequent pattern mining methods</a:t>
            </a:r>
          </a:p>
          <a:p>
            <a:pPr marL="914400" lvl="1" indent="-457200" eaLnBrk="1" hangingPunct="1">
              <a:lnSpc>
                <a:spcPct val="120000"/>
              </a:lnSpc>
              <a:defRPr/>
            </a:pPr>
            <a:r>
              <a:rPr lang="en-US" dirty="0" err="1" smtClean="0">
                <a:solidFill>
                  <a:schemeClr val="folHlink"/>
                </a:solidFill>
              </a:rPr>
              <a:t>Apriori</a:t>
            </a:r>
            <a:r>
              <a:rPr lang="en-US" dirty="0" smtClean="0">
                <a:solidFill>
                  <a:schemeClr val="folHlink"/>
                </a:solidFill>
              </a:rPr>
              <a:t> (Candidate generation &amp; test)</a:t>
            </a:r>
          </a:p>
          <a:p>
            <a:pPr marL="914400" lvl="1" indent="-457200" eaLnBrk="1" hangingPunct="1"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folHlink"/>
                </a:solidFill>
              </a:rPr>
              <a:t>Projection-based (</a:t>
            </a:r>
            <a:r>
              <a:rPr lang="en-US" dirty="0" err="1" smtClean="0">
                <a:solidFill>
                  <a:schemeClr val="folHlink"/>
                </a:solidFill>
              </a:rPr>
              <a:t>FPgrowth</a:t>
            </a:r>
            <a:r>
              <a:rPr lang="en-US" dirty="0" smtClean="0">
                <a:solidFill>
                  <a:schemeClr val="folHlink"/>
                </a:solidFill>
              </a:rPr>
              <a:t>, CLOSET+, ...)</a:t>
            </a:r>
          </a:p>
          <a:p>
            <a:pPr marL="914400" lvl="1" indent="-457200" eaLnBrk="1" hangingPunct="1">
              <a:lnSpc>
                <a:spcPct val="120000"/>
              </a:lnSpc>
              <a:defRPr/>
            </a:pPr>
            <a:r>
              <a:rPr lang="en-US" dirty="0" smtClean="0">
                <a:solidFill>
                  <a:schemeClr val="folHlink"/>
                </a:solidFill>
              </a:rPr>
              <a:t>Vertical format approach (ECLAT, CHARM, ...)</a:t>
            </a:r>
          </a:p>
          <a:p>
            <a:pPr marL="457200" indent="-457200" eaLnBrk="1" hangingPunct="1">
              <a:lnSpc>
                <a:spcPct val="120000"/>
              </a:lnSpc>
              <a:buSzTx/>
              <a:buFont typeface="Wingdings" pitchFamily="2" charset="2"/>
              <a:buChar char="§"/>
              <a:defRPr/>
            </a:pPr>
            <a:r>
              <a:rPr lang="en-US" dirty="0" smtClean="0"/>
              <a:t>Which patterns are interesting? </a:t>
            </a:r>
          </a:p>
          <a:p>
            <a:pPr marL="857250" lvl="1" indent="-457200" eaLnBrk="1" hangingPunct="1">
              <a:lnSpc>
                <a:spcPct val="120000"/>
              </a:lnSpc>
              <a:buSzTx/>
              <a:buFont typeface="Wingdings" pitchFamily="2" charset="2"/>
              <a:buChar char="§"/>
              <a:defRPr/>
            </a:pPr>
            <a:r>
              <a:rPr lang="en-US" dirty="0" smtClean="0"/>
              <a:t>Pattern evaluation methods</a:t>
            </a:r>
          </a:p>
        </p:txBody>
      </p:sp>
      <p:sp>
        <p:nvSpPr>
          <p:cNvPr id="747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1D2F1A-EAFC-4572-8F62-22983460F101}" type="slidenum">
              <a:rPr lang="en-US" smtClean="0"/>
              <a:pPr/>
              <a:t>55</a:t>
            </a:fld>
            <a:endParaRPr lang="en-US" smtClean="0"/>
          </a:p>
        </p:txBody>
      </p:sp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762000"/>
          </a:xfrm>
        </p:spPr>
        <p:txBody>
          <a:bodyPr/>
          <a:lstStyle/>
          <a:p>
            <a:pPr eaLnBrk="1" hangingPunct="1"/>
            <a:r>
              <a:rPr lang="en-US" smtClean="0"/>
              <a:t>Basic Concepts: Association Rules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3657600" y="1524000"/>
            <a:ext cx="5334000" cy="4953000"/>
          </a:xfrm>
        </p:spPr>
        <p:txBody>
          <a:bodyPr/>
          <a:lstStyle/>
          <a:p>
            <a:pPr marL="457200" indent="-457200" eaLnBrk="1" hangingPunct="1"/>
            <a:r>
              <a:rPr lang="en-US" sz="2400" smtClean="0"/>
              <a:t>Find all the rules </a:t>
            </a:r>
            <a:r>
              <a:rPr lang="en-US" sz="2400" i="1" smtClean="0"/>
              <a:t>X </a:t>
            </a:r>
            <a:r>
              <a:rPr lang="en-US" sz="2400" smtClean="0">
                <a:sym typeface="Wingdings" pitchFamily="2" charset="2"/>
              </a:rPr>
              <a:t> </a:t>
            </a:r>
            <a:r>
              <a:rPr lang="en-US" sz="2400" i="1" smtClean="0">
                <a:sym typeface="Wingdings" pitchFamily="2" charset="2"/>
              </a:rPr>
              <a:t>Y</a:t>
            </a:r>
            <a:r>
              <a:rPr lang="en-US" sz="2400" i="1" smtClean="0">
                <a:sym typeface="Symbol" pitchFamily="18" charset="2"/>
              </a:rPr>
              <a:t> </a:t>
            </a:r>
            <a:r>
              <a:rPr lang="en-US" sz="2400" smtClean="0"/>
              <a:t>with minimum support and confidence</a:t>
            </a:r>
            <a:endParaRPr lang="en-US" sz="2400" smtClean="0">
              <a:sym typeface="Symbol" pitchFamily="18" charset="2"/>
            </a:endParaRPr>
          </a:p>
          <a:p>
            <a:pPr marL="914400" lvl="1" indent="-457200" eaLnBrk="1" hangingPunct="1"/>
            <a:r>
              <a:rPr lang="en-US" sz="2400" smtClean="0">
                <a:solidFill>
                  <a:schemeClr val="hlink"/>
                </a:solidFill>
                <a:sym typeface="Symbol" pitchFamily="18" charset="2"/>
              </a:rPr>
              <a:t>support</a:t>
            </a:r>
            <a:r>
              <a:rPr lang="en-US" sz="2400" smtClean="0">
                <a:sym typeface="Symbol" pitchFamily="18" charset="2"/>
              </a:rPr>
              <a:t>, </a:t>
            </a:r>
            <a:r>
              <a:rPr lang="en-US" sz="2400" i="1" smtClean="0">
                <a:sym typeface="Symbol" pitchFamily="18" charset="2"/>
              </a:rPr>
              <a:t>s</a:t>
            </a:r>
            <a:r>
              <a:rPr lang="en-US" sz="2400" smtClean="0">
                <a:sym typeface="Symbol" pitchFamily="18" charset="2"/>
              </a:rPr>
              <a:t>, </a:t>
            </a:r>
            <a:r>
              <a:rPr lang="en-US" sz="2400" smtClean="0">
                <a:solidFill>
                  <a:schemeClr val="tx2"/>
                </a:solidFill>
                <a:sym typeface="Symbol" pitchFamily="18" charset="2"/>
              </a:rPr>
              <a:t>probability</a:t>
            </a:r>
            <a:r>
              <a:rPr lang="en-US" sz="2400" smtClean="0">
                <a:sym typeface="Symbol" pitchFamily="18" charset="2"/>
              </a:rPr>
              <a:t> that a transaction contains X  Y</a:t>
            </a:r>
          </a:p>
          <a:p>
            <a:pPr marL="914400" lvl="1" indent="-457200" eaLnBrk="1" hangingPunct="1"/>
            <a:r>
              <a:rPr lang="en-US" sz="2400" smtClean="0">
                <a:solidFill>
                  <a:schemeClr val="hlink"/>
                </a:solidFill>
                <a:sym typeface="Symbol" pitchFamily="18" charset="2"/>
              </a:rPr>
              <a:t>confidence</a:t>
            </a:r>
            <a:r>
              <a:rPr lang="en-US" sz="2400" smtClean="0">
                <a:sym typeface="Symbol" pitchFamily="18" charset="2"/>
              </a:rPr>
              <a:t>, </a:t>
            </a:r>
            <a:r>
              <a:rPr lang="en-US" sz="2400" i="1" smtClean="0">
                <a:sym typeface="Symbol" pitchFamily="18" charset="2"/>
              </a:rPr>
              <a:t>c,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smtClean="0">
                <a:solidFill>
                  <a:schemeClr val="tx2"/>
                </a:solidFill>
                <a:sym typeface="Symbol" pitchFamily="18" charset="2"/>
              </a:rPr>
              <a:t>conditional probability</a:t>
            </a:r>
            <a:r>
              <a:rPr lang="en-US" sz="2400" smtClean="0">
                <a:sym typeface="Symbol" pitchFamily="18" charset="2"/>
              </a:rPr>
              <a:t> that a transaction having X also contains </a:t>
            </a:r>
            <a:r>
              <a:rPr lang="en-US" sz="2400" i="1" smtClean="0">
                <a:sym typeface="Symbol" pitchFamily="18" charset="2"/>
              </a:rPr>
              <a:t>Y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000" i="1" smtClean="0"/>
              <a:t>Let  minsup = 50%, minconf = 50%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000" i="1" smtClean="0"/>
              <a:t>Freq. Pat.: </a:t>
            </a:r>
            <a:r>
              <a:rPr lang="en-US" sz="2000" smtClean="0"/>
              <a:t>Beer:3, Nuts:3, Diaper:4, Eggs:3, {Beer, Diaper}:3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90AEE9-0D27-47B4-BADB-0604C948532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492125" y="3927475"/>
            <a:ext cx="1643063" cy="1168400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1346200" y="3927475"/>
            <a:ext cx="1643063" cy="1298575"/>
          </a:xfrm>
          <a:prstGeom prst="ellipse">
            <a:avLst/>
          </a:prstGeom>
          <a:solidFill>
            <a:srgbClr val="99CCFF">
              <a:alpha val="50195"/>
            </a:srgbClr>
          </a:solidFill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H="1">
            <a:off x="754063" y="4511675"/>
            <a:ext cx="198437" cy="6492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2727325" y="4057650"/>
            <a:ext cx="196850" cy="584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 flipV="1">
            <a:off x="1938338" y="3732213"/>
            <a:ext cx="0" cy="7794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463800" y="3536950"/>
            <a:ext cx="1052513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1600" b="1">
                <a:solidFill>
                  <a:schemeClr val="hlink"/>
                </a:solidFill>
                <a:latin typeface="Times New Roman" pitchFamily="18" charset="0"/>
              </a:rPr>
              <a:t>Customer</a:t>
            </a:r>
          </a:p>
          <a:p>
            <a:pPr eaLnBrk="0" hangingPunct="0">
              <a:lnSpc>
                <a:spcPct val="110000"/>
              </a:lnSpc>
            </a:pPr>
            <a:r>
              <a:rPr lang="en-US" sz="1600" b="1">
                <a:solidFill>
                  <a:schemeClr val="hlink"/>
                </a:solidFill>
                <a:latin typeface="Times New Roman" pitchFamily="18" charset="0"/>
              </a:rPr>
              <a:t>buys diaper</a:t>
            </a:r>
            <a:endParaRPr lang="en-US" sz="1800" b="1" u="sng">
              <a:latin typeface="Times New Roman" pitchFamily="18" charset="0"/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1143000" y="3473450"/>
            <a:ext cx="10668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1400" b="1">
                <a:solidFill>
                  <a:srgbClr val="5FA180"/>
                </a:solidFill>
                <a:latin typeface="Times New Roman" pitchFamily="18" charset="0"/>
              </a:rPr>
              <a:t>Customer</a:t>
            </a:r>
          </a:p>
          <a:p>
            <a:pPr eaLnBrk="0" hangingPunct="0">
              <a:lnSpc>
                <a:spcPct val="110000"/>
              </a:lnSpc>
            </a:pPr>
            <a:r>
              <a:rPr lang="en-US" sz="1400" b="1">
                <a:solidFill>
                  <a:srgbClr val="5FA180"/>
                </a:solidFill>
                <a:latin typeface="Times New Roman" pitchFamily="18" charset="0"/>
              </a:rPr>
              <a:t>buys both</a:t>
            </a:r>
            <a:endParaRPr lang="en-US" sz="1600" b="1" u="sng">
              <a:solidFill>
                <a:srgbClr val="5FA180"/>
              </a:solidFill>
              <a:latin typeface="Times New Roman" pitchFamily="18" charset="0"/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492125" y="5095875"/>
            <a:ext cx="104298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1600" b="1">
                <a:solidFill>
                  <a:schemeClr val="tx2"/>
                </a:solidFill>
                <a:latin typeface="Times New Roman" pitchFamily="18" charset="0"/>
              </a:rPr>
              <a:t>Customer</a:t>
            </a:r>
          </a:p>
          <a:p>
            <a:pPr eaLnBrk="0" hangingPunct="0">
              <a:lnSpc>
                <a:spcPct val="110000"/>
              </a:lnSpc>
            </a:pPr>
            <a:r>
              <a:rPr lang="en-US" sz="1600" b="1">
                <a:solidFill>
                  <a:schemeClr val="tx2"/>
                </a:solidFill>
                <a:latin typeface="Times New Roman" pitchFamily="18" charset="0"/>
              </a:rPr>
              <a:t>buys beer</a:t>
            </a:r>
            <a:endParaRPr lang="en-US" sz="1800" b="1" u="sng">
              <a:latin typeface="Times New Roman" pitchFamily="18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228600" y="3473450"/>
            <a:ext cx="3352800" cy="2241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Rectangle 15"/>
          <p:cNvSpPr>
            <a:spLocks noChangeArrowheads="1"/>
          </p:cNvSpPr>
          <p:nvPr/>
        </p:nvSpPr>
        <p:spPr bwMode="auto">
          <a:xfrm>
            <a:off x="688975" y="2768600"/>
            <a:ext cx="2892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Nuts, Eggs, Milk</a:t>
            </a:r>
          </a:p>
        </p:txBody>
      </p:sp>
      <p:sp>
        <p:nvSpPr>
          <p:cNvPr id="19471" name="Rectangle 16"/>
          <p:cNvSpPr>
            <a:spLocks noChangeArrowheads="1"/>
          </p:cNvSpPr>
          <p:nvPr/>
        </p:nvSpPr>
        <p:spPr bwMode="auto">
          <a:xfrm>
            <a:off x="228600" y="2768600"/>
            <a:ext cx="460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40</a:t>
            </a:r>
          </a:p>
        </p:txBody>
      </p:sp>
      <p:sp>
        <p:nvSpPr>
          <p:cNvPr id="19472" name="Rectangle 17"/>
          <p:cNvSpPr>
            <a:spLocks noChangeArrowheads="1"/>
          </p:cNvSpPr>
          <p:nvPr/>
        </p:nvSpPr>
        <p:spPr bwMode="auto">
          <a:xfrm>
            <a:off x="688975" y="3054350"/>
            <a:ext cx="2892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/>
              <a:t>Nuts, Coffee, Diaper, Eggs, Milk</a:t>
            </a:r>
          </a:p>
        </p:txBody>
      </p:sp>
      <p:sp>
        <p:nvSpPr>
          <p:cNvPr id="19473" name="Rectangle 18"/>
          <p:cNvSpPr>
            <a:spLocks noChangeArrowheads="1"/>
          </p:cNvSpPr>
          <p:nvPr/>
        </p:nvSpPr>
        <p:spPr bwMode="auto">
          <a:xfrm>
            <a:off x="228600" y="3054350"/>
            <a:ext cx="460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50</a:t>
            </a:r>
          </a:p>
        </p:txBody>
      </p:sp>
      <p:sp>
        <p:nvSpPr>
          <p:cNvPr id="19474" name="Rectangle 19"/>
          <p:cNvSpPr>
            <a:spLocks noChangeArrowheads="1"/>
          </p:cNvSpPr>
          <p:nvPr/>
        </p:nvSpPr>
        <p:spPr bwMode="auto">
          <a:xfrm>
            <a:off x="688975" y="2457450"/>
            <a:ext cx="289242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Beer, Diaper, Eggs</a:t>
            </a:r>
          </a:p>
        </p:txBody>
      </p:sp>
      <p:sp>
        <p:nvSpPr>
          <p:cNvPr id="19475" name="Rectangle 20"/>
          <p:cNvSpPr>
            <a:spLocks noChangeArrowheads="1"/>
          </p:cNvSpPr>
          <p:nvPr/>
        </p:nvSpPr>
        <p:spPr bwMode="auto">
          <a:xfrm>
            <a:off x="228600" y="2457450"/>
            <a:ext cx="46037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30</a:t>
            </a:r>
          </a:p>
        </p:txBody>
      </p:sp>
      <p:sp>
        <p:nvSpPr>
          <p:cNvPr id="19476" name="Rectangle 21"/>
          <p:cNvSpPr>
            <a:spLocks noChangeArrowheads="1"/>
          </p:cNvSpPr>
          <p:nvPr/>
        </p:nvSpPr>
        <p:spPr bwMode="auto">
          <a:xfrm>
            <a:off x="688975" y="2146300"/>
            <a:ext cx="289242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Beer, Coffee, Diaper</a:t>
            </a:r>
          </a:p>
        </p:txBody>
      </p:sp>
      <p:sp>
        <p:nvSpPr>
          <p:cNvPr id="19477" name="Rectangle 22"/>
          <p:cNvSpPr>
            <a:spLocks noChangeArrowheads="1"/>
          </p:cNvSpPr>
          <p:nvPr/>
        </p:nvSpPr>
        <p:spPr bwMode="auto">
          <a:xfrm>
            <a:off x="228600" y="2146300"/>
            <a:ext cx="46037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20</a:t>
            </a:r>
          </a:p>
        </p:txBody>
      </p:sp>
      <p:sp>
        <p:nvSpPr>
          <p:cNvPr id="19478" name="Rectangle 23"/>
          <p:cNvSpPr>
            <a:spLocks noChangeArrowheads="1"/>
          </p:cNvSpPr>
          <p:nvPr/>
        </p:nvSpPr>
        <p:spPr bwMode="auto">
          <a:xfrm>
            <a:off x="688975" y="1835150"/>
            <a:ext cx="289242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Beer, Nuts, Diaper</a:t>
            </a:r>
          </a:p>
        </p:txBody>
      </p:sp>
      <p:sp>
        <p:nvSpPr>
          <p:cNvPr id="19479" name="Rectangle 24"/>
          <p:cNvSpPr>
            <a:spLocks noChangeArrowheads="1"/>
          </p:cNvSpPr>
          <p:nvPr/>
        </p:nvSpPr>
        <p:spPr bwMode="auto">
          <a:xfrm>
            <a:off x="228600" y="1835150"/>
            <a:ext cx="46037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/>
              <a:t>10</a:t>
            </a:r>
          </a:p>
        </p:txBody>
      </p:sp>
      <p:sp>
        <p:nvSpPr>
          <p:cNvPr id="19480" name="Rectangle 25"/>
          <p:cNvSpPr>
            <a:spLocks noChangeArrowheads="1"/>
          </p:cNvSpPr>
          <p:nvPr/>
        </p:nvSpPr>
        <p:spPr bwMode="auto">
          <a:xfrm>
            <a:off x="688975" y="1524000"/>
            <a:ext cx="2892425" cy="311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chemeClr val="hlink"/>
                </a:solidFill>
              </a:rPr>
              <a:t>Items bought</a:t>
            </a:r>
          </a:p>
        </p:txBody>
      </p:sp>
      <p:sp>
        <p:nvSpPr>
          <p:cNvPr id="19481" name="Rectangle 26"/>
          <p:cNvSpPr>
            <a:spLocks noChangeArrowheads="1"/>
          </p:cNvSpPr>
          <p:nvPr/>
        </p:nvSpPr>
        <p:spPr bwMode="auto">
          <a:xfrm>
            <a:off x="228600" y="1524000"/>
            <a:ext cx="460375" cy="311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 b="1">
                <a:solidFill>
                  <a:schemeClr val="hlink"/>
                </a:solidFill>
              </a:rPr>
              <a:t>Tid</a:t>
            </a:r>
          </a:p>
        </p:txBody>
      </p:sp>
      <p:sp>
        <p:nvSpPr>
          <p:cNvPr id="19482" name="Line 27"/>
          <p:cNvSpPr>
            <a:spLocks noChangeShapeType="1"/>
          </p:cNvSpPr>
          <p:nvPr/>
        </p:nvSpPr>
        <p:spPr bwMode="auto">
          <a:xfrm>
            <a:off x="228600" y="1524000"/>
            <a:ext cx="3352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9483" name="Line 28"/>
          <p:cNvSpPr>
            <a:spLocks noChangeShapeType="1"/>
          </p:cNvSpPr>
          <p:nvPr/>
        </p:nvSpPr>
        <p:spPr bwMode="auto">
          <a:xfrm>
            <a:off x="228600" y="1835150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9484" name="Line 29"/>
          <p:cNvSpPr>
            <a:spLocks noChangeShapeType="1"/>
          </p:cNvSpPr>
          <p:nvPr/>
        </p:nvSpPr>
        <p:spPr bwMode="auto">
          <a:xfrm>
            <a:off x="228600" y="21463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9485" name="Line 30"/>
          <p:cNvSpPr>
            <a:spLocks noChangeShapeType="1"/>
          </p:cNvSpPr>
          <p:nvPr/>
        </p:nvSpPr>
        <p:spPr bwMode="auto">
          <a:xfrm>
            <a:off x="228600" y="245745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9486" name="Line 31"/>
          <p:cNvSpPr>
            <a:spLocks noChangeShapeType="1"/>
          </p:cNvSpPr>
          <p:nvPr/>
        </p:nvSpPr>
        <p:spPr bwMode="auto">
          <a:xfrm>
            <a:off x="228600" y="27686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9487" name="Line 32"/>
          <p:cNvSpPr>
            <a:spLocks noChangeShapeType="1"/>
          </p:cNvSpPr>
          <p:nvPr/>
        </p:nvSpPr>
        <p:spPr bwMode="auto">
          <a:xfrm>
            <a:off x="228600" y="3340100"/>
            <a:ext cx="3352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9488" name="Line 33"/>
          <p:cNvSpPr>
            <a:spLocks noChangeShapeType="1"/>
          </p:cNvSpPr>
          <p:nvPr/>
        </p:nvSpPr>
        <p:spPr bwMode="auto">
          <a:xfrm>
            <a:off x="228600" y="1524000"/>
            <a:ext cx="0" cy="181610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9489" name="Line 34"/>
          <p:cNvSpPr>
            <a:spLocks noChangeShapeType="1"/>
          </p:cNvSpPr>
          <p:nvPr/>
        </p:nvSpPr>
        <p:spPr bwMode="auto">
          <a:xfrm>
            <a:off x="688975" y="1524000"/>
            <a:ext cx="0" cy="18161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9490" name="Line 35"/>
          <p:cNvSpPr>
            <a:spLocks noChangeShapeType="1"/>
          </p:cNvSpPr>
          <p:nvPr/>
        </p:nvSpPr>
        <p:spPr bwMode="auto">
          <a:xfrm>
            <a:off x="3581400" y="1524000"/>
            <a:ext cx="0" cy="1816100"/>
          </a:xfrm>
          <a:prstGeom prst="line">
            <a:avLst/>
          </a:prstGeom>
          <a:noFill/>
          <a:ln w="28575" cap="sq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9491" name="Line 36"/>
          <p:cNvSpPr>
            <a:spLocks noChangeShapeType="1"/>
          </p:cNvSpPr>
          <p:nvPr/>
        </p:nvSpPr>
        <p:spPr bwMode="auto">
          <a:xfrm>
            <a:off x="228600" y="305435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IN"/>
          </a:p>
        </p:txBody>
      </p:sp>
      <p:sp>
        <p:nvSpPr>
          <p:cNvPr id="19492" name="Rectangle 38"/>
          <p:cNvSpPr>
            <a:spLocks noChangeArrowheads="1"/>
          </p:cNvSpPr>
          <p:nvPr/>
        </p:nvSpPr>
        <p:spPr bwMode="auto">
          <a:xfrm>
            <a:off x="3733800" y="5410200"/>
            <a:ext cx="533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/>
              <a:t>Association rules: (many more!)</a:t>
            </a:r>
          </a:p>
          <a:p>
            <a:pPr marL="914400" lvl="1" indent="-4572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i="1"/>
              <a:t>Beer </a:t>
            </a:r>
            <a:r>
              <a:rPr lang="en-US">
                <a:sym typeface="Wingdings" pitchFamily="2" charset="2"/>
              </a:rPr>
              <a:t></a:t>
            </a:r>
            <a:r>
              <a:rPr lang="en-US" i="1">
                <a:sym typeface="Symbol" pitchFamily="18" charset="2"/>
              </a:rPr>
              <a:t> Diaper  </a:t>
            </a:r>
            <a:r>
              <a:rPr lang="en-US">
                <a:sym typeface="Symbol" pitchFamily="18" charset="2"/>
              </a:rPr>
              <a:t>(60%, 100%)</a:t>
            </a:r>
          </a:p>
          <a:p>
            <a:pPr marL="914400" lvl="1" indent="-4572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i="1"/>
              <a:t>Diaper </a:t>
            </a:r>
            <a:r>
              <a:rPr lang="en-US">
                <a:sym typeface="Wingdings" pitchFamily="2" charset="2"/>
              </a:rPr>
              <a:t></a:t>
            </a:r>
            <a:r>
              <a:rPr lang="en-US" i="1">
                <a:sym typeface="Symbol" pitchFamily="18" charset="2"/>
              </a:rPr>
              <a:t> Beer  </a:t>
            </a:r>
            <a:r>
              <a:rPr lang="en-US">
                <a:sym typeface="Symbol" pitchFamily="18" charset="2"/>
              </a:rPr>
              <a:t>(60%, 75%)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924800" cy="762000"/>
          </a:xfrm>
        </p:spPr>
        <p:txBody>
          <a:bodyPr/>
          <a:lstStyle/>
          <a:p>
            <a:pPr eaLnBrk="1" hangingPunct="1"/>
            <a:r>
              <a:rPr lang="en-US" smtClean="0"/>
              <a:t>Closed Patterns and Max-Patterns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820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smtClean="0"/>
              <a:t>A long pattern contains a combinatorial number of sub-patterns, e.g., {a</a:t>
            </a:r>
            <a:r>
              <a:rPr lang="en-US" sz="2400" baseline="-25000" smtClean="0"/>
              <a:t>1</a:t>
            </a:r>
            <a:r>
              <a:rPr lang="en-US" sz="2400" smtClean="0"/>
              <a:t>, …, a</a:t>
            </a:r>
            <a:r>
              <a:rPr lang="en-US" sz="2400" baseline="-25000" smtClean="0"/>
              <a:t>100</a:t>
            </a:r>
            <a:r>
              <a:rPr lang="en-US" sz="2400" smtClean="0"/>
              <a:t>} </a:t>
            </a:r>
            <a:r>
              <a:rPr lang="en-US" sz="2400" smtClean="0">
                <a:sym typeface="Wingdings" pitchFamily="2" charset="2"/>
              </a:rPr>
              <a:t>contains</a:t>
            </a:r>
            <a:r>
              <a:rPr lang="en-US" sz="2400" smtClean="0"/>
              <a:t> (</a:t>
            </a:r>
            <a:r>
              <a:rPr lang="en-US" sz="2400" baseline="-25000" smtClean="0"/>
              <a:t>100</a:t>
            </a:r>
            <a:r>
              <a:rPr lang="en-US" sz="2400" baseline="30000" smtClean="0"/>
              <a:t>1</a:t>
            </a:r>
            <a:r>
              <a:rPr lang="en-US" sz="2400" smtClean="0"/>
              <a:t>) + (</a:t>
            </a:r>
            <a:r>
              <a:rPr lang="en-US" sz="2400" baseline="-25000" smtClean="0"/>
              <a:t>100</a:t>
            </a:r>
            <a:r>
              <a:rPr lang="en-US" sz="2400" baseline="30000" smtClean="0"/>
              <a:t>2</a:t>
            </a:r>
            <a:r>
              <a:rPr lang="en-US" sz="2400" smtClean="0"/>
              <a:t>) + … + (</a:t>
            </a:r>
            <a:r>
              <a:rPr lang="en-US" sz="2400" baseline="-25000" smtClean="0"/>
              <a:t>1</a:t>
            </a:r>
            <a:r>
              <a:rPr lang="en-US" sz="2400" baseline="30000" smtClean="0"/>
              <a:t>1</a:t>
            </a:r>
            <a:r>
              <a:rPr lang="en-US" sz="2400" baseline="-25000" smtClean="0"/>
              <a:t>0</a:t>
            </a:r>
            <a:r>
              <a:rPr lang="en-US" sz="2400" baseline="30000" smtClean="0"/>
              <a:t>0</a:t>
            </a:r>
            <a:r>
              <a:rPr lang="en-US" sz="2400" baseline="-25000" smtClean="0"/>
              <a:t>0</a:t>
            </a:r>
            <a:r>
              <a:rPr lang="en-US" sz="2400" baseline="30000" smtClean="0"/>
              <a:t>0</a:t>
            </a:r>
            <a:r>
              <a:rPr lang="en-US" sz="2400" smtClean="0"/>
              <a:t>) = 2</a:t>
            </a:r>
            <a:r>
              <a:rPr lang="en-US" sz="2400" baseline="30000" smtClean="0"/>
              <a:t>100 </a:t>
            </a:r>
            <a:r>
              <a:rPr lang="en-US" sz="2400" smtClean="0"/>
              <a:t>– 1 = 1.27*10</a:t>
            </a:r>
            <a:r>
              <a:rPr lang="en-US" sz="2400" baseline="30000" smtClean="0"/>
              <a:t>30 </a:t>
            </a:r>
            <a:r>
              <a:rPr lang="en-US" sz="2400" smtClean="0"/>
              <a:t>sub-patterns!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Solution: </a:t>
            </a:r>
            <a:r>
              <a:rPr lang="en-US" sz="2400" i="1" smtClean="0"/>
              <a:t>Mine </a:t>
            </a:r>
            <a:r>
              <a:rPr lang="en-US" sz="2400" i="1" smtClean="0">
                <a:solidFill>
                  <a:schemeClr val="hlink"/>
                </a:solidFill>
              </a:rPr>
              <a:t>closed patterns</a:t>
            </a:r>
            <a:r>
              <a:rPr lang="en-US" sz="2400" i="1" smtClean="0"/>
              <a:t> and </a:t>
            </a:r>
            <a:r>
              <a:rPr lang="en-US" sz="2400" i="1" smtClean="0">
                <a:solidFill>
                  <a:schemeClr val="hlink"/>
                </a:solidFill>
              </a:rPr>
              <a:t>max-patterns</a:t>
            </a:r>
            <a:r>
              <a:rPr lang="en-US" sz="2400" i="1" smtClean="0"/>
              <a:t> instead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An itemset X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/>
              <a:t>is </a:t>
            </a:r>
            <a:r>
              <a:rPr lang="en-US" sz="2400" smtClean="0">
                <a:solidFill>
                  <a:schemeClr val="hlink"/>
                </a:solidFill>
              </a:rPr>
              <a:t>closed </a:t>
            </a:r>
            <a:r>
              <a:rPr lang="en-US" sz="2400" smtClean="0"/>
              <a:t>if X is </a:t>
            </a:r>
            <a:r>
              <a:rPr lang="en-US" sz="2400" i="1" smtClean="0"/>
              <a:t>frequent</a:t>
            </a:r>
            <a:r>
              <a:rPr lang="en-US" sz="2400" smtClean="0"/>
              <a:t> and there exists </a:t>
            </a:r>
            <a:r>
              <a:rPr lang="en-US" sz="2400" i="1" smtClean="0"/>
              <a:t>no super-pattern</a:t>
            </a:r>
            <a:r>
              <a:rPr lang="en-US" sz="2400" smtClean="0"/>
              <a:t> Y </a:t>
            </a:r>
            <a:r>
              <a:rPr lang="he-IL" sz="2400" smtClean="0"/>
              <a:t>כ</a:t>
            </a:r>
            <a:r>
              <a:rPr lang="en-US" sz="2400" smtClean="0"/>
              <a:t> X, </a:t>
            </a:r>
            <a:r>
              <a:rPr lang="en-US" sz="2400" i="1" smtClean="0"/>
              <a:t>with the same support</a:t>
            </a:r>
            <a:r>
              <a:rPr lang="en-US" sz="2400" smtClean="0"/>
              <a:t> as X (proposed by Pasquier, et al. @ ICDT’99)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An itemset X is a </a:t>
            </a:r>
            <a:r>
              <a:rPr lang="en-US" sz="2400" smtClean="0">
                <a:solidFill>
                  <a:schemeClr val="hlink"/>
                </a:solidFill>
              </a:rPr>
              <a:t>max-pattern</a:t>
            </a:r>
            <a:r>
              <a:rPr lang="en-US" sz="2400" smtClean="0"/>
              <a:t> if X is frequent and there exists no frequent super-pattern Y </a:t>
            </a:r>
            <a:r>
              <a:rPr lang="he-IL" sz="2400" smtClean="0"/>
              <a:t>כ</a:t>
            </a:r>
            <a:r>
              <a:rPr lang="en-US" sz="2400" smtClean="0"/>
              <a:t> X (proposed by Bayardo @ SIGMOD’98)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/>
              <a:t>Closed pattern is a lossless compression of freq. patterns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/>
              <a:t>Reducing the # of patterns and rules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71D6F5-8CF8-40D0-A185-E9202889FFF0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924800" cy="762000"/>
          </a:xfrm>
        </p:spPr>
        <p:txBody>
          <a:bodyPr/>
          <a:lstStyle/>
          <a:p>
            <a:pPr eaLnBrk="1" hangingPunct="1"/>
            <a:r>
              <a:rPr lang="en-US" smtClean="0"/>
              <a:t>Closed Patterns and Max-Patterns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820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Exercise.  DB = {&lt;a</a:t>
            </a:r>
            <a:r>
              <a:rPr lang="en-US" baseline="-25000" smtClean="0"/>
              <a:t>1</a:t>
            </a:r>
            <a:r>
              <a:rPr lang="en-US" smtClean="0"/>
              <a:t>, …, a</a:t>
            </a:r>
            <a:r>
              <a:rPr lang="en-US" baseline="-25000" smtClean="0"/>
              <a:t>100</a:t>
            </a:r>
            <a:r>
              <a:rPr lang="en-US" smtClean="0"/>
              <a:t>&gt;, &lt; a</a:t>
            </a:r>
            <a:r>
              <a:rPr lang="en-US" baseline="-25000" smtClean="0"/>
              <a:t>1</a:t>
            </a:r>
            <a:r>
              <a:rPr lang="en-US" smtClean="0"/>
              <a:t>, …, a</a:t>
            </a:r>
            <a:r>
              <a:rPr lang="en-US" baseline="-25000" smtClean="0"/>
              <a:t>50</a:t>
            </a:r>
            <a:r>
              <a:rPr lang="en-US" smtClean="0"/>
              <a:t>&gt;} </a:t>
            </a:r>
            <a:endParaRPr lang="en-US" smtClean="0">
              <a:sym typeface="Wingdings" pitchFamily="2" charset="2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Min_sup = 1.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What is the set of </a:t>
            </a:r>
            <a:r>
              <a:rPr lang="en-US" smtClean="0">
                <a:solidFill>
                  <a:schemeClr val="hlink"/>
                </a:solidFill>
              </a:rPr>
              <a:t>closed itemset</a:t>
            </a:r>
            <a:r>
              <a:rPr lang="en-US" smtClean="0"/>
              <a:t>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&lt;a</a:t>
            </a:r>
            <a:r>
              <a:rPr lang="en-US" baseline="-25000" smtClean="0"/>
              <a:t>1</a:t>
            </a:r>
            <a:r>
              <a:rPr lang="en-US" smtClean="0"/>
              <a:t>, …, a</a:t>
            </a:r>
            <a:r>
              <a:rPr lang="en-US" baseline="-25000" smtClean="0"/>
              <a:t>100</a:t>
            </a:r>
            <a:r>
              <a:rPr lang="en-US" smtClean="0"/>
              <a:t>&gt;: 1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&lt; a</a:t>
            </a:r>
            <a:r>
              <a:rPr lang="en-US" baseline="-25000" smtClean="0"/>
              <a:t>1</a:t>
            </a:r>
            <a:r>
              <a:rPr lang="en-US" smtClean="0"/>
              <a:t>, …, a</a:t>
            </a:r>
            <a:r>
              <a:rPr lang="en-US" baseline="-25000" smtClean="0"/>
              <a:t>50</a:t>
            </a:r>
            <a:r>
              <a:rPr lang="en-US" smtClean="0"/>
              <a:t>&gt;: 2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What is the set of </a:t>
            </a:r>
            <a:r>
              <a:rPr lang="en-US" smtClean="0">
                <a:solidFill>
                  <a:schemeClr val="hlink"/>
                </a:solidFill>
              </a:rPr>
              <a:t>max-pattern?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/>
              <a:t>&lt;a</a:t>
            </a:r>
            <a:r>
              <a:rPr lang="en-US" baseline="-25000" smtClean="0"/>
              <a:t>1</a:t>
            </a:r>
            <a:r>
              <a:rPr lang="en-US" smtClean="0"/>
              <a:t>, …, a</a:t>
            </a:r>
            <a:r>
              <a:rPr lang="en-US" baseline="-25000" smtClean="0"/>
              <a:t>100</a:t>
            </a:r>
            <a:r>
              <a:rPr lang="en-US" smtClean="0"/>
              <a:t>&gt;: 1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What is the set of </a:t>
            </a:r>
            <a:r>
              <a:rPr lang="en-US" smtClean="0">
                <a:solidFill>
                  <a:schemeClr val="hlink"/>
                </a:solidFill>
              </a:rPr>
              <a:t>all patterns</a:t>
            </a:r>
            <a:r>
              <a:rPr lang="en-US" smtClean="0"/>
              <a:t>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mtClean="0">
                <a:solidFill>
                  <a:schemeClr val="hlink"/>
                </a:solidFill>
              </a:rPr>
              <a:t>!!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663E22-5482-4DBB-9804-F9682CEDBBDF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04800"/>
            <a:ext cx="93726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/>
              <a:t>Computational Complexity of Frequent Itemset Mining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2296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altLang="zh-CN" sz="1800" smtClean="0">
                <a:ea typeface="SimSun" pitchFamily="2" charset="-122"/>
              </a:rPr>
              <a:t>How many itemsets are potentially to be generated in the worst case?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1800" smtClean="0">
                <a:ea typeface="SimSun" pitchFamily="2" charset="-122"/>
              </a:rPr>
              <a:t>The number of frequent itemsets to be generated is senstive to the minsup threshold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1800" smtClean="0">
                <a:ea typeface="SimSun" pitchFamily="2" charset="-122"/>
              </a:rPr>
              <a:t>When minsup is low, there exist potentially an exponential number of frequent itemsets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1800" smtClean="0">
                <a:ea typeface="SimSun" pitchFamily="2" charset="-122"/>
              </a:rPr>
              <a:t>The worst case: M</a:t>
            </a:r>
            <a:r>
              <a:rPr lang="en-US" altLang="zh-CN" sz="1800" baseline="30000" smtClean="0">
                <a:ea typeface="SimSun" pitchFamily="2" charset="-122"/>
              </a:rPr>
              <a:t>N</a:t>
            </a:r>
            <a:r>
              <a:rPr lang="en-US" altLang="zh-CN" sz="1800" smtClean="0">
                <a:ea typeface="SimSun" pitchFamily="2" charset="-122"/>
              </a:rPr>
              <a:t> where M: # distinct items, and N: max length of transactions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z="1800" smtClean="0">
                <a:ea typeface="SimSun" pitchFamily="2" charset="-122"/>
              </a:rPr>
              <a:t>The worst case complexty vs. the expected probability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1800" smtClean="0">
                <a:ea typeface="SimSun" pitchFamily="2" charset="-122"/>
              </a:rPr>
              <a:t>Ex. Suppose Walmart has 10</a:t>
            </a:r>
            <a:r>
              <a:rPr lang="en-US" altLang="zh-CN" sz="1800" baseline="30000" smtClean="0">
                <a:ea typeface="SimSun" pitchFamily="2" charset="-122"/>
              </a:rPr>
              <a:t>4</a:t>
            </a:r>
            <a:r>
              <a:rPr lang="en-US" altLang="zh-CN" sz="1800" smtClean="0">
                <a:ea typeface="SimSun" pitchFamily="2" charset="-122"/>
              </a:rPr>
              <a:t> kinds of products 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zh-CN" sz="1800" smtClean="0">
                <a:ea typeface="SimSun" pitchFamily="2" charset="-122"/>
              </a:rPr>
              <a:t>The chance to pick up one product 10</a:t>
            </a:r>
            <a:r>
              <a:rPr lang="en-US" altLang="zh-CN" sz="1800" baseline="30000" smtClean="0">
                <a:ea typeface="SimSun" pitchFamily="2" charset="-122"/>
              </a:rPr>
              <a:t>-4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zh-CN" sz="1800" smtClean="0">
                <a:ea typeface="SimSun" pitchFamily="2" charset="-122"/>
              </a:rPr>
              <a:t>The chance to pick up a particular set of 10 products: ~10</a:t>
            </a:r>
            <a:r>
              <a:rPr lang="en-US" altLang="zh-CN" sz="1800" baseline="30000" smtClean="0">
                <a:ea typeface="SimSun" pitchFamily="2" charset="-122"/>
              </a:rPr>
              <a:t>-40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zh-CN" sz="1800" smtClean="0">
                <a:ea typeface="SimSun" pitchFamily="2" charset="-122"/>
              </a:rPr>
              <a:t>What is the chance this particular set of 10 products to be frequent 10</a:t>
            </a:r>
            <a:r>
              <a:rPr lang="en-US" altLang="zh-CN" sz="1800" baseline="30000" smtClean="0">
                <a:ea typeface="SimSun" pitchFamily="2" charset="-122"/>
              </a:rPr>
              <a:t>3</a:t>
            </a:r>
            <a:r>
              <a:rPr lang="en-US" altLang="zh-CN" sz="1800" smtClean="0">
                <a:ea typeface="SimSun" pitchFamily="2" charset="-122"/>
              </a:rPr>
              <a:t> times in 10</a:t>
            </a:r>
            <a:r>
              <a:rPr lang="en-US" altLang="zh-CN" sz="1800" baseline="30000" smtClean="0">
                <a:ea typeface="SimSun" pitchFamily="2" charset="-122"/>
              </a:rPr>
              <a:t>9</a:t>
            </a:r>
            <a:r>
              <a:rPr lang="en-US" altLang="zh-CN" sz="1800" smtClean="0">
                <a:ea typeface="SimSun" pitchFamily="2" charset="-122"/>
              </a:rPr>
              <a:t> transactions?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9AC6B7-7E98-4B67-BEEB-7431CBA0305C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8573</TotalTime>
  <Words>4095</Words>
  <Application>Microsoft Office PowerPoint</Application>
  <PresentationFormat>On-screen Show (4:3)</PresentationFormat>
  <Paragraphs>874</Paragraphs>
  <Slides>55</Slides>
  <Notes>54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55</vt:i4>
      </vt:variant>
    </vt:vector>
  </HeadingPairs>
  <TitlesOfParts>
    <vt:vector size="68" baseType="lpstr">
      <vt:lpstr>Tahoma</vt:lpstr>
      <vt:lpstr>Arial</vt:lpstr>
      <vt:lpstr>Berlin Sans FB Demi</vt:lpstr>
      <vt:lpstr>Wingdings</vt:lpstr>
      <vt:lpstr>Times New Roman</vt:lpstr>
      <vt:lpstr>SimSun</vt:lpstr>
      <vt:lpstr>Symbol</vt:lpstr>
      <vt:lpstr>Wingdings 3</vt:lpstr>
      <vt:lpstr>Verdana</vt:lpstr>
      <vt:lpstr>Calibri</vt:lpstr>
      <vt:lpstr>Office Theme</vt:lpstr>
      <vt:lpstr>Microsoft Excel Chart</vt:lpstr>
      <vt:lpstr>Microsoft Equation 3.0</vt:lpstr>
      <vt:lpstr>Data Mining:   Concepts and Techniques — Chapter 6 —</vt:lpstr>
      <vt:lpstr>Chapter 5: Mining Frequent Patterns, Association and Correlations: Basic Concepts and Methods</vt:lpstr>
      <vt:lpstr>What Is Frequent Pattern Analysis?</vt:lpstr>
      <vt:lpstr>Why Is Freq. Pattern Mining Important?</vt:lpstr>
      <vt:lpstr>Basic Concepts: Frequent Patterns</vt:lpstr>
      <vt:lpstr>Basic Concepts: Association Rules</vt:lpstr>
      <vt:lpstr>Closed Patterns and Max-Patterns</vt:lpstr>
      <vt:lpstr>Closed Patterns and Max-Patterns</vt:lpstr>
      <vt:lpstr>Computational Complexity of Frequent Itemset Mining</vt:lpstr>
      <vt:lpstr>Chapter 5: Mining Frequent Patterns, Association and Correlations: Basic Concepts and Methods</vt:lpstr>
      <vt:lpstr>Scalable Frequent Itemset Mining Methods</vt:lpstr>
      <vt:lpstr>Apriori: A Candidate Generation &amp; Test Approach</vt:lpstr>
      <vt:lpstr>The Apriori Algorithm—An Example </vt:lpstr>
      <vt:lpstr>The Apriori Algorithm (Pseudo-Code)</vt:lpstr>
      <vt:lpstr>Implementation of Apriori</vt:lpstr>
      <vt:lpstr>How to Count Supports of Candidates?</vt:lpstr>
      <vt:lpstr>Counting Supports of Candidates Using Hash Tree</vt:lpstr>
      <vt:lpstr>Candidate Generation: An SQL Implementation</vt:lpstr>
      <vt:lpstr>Scalable Frequent Itemset Mining Methods</vt:lpstr>
      <vt:lpstr>Further Improvement of the Apriori Method</vt:lpstr>
      <vt:lpstr>Partition: Scan Database Only Twice</vt:lpstr>
      <vt:lpstr>DHP: Reduce the Number of Candidates</vt:lpstr>
      <vt:lpstr>Sampling for Frequent Patterns</vt:lpstr>
      <vt:lpstr>DIC: Reduce Number of Scans</vt:lpstr>
      <vt:lpstr>Scalable Frequent Itemset Mining Methods</vt:lpstr>
      <vt:lpstr>Pattern-Growth Approach: Mining Frequent Patterns Without Candidate Generation</vt:lpstr>
      <vt:lpstr>Construct FP-tree from a Transaction Database</vt:lpstr>
      <vt:lpstr>Partition Patterns and Databases</vt:lpstr>
      <vt:lpstr>Find Patterns Having P From P-conditional Database</vt:lpstr>
      <vt:lpstr>From Conditional Pattern-bases to Conditional FP-trees </vt:lpstr>
      <vt:lpstr>Recursion: Mining Each Conditional FP-tree</vt:lpstr>
      <vt:lpstr>A Special Case: Single Prefix Path in FP-tree</vt:lpstr>
      <vt:lpstr>Benefits of the FP-tree Structure</vt:lpstr>
      <vt:lpstr>The Frequent Pattern Growth Mining Method</vt:lpstr>
      <vt:lpstr>Scaling FP-growth by Database Projection</vt:lpstr>
      <vt:lpstr>Partition-Based Projection</vt:lpstr>
      <vt:lpstr>Performance of FPGrowth in Large Datasets</vt:lpstr>
      <vt:lpstr>Advantages of the Pattern Growth Approach</vt:lpstr>
      <vt:lpstr>Scalable Frequent Itemset Mining Methods</vt:lpstr>
      <vt:lpstr>ECLAT: Mining by Exploring Vertical Data Format</vt:lpstr>
      <vt:lpstr>Scalable Frequent Itemset Mining Methods</vt:lpstr>
      <vt:lpstr>Mining Frequent Closed Patterns: CLOSET</vt:lpstr>
      <vt:lpstr>CLOSET+: Mining Closed Itemsets by Pattern-Growth</vt:lpstr>
      <vt:lpstr>MaxMiner: Mining Max-Patterns</vt:lpstr>
      <vt:lpstr>CHARM: Mining by Exploring Vertical Data Format</vt:lpstr>
      <vt:lpstr>Slide 46</vt:lpstr>
      <vt:lpstr>Slide 47</vt:lpstr>
      <vt:lpstr>Visualization of Association Rules  (SGI/MineSet 3.0)</vt:lpstr>
      <vt:lpstr>Chapter 5: Mining Frequent Patterns, Association and Correlations: Basic Concepts and Methods</vt:lpstr>
      <vt:lpstr>Interestingness Measure: Correlations (Lift)</vt:lpstr>
      <vt:lpstr>Null-Invariant Measures</vt:lpstr>
      <vt:lpstr>Comparison of Interestingness Measures</vt:lpstr>
      <vt:lpstr>Analysis of DBLP Coauthor Relationships</vt:lpstr>
      <vt:lpstr>Which Null-Invariant Measure Is Better? </vt:lpstr>
      <vt:lpstr>Summary</vt:lpstr>
    </vt:vector>
  </TitlesOfParts>
  <Company>S.F.U.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Jiawei Han</dc:creator>
  <cp:lastModifiedBy>Nithya</cp:lastModifiedBy>
  <cp:revision>498</cp:revision>
  <cp:lastPrinted>2010-10-01T20:10:01Z</cp:lastPrinted>
  <dcterms:created xsi:type="dcterms:W3CDTF">1998-06-19T04:38:52Z</dcterms:created>
  <dcterms:modified xsi:type="dcterms:W3CDTF">2020-12-08T10:05:01Z</dcterms:modified>
</cp:coreProperties>
</file>