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61"/>
  </p:notesMasterIdLst>
  <p:handoutMasterIdLst>
    <p:handoutMasterId r:id="rId62"/>
  </p:handoutMasterIdLst>
  <p:sldIdLst>
    <p:sldId id="1403" r:id="rId2"/>
    <p:sldId id="1404" r:id="rId3"/>
    <p:sldId id="1433" r:id="rId4"/>
    <p:sldId id="1161" r:id="rId5"/>
    <p:sldId id="1162" r:id="rId6"/>
    <p:sldId id="1447" r:id="rId7"/>
    <p:sldId id="1232" r:id="rId8"/>
    <p:sldId id="1352" r:id="rId9"/>
    <p:sldId id="1235" r:id="rId10"/>
    <p:sldId id="1236" r:id="rId11"/>
    <p:sldId id="1353" r:id="rId12"/>
    <p:sldId id="1354" r:id="rId13"/>
    <p:sldId id="1461" r:id="rId14"/>
    <p:sldId id="1357" r:id="rId15"/>
    <p:sldId id="1448" r:id="rId16"/>
    <p:sldId id="1455" r:id="rId17"/>
    <p:sldId id="1457" r:id="rId18"/>
    <p:sldId id="1240" r:id="rId19"/>
    <p:sldId id="1262" r:id="rId20"/>
    <p:sldId id="1241" r:id="rId21"/>
    <p:sldId id="1313" r:id="rId22"/>
    <p:sldId id="1308" r:id="rId23"/>
    <p:sldId id="1310" r:id="rId24"/>
    <p:sldId id="1358" r:id="rId25"/>
    <p:sldId id="1311" r:id="rId26"/>
    <p:sldId id="1312" r:id="rId27"/>
    <p:sldId id="1264" r:id="rId28"/>
    <p:sldId id="1278" r:id="rId29"/>
    <p:sldId id="1283" r:id="rId30"/>
    <p:sldId id="1282" r:id="rId31"/>
    <p:sldId id="1287" r:id="rId32"/>
    <p:sldId id="1259" r:id="rId33"/>
    <p:sldId id="1449" r:id="rId34"/>
    <p:sldId id="1411" r:id="rId35"/>
    <p:sldId id="1412" r:id="rId36"/>
    <p:sldId id="1415" r:id="rId37"/>
    <p:sldId id="1416" r:id="rId38"/>
    <p:sldId id="1417" r:id="rId39"/>
    <p:sldId id="1418" r:id="rId40"/>
    <p:sldId id="1421" r:id="rId41"/>
    <p:sldId id="1422" r:id="rId42"/>
    <p:sldId id="1450" r:id="rId43"/>
    <p:sldId id="1384" r:id="rId44"/>
    <p:sldId id="1385" r:id="rId45"/>
    <p:sldId id="1386" r:id="rId46"/>
    <p:sldId id="1387" r:id="rId47"/>
    <p:sldId id="1388" r:id="rId48"/>
    <p:sldId id="1451" r:id="rId49"/>
    <p:sldId id="980" r:id="rId50"/>
    <p:sldId id="1087" r:id="rId51"/>
    <p:sldId id="1088" r:id="rId52"/>
    <p:sldId id="1452" r:id="rId53"/>
    <p:sldId id="1459" r:id="rId54"/>
    <p:sldId id="1464" r:id="rId55"/>
    <p:sldId id="1465" r:id="rId56"/>
    <p:sldId id="1466" r:id="rId57"/>
    <p:sldId id="1467" r:id="rId58"/>
    <p:sldId id="1468" r:id="rId59"/>
    <p:sldId id="993" r:id="rId6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6EA"/>
    <a:srgbClr val="FAE2F6"/>
    <a:srgbClr val="170981"/>
    <a:srgbClr val="121328"/>
    <a:srgbClr val="8FF9EF"/>
    <a:srgbClr val="993300"/>
    <a:srgbClr val="00CE98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2" autoAdjust="0"/>
    <p:restoredTop sz="91243" autoAdjust="0"/>
  </p:normalViewPr>
  <p:slideViewPr>
    <p:cSldViewPr>
      <p:cViewPr varScale="1">
        <p:scale>
          <a:sx n="66" d="100"/>
          <a:sy n="66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10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E9AAEB-1F0F-46C5-8E7D-87704BFAD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1343688-CF72-4FD0-80C7-32851EE6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71582135-D060-42EE-9071-65F11E03E110}" type="slidenum">
              <a:rPr lang="zh-CN" altLang="en-US" sz="1200">
                <a:latin typeface="Times New Roman" pitchFamily="18" charset="0"/>
              </a:rPr>
              <a:pPr algn="r" defTabSz="931863" eaLnBrk="0" hangingPunct="0"/>
              <a:t>1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DA84F-B00C-46A6-BF42-DB1B5A76D9E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8323F-A875-4ED5-A795-F99656AAA5F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AABA64-A6D2-4E16-88B7-7D6E197A2E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9C85E5E9-2CBC-4208-9E07-865B9EBB5B56}" type="slidenum">
              <a:rPr lang="en-US" sz="1200">
                <a:latin typeface="Times New Roman" pitchFamily="18" charset="0"/>
              </a:rPr>
              <a:pPr algn="r" defTabSz="931863" eaLnBrk="0" hangingPunct="0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783D0-416D-4AB2-AE83-DD5CD83C2C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2AE78D09-430D-4613-96D3-C2BBCEC7F3D2}" type="slidenum">
              <a:rPr lang="en-US" sz="1200">
                <a:latin typeface="Times New Roman" pitchFamily="18" charset="0"/>
              </a:rPr>
              <a:pPr algn="r" defTabSz="931863" eaLnBrk="0" hangingPunct="0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622BFBCA-64EA-452D-A116-EE693FA4505B}" type="slidenum">
              <a:rPr lang="en-US" sz="1200">
                <a:latin typeface="Times New Roman" pitchFamily="18" charset="0"/>
              </a:rPr>
              <a:pPr algn="r" defTabSz="931863" eaLnBrk="0" hangingPunct="0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6C31587E-45CF-4C8B-96CE-7D9D2443D4D3}" type="slidenum">
              <a:rPr lang="en-US" sz="1200">
                <a:latin typeface="Times New Roman" pitchFamily="18" charset="0"/>
              </a:rPr>
              <a:pPr algn="r" defTabSz="931863" eaLnBrk="0" hangingPunct="0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DE1BE-72EB-4A05-91F4-8ED1C61949E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799D48-ADD8-4CC6-8C57-5E6761F50F8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DA6ECD26-8A07-4E20-A4E7-9B635C09F28F}" type="slidenum">
              <a:rPr lang="en-US" sz="1200">
                <a:latin typeface="Times New Roman" pitchFamily="18" charset="0"/>
              </a:rPr>
              <a:pPr algn="r" defTabSz="931863" eaLnBrk="0" hangingPunct="0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6FC0A-04E0-42E2-92DB-CE704C4A91D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2AEC8-7A0F-479F-8317-1EDF9673623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BEB4A-8859-47BD-80DB-5C6CA066E3F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698500"/>
            <a:ext cx="4602162" cy="3451225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9438"/>
            <a:ext cx="5140325" cy="4156075"/>
          </a:xfrm>
          <a:noFill/>
          <a:ln/>
        </p:spPr>
        <p:txBody>
          <a:bodyPr lIns="85888" tIns="42944" rIns="85888" bIns="42944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4480F-1F4E-4B99-AB8D-8B58EFE4FDA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9A0E4-83A2-48C8-ACD7-E6B5023739E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D704E-4F62-4E39-9469-4ABBAE0D2F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C96B5-761A-4CDF-A5D9-E628718D2B2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69ADC-6413-4E41-AA1B-CCAE577D1B8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58678-785D-47AB-80F4-E9910924249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B8B84-C2B7-46A6-B22D-62FA9FDD6F2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57C4A5CB-C193-4677-A45F-9825AC0DC559}" type="slidenum">
              <a:rPr lang="en-US" sz="1200">
                <a:latin typeface="Times New Roman" pitchFamily="18" charset="0"/>
              </a:rPr>
              <a:pPr algn="r" defTabSz="931863" eaLnBrk="0" hangingPunct="0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48471-379D-4C95-A0E0-5E650CBDEFF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AB6C4-B28A-4F8D-AAA6-17E7A550832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09400-09D4-462A-A7AD-4A887380450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84B61EA2-F9E7-4C9C-867C-FCDFDE02FAD2}" type="slidenum">
              <a:rPr lang="en-US" sz="1200">
                <a:latin typeface="Times New Roman" pitchFamily="18" charset="0"/>
              </a:rPr>
              <a:pPr algn="r" defTabSz="931863" eaLnBrk="0" hangingPunct="0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E9F7E5DA-B83F-4CE4-A799-B88D4956CA4D}" type="slidenum">
              <a:rPr lang="en-US" sz="1200">
                <a:latin typeface="Times New Roman" pitchFamily="18" charset="0"/>
              </a:rPr>
              <a:pPr algn="r" defTabSz="931863" eaLnBrk="0" hangingPunct="0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7441DB18-9B4A-4DA0-B155-93E1238D6A1A}" type="slidenum">
              <a:rPr lang="en-US" sz="1200">
                <a:latin typeface="Times New Roman" pitchFamily="18" charset="0"/>
              </a:rPr>
              <a:pPr algn="r" defTabSz="931863" eaLnBrk="0" hangingPunct="0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173C849C-E9AE-4A2A-A772-10CF0F46C2E8}" type="slidenum">
              <a:rPr lang="en-US" sz="1200">
                <a:latin typeface="Times New Roman" pitchFamily="18" charset="0"/>
              </a:rPr>
              <a:pPr algn="r" defTabSz="931863" eaLnBrk="0" hangingPunct="0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1C5A4A2B-3590-4961-AF73-539FCBBE59D2}" type="slidenum">
              <a:rPr lang="en-US" sz="1200">
                <a:latin typeface="Times New Roman" pitchFamily="18" charset="0"/>
              </a:rPr>
              <a:pPr algn="r" defTabSz="931863" eaLnBrk="0" hangingPunct="0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90338EB2-D6BF-47B5-A7F5-E766FAD4F703}" type="slidenum">
              <a:rPr lang="en-US" sz="1200">
                <a:latin typeface="Times New Roman" pitchFamily="18" charset="0"/>
              </a:rPr>
              <a:pPr algn="r" defTabSz="931863" eaLnBrk="0" hangingPunct="0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B39C8-EAEB-42D3-96CB-5BB2D19F81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07883AB1-D95B-43D0-A2F8-19F350237A1E}" type="slidenum">
              <a:rPr lang="en-US" altLang="zh-CN" sz="1200">
                <a:latin typeface="Times New Roman" pitchFamily="18" charset="0"/>
              </a:rPr>
              <a:pPr algn="r" defTabSz="931863" eaLnBrk="0" hangingPunct="0"/>
              <a:t>40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Explore the bound in mining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1720DFF7-8B11-4BA5-99C4-D4C771CE3600}" type="slidenum">
              <a:rPr lang="en-US" altLang="zh-CN" sz="1200">
                <a:latin typeface="Times New Roman" pitchFamily="18" charset="0"/>
              </a:rPr>
              <a:pPr algn="r" defTabSz="931863" eaLnBrk="0" hangingPunct="0"/>
              <a:t>41</a:t>
            </a:fld>
            <a:endParaRPr lang="en-US" altLang="zh-CN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One fig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00471B65-D05C-4C76-AD75-5BC623CD7C95}" type="slidenum">
              <a:rPr lang="en-US" sz="1200">
                <a:latin typeface="Times New Roman" pitchFamily="18" charset="0"/>
              </a:rPr>
              <a:pPr algn="r" defTabSz="931863" eaLnBrk="0" hangingPunct="0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A745F-824B-4DD4-B3BC-EE412B1FC291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322C2-CA6C-4FC0-ABEA-1EF702ED152E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E093E-A8CF-45B1-A4BA-E3F83D4B5FFA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DB986B0A-ADC3-49EA-B103-F6CDD18AD798}" type="slidenum">
              <a:rPr lang="en-US" sz="1200">
                <a:latin typeface="Times New Roman" pitchFamily="18" charset="0"/>
              </a:rPr>
              <a:pPr algn="r" defTabSz="931863" eaLnBrk="0" hangingPunct="0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7FE3B-DB1B-44FB-B0D4-8AEB28FCF575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16C69-4529-43B4-9849-2489BEEAC98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E4D82-0094-42FA-8DD1-CA5355A8C876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C5CCE-C78E-455D-ADDB-51FBEC426D9A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64FB0C1B-3FAA-4488-A3C1-1EA74EB1E022}" type="slidenum">
              <a:rPr lang="en-US" sz="1200">
                <a:latin typeface="Times New Roman" pitchFamily="18" charset="0"/>
              </a:rPr>
              <a:pPr algn="r" defTabSz="931863" eaLnBrk="0" hangingPunct="0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6FA66077-219D-4FE9-88A3-DB651DB5EFD5}" type="slidenum">
              <a:rPr lang="en-US" sz="1200">
                <a:latin typeface="Times New Roman" pitchFamily="18" charset="0"/>
              </a:rPr>
              <a:pPr algn="r" defTabSz="931863" eaLnBrk="0" hangingPunct="0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171A9-6BE4-4D62-9B02-C1A6BEA0D5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88F83-36B2-4054-A4B6-E4512763862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0AED9-6474-43CC-A2FA-9DE72C2669C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MK: Note – different notation than used in book.  Will have to standardize notation.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D485D-5C5A-4E95-BE5C-B6836E0D46D9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37968-F414-4A86-B692-5070AA3130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5414F-8B92-4B79-98E0-5CE100FB3618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7056B-F721-4B25-BD08-2CD859740D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A4B44-6FBF-4118-B11E-1050812E653E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64E99-EB95-406B-8B51-594F17B537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CE05-80CC-46B2-AE41-64BC5716B311}" type="datetime4">
              <a:rPr lang="en-US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1ADB-AA0A-4489-943D-B9AE66FA9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4933-A9A2-427D-A2C8-3F04ED77A731}" type="datetime4">
              <a:rPr lang="en-US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2E7C-C633-495F-A179-F4BECD7A9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593E46-6A27-46D2-BD07-FEB638E61944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D0255-6F6D-48DD-A8E2-4974E8BD49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31135-7ABA-40AC-A2CD-265260306BB9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532B9-2793-43E5-9214-B973F9B531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3163A-46FD-4CFE-920F-8E0F77779B3D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18D47-FE19-42AA-9E3D-98F227D8F8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A267F-47E1-44F4-8529-36F4DDD8D947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70DD-1D7D-4D08-AF51-848EDD140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0546F-D479-4F2F-A7CC-CE0D15297519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24D43-1ED0-4A75-967F-5A7D5ED94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C43D-CB98-470E-B8CC-3F4A839140B2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24DC9-E1EC-4E88-A64C-5CA19F4880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2F740-E8D2-4BEC-BD75-AF977CB1C483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E132-AC8D-4572-B802-505C1F0D2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A9B74-94A5-47DB-9314-06A06300E50D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74539-2D21-4C06-A78B-58AAC496C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0300B0-4CF1-4C28-93C1-4B2A1B08A287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8981F8-7EC2-4DDD-BE5D-F20CE0E52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ransition>
    <p:zoom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homes/hanj/pdf/kdd03_scalesvm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iuc.edu/~hanj/pdf/icde07_hcheng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uiuc.edu/~hanj/pdf/icde08_hongcheng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heckerman/tutorial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864AE5F-0A69-4153-9177-4B0AFA909F06}" type="slidenum">
              <a:rPr lang="zh-CN" altLang="en-US" sz="1200">
                <a:ea typeface="SimSun" pitchFamily="2" charset="-122"/>
              </a:rPr>
              <a:pPr algn="r"/>
              <a:t>1</a:t>
            </a:fld>
            <a:endParaRPr lang="en-US" altLang="zh-CN" sz="1200">
              <a:ea typeface="SimSun" pitchFamily="2" charset="-122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839200" cy="3886200"/>
          </a:xfrm>
        </p:spPr>
        <p:txBody>
          <a:bodyPr/>
          <a:lstStyle/>
          <a:p>
            <a:r>
              <a:rPr lang="en-US" sz="5400" dirty="0" smtClean="0"/>
              <a:t>Data Mining: 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4400" dirty="0" smtClean="0"/>
              <a:t>Concepts and </a:t>
            </a:r>
            <a:r>
              <a:rPr lang="en-US" sz="4400" dirty="0" smtClean="0"/>
              <a:t>Techniques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— Chapter 9</a:t>
            </a:r>
            <a:r>
              <a:rPr lang="en-US" sz="2400" dirty="0" smtClean="0"/>
              <a:t> —</a:t>
            </a:r>
            <a:br>
              <a:rPr lang="en-US" sz="2400" dirty="0" smtClean="0"/>
            </a:br>
            <a:endParaRPr lang="en-US" sz="28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smtClean="0"/>
              <a:t>How A Multi-Layer Neural Network Works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The </a:t>
            </a:r>
            <a:r>
              <a:rPr lang="en-US" sz="2000" b="1" smtClean="0"/>
              <a:t>inputs</a:t>
            </a:r>
            <a:r>
              <a:rPr lang="en-US" sz="2000" smtClean="0"/>
              <a:t> to the network correspond to the attributes measured for each training tuple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Inputs are fed simultaneously into the units making up the </a:t>
            </a:r>
            <a:r>
              <a:rPr lang="en-US" sz="2000" b="1" smtClean="0"/>
              <a:t>input layer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They are then weighted and fed simultaneously to a </a:t>
            </a:r>
            <a:r>
              <a:rPr lang="en-US" sz="2000" b="1" smtClean="0"/>
              <a:t>hidden layer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The number of hidden layers is arbitrary, although usually only one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The weighted outputs of the last hidden layer are input to units making up the </a:t>
            </a:r>
            <a:r>
              <a:rPr lang="en-US" sz="2000" b="1" smtClean="0"/>
              <a:t>output layer</a:t>
            </a:r>
            <a:r>
              <a:rPr lang="en-US" sz="2000" smtClean="0"/>
              <a:t>, which emits the network's prediction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The network is </a:t>
            </a:r>
            <a:r>
              <a:rPr lang="en-US" sz="2000" b="1" smtClean="0"/>
              <a:t>feed-forward</a:t>
            </a:r>
            <a:r>
              <a:rPr lang="en-US" sz="2000" smtClean="0"/>
              <a:t>: None of the weights cycles back to an input unit or to an output unit of a previous layer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From a statistical point of view, networks perform </a:t>
            </a:r>
            <a:r>
              <a:rPr lang="en-US" sz="2000" b="1" smtClean="0"/>
              <a:t>nonlinear regression</a:t>
            </a:r>
            <a:r>
              <a:rPr lang="en-US" sz="2000" smtClean="0"/>
              <a:t>: Given enough hidden units and enough training samples, they can closely approximate any function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2AB038-5DD3-458A-9147-F5D3BE966D9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Defining a Network Topology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Decide the </a:t>
            </a:r>
            <a:r>
              <a:rPr lang="en-US" sz="2400" b="1" smtClean="0"/>
              <a:t>network topology: </a:t>
            </a:r>
            <a:r>
              <a:rPr lang="en-US" sz="2400" smtClean="0"/>
              <a:t>Specify # of units in the </a:t>
            </a:r>
            <a:r>
              <a:rPr lang="en-US" sz="2400" i="1" smtClean="0"/>
              <a:t>input layer</a:t>
            </a:r>
            <a:r>
              <a:rPr lang="en-US" sz="2400" smtClean="0"/>
              <a:t>, # of </a:t>
            </a:r>
            <a:r>
              <a:rPr lang="en-US" sz="2400" i="1" smtClean="0"/>
              <a:t>hidden layers</a:t>
            </a:r>
            <a:r>
              <a:rPr lang="en-US" sz="2400" smtClean="0"/>
              <a:t> (if &gt; 1), # of units in </a:t>
            </a:r>
            <a:r>
              <a:rPr lang="en-US" sz="2400" i="1" smtClean="0"/>
              <a:t>each hidden layer</a:t>
            </a:r>
            <a:r>
              <a:rPr lang="en-US" sz="2400" smtClean="0"/>
              <a:t>, and # of units in the </a:t>
            </a:r>
            <a:r>
              <a:rPr lang="en-US" sz="2400" i="1" smtClean="0"/>
              <a:t>output layer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Normalize the input values for each attribute measured in the training tuples to [0.0—1.0]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One </a:t>
            </a:r>
            <a:r>
              <a:rPr lang="en-US" sz="2400" b="1" smtClean="0"/>
              <a:t>input</a:t>
            </a:r>
            <a:r>
              <a:rPr lang="en-US" sz="2400" smtClean="0"/>
              <a:t> unit per domain value, each initialized to 0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b="1" smtClean="0"/>
              <a:t>Output</a:t>
            </a:r>
            <a:r>
              <a:rPr lang="en-US" sz="2400" smtClean="0"/>
              <a:t>, if for classification and more than two classes, one output unit per class is used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Once a network has been trained and its accuracy is </a:t>
            </a:r>
            <a:r>
              <a:rPr lang="en-US" sz="2400" b="1" smtClean="0"/>
              <a:t>unacceptable</a:t>
            </a:r>
            <a:r>
              <a:rPr lang="en-US" sz="2400" smtClean="0"/>
              <a:t>, repeat the training process with a </a:t>
            </a:r>
            <a:r>
              <a:rPr lang="en-US" sz="2400" i="1" smtClean="0"/>
              <a:t>different network topology</a:t>
            </a:r>
            <a:r>
              <a:rPr lang="en-US" sz="2400" smtClean="0"/>
              <a:t> or a </a:t>
            </a:r>
            <a:r>
              <a:rPr lang="en-US" sz="2400" i="1" smtClean="0"/>
              <a:t>different set of initial weights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1773E-6E20-4B02-A8D5-1478BA71A04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248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Backpropagation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486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Iteratively process a set of training tuples &amp; compare the network's prediction with the actual known target value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For each training tuple, the weights are modified to </a:t>
            </a:r>
            <a:r>
              <a:rPr lang="en-US" sz="2000" b="1" smtClean="0"/>
              <a:t>minimize the mean squared error</a:t>
            </a:r>
            <a:r>
              <a:rPr lang="en-US" sz="2000" smtClean="0"/>
              <a:t> between the network's prediction and the actual target value 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Modifications are made in the “</a:t>
            </a:r>
            <a:r>
              <a:rPr lang="en-US" sz="2000" b="1" smtClean="0"/>
              <a:t>backwards</a:t>
            </a:r>
            <a:r>
              <a:rPr lang="en-US" sz="2000" smtClean="0"/>
              <a:t>” direction: from the output layer, through each hidden layer down to the first hidden layer, hence “</a:t>
            </a:r>
            <a:r>
              <a:rPr lang="en-US" sz="2000" b="1" smtClean="0"/>
              <a:t>backpropagation</a:t>
            </a:r>
            <a:r>
              <a:rPr lang="en-US" sz="2000" smtClean="0"/>
              <a:t>”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Steps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2000" smtClean="0"/>
              <a:t>Initialize weights to small random numbers, associated with biases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2000" smtClean="0"/>
              <a:t>Propagate the inputs forward (by applying activation function)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2000" smtClean="0"/>
              <a:t>Backpropagate the error (by updating weights and biases)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</a:pPr>
            <a:r>
              <a:rPr lang="en-US" sz="2000" smtClean="0"/>
              <a:t>Terminating condition (when error is very small, etc.)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16E0AD-9515-4179-8AD3-BA2BAA692D5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0BF9C6-7AB2-4497-ACA9-C60E148E2DFE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15363" name="Rectangle 409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Neuron: A Hidden/Output Layer Unit</a:t>
            </a:r>
            <a:r>
              <a:rPr lang="en-US" sz="4000" smtClean="0"/>
              <a:t> </a:t>
            </a:r>
          </a:p>
        </p:txBody>
      </p:sp>
      <p:sp>
        <p:nvSpPr>
          <p:cNvPr id="15364" name="Rectangle 409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876800"/>
            <a:ext cx="8686800" cy="15240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Calibri" pitchFamily="34" charset="0"/>
              </a:rPr>
              <a:t>An </a:t>
            </a:r>
            <a:r>
              <a:rPr lang="en-US" sz="2000" i="1" smtClean="0">
                <a:latin typeface="Calibri" pitchFamily="34" charset="0"/>
              </a:rPr>
              <a:t>n</a:t>
            </a:r>
            <a:r>
              <a:rPr lang="en-US" sz="2000" smtClean="0">
                <a:latin typeface="Calibri" pitchFamily="34" charset="0"/>
              </a:rPr>
              <a:t>-dimensional input vector </a:t>
            </a:r>
            <a:r>
              <a:rPr lang="en-US" sz="2000" b="1" smtClean="0">
                <a:latin typeface="Calibri" pitchFamily="34" charset="0"/>
                <a:ea typeface="HYGungSo-Bold" pitchFamily="18" charset="-127"/>
              </a:rPr>
              <a:t>x</a:t>
            </a:r>
            <a:r>
              <a:rPr lang="en-US" sz="2000" smtClean="0">
                <a:latin typeface="Calibri" pitchFamily="34" charset="0"/>
              </a:rPr>
              <a:t> is mapped into variable y by means of the scalar product and a nonlinear function mapping</a:t>
            </a:r>
          </a:p>
          <a:p>
            <a:r>
              <a:rPr lang="en-US" sz="2000" smtClean="0">
                <a:latin typeface="Calibri" pitchFamily="34" charset="0"/>
              </a:rPr>
              <a:t>The inputs to unit are outputs from the previous layer. They are multiplied by their corresponding weights to form a weighted sum, which is added to the bias associated with unit. Then a nonlinear activation function is applied to it.</a:t>
            </a:r>
          </a:p>
        </p:txBody>
      </p:sp>
      <p:grpSp>
        <p:nvGrpSpPr>
          <p:cNvPr id="15365" name="Group 42"/>
          <p:cNvGrpSpPr>
            <a:grpSpLocks/>
          </p:cNvGrpSpPr>
          <p:nvPr/>
        </p:nvGrpSpPr>
        <p:grpSpPr bwMode="auto">
          <a:xfrm>
            <a:off x="336550" y="1219200"/>
            <a:ext cx="8731250" cy="3581400"/>
            <a:chOff x="212" y="768"/>
            <a:chExt cx="5500" cy="2256"/>
          </a:xfrm>
        </p:grpSpPr>
        <p:sp>
          <p:nvSpPr>
            <p:cNvPr id="15366" name="Rectangle 4101"/>
            <p:cNvSpPr>
              <a:spLocks noChangeArrowheads="1"/>
            </p:cNvSpPr>
            <p:nvPr/>
          </p:nvSpPr>
          <p:spPr bwMode="auto">
            <a:xfrm>
              <a:off x="3072" y="864"/>
              <a:ext cx="4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3600">
                  <a:latin typeface="Symbol" pitchFamily="18" charset="2"/>
                </a:rPr>
                <a:t>m</a:t>
              </a:r>
              <a:r>
                <a:rPr lang="en-US" sz="3600" i="1" baseline="-25000">
                  <a:latin typeface="Times New Roman" pitchFamily="18" charset="0"/>
                </a:rPr>
                <a:t>k </a:t>
              </a:r>
            </a:p>
          </p:txBody>
        </p:sp>
        <p:sp>
          <p:nvSpPr>
            <p:cNvPr id="15367" name="Oval 4104"/>
            <p:cNvSpPr>
              <a:spLocks noChangeArrowheads="1"/>
            </p:cNvSpPr>
            <p:nvPr/>
          </p:nvSpPr>
          <p:spPr bwMode="auto">
            <a:xfrm>
              <a:off x="1180" y="810"/>
              <a:ext cx="480" cy="1584"/>
            </a:xfrm>
            <a:prstGeom prst="ellipse">
              <a:avLst/>
            </a:pr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Oval 4105"/>
            <p:cNvSpPr>
              <a:spLocks noChangeArrowheads="1"/>
            </p:cNvSpPr>
            <p:nvPr/>
          </p:nvSpPr>
          <p:spPr bwMode="auto">
            <a:xfrm>
              <a:off x="356" y="801"/>
              <a:ext cx="478" cy="1582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rgbClr val="66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4106"/>
            <p:cNvSpPr>
              <a:spLocks noChangeShapeType="1"/>
            </p:cNvSpPr>
            <p:nvPr/>
          </p:nvSpPr>
          <p:spPr bwMode="auto">
            <a:xfrm>
              <a:off x="2661" y="1615"/>
              <a:ext cx="6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0" name="Rectangle 4107"/>
            <p:cNvSpPr>
              <a:spLocks noChangeArrowheads="1"/>
            </p:cNvSpPr>
            <p:nvPr/>
          </p:nvSpPr>
          <p:spPr bwMode="auto">
            <a:xfrm>
              <a:off x="3328" y="1373"/>
              <a:ext cx="515" cy="488"/>
            </a:xfrm>
            <a:prstGeom prst="rect">
              <a:avLst/>
            </a:prstGeom>
            <a:solidFill>
              <a:srgbClr val="00FF99"/>
            </a:solidFill>
            <a:ln w="12700">
              <a:solidFill>
                <a:srgbClr val="00FF99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4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5371" name="Line 4108"/>
            <p:cNvSpPr>
              <a:spLocks noChangeShapeType="1"/>
            </p:cNvSpPr>
            <p:nvPr/>
          </p:nvSpPr>
          <p:spPr bwMode="auto">
            <a:xfrm>
              <a:off x="3851" y="1625"/>
              <a:ext cx="9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2" name="Rectangle 4109"/>
            <p:cNvSpPr>
              <a:spLocks noChangeArrowheads="1"/>
            </p:cNvSpPr>
            <p:nvPr/>
          </p:nvSpPr>
          <p:spPr bwMode="auto">
            <a:xfrm>
              <a:off x="1942" y="2506"/>
              <a:ext cx="9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weighted </a:t>
              </a: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sum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73" name="Rectangle 4110"/>
            <p:cNvSpPr>
              <a:spLocks noChangeArrowheads="1"/>
            </p:cNvSpPr>
            <p:nvPr/>
          </p:nvSpPr>
          <p:spPr bwMode="auto">
            <a:xfrm>
              <a:off x="212" y="2506"/>
              <a:ext cx="75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Input</a:t>
              </a: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vector </a:t>
              </a:r>
              <a:r>
                <a:rPr lang="en-US" sz="2400" b="1">
                  <a:latin typeface="Calibri" pitchFamily="34" charset="0"/>
                  <a:ea typeface="HYGungSo-Bold" pitchFamily="18" charset="-127"/>
                </a:rPr>
                <a:t>x</a:t>
              </a:r>
            </a:p>
          </p:txBody>
        </p:sp>
        <p:sp>
          <p:nvSpPr>
            <p:cNvPr id="15374" name="Rectangle 4111"/>
            <p:cNvSpPr>
              <a:spLocks noChangeArrowheads="1"/>
            </p:cNvSpPr>
            <p:nvPr/>
          </p:nvSpPr>
          <p:spPr bwMode="auto">
            <a:xfrm>
              <a:off x="4550" y="1584"/>
              <a:ext cx="7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output </a:t>
              </a:r>
              <a:r>
                <a:rPr lang="en-US" sz="2400" b="1" i="1">
                  <a:latin typeface="Calibri" pitchFamily="34" charset="0"/>
                </a:rPr>
                <a:t>y</a:t>
              </a:r>
              <a:endParaRPr lang="en-US" sz="2400" i="1">
                <a:latin typeface="Calibri" pitchFamily="34" charset="0"/>
              </a:endParaRPr>
            </a:p>
          </p:txBody>
        </p:sp>
        <p:sp>
          <p:nvSpPr>
            <p:cNvPr id="15375" name="Rectangle 4112"/>
            <p:cNvSpPr>
              <a:spLocks noChangeArrowheads="1"/>
            </p:cNvSpPr>
            <p:nvPr/>
          </p:nvSpPr>
          <p:spPr bwMode="auto">
            <a:xfrm>
              <a:off x="3100" y="2506"/>
              <a:ext cx="93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Activation</a:t>
              </a:r>
              <a:endParaRPr lang="en-US" sz="2400">
                <a:latin typeface="Calibri" pitchFamily="34" charset="0"/>
              </a:endParaRP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function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76" name="Oval 4113"/>
            <p:cNvSpPr>
              <a:spLocks noChangeArrowheads="1"/>
            </p:cNvSpPr>
            <p:nvPr/>
          </p:nvSpPr>
          <p:spPr bwMode="auto">
            <a:xfrm>
              <a:off x="2719" y="798"/>
              <a:ext cx="401" cy="402"/>
            </a:xfrm>
            <a:prstGeom prst="ellipse">
              <a:avLst/>
            </a:prstGeom>
            <a:solidFill>
              <a:srgbClr val="00FFCC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377" name="Line 4114"/>
            <p:cNvSpPr>
              <a:spLocks noChangeShapeType="1"/>
            </p:cNvSpPr>
            <p:nvPr/>
          </p:nvSpPr>
          <p:spPr bwMode="auto">
            <a:xfrm flipH="1">
              <a:off x="2918" y="1200"/>
              <a:ext cx="10" cy="4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8" name="Rectangle 4115"/>
            <p:cNvSpPr>
              <a:spLocks noChangeArrowheads="1"/>
            </p:cNvSpPr>
            <p:nvPr/>
          </p:nvSpPr>
          <p:spPr bwMode="auto">
            <a:xfrm>
              <a:off x="992" y="2506"/>
              <a:ext cx="80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b="1">
                  <a:latin typeface="Calibri" pitchFamily="34" charset="0"/>
                </a:rPr>
                <a:t>weight</a:t>
              </a:r>
            </a:p>
            <a:p>
              <a:pPr algn="ctr" eaLnBrk="0" hangingPunct="0"/>
              <a:r>
                <a:rPr lang="en-US" sz="2400" b="1">
                  <a:latin typeface="Calibri" pitchFamily="34" charset="0"/>
                </a:rPr>
                <a:t>vector </a:t>
              </a:r>
              <a:r>
                <a:rPr lang="en-US" sz="2400" b="1">
                  <a:latin typeface="Calibri" pitchFamily="34" charset="0"/>
                  <a:ea typeface="HYGungSo-Bold" pitchFamily="18" charset="-127"/>
                </a:rPr>
                <a:t>w</a:t>
              </a:r>
              <a:endParaRPr lang="en-US" sz="2400">
                <a:latin typeface="Calibri" pitchFamily="34" charset="0"/>
                <a:ea typeface="HYGungSo-Bold" pitchFamily="18" charset="-127"/>
              </a:endParaRPr>
            </a:p>
          </p:txBody>
        </p:sp>
        <p:sp>
          <p:nvSpPr>
            <p:cNvPr id="15379" name="Freeform 4116"/>
            <p:cNvSpPr>
              <a:spLocks/>
            </p:cNvSpPr>
            <p:nvPr/>
          </p:nvSpPr>
          <p:spPr bwMode="auto">
            <a:xfrm>
              <a:off x="2064" y="991"/>
              <a:ext cx="568" cy="1220"/>
            </a:xfrm>
            <a:custGeom>
              <a:avLst/>
              <a:gdLst>
                <a:gd name="T0" fmla="*/ 0 w 568"/>
                <a:gd name="T1" fmla="*/ 0 h 1220"/>
                <a:gd name="T2" fmla="*/ 0 w 568"/>
                <a:gd name="T3" fmla="*/ 1219 h 1220"/>
                <a:gd name="T4" fmla="*/ 254 w 568"/>
                <a:gd name="T5" fmla="*/ 1219 h 1220"/>
                <a:gd name="T6" fmla="*/ 567 w 568"/>
                <a:gd name="T7" fmla="*/ 632 h 1220"/>
                <a:gd name="T8" fmla="*/ 254 w 568"/>
                <a:gd name="T9" fmla="*/ 14 h 1220"/>
                <a:gd name="T10" fmla="*/ 0 w 568"/>
                <a:gd name="T11" fmla="*/ 0 h 12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8"/>
                <a:gd name="T19" fmla="*/ 0 h 1220"/>
                <a:gd name="T20" fmla="*/ 568 w 568"/>
                <a:gd name="T21" fmla="*/ 1220 h 12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8" h="1220">
                  <a:moveTo>
                    <a:pt x="0" y="0"/>
                  </a:moveTo>
                  <a:lnTo>
                    <a:pt x="0" y="1219"/>
                  </a:lnTo>
                  <a:lnTo>
                    <a:pt x="254" y="1219"/>
                  </a:lnTo>
                  <a:lnTo>
                    <a:pt x="567" y="632"/>
                  </a:lnTo>
                  <a:lnTo>
                    <a:pt x="254" y="14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0" name="Rectangle 4117"/>
            <p:cNvSpPr>
              <a:spLocks noChangeArrowheads="1"/>
            </p:cNvSpPr>
            <p:nvPr/>
          </p:nvSpPr>
          <p:spPr bwMode="auto">
            <a:xfrm>
              <a:off x="2116" y="1387"/>
              <a:ext cx="32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3600">
                  <a:latin typeface="Symbol" pitchFamily="18" charset="2"/>
                </a:rPr>
                <a:t>å</a:t>
              </a:r>
            </a:p>
          </p:txBody>
        </p:sp>
        <p:sp>
          <p:nvSpPr>
            <p:cNvPr id="15381" name="Line 4118"/>
            <p:cNvSpPr>
              <a:spLocks noChangeShapeType="1"/>
            </p:cNvSpPr>
            <p:nvPr/>
          </p:nvSpPr>
          <p:spPr bwMode="auto">
            <a:xfrm>
              <a:off x="1643" y="1126"/>
              <a:ext cx="4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2" name="Rectangle 4119"/>
            <p:cNvSpPr>
              <a:spLocks noChangeArrowheads="1"/>
            </p:cNvSpPr>
            <p:nvPr/>
          </p:nvSpPr>
          <p:spPr bwMode="auto">
            <a:xfrm>
              <a:off x="1277" y="979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i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383" name="Line 4120"/>
            <p:cNvSpPr>
              <a:spLocks noChangeShapeType="1"/>
            </p:cNvSpPr>
            <p:nvPr/>
          </p:nvSpPr>
          <p:spPr bwMode="auto">
            <a:xfrm>
              <a:off x="817" y="1126"/>
              <a:ext cx="4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4" name="Line 4121"/>
            <p:cNvSpPr>
              <a:spLocks noChangeShapeType="1"/>
            </p:cNvSpPr>
            <p:nvPr/>
          </p:nvSpPr>
          <p:spPr bwMode="auto">
            <a:xfrm>
              <a:off x="1634" y="1482"/>
              <a:ext cx="4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5" name="Rectangle 4122"/>
            <p:cNvSpPr>
              <a:spLocks noChangeArrowheads="1"/>
            </p:cNvSpPr>
            <p:nvPr/>
          </p:nvSpPr>
          <p:spPr bwMode="auto">
            <a:xfrm>
              <a:off x="1268" y="1335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386" name="Line 4123"/>
            <p:cNvSpPr>
              <a:spLocks noChangeShapeType="1"/>
            </p:cNvSpPr>
            <p:nvPr/>
          </p:nvSpPr>
          <p:spPr bwMode="auto">
            <a:xfrm>
              <a:off x="808" y="1482"/>
              <a:ext cx="43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7" name="Line 4124"/>
            <p:cNvSpPr>
              <a:spLocks noChangeShapeType="1"/>
            </p:cNvSpPr>
            <p:nvPr/>
          </p:nvSpPr>
          <p:spPr bwMode="auto">
            <a:xfrm>
              <a:off x="1633" y="2066"/>
              <a:ext cx="4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8" name="Rectangle 4125"/>
            <p:cNvSpPr>
              <a:spLocks noChangeArrowheads="1"/>
            </p:cNvSpPr>
            <p:nvPr/>
          </p:nvSpPr>
          <p:spPr bwMode="auto">
            <a:xfrm>
              <a:off x="1267" y="1919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w</a:t>
              </a:r>
              <a:r>
                <a:rPr lang="en-US" sz="2400" i="1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5389" name="Line 4126"/>
            <p:cNvSpPr>
              <a:spLocks noChangeShapeType="1"/>
            </p:cNvSpPr>
            <p:nvPr/>
          </p:nvSpPr>
          <p:spPr bwMode="auto">
            <a:xfrm>
              <a:off x="807" y="2066"/>
              <a:ext cx="4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90" name="Rectangle 4127"/>
            <p:cNvSpPr>
              <a:spLocks noChangeArrowheads="1"/>
            </p:cNvSpPr>
            <p:nvPr/>
          </p:nvSpPr>
          <p:spPr bwMode="auto">
            <a:xfrm>
              <a:off x="434" y="951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 i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5391" name="Rectangle 4128"/>
            <p:cNvSpPr>
              <a:spLocks noChangeArrowheads="1"/>
            </p:cNvSpPr>
            <p:nvPr/>
          </p:nvSpPr>
          <p:spPr bwMode="auto">
            <a:xfrm>
              <a:off x="453" y="1326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 i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392" name="Rectangle 4129"/>
            <p:cNvSpPr>
              <a:spLocks noChangeArrowheads="1"/>
            </p:cNvSpPr>
            <p:nvPr/>
          </p:nvSpPr>
          <p:spPr bwMode="auto">
            <a:xfrm>
              <a:off x="472" y="1883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2400" i="1">
                  <a:latin typeface="Times New Roman" pitchFamily="18" charset="0"/>
                </a:rPr>
                <a:t>x</a:t>
              </a:r>
              <a:r>
                <a:rPr lang="en-US" sz="2400" i="1" baseline="-25000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15393" name="Group 41"/>
            <p:cNvGrpSpPr>
              <a:grpSpLocks/>
            </p:cNvGrpSpPr>
            <p:nvPr/>
          </p:nvGrpSpPr>
          <p:grpSpPr bwMode="auto">
            <a:xfrm>
              <a:off x="3360" y="2016"/>
              <a:ext cx="528" cy="384"/>
              <a:chOff x="3408" y="2352"/>
              <a:chExt cx="528" cy="384"/>
            </a:xfrm>
          </p:grpSpPr>
          <p:sp>
            <p:nvSpPr>
              <p:cNvPr id="15396" name="Rectangle 4130"/>
              <p:cNvSpPr>
                <a:spLocks noChangeArrowheads="1"/>
              </p:cNvSpPr>
              <p:nvPr/>
            </p:nvSpPr>
            <p:spPr bwMode="auto">
              <a:xfrm>
                <a:off x="3408" y="2352"/>
                <a:ext cx="52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7" name="Line 4131"/>
              <p:cNvSpPr>
                <a:spLocks noChangeShapeType="1"/>
              </p:cNvSpPr>
              <p:nvPr/>
            </p:nvSpPr>
            <p:spPr bwMode="auto">
              <a:xfrm>
                <a:off x="3408" y="273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IN"/>
              </a:p>
            </p:txBody>
          </p:sp>
          <p:sp>
            <p:nvSpPr>
              <p:cNvPr id="15398" name="Line 4132"/>
              <p:cNvSpPr>
                <a:spLocks noChangeShapeType="1"/>
              </p:cNvSpPr>
              <p:nvPr/>
            </p:nvSpPr>
            <p:spPr bwMode="auto">
              <a:xfrm flipV="1">
                <a:off x="3648" y="235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IN"/>
              </a:p>
            </p:txBody>
          </p:sp>
          <p:sp>
            <p:nvSpPr>
              <p:cNvPr id="15399" name="Line 4133"/>
              <p:cNvSpPr>
                <a:spLocks noChangeShapeType="1"/>
              </p:cNvSpPr>
              <p:nvPr/>
            </p:nvSpPr>
            <p:spPr bwMode="auto">
              <a:xfrm>
                <a:off x="3648" y="235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IN"/>
              </a:p>
            </p:txBody>
          </p:sp>
        </p:grpSp>
        <p:graphicFrame>
          <p:nvGraphicFramePr>
            <p:cNvPr id="15394" name="Object 4134"/>
            <p:cNvGraphicFramePr>
              <a:graphicFrameLocks noChangeAspect="1"/>
            </p:cNvGraphicFramePr>
            <p:nvPr/>
          </p:nvGraphicFramePr>
          <p:xfrm>
            <a:off x="4224" y="2016"/>
            <a:ext cx="1488" cy="716"/>
          </p:xfrm>
          <a:graphic>
            <a:graphicData uri="http://schemas.openxmlformats.org/presentationml/2006/ole">
              <p:oleObj spid="_x0000_s15394" name="Equation" r:id="rId4" imgW="1371600" imgH="660400" progId="Equation.3">
                <p:embed/>
              </p:oleObj>
            </a:graphicData>
          </a:graphic>
        </p:graphicFrame>
        <p:sp>
          <p:nvSpPr>
            <p:cNvPr id="15395" name="Text Box 43"/>
            <p:cNvSpPr txBox="1">
              <a:spLocks noChangeArrowheads="1"/>
            </p:cNvSpPr>
            <p:nvPr/>
          </p:nvSpPr>
          <p:spPr bwMode="auto">
            <a:xfrm>
              <a:off x="3024" y="76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bias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Efficiency and Interpretability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sz="2000" b="1" u="sng" smtClean="0"/>
              <a:t>Efficiency</a:t>
            </a:r>
            <a:r>
              <a:rPr lang="en-US" sz="2000" smtClean="0"/>
              <a:t> of backpropagation: Each epoch (one iteration through the training set) takes O(|D| * </a:t>
            </a:r>
            <a:r>
              <a:rPr lang="en-US" sz="2000" i="1" smtClean="0"/>
              <a:t>w</a:t>
            </a:r>
            <a:r>
              <a:rPr lang="en-US" sz="2000" smtClean="0"/>
              <a:t>), with |D| tuples and </a:t>
            </a:r>
            <a:r>
              <a:rPr lang="en-US" sz="2000" i="1" smtClean="0"/>
              <a:t>w</a:t>
            </a:r>
            <a:r>
              <a:rPr lang="en-US" sz="2000" smtClean="0"/>
              <a:t> weights, but # of epochs can be exponential to n, the number of inputs, in worst case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For easier comprehension: </a:t>
            </a:r>
            <a:r>
              <a:rPr lang="en-US" sz="2000" b="1" u="sng" smtClean="0"/>
              <a:t>Rule extraction</a:t>
            </a:r>
            <a:r>
              <a:rPr lang="en-US" sz="2000" smtClean="0"/>
              <a:t> by network pruning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Simplify the network structure by removing weighted links that have the least effect on the trained network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Then perform link, unit, or activation value clustering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set of input and activation values are studied to derive rules describing the relationship between the input and hidden unit layers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u="sng" smtClean="0"/>
              <a:t>Sensitivity analysis</a:t>
            </a:r>
            <a:r>
              <a:rPr lang="en-US" sz="2000" smtClean="0"/>
              <a:t>: assess the impact that a given input variable has on a network output.  The knowledge gained from this analysis can be represented in rules</a:t>
            </a:r>
            <a:endParaRPr lang="en-US" sz="2400" smtClean="0"/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7DFBB7-90FA-4CD4-8027-755087136EE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54710D-7F76-4294-A46F-B1FA63B35E7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9678759">
            <a:off x="4953000" y="25908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724AFA-00C4-452F-880D-F8599BE137DE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02638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Classification: A Mathematical Mapping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6868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>
                <a:solidFill>
                  <a:schemeClr val="hlink"/>
                </a:solidFill>
                <a:latin typeface="Calibri" pitchFamily="34" charset="0"/>
              </a:rPr>
              <a:t>Classification:</a:t>
            </a:r>
            <a:r>
              <a:rPr lang="en-US" sz="2400" smtClean="0">
                <a:latin typeface="Calibri" pitchFamily="34" charset="0"/>
              </a:rPr>
              <a:t> predicts categorical class labels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E.g., Personal homepage classification</a:t>
            </a:r>
          </a:p>
          <a:p>
            <a:pPr lvl="2" eaLnBrk="1" hangingPunct="1"/>
            <a:r>
              <a:rPr lang="en-US" smtClean="0">
                <a:latin typeface="Calibri" pitchFamily="34" charset="0"/>
                <a:ea typeface="HYGungSo-Bold" pitchFamily="18" charset="-127"/>
              </a:rPr>
              <a:t>x</a:t>
            </a:r>
            <a:r>
              <a:rPr lang="en-US" baseline="-25000" smtClean="0">
                <a:latin typeface="Calibri" pitchFamily="34" charset="0"/>
                <a:ea typeface="HYGungSo-Bold" pitchFamily="18" charset="-127"/>
              </a:rPr>
              <a:t>i</a:t>
            </a:r>
            <a:r>
              <a:rPr lang="en-US" smtClean="0">
                <a:latin typeface="Calibri" pitchFamily="34" charset="0"/>
              </a:rPr>
              <a:t> = (x</a:t>
            </a:r>
            <a:r>
              <a:rPr lang="en-US" baseline="-25000" smtClean="0">
                <a:latin typeface="Calibri" pitchFamily="34" charset="0"/>
              </a:rPr>
              <a:t>1</a:t>
            </a:r>
            <a:r>
              <a:rPr lang="en-US" smtClean="0">
                <a:latin typeface="Calibri" pitchFamily="34" charset="0"/>
              </a:rPr>
              <a:t>, x</a:t>
            </a:r>
            <a:r>
              <a:rPr lang="en-US" baseline="-25000" smtClean="0">
                <a:latin typeface="Calibri" pitchFamily="34" charset="0"/>
              </a:rPr>
              <a:t>2</a:t>
            </a:r>
            <a:r>
              <a:rPr lang="en-US" smtClean="0">
                <a:latin typeface="Calibri" pitchFamily="34" charset="0"/>
              </a:rPr>
              <a:t>, x</a:t>
            </a:r>
            <a:r>
              <a:rPr lang="en-US" baseline="-25000" smtClean="0">
                <a:latin typeface="Calibri" pitchFamily="34" charset="0"/>
              </a:rPr>
              <a:t>3</a:t>
            </a:r>
            <a:r>
              <a:rPr lang="en-US" smtClean="0">
                <a:latin typeface="Calibri" pitchFamily="34" charset="0"/>
              </a:rPr>
              <a:t>, …), y</a:t>
            </a:r>
            <a:r>
              <a:rPr lang="en-US" baseline="-25000" smtClean="0">
                <a:latin typeface="Calibri" pitchFamily="34" charset="0"/>
              </a:rPr>
              <a:t>i</a:t>
            </a:r>
            <a:r>
              <a:rPr lang="en-US" smtClean="0">
                <a:latin typeface="Calibri" pitchFamily="34" charset="0"/>
              </a:rPr>
              <a:t> = +1 or –1</a:t>
            </a:r>
          </a:p>
          <a:p>
            <a:pPr lvl="2" eaLnBrk="1" hangingPunct="1"/>
            <a:r>
              <a:rPr lang="en-US" smtClean="0">
                <a:latin typeface="Calibri" pitchFamily="34" charset="0"/>
              </a:rPr>
              <a:t>x</a:t>
            </a:r>
            <a:r>
              <a:rPr lang="en-US" baseline="-25000" smtClean="0">
                <a:latin typeface="Calibri" pitchFamily="34" charset="0"/>
              </a:rPr>
              <a:t>1</a:t>
            </a:r>
            <a:r>
              <a:rPr lang="en-US" smtClean="0">
                <a:latin typeface="Calibri" pitchFamily="34" charset="0"/>
              </a:rPr>
              <a:t> : # of word “homepage”</a:t>
            </a:r>
          </a:p>
          <a:p>
            <a:pPr lvl="2" eaLnBrk="1" hangingPunct="1"/>
            <a:r>
              <a:rPr lang="en-US" smtClean="0">
                <a:latin typeface="Calibri" pitchFamily="34" charset="0"/>
              </a:rPr>
              <a:t>x</a:t>
            </a:r>
            <a:r>
              <a:rPr lang="en-US" baseline="-25000" smtClean="0">
                <a:latin typeface="Calibri" pitchFamily="34" charset="0"/>
              </a:rPr>
              <a:t>2</a:t>
            </a:r>
            <a:r>
              <a:rPr lang="en-US" smtClean="0">
                <a:latin typeface="Calibri" pitchFamily="34" charset="0"/>
              </a:rPr>
              <a:t> : # of word “welcome”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Mathematically, </a:t>
            </a:r>
            <a:r>
              <a:rPr lang="en-US" sz="2400" smtClean="0">
                <a:latin typeface="Calibri" pitchFamily="34" charset="0"/>
                <a:ea typeface="HYGungSo-Bold" pitchFamily="18" charset="-127"/>
              </a:rPr>
              <a:t>x</a:t>
            </a:r>
            <a:r>
              <a:rPr lang="en-US" sz="2400" smtClean="0">
                <a:latin typeface="Calibri" pitchFamily="34" charset="0"/>
                <a:sym typeface="Symbol" pitchFamily="18" charset="2"/>
              </a:rPr>
              <a:t>  </a:t>
            </a:r>
            <a:r>
              <a:rPr lang="en-US" sz="2400" smtClean="0">
                <a:latin typeface="Calibri" pitchFamily="34" charset="0"/>
              </a:rPr>
              <a:t>X = </a:t>
            </a:r>
            <a:r>
              <a:rPr lang="en-US" sz="2400" smtClean="0">
                <a:latin typeface="Calibri" pitchFamily="34" charset="0"/>
                <a:sym typeface="Symbol" pitchFamily="18" charset="2"/>
              </a:rPr>
              <a:t></a:t>
            </a:r>
            <a:r>
              <a:rPr lang="en-US" sz="2400" baseline="30000" smtClean="0">
                <a:latin typeface="Calibri" pitchFamily="34" charset="0"/>
                <a:sym typeface="Symbol" pitchFamily="18" charset="2"/>
              </a:rPr>
              <a:t>n</a:t>
            </a:r>
            <a:r>
              <a:rPr lang="en-US" sz="2400" smtClean="0">
                <a:latin typeface="Calibri" pitchFamily="34" charset="0"/>
                <a:sym typeface="Symbol" pitchFamily="18" charset="2"/>
              </a:rPr>
              <a:t>, y  Y = {+1, </a:t>
            </a:r>
            <a:r>
              <a:rPr lang="en-US" sz="2400" smtClean="0">
                <a:latin typeface="Calibri" pitchFamily="34" charset="0"/>
              </a:rPr>
              <a:t>–</a:t>
            </a:r>
            <a:r>
              <a:rPr lang="en-US" sz="2400" smtClean="0">
                <a:latin typeface="Calibri" pitchFamily="34" charset="0"/>
                <a:sym typeface="Symbol" pitchFamily="18" charset="2"/>
              </a:rPr>
              <a:t>1}, 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  <a:sym typeface="Symbol" pitchFamily="18" charset="2"/>
              </a:rPr>
              <a:t>We want to derive a function f: </a:t>
            </a:r>
            <a:r>
              <a:rPr lang="en-US" sz="2400" smtClean="0">
                <a:latin typeface="Calibri" pitchFamily="34" charset="0"/>
              </a:rPr>
              <a:t>X </a:t>
            </a:r>
            <a:r>
              <a:rPr lang="en-US" sz="240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400" smtClean="0">
                <a:latin typeface="Calibri" pitchFamily="34" charset="0"/>
              </a:rPr>
              <a:t> Y</a:t>
            </a:r>
            <a:r>
              <a:rPr lang="en-US" sz="2400" smtClean="0">
                <a:latin typeface="Calibri" pitchFamily="34" charset="0"/>
                <a:sym typeface="Symbol" pitchFamily="18" charset="2"/>
              </a:rPr>
              <a:t> </a:t>
            </a:r>
          </a:p>
          <a:p>
            <a:pPr eaLnBrk="1" hangingPunct="1"/>
            <a:r>
              <a:rPr lang="en-US" sz="2400" smtClean="0">
                <a:latin typeface="Calibri" pitchFamily="34" charset="0"/>
              </a:rPr>
              <a:t>Linear Classification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Binary Classification problem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Data above the red line belongs to class ‘x’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Data below red line belongs to class ‘o’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Examples: SVM, Perceptron, Probabilistic Classifiers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6172200" y="2667000"/>
            <a:ext cx="2971800" cy="2743200"/>
            <a:chOff x="432" y="1584"/>
            <a:chExt cx="2448" cy="2208"/>
          </a:xfrm>
        </p:grpSpPr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432" y="1584"/>
              <a:ext cx="2448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 flipV="1">
              <a:off x="432" y="2016"/>
              <a:ext cx="2448" cy="15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565" y="2517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1" name="Text Box 7"/>
            <p:cNvSpPr txBox="1">
              <a:spLocks noChangeArrowheads="1"/>
            </p:cNvSpPr>
            <p:nvPr/>
          </p:nvSpPr>
          <p:spPr bwMode="auto">
            <a:xfrm>
              <a:off x="2256" y="1969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2" name="Text Box 8"/>
            <p:cNvSpPr txBox="1">
              <a:spLocks noChangeArrowheads="1"/>
            </p:cNvSpPr>
            <p:nvPr/>
          </p:nvSpPr>
          <p:spPr bwMode="auto">
            <a:xfrm>
              <a:off x="1104" y="2064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3" name="Text Box 9"/>
            <p:cNvSpPr txBox="1">
              <a:spLocks noChangeArrowheads="1"/>
            </p:cNvSpPr>
            <p:nvPr/>
          </p:nvSpPr>
          <p:spPr bwMode="auto">
            <a:xfrm>
              <a:off x="1343" y="2496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1728" y="2112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>
              <a:off x="720" y="2112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6" name="Text Box 12"/>
            <p:cNvSpPr txBox="1">
              <a:spLocks noChangeArrowheads="1"/>
            </p:cNvSpPr>
            <p:nvPr/>
          </p:nvSpPr>
          <p:spPr bwMode="auto">
            <a:xfrm>
              <a:off x="912" y="2593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1489" y="1826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8" name="Text Box 14"/>
            <p:cNvSpPr txBox="1">
              <a:spLocks noChangeArrowheads="1"/>
            </p:cNvSpPr>
            <p:nvPr/>
          </p:nvSpPr>
          <p:spPr bwMode="auto">
            <a:xfrm>
              <a:off x="1200" y="2352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624" y="2930"/>
              <a:ext cx="2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1564" y="3024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1661" y="3120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1757" y="2930"/>
              <a:ext cx="2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3" name="Text Box 19"/>
            <p:cNvSpPr txBox="1">
              <a:spLocks noChangeArrowheads="1"/>
            </p:cNvSpPr>
            <p:nvPr/>
          </p:nvSpPr>
          <p:spPr bwMode="auto">
            <a:xfrm>
              <a:off x="1248" y="3216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4" name="Text Box 20"/>
            <p:cNvSpPr txBox="1">
              <a:spLocks noChangeArrowheads="1"/>
            </p:cNvSpPr>
            <p:nvPr/>
          </p:nvSpPr>
          <p:spPr bwMode="auto">
            <a:xfrm>
              <a:off x="1757" y="3360"/>
              <a:ext cx="2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5" name="Text Box 21"/>
            <p:cNvSpPr txBox="1">
              <a:spLocks noChangeArrowheads="1"/>
            </p:cNvSpPr>
            <p:nvPr/>
          </p:nvSpPr>
          <p:spPr bwMode="auto">
            <a:xfrm>
              <a:off x="2276" y="3216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6" name="Text Box 22"/>
            <p:cNvSpPr txBox="1">
              <a:spLocks noChangeArrowheads="1"/>
            </p:cNvSpPr>
            <p:nvPr/>
          </p:nvSpPr>
          <p:spPr bwMode="auto">
            <a:xfrm>
              <a:off x="2420" y="2496"/>
              <a:ext cx="2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7" name="Text Box 23"/>
            <p:cNvSpPr txBox="1">
              <a:spLocks noChangeArrowheads="1"/>
            </p:cNvSpPr>
            <p:nvPr/>
          </p:nvSpPr>
          <p:spPr bwMode="auto">
            <a:xfrm>
              <a:off x="2084" y="2880"/>
              <a:ext cx="2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8" name="Text Box 24"/>
            <p:cNvSpPr txBox="1">
              <a:spLocks noChangeArrowheads="1"/>
            </p:cNvSpPr>
            <p:nvPr/>
          </p:nvSpPr>
          <p:spPr bwMode="auto">
            <a:xfrm>
              <a:off x="960" y="3360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59" name="Text Box 25"/>
            <p:cNvSpPr txBox="1">
              <a:spLocks noChangeArrowheads="1"/>
            </p:cNvSpPr>
            <p:nvPr/>
          </p:nvSpPr>
          <p:spPr bwMode="auto">
            <a:xfrm>
              <a:off x="1392" y="3360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60" name="Text Box 26"/>
            <p:cNvSpPr txBox="1">
              <a:spLocks noChangeArrowheads="1"/>
            </p:cNvSpPr>
            <p:nvPr/>
          </p:nvSpPr>
          <p:spPr bwMode="auto">
            <a:xfrm>
              <a:off x="2468" y="2976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2324" y="2737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62" name="Text Box 28"/>
            <p:cNvSpPr txBox="1">
              <a:spLocks noChangeArrowheads="1"/>
            </p:cNvSpPr>
            <p:nvPr/>
          </p:nvSpPr>
          <p:spPr bwMode="auto">
            <a:xfrm>
              <a:off x="2516" y="3407"/>
              <a:ext cx="2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o</a:t>
              </a:r>
            </a:p>
          </p:txBody>
        </p:sp>
        <p:sp>
          <p:nvSpPr>
            <p:cNvPr id="18463" name="Line 29"/>
            <p:cNvSpPr>
              <a:spLocks noChangeShapeType="1"/>
            </p:cNvSpPr>
            <p:nvPr/>
          </p:nvSpPr>
          <p:spPr bwMode="auto">
            <a:xfrm flipH="1" flipV="1">
              <a:off x="1680" y="2448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>
              <a:off x="1680" y="2784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</p:grp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2F2E6B-948E-43BC-B950-2C03C339AE9D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3588" y="436563"/>
            <a:ext cx="8380412" cy="498475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Discriminative Classifiers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686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Prediction accuracy is generally high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As compared to Bayesian methods – in general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Robust, works when training examples contain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Fast evaluation of the learned target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Bayesian networks are normally slow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Criticism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Long training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Difficult to understand the learned function (weights)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Bayesian networks can be used easily for pattern discovery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 easy to incorporate domain knowledge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Easy in the form of priors on the data or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SVM—Support Vector Machines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A relatively new classification method for both </a:t>
            </a:r>
            <a:r>
              <a:rPr lang="en-US" sz="2400" u="sng" smtClean="0"/>
              <a:t>linear and nonlinear</a:t>
            </a:r>
            <a:r>
              <a:rPr lang="en-US" sz="2400" smtClean="0"/>
              <a:t> data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It uses a </a:t>
            </a:r>
            <a:r>
              <a:rPr lang="en-US" sz="2400" u="sng" smtClean="0"/>
              <a:t>nonlinear mapping</a:t>
            </a:r>
            <a:r>
              <a:rPr lang="en-US" sz="2400" smtClean="0"/>
              <a:t> to transform the original training data into a higher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With the new dimension, it searches for the linear optimal separating </a:t>
            </a:r>
            <a:r>
              <a:rPr lang="en-US" sz="2400" b="1" smtClean="0"/>
              <a:t>hyperplane</a:t>
            </a:r>
            <a:r>
              <a:rPr lang="en-US" sz="2400" smtClean="0"/>
              <a:t> (i.e., “decision boundary”)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With an appropriate nonlinear mapping to a sufficiently high dimension, data from two classes can always be separated by a hyperplane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SVM finds this hyperplane using </a:t>
            </a:r>
            <a:r>
              <a:rPr lang="en-US" sz="2400" b="1" smtClean="0"/>
              <a:t>support vectors</a:t>
            </a:r>
            <a:r>
              <a:rPr lang="en-US" sz="2400" smtClean="0"/>
              <a:t> (“essential” training tuples) and </a:t>
            </a:r>
            <a:r>
              <a:rPr lang="en-US" sz="2400" b="1" smtClean="0"/>
              <a:t>margins</a:t>
            </a:r>
            <a:r>
              <a:rPr lang="en-US" sz="2400" smtClean="0"/>
              <a:t> (defined by the support vectors)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064114-201E-4C95-BDBC-0558A373959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SVM—History and Applications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smtClean="0"/>
              <a:t>Vapnik and colleagues (1992)—groundwork from Vapnik &amp; Chervonenkis’ statistical learning theory in 1960s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u="sng" smtClean="0"/>
              <a:t>Features</a:t>
            </a:r>
            <a:r>
              <a:rPr lang="en-US" sz="2400" smtClean="0"/>
              <a:t>: training can be slow but accuracy is high owing to their ability to model complex nonlinear decision boundaries (margin maximization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u="sng" smtClean="0"/>
              <a:t>Used for</a:t>
            </a:r>
            <a:r>
              <a:rPr lang="en-US" sz="2400" smtClean="0"/>
              <a:t>: classification and numeric prediction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u="sng" smtClean="0"/>
              <a:t>Applications</a:t>
            </a:r>
            <a:r>
              <a:rPr lang="en-US" sz="2400" smtClean="0"/>
              <a:t>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smtClean="0"/>
              <a:t>handwritten digit recognition, object recognition, speaker identification, benchmarking time-series prediction tests 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25AE15-BE59-4607-92E8-FF0BF8C0246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742EE0-B816-4FA0-AD5A-76F08A03D645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 rot="9678759">
            <a:off x="4953000" y="12954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SVM—General Philosophy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FC79B7-EB04-4569-A6A9-1AA9406CCE99}" type="slidenum">
              <a:rPr lang="en-US" smtClean="0"/>
              <a:pPr/>
              <a:t>20</a:t>
            </a:fld>
            <a:endParaRPr lang="en-US" smtClean="0"/>
          </a:p>
        </p:txBody>
      </p:sp>
      <p:grpSp>
        <p:nvGrpSpPr>
          <p:cNvPr id="22532" name="Group 1027"/>
          <p:cNvGrpSpPr>
            <a:grpSpLocks/>
          </p:cNvGrpSpPr>
          <p:nvPr/>
        </p:nvGrpSpPr>
        <p:grpSpPr bwMode="auto">
          <a:xfrm>
            <a:off x="534988" y="2057400"/>
            <a:ext cx="4114800" cy="2667000"/>
            <a:chOff x="337" y="1296"/>
            <a:chExt cx="2592" cy="1680"/>
          </a:xfrm>
        </p:grpSpPr>
        <p:sp>
          <p:nvSpPr>
            <p:cNvPr id="22580" name="Oval 1028"/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Oval 1029"/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Oval 1030"/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Oval 1031"/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Oval 1032"/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Oval 1033"/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Oval 1034"/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Oval 1035"/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Oval 1036"/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Oval 1037"/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Oval 1038"/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1" name="Oval 1039"/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2" name="Oval 1040"/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93" name="Group 1041"/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22598" name="Rectangle 1042"/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9" name="Rectangle 1043"/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0" name="Rectangle 1044"/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1" name="Rectangle 1045"/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2" name="Rectangle 1046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3" name="Rectangle 1047"/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4" name="Rectangle 1048"/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Rectangle 1049"/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Rectangle 1050"/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Rectangle 1051"/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Rectangle 1052"/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Rectangle 1053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0" name="Rectangle 1054"/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Rectangle 1055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94" name="Rectangle 1056"/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5" name="Line 1057"/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96" name="Line 1058"/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97" name="Line 1059"/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2533" name="Group 1060"/>
          <p:cNvGrpSpPr>
            <a:grpSpLocks/>
          </p:cNvGrpSpPr>
          <p:nvPr/>
        </p:nvGrpSpPr>
        <p:grpSpPr bwMode="auto">
          <a:xfrm>
            <a:off x="4648200" y="2057400"/>
            <a:ext cx="4113213" cy="2667000"/>
            <a:chOff x="2929" y="1296"/>
            <a:chExt cx="2591" cy="1680"/>
          </a:xfrm>
        </p:grpSpPr>
        <p:sp>
          <p:nvSpPr>
            <p:cNvPr id="22549" name="Oval 1061"/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1062"/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1063"/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1064"/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Oval 1065"/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Oval 1066"/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Oval 1067"/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Oval 1068"/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Oval 1069"/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Oval 1070"/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Oval 1071"/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0" name="Oval 1072"/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Oval 1073"/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Rectangle 1074"/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Rectangle 1075"/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Rectangle 1076"/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Rectangle 1077"/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Rectangle 1078"/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Rectangle 1079"/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Rectangle 1080"/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Rectangle 1081"/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Rectangle 1082"/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Rectangle 1083"/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Rectangle 1084"/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Rectangle 1085"/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Rectangle 1086"/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Rectangle 1087"/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Rectangle 1088"/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1089"/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78" name="Line 1090"/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2579" name="Line 1091"/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1092"/>
          <p:cNvGrpSpPr>
            <a:grpSpLocks/>
          </p:cNvGrpSpPr>
          <p:nvPr/>
        </p:nvGrpSpPr>
        <p:grpSpPr bwMode="auto">
          <a:xfrm>
            <a:off x="3489325" y="2667000"/>
            <a:ext cx="3749675" cy="3386138"/>
            <a:chOff x="2198" y="1680"/>
            <a:chExt cx="2362" cy="2133"/>
          </a:xfrm>
        </p:grpSpPr>
        <p:sp>
          <p:nvSpPr>
            <p:cNvPr id="22543" name="Text Box 1093"/>
            <p:cNvSpPr txBox="1">
              <a:spLocks noChangeArrowheads="1"/>
            </p:cNvSpPr>
            <p:nvPr/>
          </p:nvSpPr>
          <p:spPr bwMode="auto">
            <a:xfrm>
              <a:off x="2198" y="3525"/>
              <a:ext cx="14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hlink"/>
                  </a:solidFill>
                </a:rPr>
                <a:t>Support Vectors</a:t>
              </a:r>
            </a:p>
          </p:txBody>
        </p:sp>
        <p:sp>
          <p:nvSpPr>
            <p:cNvPr id="22544" name="Line 1094"/>
            <p:cNvSpPr>
              <a:spLocks noChangeShapeType="1"/>
            </p:cNvSpPr>
            <p:nvPr/>
          </p:nvSpPr>
          <p:spPr bwMode="auto">
            <a:xfrm flipV="1">
              <a:off x="2928" y="1680"/>
              <a:ext cx="1392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2545" name="Line 1095"/>
            <p:cNvSpPr>
              <a:spLocks noChangeShapeType="1"/>
            </p:cNvSpPr>
            <p:nvPr/>
          </p:nvSpPr>
          <p:spPr bwMode="auto">
            <a:xfrm flipV="1">
              <a:off x="2928" y="2016"/>
              <a:ext cx="1536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2546" name="Line 1096"/>
            <p:cNvSpPr>
              <a:spLocks noChangeShapeType="1"/>
            </p:cNvSpPr>
            <p:nvPr/>
          </p:nvSpPr>
          <p:spPr bwMode="auto">
            <a:xfrm flipV="1">
              <a:off x="2976" y="2304"/>
              <a:ext cx="1584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2547" name="Line 1097"/>
            <p:cNvSpPr>
              <a:spLocks noChangeShapeType="1"/>
            </p:cNvSpPr>
            <p:nvPr/>
          </p:nvSpPr>
          <p:spPr bwMode="auto">
            <a:xfrm flipV="1">
              <a:off x="2976" y="2640"/>
              <a:ext cx="96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2548" name="Line 1098"/>
            <p:cNvSpPr>
              <a:spLocks noChangeShapeType="1"/>
            </p:cNvSpPr>
            <p:nvPr/>
          </p:nvSpPr>
          <p:spPr bwMode="auto">
            <a:xfrm flipV="1">
              <a:off x="2976" y="1824"/>
              <a:ext cx="624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</p:grpSp>
      <p:grpSp>
        <p:nvGrpSpPr>
          <p:cNvPr id="6" name="Group 1099"/>
          <p:cNvGrpSpPr>
            <a:grpSpLocks/>
          </p:cNvGrpSpPr>
          <p:nvPr/>
        </p:nvGrpSpPr>
        <p:grpSpPr bwMode="auto">
          <a:xfrm>
            <a:off x="1066800" y="3352800"/>
            <a:ext cx="1917700" cy="2133600"/>
            <a:chOff x="682" y="2112"/>
            <a:chExt cx="1208" cy="1344"/>
          </a:xfrm>
        </p:grpSpPr>
        <p:sp>
          <p:nvSpPr>
            <p:cNvPr id="22540" name="Text Box 1100"/>
            <p:cNvSpPr txBox="1">
              <a:spLocks noChangeArrowheads="1"/>
            </p:cNvSpPr>
            <p:nvPr/>
          </p:nvSpPr>
          <p:spPr bwMode="auto">
            <a:xfrm>
              <a:off x="682" y="3168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Small Margin</a:t>
              </a:r>
            </a:p>
          </p:txBody>
        </p:sp>
        <p:sp>
          <p:nvSpPr>
            <p:cNvPr id="22541" name="Line 1101"/>
            <p:cNvSpPr>
              <a:spLocks noChangeShapeType="1"/>
            </p:cNvSpPr>
            <p:nvPr/>
          </p:nvSpPr>
          <p:spPr bwMode="auto">
            <a:xfrm flipV="1">
              <a:off x="1440" y="2112"/>
              <a:ext cx="288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2542" name="Line 1102"/>
            <p:cNvSpPr>
              <a:spLocks noChangeShapeType="1"/>
            </p:cNvSpPr>
            <p:nvPr/>
          </p:nvSpPr>
          <p:spPr bwMode="auto">
            <a:xfrm flipV="1">
              <a:off x="1344" y="2160"/>
              <a:ext cx="24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</p:grpSp>
      <p:grpSp>
        <p:nvGrpSpPr>
          <p:cNvPr id="7" name="Group 1103"/>
          <p:cNvGrpSpPr>
            <a:grpSpLocks/>
          </p:cNvGrpSpPr>
          <p:nvPr/>
        </p:nvGrpSpPr>
        <p:grpSpPr bwMode="auto">
          <a:xfrm>
            <a:off x="5349875" y="2667000"/>
            <a:ext cx="1943100" cy="2819400"/>
            <a:chOff x="3370" y="1680"/>
            <a:chExt cx="1224" cy="1776"/>
          </a:xfrm>
        </p:grpSpPr>
        <p:sp>
          <p:nvSpPr>
            <p:cNvPr id="22537" name="Text Box 1104"/>
            <p:cNvSpPr txBox="1">
              <a:spLocks noChangeArrowheads="1"/>
            </p:cNvSpPr>
            <p:nvPr/>
          </p:nvSpPr>
          <p:spPr bwMode="auto">
            <a:xfrm>
              <a:off x="3370" y="3168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Large Margin</a:t>
              </a:r>
            </a:p>
          </p:txBody>
        </p:sp>
        <p:sp>
          <p:nvSpPr>
            <p:cNvPr id="22538" name="Line 1105"/>
            <p:cNvSpPr>
              <a:spLocks noChangeShapeType="1"/>
            </p:cNvSpPr>
            <p:nvPr/>
          </p:nvSpPr>
          <p:spPr bwMode="auto">
            <a:xfrm flipV="1">
              <a:off x="3744" y="1680"/>
              <a:ext cx="528" cy="2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22539" name="Line 1106"/>
            <p:cNvSpPr>
              <a:spLocks noChangeShapeType="1"/>
            </p:cNvSpPr>
            <p:nvPr/>
          </p:nvSpPr>
          <p:spPr bwMode="auto">
            <a:xfrm flipV="1">
              <a:off x="4032" y="1728"/>
              <a:ext cx="96" cy="14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SVM—Margins and Support Vectors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30BD7FE-C3AA-4A46-BB18-146194019EE3}" type="datetime4">
              <a:rPr lang="en-US" smtClean="0"/>
              <a:pPr/>
              <a:t>December 8, 2020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Data Mining: Concepts and Techniques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7D1325-4E96-4A8F-B3E5-3369E4BD2BE6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66825"/>
            <a:ext cx="74485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8338"/>
            <a:ext cx="38862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mtClean="0"/>
              <a:t>SVM—When Data Is Linearly Separable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DE1EF-303A-4AA4-88E2-F1C0B846A7AF}" type="slidenum">
              <a:rPr lang="en-US" smtClean="0"/>
              <a:pPr/>
              <a:t>22</a:t>
            </a:fld>
            <a:endParaRPr lang="en-US" smtClean="0"/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458788" y="1524000"/>
            <a:ext cx="4114800" cy="2667000"/>
            <a:chOff x="337" y="1296"/>
            <a:chExt cx="2592" cy="1680"/>
          </a:xfrm>
        </p:grpSpPr>
        <p:sp>
          <p:nvSpPr>
            <p:cNvPr id="24616" name="Oval 4"/>
            <p:cNvSpPr>
              <a:spLocks noChangeArrowheads="1"/>
            </p:cNvSpPr>
            <p:nvPr/>
          </p:nvSpPr>
          <p:spPr bwMode="auto">
            <a:xfrm>
              <a:off x="760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Oval 5"/>
            <p:cNvSpPr>
              <a:spLocks noChangeArrowheads="1"/>
            </p:cNvSpPr>
            <p:nvPr/>
          </p:nvSpPr>
          <p:spPr bwMode="auto">
            <a:xfrm>
              <a:off x="813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Oval 6"/>
            <p:cNvSpPr>
              <a:spLocks noChangeArrowheads="1"/>
            </p:cNvSpPr>
            <p:nvPr/>
          </p:nvSpPr>
          <p:spPr bwMode="auto">
            <a:xfrm>
              <a:off x="522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Oval 7"/>
            <p:cNvSpPr>
              <a:spLocks noChangeArrowheads="1"/>
            </p:cNvSpPr>
            <p:nvPr/>
          </p:nvSpPr>
          <p:spPr bwMode="auto">
            <a:xfrm>
              <a:off x="681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Oval 8"/>
            <p:cNvSpPr>
              <a:spLocks noChangeArrowheads="1"/>
            </p:cNvSpPr>
            <p:nvPr/>
          </p:nvSpPr>
          <p:spPr bwMode="auto">
            <a:xfrm>
              <a:off x="945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Oval 9"/>
            <p:cNvSpPr>
              <a:spLocks noChangeArrowheads="1"/>
            </p:cNvSpPr>
            <p:nvPr/>
          </p:nvSpPr>
          <p:spPr bwMode="auto">
            <a:xfrm>
              <a:off x="840" y="2048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Oval 10"/>
            <p:cNvSpPr>
              <a:spLocks noChangeArrowheads="1"/>
            </p:cNvSpPr>
            <p:nvPr/>
          </p:nvSpPr>
          <p:spPr bwMode="auto">
            <a:xfrm>
              <a:off x="972" y="2269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Oval 11"/>
            <p:cNvSpPr>
              <a:spLocks noChangeArrowheads="1"/>
            </p:cNvSpPr>
            <p:nvPr/>
          </p:nvSpPr>
          <p:spPr bwMode="auto">
            <a:xfrm>
              <a:off x="998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Oval 12"/>
            <p:cNvSpPr>
              <a:spLocks noChangeArrowheads="1"/>
            </p:cNvSpPr>
            <p:nvPr/>
          </p:nvSpPr>
          <p:spPr bwMode="auto">
            <a:xfrm>
              <a:off x="1104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5" name="Oval 13"/>
            <p:cNvSpPr>
              <a:spLocks noChangeArrowheads="1"/>
            </p:cNvSpPr>
            <p:nvPr/>
          </p:nvSpPr>
          <p:spPr bwMode="auto">
            <a:xfrm>
              <a:off x="1183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Oval 14"/>
            <p:cNvSpPr>
              <a:spLocks noChangeArrowheads="1"/>
            </p:cNvSpPr>
            <p:nvPr/>
          </p:nvSpPr>
          <p:spPr bwMode="auto">
            <a:xfrm>
              <a:off x="1051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7" name="Oval 15"/>
            <p:cNvSpPr>
              <a:spLocks noChangeArrowheads="1"/>
            </p:cNvSpPr>
            <p:nvPr/>
          </p:nvSpPr>
          <p:spPr bwMode="auto">
            <a:xfrm>
              <a:off x="1369" y="2578"/>
              <a:ext cx="52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8" name="Oval 16"/>
            <p:cNvSpPr>
              <a:spLocks noChangeArrowheads="1"/>
            </p:cNvSpPr>
            <p:nvPr/>
          </p:nvSpPr>
          <p:spPr bwMode="auto">
            <a:xfrm>
              <a:off x="1025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29" name="Group 17"/>
            <p:cNvGrpSpPr>
              <a:grpSpLocks/>
            </p:cNvGrpSpPr>
            <p:nvPr/>
          </p:nvGrpSpPr>
          <p:grpSpPr bwMode="auto">
            <a:xfrm>
              <a:off x="1712" y="1473"/>
              <a:ext cx="741" cy="1061"/>
              <a:chOff x="1712" y="1473"/>
              <a:chExt cx="741" cy="1061"/>
            </a:xfrm>
          </p:grpSpPr>
          <p:sp>
            <p:nvSpPr>
              <p:cNvPr id="24634" name="Rectangle 18"/>
              <p:cNvSpPr>
                <a:spLocks noChangeArrowheads="1"/>
              </p:cNvSpPr>
              <p:nvPr/>
            </p:nvSpPr>
            <p:spPr bwMode="auto">
              <a:xfrm>
                <a:off x="1871" y="1959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19"/>
              <p:cNvSpPr>
                <a:spLocks noChangeArrowheads="1"/>
              </p:cNvSpPr>
              <p:nvPr/>
            </p:nvSpPr>
            <p:spPr bwMode="auto">
              <a:xfrm>
                <a:off x="1712" y="160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20"/>
              <p:cNvSpPr>
                <a:spLocks noChangeArrowheads="1"/>
              </p:cNvSpPr>
              <p:nvPr/>
            </p:nvSpPr>
            <p:spPr bwMode="auto">
              <a:xfrm>
                <a:off x="1924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Rectangle 21"/>
              <p:cNvSpPr>
                <a:spLocks noChangeArrowheads="1"/>
              </p:cNvSpPr>
              <p:nvPr/>
            </p:nvSpPr>
            <p:spPr bwMode="auto">
              <a:xfrm>
                <a:off x="2003" y="2224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8" name="Rectangle 22"/>
              <p:cNvSpPr>
                <a:spLocks noChangeArrowheads="1"/>
              </p:cNvSpPr>
              <p:nvPr/>
            </p:nvSpPr>
            <p:spPr bwMode="auto">
              <a:xfrm>
                <a:off x="1977" y="1694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9" name="Rectangle 23"/>
              <p:cNvSpPr>
                <a:spLocks noChangeArrowheads="1"/>
              </p:cNvSpPr>
              <p:nvPr/>
            </p:nvSpPr>
            <p:spPr bwMode="auto">
              <a:xfrm>
                <a:off x="2083" y="1915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0" name="Rectangle 24"/>
              <p:cNvSpPr>
                <a:spLocks noChangeArrowheads="1"/>
              </p:cNvSpPr>
              <p:nvPr/>
            </p:nvSpPr>
            <p:spPr bwMode="auto">
              <a:xfrm>
                <a:off x="2056" y="1473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1" name="Rectangle 25"/>
              <p:cNvSpPr>
                <a:spLocks noChangeArrowheads="1"/>
              </p:cNvSpPr>
              <p:nvPr/>
            </p:nvSpPr>
            <p:spPr bwMode="auto">
              <a:xfrm>
                <a:off x="2215" y="156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2" name="Rectangle 26"/>
              <p:cNvSpPr>
                <a:spLocks noChangeArrowheads="1"/>
              </p:cNvSpPr>
              <p:nvPr/>
            </p:nvSpPr>
            <p:spPr bwMode="auto">
              <a:xfrm>
                <a:off x="2162" y="2048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3" name="Rectangle 27"/>
              <p:cNvSpPr>
                <a:spLocks noChangeArrowheads="1"/>
              </p:cNvSpPr>
              <p:nvPr/>
            </p:nvSpPr>
            <p:spPr bwMode="auto">
              <a:xfrm>
                <a:off x="2241" y="1827"/>
                <a:ext cx="53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4" name="Rectangle 28"/>
              <p:cNvSpPr>
                <a:spLocks noChangeArrowheads="1"/>
              </p:cNvSpPr>
              <p:nvPr/>
            </p:nvSpPr>
            <p:spPr bwMode="auto">
              <a:xfrm>
                <a:off x="2215" y="2401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5" name="Rectangle 2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52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6" name="Rectangle 30"/>
              <p:cNvSpPr>
                <a:spLocks noChangeArrowheads="1"/>
              </p:cNvSpPr>
              <p:nvPr/>
            </p:nvSpPr>
            <p:spPr bwMode="auto">
              <a:xfrm>
                <a:off x="2374" y="2269"/>
                <a:ext cx="52" cy="8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Rectangle 31"/>
              <p:cNvSpPr>
                <a:spLocks noChangeArrowheads="1"/>
              </p:cNvSpPr>
              <p:nvPr/>
            </p:nvSpPr>
            <p:spPr bwMode="auto">
              <a:xfrm>
                <a:off x="2400" y="2445"/>
                <a:ext cx="53" cy="89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30" name="Rectangle 32"/>
            <p:cNvSpPr>
              <a:spLocks noChangeArrowheads="1"/>
            </p:cNvSpPr>
            <p:nvPr/>
          </p:nvSpPr>
          <p:spPr bwMode="auto">
            <a:xfrm>
              <a:off x="337" y="1296"/>
              <a:ext cx="2592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Line 33"/>
            <p:cNvSpPr>
              <a:spLocks noChangeShapeType="1"/>
            </p:cNvSpPr>
            <p:nvPr/>
          </p:nvSpPr>
          <p:spPr bwMode="auto">
            <a:xfrm>
              <a:off x="1686" y="1384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2" name="Line 34"/>
            <p:cNvSpPr>
              <a:spLocks noChangeShapeType="1"/>
            </p:cNvSpPr>
            <p:nvPr/>
          </p:nvSpPr>
          <p:spPr bwMode="auto">
            <a:xfrm>
              <a:off x="1395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33" name="Line 35"/>
            <p:cNvSpPr>
              <a:spLocks noChangeShapeType="1"/>
            </p:cNvSpPr>
            <p:nvPr/>
          </p:nvSpPr>
          <p:spPr bwMode="auto">
            <a:xfrm>
              <a:off x="1554" y="1428"/>
              <a:ext cx="79" cy="1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24581" name="Group 36"/>
          <p:cNvGrpSpPr>
            <a:grpSpLocks/>
          </p:cNvGrpSpPr>
          <p:nvPr/>
        </p:nvGrpSpPr>
        <p:grpSpPr bwMode="auto">
          <a:xfrm>
            <a:off x="4572000" y="1524000"/>
            <a:ext cx="4113213" cy="2667000"/>
            <a:chOff x="2929" y="1296"/>
            <a:chExt cx="2591" cy="1680"/>
          </a:xfrm>
        </p:grpSpPr>
        <p:sp>
          <p:nvSpPr>
            <p:cNvPr id="24585" name="Oval 37"/>
            <p:cNvSpPr>
              <a:spLocks noChangeArrowheads="1"/>
            </p:cNvSpPr>
            <p:nvPr/>
          </p:nvSpPr>
          <p:spPr bwMode="auto">
            <a:xfrm>
              <a:off x="3352" y="2622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38"/>
            <p:cNvSpPr>
              <a:spLocks noChangeArrowheads="1"/>
            </p:cNvSpPr>
            <p:nvPr/>
          </p:nvSpPr>
          <p:spPr bwMode="auto">
            <a:xfrm>
              <a:off x="3405" y="2313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39"/>
            <p:cNvSpPr>
              <a:spLocks noChangeArrowheads="1"/>
            </p:cNvSpPr>
            <p:nvPr/>
          </p:nvSpPr>
          <p:spPr bwMode="auto">
            <a:xfrm>
              <a:off x="3114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40"/>
            <p:cNvSpPr>
              <a:spLocks noChangeArrowheads="1"/>
            </p:cNvSpPr>
            <p:nvPr/>
          </p:nvSpPr>
          <p:spPr bwMode="auto">
            <a:xfrm>
              <a:off x="3273" y="2224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41"/>
            <p:cNvSpPr>
              <a:spLocks noChangeArrowheads="1"/>
            </p:cNvSpPr>
            <p:nvPr/>
          </p:nvSpPr>
          <p:spPr bwMode="auto">
            <a:xfrm>
              <a:off x="3537" y="2534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42"/>
            <p:cNvSpPr>
              <a:spLocks noChangeArrowheads="1"/>
            </p:cNvSpPr>
            <p:nvPr/>
          </p:nvSpPr>
          <p:spPr bwMode="auto">
            <a:xfrm>
              <a:off x="3431" y="2048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43"/>
            <p:cNvSpPr>
              <a:spLocks noChangeArrowheads="1"/>
            </p:cNvSpPr>
            <p:nvPr/>
          </p:nvSpPr>
          <p:spPr bwMode="auto">
            <a:xfrm>
              <a:off x="3564" y="2269"/>
              <a:ext cx="5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44"/>
            <p:cNvSpPr>
              <a:spLocks noChangeArrowheads="1"/>
            </p:cNvSpPr>
            <p:nvPr/>
          </p:nvSpPr>
          <p:spPr bwMode="auto">
            <a:xfrm>
              <a:off x="3590" y="2003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45"/>
            <p:cNvSpPr>
              <a:spLocks noChangeArrowheads="1"/>
            </p:cNvSpPr>
            <p:nvPr/>
          </p:nvSpPr>
          <p:spPr bwMode="auto">
            <a:xfrm>
              <a:off x="3696" y="2180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46"/>
            <p:cNvSpPr>
              <a:spLocks noChangeArrowheads="1"/>
            </p:cNvSpPr>
            <p:nvPr/>
          </p:nvSpPr>
          <p:spPr bwMode="auto">
            <a:xfrm>
              <a:off x="3775" y="2445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Oval 47"/>
            <p:cNvSpPr>
              <a:spLocks noChangeArrowheads="1"/>
            </p:cNvSpPr>
            <p:nvPr/>
          </p:nvSpPr>
          <p:spPr bwMode="auto">
            <a:xfrm>
              <a:off x="3643" y="2711"/>
              <a:ext cx="53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48"/>
            <p:cNvSpPr>
              <a:spLocks noChangeArrowheads="1"/>
            </p:cNvSpPr>
            <p:nvPr/>
          </p:nvSpPr>
          <p:spPr bwMode="auto">
            <a:xfrm>
              <a:off x="3960" y="257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49"/>
            <p:cNvSpPr>
              <a:spLocks noChangeArrowheads="1"/>
            </p:cNvSpPr>
            <p:nvPr/>
          </p:nvSpPr>
          <p:spPr bwMode="auto">
            <a:xfrm>
              <a:off x="3616" y="1738"/>
              <a:ext cx="53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50"/>
            <p:cNvSpPr>
              <a:spLocks noChangeArrowheads="1"/>
            </p:cNvSpPr>
            <p:nvPr/>
          </p:nvSpPr>
          <p:spPr bwMode="auto">
            <a:xfrm>
              <a:off x="4462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51"/>
            <p:cNvSpPr>
              <a:spLocks noChangeArrowheads="1"/>
            </p:cNvSpPr>
            <p:nvPr/>
          </p:nvSpPr>
          <p:spPr bwMode="auto">
            <a:xfrm>
              <a:off x="4304" y="160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52"/>
            <p:cNvSpPr>
              <a:spLocks noChangeArrowheads="1"/>
            </p:cNvSpPr>
            <p:nvPr/>
          </p:nvSpPr>
          <p:spPr bwMode="auto">
            <a:xfrm>
              <a:off x="4515" y="1473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53"/>
            <p:cNvSpPr>
              <a:spLocks noChangeArrowheads="1"/>
            </p:cNvSpPr>
            <p:nvPr/>
          </p:nvSpPr>
          <p:spPr bwMode="auto">
            <a:xfrm>
              <a:off x="4595" y="2224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54"/>
            <p:cNvSpPr>
              <a:spLocks noChangeArrowheads="1"/>
            </p:cNvSpPr>
            <p:nvPr/>
          </p:nvSpPr>
          <p:spPr bwMode="auto">
            <a:xfrm>
              <a:off x="4568" y="1694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Rectangle 55"/>
            <p:cNvSpPr>
              <a:spLocks noChangeArrowheads="1"/>
            </p:cNvSpPr>
            <p:nvPr/>
          </p:nvSpPr>
          <p:spPr bwMode="auto">
            <a:xfrm>
              <a:off x="4674" y="1915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56"/>
            <p:cNvSpPr>
              <a:spLocks noChangeArrowheads="1"/>
            </p:cNvSpPr>
            <p:nvPr/>
          </p:nvSpPr>
          <p:spPr bwMode="auto">
            <a:xfrm>
              <a:off x="4648" y="1473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57"/>
            <p:cNvSpPr>
              <a:spLocks noChangeArrowheads="1"/>
            </p:cNvSpPr>
            <p:nvPr/>
          </p:nvSpPr>
          <p:spPr bwMode="auto">
            <a:xfrm>
              <a:off x="4806" y="156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58"/>
            <p:cNvSpPr>
              <a:spLocks noChangeArrowheads="1"/>
            </p:cNvSpPr>
            <p:nvPr/>
          </p:nvSpPr>
          <p:spPr bwMode="auto">
            <a:xfrm>
              <a:off x="4753" y="2048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Rectangle 59"/>
            <p:cNvSpPr>
              <a:spLocks noChangeArrowheads="1"/>
            </p:cNvSpPr>
            <p:nvPr/>
          </p:nvSpPr>
          <p:spPr bwMode="auto">
            <a:xfrm>
              <a:off x="4833" y="1827"/>
              <a:ext cx="52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Rectangle 60"/>
            <p:cNvSpPr>
              <a:spLocks noChangeArrowheads="1"/>
            </p:cNvSpPr>
            <p:nvPr/>
          </p:nvSpPr>
          <p:spPr bwMode="auto">
            <a:xfrm>
              <a:off x="4806" y="2401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Rectangle 61"/>
            <p:cNvSpPr>
              <a:spLocks noChangeArrowheads="1"/>
            </p:cNvSpPr>
            <p:nvPr/>
          </p:nvSpPr>
          <p:spPr bwMode="auto">
            <a:xfrm>
              <a:off x="4965" y="1959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62"/>
            <p:cNvSpPr>
              <a:spLocks noChangeArrowheads="1"/>
            </p:cNvSpPr>
            <p:nvPr/>
          </p:nvSpPr>
          <p:spPr bwMode="auto">
            <a:xfrm>
              <a:off x="4965" y="2269"/>
              <a:ext cx="53" cy="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63"/>
            <p:cNvSpPr>
              <a:spLocks noChangeArrowheads="1"/>
            </p:cNvSpPr>
            <p:nvPr/>
          </p:nvSpPr>
          <p:spPr bwMode="auto">
            <a:xfrm>
              <a:off x="4991" y="2445"/>
              <a:ext cx="53" cy="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64"/>
            <p:cNvSpPr>
              <a:spLocks noChangeArrowheads="1"/>
            </p:cNvSpPr>
            <p:nvPr/>
          </p:nvSpPr>
          <p:spPr bwMode="auto">
            <a:xfrm>
              <a:off x="2929" y="1296"/>
              <a:ext cx="2591" cy="1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Line 65"/>
            <p:cNvSpPr>
              <a:spLocks noChangeShapeType="1"/>
            </p:cNvSpPr>
            <p:nvPr/>
          </p:nvSpPr>
          <p:spPr bwMode="auto">
            <a:xfrm>
              <a:off x="3552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14" name="Line 66"/>
            <p:cNvSpPr>
              <a:spLocks noChangeShapeType="1"/>
            </p:cNvSpPr>
            <p:nvPr/>
          </p:nvSpPr>
          <p:spPr bwMode="auto">
            <a:xfrm>
              <a:off x="4176" y="1344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24615" name="Line 67"/>
            <p:cNvSpPr>
              <a:spLocks noChangeShapeType="1"/>
            </p:cNvSpPr>
            <p:nvPr/>
          </p:nvSpPr>
          <p:spPr bwMode="auto">
            <a:xfrm>
              <a:off x="3888" y="1392"/>
              <a:ext cx="576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24582" name="Line 68"/>
          <p:cNvSpPr>
            <a:spLocks noChangeShapeType="1"/>
          </p:cNvSpPr>
          <p:nvPr/>
        </p:nvSpPr>
        <p:spPr bwMode="auto">
          <a:xfrm flipV="1">
            <a:off x="6756400" y="3124200"/>
            <a:ext cx="406400" cy="2206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IN"/>
          </a:p>
        </p:txBody>
      </p:sp>
      <p:sp>
        <p:nvSpPr>
          <p:cNvPr id="24583" name="Text Box 69"/>
          <p:cNvSpPr txBox="1">
            <a:spLocks noChangeArrowheads="1"/>
          </p:cNvSpPr>
          <p:nvPr/>
        </p:nvSpPr>
        <p:spPr bwMode="auto">
          <a:xfrm>
            <a:off x="6858000" y="3200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</a:p>
        </p:txBody>
      </p:sp>
      <p:sp>
        <p:nvSpPr>
          <p:cNvPr id="1796167" name="Text Box 71"/>
          <p:cNvSpPr txBox="1">
            <a:spLocks noChangeArrowheads="1"/>
          </p:cNvSpPr>
          <p:nvPr/>
        </p:nvSpPr>
        <p:spPr bwMode="auto">
          <a:xfrm>
            <a:off x="381000" y="4267200"/>
            <a:ext cx="83058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Let data D be (</a:t>
            </a:r>
            <a:r>
              <a:rPr lang="en-US" b="1"/>
              <a:t>X</a:t>
            </a:r>
            <a:r>
              <a:rPr lang="en-US" baseline="-25000"/>
              <a:t>1</a:t>
            </a:r>
            <a:r>
              <a:rPr lang="en-US"/>
              <a:t>, y</a:t>
            </a:r>
            <a:r>
              <a:rPr lang="en-US" baseline="-25000"/>
              <a:t>1</a:t>
            </a:r>
            <a:r>
              <a:rPr lang="en-US"/>
              <a:t>), …, (</a:t>
            </a:r>
            <a:r>
              <a:rPr lang="en-US" b="1"/>
              <a:t>X</a:t>
            </a:r>
            <a:r>
              <a:rPr lang="en-US" baseline="-25000"/>
              <a:t>|D|</a:t>
            </a:r>
            <a:r>
              <a:rPr lang="en-US"/>
              <a:t>, y</a:t>
            </a:r>
            <a:r>
              <a:rPr lang="en-US" baseline="-25000"/>
              <a:t>|D|</a:t>
            </a:r>
            <a:r>
              <a:rPr lang="en-US"/>
              <a:t>), where </a:t>
            </a:r>
            <a:r>
              <a:rPr lang="en-US" b="1"/>
              <a:t>X</a:t>
            </a:r>
            <a:r>
              <a:rPr lang="en-US" baseline="-25000"/>
              <a:t>i</a:t>
            </a:r>
            <a:r>
              <a:rPr lang="en-US"/>
              <a:t> is the set of training tuples associated with the class labels y</a:t>
            </a:r>
            <a:r>
              <a:rPr lang="en-US" baseline="-25000"/>
              <a:t>i</a:t>
            </a:r>
          </a:p>
          <a:p>
            <a:pPr>
              <a:spcBef>
                <a:spcPct val="50000"/>
              </a:spcBef>
            </a:pPr>
            <a:r>
              <a:rPr lang="en-US"/>
              <a:t>There are infinite lines (</a:t>
            </a:r>
            <a:r>
              <a:rPr lang="en-US" u="sng"/>
              <a:t>hyperplanes</a:t>
            </a:r>
            <a:r>
              <a:rPr lang="en-US"/>
              <a:t>) separating the two classes but we want to </a:t>
            </a:r>
            <a:r>
              <a:rPr lang="en-US" u="sng"/>
              <a:t>find the best one</a:t>
            </a:r>
            <a:r>
              <a:rPr lang="en-US"/>
              <a:t> (the one that minimizes classification error on unseen data)</a:t>
            </a:r>
          </a:p>
          <a:p>
            <a:pPr>
              <a:spcBef>
                <a:spcPct val="50000"/>
              </a:spcBef>
            </a:pPr>
            <a:r>
              <a:rPr lang="en-US" i="1"/>
              <a:t>SVM searches for the hyperplane with the largest margin</a:t>
            </a:r>
            <a:r>
              <a:rPr lang="en-US"/>
              <a:t>, i.e., </a:t>
            </a:r>
            <a:r>
              <a:rPr lang="en-US" b="1"/>
              <a:t>maximum marginal hyperplane</a:t>
            </a:r>
            <a:r>
              <a:rPr lang="en-US"/>
              <a:t> (MMH)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16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SVM—Linearly Separable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E0C46A-05BD-473F-B3A9-A97AFC176F7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A separating hyperplane can be written as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 b="1"/>
              <a:t>W</a:t>
            </a:r>
            <a:r>
              <a:rPr lang="en-US" sz="2000"/>
              <a:t> ● </a:t>
            </a:r>
            <a:r>
              <a:rPr lang="en-US" sz="2000" b="1"/>
              <a:t>X</a:t>
            </a:r>
            <a:r>
              <a:rPr lang="en-US" sz="2000"/>
              <a:t> + b = 0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2000"/>
              <a:t>where </a:t>
            </a:r>
            <a:r>
              <a:rPr lang="en-US" sz="2000" b="1"/>
              <a:t>W</a:t>
            </a:r>
            <a:r>
              <a:rPr lang="en-US" sz="2000"/>
              <a:t>={w</a:t>
            </a:r>
            <a:r>
              <a:rPr lang="en-US" sz="2000" baseline="-25000"/>
              <a:t>1</a:t>
            </a:r>
            <a:r>
              <a:rPr lang="en-US" sz="2000"/>
              <a:t>, w</a:t>
            </a:r>
            <a:r>
              <a:rPr lang="en-US" sz="2000" baseline="-25000"/>
              <a:t>2</a:t>
            </a:r>
            <a:r>
              <a:rPr lang="en-US" sz="2000"/>
              <a:t>, …, w</a:t>
            </a:r>
            <a:r>
              <a:rPr lang="en-US" sz="2000" baseline="-25000"/>
              <a:t>n</a:t>
            </a:r>
            <a:r>
              <a:rPr lang="en-US" sz="2000"/>
              <a:t>} is a weight vector and b a scalar (bias)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For 2-D it can be written as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/>
              <a:t>w</a:t>
            </a:r>
            <a:r>
              <a:rPr lang="en-US" sz="2000" baseline="-25000"/>
              <a:t>0</a:t>
            </a:r>
            <a:r>
              <a:rPr lang="en-US" sz="2000"/>
              <a:t> + w</a:t>
            </a:r>
            <a:r>
              <a:rPr lang="en-US" sz="2000" baseline="-25000"/>
              <a:t>1</a:t>
            </a:r>
            <a:r>
              <a:rPr lang="en-US" sz="2000"/>
              <a:t> x</a:t>
            </a:r>
            <a:r>
              <a:rPr lang="en-US" sz="2000" baseline="-25000"/>
              <a:t>1</a:t>
            </a:r>
            <a:r>
              <a:rPr lang="en-US" sz="2000"/>
              <a:t> + w</a:t>
            </a:r>
            <a:r>
              <a:rPr lang="en-US" sz="2000" baseline="-25000"/>
              <a:t>2</a:t>
            </a:r>
            <a:r>
              <a:rPr lang="en-US" sz="2000"/>
              <a:t> x</a:t>
            </a:r>
            <a:r>
              <a:rPr lang="en-US" sz="2000" baseline="-25000"/>
              <a:t>2</a:t>
            </a:r>
            <a:r>
              <a:rPr lang="en-US" sz="2000"/>
              <a:t> = 0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hyperplane defining the sides of the margin: 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/>
              <a:t>H</a:t>
            </a:r>
            <a:r>
              <a:rPr lang="en-US" sz="2000" baseline="-25000"/>
              <a:t>1</a:t>
            </a:r>
            <a:r>
              <a:rPr lang="en-US" sz="2000"/>
              <a:t>: w</a:t>
            </a:r>
            <a:r>
              <a:rPr lang="en-US" sz="2000" baseline="-25000"/>
              <a:t>0</a:t>
            </a:r>
            <a:r>
              <a:rPr lang="en-US" sz="2000"/>
              <a:t> + w</a:t>
            </a:r>
            <a:r>
              <a:rPr lang="en-US" sz="2000" baseline="-25000"/>
              <a:t>1</a:t>
            </a:r>
            <a:r>
              <a:rPr lang="en-US" sz="2000"/>
              <a:t> x</a:t>
            </a:r>
            <a:r>
              <a:rPr lang="en-US" sz="2000" baseline="-25000"/>
              <a:t>1</a:t>
            </a:r>
            <a:r>
              <a:rPr lang="en-US" sz="2000"/>
              <a:t> + w</a:t>
            </a:r>
            <a:r>
              <a:rPr lang="en-US" sz="2000" baseline="-25000"/>
              <a:t>2</a:t>
            </a:r>
            <a:r>
              <a:rPr lang="en-US" sz="2000"/>
              <a:t> x</a:t>
            </a:r>
            <a:r>
              <a:rPr lang="en-US" sz="2000" baseline="-25000"/>
              <a:t>2</a:t>
            </a:r>
            <a:r>
              <a:rPr lang="en-US" sz="2000"/>
              <a:t> ≥ 1    for y</a:t>
            </a:r>
            <a:r>
              <a:rPr lang="en-US" sz="2000" baseline="-25000"/>
              <a:t>i </a:t>
            </a:r>
            <a:r>
              <a:rPr lang="en-US" sz="2000"/>
              <a:t>= +1, and</a:t>
            </a:r>
          </a:p>
          <a:p>
            <a:pPr marL="1143000" lvl="2" indent="-2286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None/>
            </a:pPr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: w</a:t>
            </a:r>
            <a:r>
              <a:rPr lang="en-US" sz="2000" baseline="-25000"/>
              <a:t>0</a:t>
            </a:r>
            <a:r>
              <a:rPr lang="en-US" sz="2000"/>
              <a:t> + w</a:t>
            </a:r>
            <a:r>
              <a:rPr lang="en-US" sz="2000" baseline="-25000"/>
              <a:t>1</a:t>
            </a:r>
            <a:r>
              <a:rPr lang="en-US" sz="2000"/>
              <a:t> x</a:t>
            </a:r>
            <a:r>
              <a:rPr lang="en-US" sz="2000" baseline="-25000"/>
              <a:t>1</a:t>
            </a:r>
            <a:r>
              <a:rPr lang="en-US" sz="2000"/>
              <a:t> + w</a:t>
            </a:r>
            <a:r>
              <a:rPr lang="en-US" sz="2000" baseline="-25000"/>
              <a:t>2</a:t>
            </a:r>
            <a:r>
              <a:rPr lang="en-US" sz="2000"/>
              <a:t> x</a:t>
            </a:r>
            <a:r>
              <a:rPr lang="en-US" sz="2000" baseline="-25000"/>
              <a:t>2</a:t>
            </a:r>
            <a:r>
              <a:rPr lang="en-US" sz="2000"/>
              <a:t> ≤ – 1 for y</a:t>
            </a:r>
            <a:r>
              <a:rPr lang="en-US" sz="2000" baseline="-25000"/>
              <a:t>i </a:t>
            </a:r>
            <a:r>
              <a:rPr lang="en-US" sz="2000"/>
              <a:t>= –1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Any training tuples that fall on hyperplanes H</a:t>
            </a:r>
            <a:r>
              <a:rPr lang="en-US" sz="2000" baseline="-25000"/>
              <a:t>1</a:t>
            </a:r>
            <a:r>
              <a:rPr lang="en-US" sz="2000"/>
              <a:t> or H</a:t>
            </a:r>
            <a:r>
              <a:rPr lang="en-US" sz="2000" baseline="-25000"/>
              <a:t>2</a:t>
            </a:r>
            <a:r>
              <a:rPr lang="en-US" sz="2000"/>
              <a:t> (i.e., the </a:t>
            </a:r>
            <a:br>
              <a:rPr lang="en-US" sz="2000"/>
            </a:br>
            <a:r>
              <a:rPr lang="en-US" sz="2000"/>
              <a:t>sides defining the margin) are </a:t>
            </a:r>
            <a:r>
              <a:rPr lang="en-US" sz="2000" b="1"/>
              <a:t>support vectors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This becomes a </a:t>
            </a:r>
            <a:r>
              <a:rPr lang="en-US" sz="2000" b="1"/>
              <a:t>constrained (convex) quadratic optimization</a:t>
            </a:r>
            <a:r>
              <a:rPr lang="en-US" sz="2000"/>
              <a:t> problem: Quadratic objective function and linear constraints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</a:t>
            </a:r>
            <a:r>
              <a:rPr lang="en-US" sz="2000" i="1"/>
              <a:t>Quadratic Programming (QP)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Lagrangian multipliers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Why Is SVM Effective on High Dimensional Data?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92C88-804B-403A-ACB9-D495C94B2A7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</a:t>
            </a:r>
            <a:r>
              <a:rPr lang="en-US" sz="2000" b="1"/>
              <a:t>complexity</a:t>
            </a:r>
            <a:r>
              <a:rPr lang="en-US" sz="2000"/>
              <a:t> of trained classifier is characterized by the </a:t>
            </a:r>
            <a:r>
              <a:rPr lang="en-US" sz="2000" u="sng"/>
              <a:t># of support vectors</a:t>
            </a:r>
            <a:r>
              <a:rPr lang="en-US" sz="2000"/>
              <a:t> rather than the dimensionality of the data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</a:t>
            </a:r>
            <a:r>
              <a:rPr lang="en-US" sz="2000" b="1"/>
              <a:t>support vectors</a:t>
            </a:r>
            <a:r>
              <a:rPr lang="en-US" sz="2000"/>
              <a:t> are the </a:t>
            </a:r>
            <a:r>
              <a:rPr lang="en-US" sz="2000" u="sng"/>
              <a:t>essential or critical training examples</a:t>
            </a:r>
            <a:r>
              <a:rPr lang="en-US" sz="2000"/>
              <a:t> —they lie closest to the decision boundary (MMH)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If all other training examples are removed and the training is repeated, the same separating hyperplane would be found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The number of support vectors found can be used to compute an </a:t>
            </a:r>
            <a:r>
              <a:rPr lang="en-US" sz="2000" u="sng"/>
              <a:t>(upper) bound on the expected error rate</a:t>
            </a:r>
            <a:r>
              <a:rPr lang="en-US" sz="2000"/>
              <a:t> of the SVM classifier, which is independent of the data dimensionality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Thus, an SVM with a small number of support vectors can have good generalization, even when the dimensionality of the data is high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391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SVM—Linearly Inseparable</a:t>
            </a:r>
          </a:p>
        </p:txBody>
      </p:sp>
      <p:graphicFrame>
        <p:nvGraphicFramePr>
          <p:cNvPr id="27654" name="Object 14"/>
          <p:cNvGraphicFramePr>
            <a:graphicFrameLocks noChangeAspect="1"/>
          </p:cNvGraphicFramePr>
          <p:nvPr>
            <p:ph idx="1"/>
          </p:nvPr>
        </p:nvGraphicFramePr>
        <p:xfrm>
          <a:off x="7099300" y="458788"/>
          <a:ext cx="2044700" cy="1749425"/>
        </p:xfrm>
        <a:graphic>
          <a:graphicData uri="http://schemas.openxmlformats.org/presentationml/2006/ole">
            <p:oleObj spid="_x0000_s27654" name="SmartDraw" r:id="rId4" imgW="2045208" imgH="1749552" progId="SmartDraw.2">
              <p:embed/>
            </p:oleObj>
          </a:graphicData>
        </a:graphic>
      </p:graphicFrame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C778F-3E65-42E4-B026-3F0280BF209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04800" y="15240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Transform the original input data into a higher dimensional space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Search for a linear separating hyperplane in the new space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590800"/>
            <a:ext cx="906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SVM:  Different Kernel functions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E39A2-56A1-40B3-ADF0-7EAC9B63FDD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1000" y="12954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Instead of computing the dot product on the transformed data, it is math. equivalent to applying a kernel function K(</a:t>
            </a:r>
            <a:r>
              <a:rPr lang="en-US" sz="2400" b="1"/>
              <a:t>X</a:t>
            </a:r>
            <a:r>
              <a:rPr lang="en-US" sz="2400" b="1" baseline="-25000"/>
              <a:t>i</a:t>
            </a:r>
            <a:r>
              <a:rPr lang="en-US" sz="2400"/>
              <a:t>, </a:t>
            </a:r>
            <a:r>
              <a:rPr lang="en-US" sz="2400" b="1"/>
              <a:t>X</a:t>
            </a:r>
            <a:r>
              <a:rPr lang="en-US" sz="2400" b="1" baseline="-25000"/>
              <a:t>j</a:t>
            </a:r>
            <a:r>
              <a:rPr lang="en-US" sz="2400"/>
              <a:t>) to the original data, i.e., K(</a:t>
            </a:r>
            <a:r>
              <a:rPr lang="en-US" sz="2400" b="1"/>
              <a:t>X</a:t>
            </a:r>
            <a:r>
              <a:rPr lang="en-US" sz="2400" b="1" baseline="-25000"/>
              <a:t>i</a:t>
            </a:r>
            <a:r>
              <a:rPr lang="en-US" sz="2400"/>
              <a:t>, </a:t>
            </a:r>
            <a:r>
              <a:rPr lang="en-US" sz="2400" b="1"/>
              <a:t>X</a:t>
            </a:r>
            <a:r>
              <a:rPr lang="en-US" sz="2400" b="1" baseline="-25000"/>
              <a:t>j</a:t>
            </a:r>
            <a:r>
              <a:rPr lang="en-US" sz="2400"/>
              <a:t>) = </a:t>
            </a:r>
            <a:r>
              <a:rPr lang="el-GR" sz="2400"/>
              <a:t>Φ</a:t>
            </a:r>
            <a:r>
              <a:rPr lang="en-US" sz="2400"/>
              <a:t>(</a:t>
            </a:r>
            <a:r>
              <a:rPr lang="en-US" sz="2400" b="1"/>
              <a:t>X</a:t>
            </a:r>
            <a:r>
              <a:rPr lang="en-US" sz="2400" b="1" baseline="-25000"/>
              <a:t>i</a:t>
            </a:r>
            <a:r>
              <a:rPr lang="en-US" sz="2400"/>
              <a:t>) </a:t>
            </a:r>
            <a:r>
              <a:rPr lang="el-GR" sz="2400"/>
              <a:t>Φ</a:t>
            </a:r>
            <a:r>
              <a:rPr lang="en-US" sz="2400"/>
              <a:t>(</a:t>
            </a:r>
            <a:r>
              <a:rPr lang="en-US" sz="2400" b="1"/>
              <a:t>X</a:t>
            </a:r>
            <a:r>
              <a:rPr lang="en-US" sz="2400" b="1" baseline="-25000"/>
              <a:t>j</a:t>
            </a:r>
            <a:r>
              <a:rPr lang="en-US" sz="2400"/>
              <a:t>) </a:t>
            </a:r>
            <a:endParaRPr lang="el-GR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Typical Kernel Functions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40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400"/>
              <a:t>SVM can also be used for classifying multiple (&gt; 2) classes and for regression analysis (with additional parameters)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63925"/>
            <a:ext cx="90995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6868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Scaling SVM by Hierarchical Micro-Clustering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328613" y="1371600"/>
            <a:ext cx="8358187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SVM is not scalable to the number of data objects in terms of training time and memory usage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H. Yu, J. Yang, and J. Han, “</a:t>
            </a:r>
            <a:r>
              <a:rPr lang="en-US" sz="2000" u="sng" smtClean="0">
                <a:hlinkClick r:id="rId3"/>
              </a:rPr>
              <a:t>Classifying Large Data Sets Using SVM with Hierarchical Clusters</a:t>
            </a:r>
            <a:r>
              <a:rPr lang="en-US" sz="2000" smtClean="0"/>
              <a:t>”, KDD'03)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CB-SVM (Clustering-Based SVM)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Given limited amount of system resources (e.g., memory), maximize the SVM performance in terms of accuracy and the training speed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Use micro-clustering to effectively reduce the number of points to be considered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At deriving support vectors, de-cluster micro-clusters near “candidate vector” to ensure high classification accuracy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6A4DD-62DE-48AD-A753-F16E8CC0220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7838"/>
            <a:ext cx="8402638" cy="512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CF-Tree: Hierarchical Micro-cluster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F094D9-C2E1-470A-AC21-C5142457A6B9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4" name="Picture 3" descr="clu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04800" y="4572000"/>
            <a:ext cx="8285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Read the data set once, construct a statistical summary of the data (i.e., hierarchical clusters) given a limited amount of memory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Micro-clustering: Hierarchical indexing structure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provide finer samples closer to the boundary and coarser samples farther from the boundary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5250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Selective Declustering: Ensure High Accuracy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2743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CF tree is a suitable base structure for selective declustering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De-cluster only the cluster E</a:t>
            </a:r>
            <a:r>
              <a:rPr lang="en-US" sz="2000" baseline="-25000" smtClean="0"/>
              <a:t>i</a:t>
            </a:r>
            <a:r>
              <a:rPr lang="en-US" sz="2000" smtClean="0"/>
              <a:t> such that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D</a:t>
            </a:r>
            <a:r>
              <a:rPr lang="en-US" sz="2000" baseline="-25000" smtClean="0"/>
              <a:t>i</a:t>
            </a:r>
            <a:r>
              <a:rPr lang="en-US" sz="2000" smtClean="0"/>
              <a:t> – R</a:t>
            </a:r>
            <a:r>
              <a:rPr lang="en-US" sz="2000" baseline="-25000" smtClean="0"/>
              <a:t>i</a:t>
            </a:r>
            <a:r>
              <a:rPr lang="en-US" sz="2000" smtClean="0"/>
              <a:t> &lt; D</a:t>
            </a:r>
            <a:r>
              <a:rPr lang="en-US" sz="2000" baseline="-25000" smtClean="0"/>
              <a:t>s</a:t>
            </a:r>
            <a:r>
              <a:rPr lang="en-US" sz="2000" smtClean="0"/>
              <a:t>, where D</a:t>
            </a:r>
            <a:r>
              <a:rPr lang="en-US" sz="2000" baseline="-25000" smtClean="0"/>
              <a:t>i</a:t>
            </a:r>
            <a:r>
              <a:rPr lang="en-US" sz="2000" smtClean="0"/>
              <a:t> is the distance from the boundary to the center point of E</a:t>
            </a:r>
            <a:r>
              <a:rPr lang="en-US" sz="2000" baseline="-25000" smtClean="0"/>
              <a:t>i</a:t>
            </a:r>
            <a:r>
              <a:rPr lang="en-US" sz="2000" smtClean="0"/>
              <a:t> and R</a:t>
            </a:r>
            <a:r>
              <a:rPr lang="en-US" sz="2000" baseline="-25000" smtClean="0"/>
              <a:t>i</a:t>
            </a:r>
            <a:r>
              <a:rPr lang="en-US" sz="2000" smtClean="0"/>
              <a:t> is the radius of E</a:t>
            </a:r>
            <a:r>
              <a:rPr lang="en-US" sz="2000" baseline="-25000" smtClean="0"/>
              <a:t>i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Decluster only the cluster whose subclusters have possibilities to be the support cluster of the boundary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smtClean="0"/>
              <a:t>“Support cluster”: The cluster whose centroid is a support vector</a:t>
            </a:r>
          </a:p>
        </p:txBody>
      </p:sp>
      <p:pic>
        <p:nvPicPr>
          <p:cNvPr id="31747" name="Picture 4" descr="decluster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4159250"/>
            <a:ext cx="5524500" cy="2622550"/>
          </a:xfrm>
          <a:noFill/>
        </p:spPr>
      </p:pic>
      <p:sp>
        <p:nvSpPr>
          <p:cNvPr id="317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4C58F8-41CA-4323-86E0-7081623F117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864CC53-2A87-40A3-B642-C39630961406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02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Bayesian Belief Networks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534400" cy="30130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400" b="1" smtClean="0"/>
              <a:t>Bayesian belief networks</a:t>
            </a:r>
            <a:r>
              <a:rPr lang="en-US" sz="2400" smtClean="0"/>
              <a:t> (also known as </a:t>
            </a:r>
            <a:r>
              <a:rPr lang="en-US" sz="2400" b="1" smtClean="0"/>
              <a:t>Bayesian networks</a:t>
            </a:r>
            <a:r>
              <a:rPr lang="en-US" sz="2400" smtClean="0"/>
              <a:t>, </a:t>
            </a:r>
            <a:r>
              <a:rPr lang="en-US" sz="2400" b="1" smtClean="0"/>
              <a:t>probabilistic networks</a:t>
            </a:r>
            <a:r>
              <a:rPr lang="en-US" sz="2400" smtClean="0"/>
              <a:t>): allow </a:t>
            </a:r>
            <a:r>
              <a:rPr lang="en-US" sz="2400" i="1" smtClean="0"/>
              <a:t>class conditional independencies</a:t>
            </a:r>
            <a:r>
              <a:rPr lang="en-US" sz="2400" smtClean="0"/>
              <a:t> between </a:t>
            </a:r>
            <a:r>
              <a:rPr lang="en-US" sz="2400" i="1" smtClean="0"/>
              <a:t>subsets</a:t>
            </a:r>
            <a:r>
              <a:rPr lang="en-US" sz="2400" smtClean="0"/>
              <a:t> of variables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smtClean="0"/>
              <a:t>A (</a:t>
            </a:r>
            <a:r>
              <a:rPr lang="en-US" sz="2400" i="1" smtClean="0"/>
              <a:t>directed acyclic</a:t>
            </a:r>
            <a:r>
              <a:rPr lang="en-US" sz="2400" smtClean="0"/>
              <a:t>) graphical model of causal relationships</a:t>
            </a:r>
          </a:p>
          <a:p>
            <a:pPr lvl="1" eaLnBrk="1" hangingPunct="1"/>
            <a:r>
              <a:rPr lang="en-US" sz="2400" smtClean="0"/>
              <a:t>Represents </a:t>
            </a:r>
            <a:r>
              <a:rPr lang="en-US" sz="2400" u="sng" smtClean="0"/>
              <a:t>dependency</a:t>
            </a:r>
            <a:r>
              <a:rPr lang="en-US" sz="2400" smtClean="0"/>
              <a:t> among the variables </a:t>
            </a:r>
          </a:p>
          <a:p>
            <a:pPr lvl="1" eaLnBrk="1" hangingPunct="1"/>
            <a:r>
              <a:rPr lang="en-US" sz="2400" smtClean="0"/>
              <a:t>Gives a specification of joint probability distribution 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447800" y="48768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X</a:t>
            </a:r>
          </a:p>
        </p:txBody>
      </p:sp>
      <p:grpSp>
        <p:nvGrpSpPr>
          <p:cNvPr id="5126" name="Group 14"/>
          <p:cNvGrpSpPr>
            <a:grpSpLocks/>
          </p:cNvGrpSpPr>
          <p:nvPr/>
        </p:nvGrpSpPr>
        <p:grpSpPr bwMode="auto">
          <a:xfrm>
            <a:off x="1676400" y="4419600"/>
            <a:ext cx="1905000" cy="1905000"/>
            <a:chOff x="1344" y="2400"/>
            <a:chExt cx="1200" cy="1200"/>
          </a:xfrm>
        </p:grpSpPr>
        <p:sp>
          <p:nvSpPr>
            <p:cNvPr id="5128" name="AutoShape 5"/>
            <p:cNvSpPr>
              <a:spLocks noChangeArrowheads="1"/>
            </p:cNvSpPr>
            <p:nvPr/>
          </p:nvSpPr>
          <p:spPr bwMode="auto">
            <a:xfrm>
              <a:off x="2064" y="2640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Y</a:t>
              </a:r>
            </a:p>
          </p:txBody>
        </p:sp>
        <p:sp>
          <p:nvSpPr>
            <p:cNvPr id="5129" name="AutoShape 6"/>
            <p:cNvSpPr>
              <a:spLocks noChangeArrowheads="1"/>
            </p:cNvSpPr>
            <p:nvPr/>
          </p:nvSpPr>
          <p:spPr bwMode="auto">
            <a:xfrm>
              <a:off x="1584" y="3168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Z</a:t>
              </a:r>
            </a:p>
          </p:txBody>
        </p:sp>
        <p:sp>
          <p:nvSpPr>
            <p:cNvPr id="5130" name="Line 7"/>
            <p:cNvSpPr>
              <a:spLocks noChangeShapeType="1"/>
            </p:cNvSpPr>
            <p:nvPr/>
          </p:nvSpPr>
          <p:spPr bwMode="auto">
            <a:xfrm>
              <a:off x="1440" y="292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131" name="Line 8"/>
            <p:cNvSpPr>
              <a:spLocks noChangeShapeType="1"/>
            </p:cNvSpPr>
            <p:nvPr/>
          </p:nvSpPr>
          <p:spPr bwMode="auto">
            <a:xfrm flipH="1">
              <a:off x="1776" y="288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132" name="AutoShape 9"/>
            <p:cNvSpPr>
              <a:spLocks noChangeArrowheads="1"/>
            </p:cNvSpPr>
            <p:nvPr/>
          </p:nvSpPr>
          <p:spPr bwMode="auto">
            <a:xfrm>
              <a:off x="2256" y="3312"/>
              <a:ext cx="288" cy="288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P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2256" y="2928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134" name="Line 11"/>
            <p:cNvSpPr>
              <a:spLocks noChangeShapeType="1"/>
            </p:cNvSpPr>
            <p:nvPr/>
          </p:nvSpPr>
          <p:spPr bwMode="auto">
            <a:xfrm>
              <a:off x="1344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  <p:sp>
          <p:nvSpPr>
            <p:cNvPr id="5135" name="Line 12"/>
            <p:cNvSpPr>
              <a:spLocks noChangeShapeType="1"/>
            </p:cNvSpPr>
            <p:nvPr/>
          </p:nvSpPr>
          <p:spPr bwMode="auto">
            <a:xfrm>
              <a:off x="2112" y="240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IN"/>
            </a:p>
          </p:txBody>
        </p:sp>
      </p:grp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038600" y="4232275"/>
            <a:ext cx="49387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/>
              <a:t> Nodes: random variables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/>
              <a:t> Links: dependency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/>
              <a:t> X and Y are the parents of Z, and Y is the parent of P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/>
              <a:t> No dependency between Z and P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sz="2000"/>
              <a:t> Has no loops/cycles</a:t>
            </a: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7838"/>
            <a:ext cx="8402638" cy="512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CB-SVM Algorithm: Outline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Construct two CF-trees from positive and negative data sets independently</a:t>
            </a:r>
          </a:p>
          <a:p>
            <a:pPr lvl="1" eaLnBrk="1" hangingPunct="1"/>
            <a:r>
              <a:rPr lang="en-US" sz="2400" smtClean="0"/>
              <a:t>Need one scan of the data set</a:t>
            </a:r>
          </a:p>
          <a:p>
            <a:pPr eaLnBrk="1" hangingPunct="1"/>
            <a:r>
              <a:rPr lang="en-US" sz="2400" smtClean="0"/>
              <a:t>Train an SVM from the centroids of the root entries</a:t>
            </a:r>
          </a:p>
          <a:p>
            <a:pPr eaLnBrk="1" hangingPunct="1"/>
            <a:r>
              <a:rPr lang="en-US" sz="2400" smtClean="0"/>
              <a:t>De-cluster the entries near the boundary into the next level</a:t>
            </a:r>
          </a:p>
          <a:p>
            <a:pPr lvl="1" eaLnBrk="1" hangingPunct="1"/>
            <a:r>
              <a:rPr lang="en-US" sz="2400" smtClean="0"/>
              <a:t>The children entries de-clustered from the parent entries are accumulated into the training set with the non-declustered parent entries</a:t>
            </a:r>
          </a:p>
          <a:p>
            <a:pPr eaLnBrk="1" hangingPunct="1"/>
            <a:r>
              <a:rPr lang="en-US" sz="2400" smtClean="0"/>
              <a:t>Train an SVM again from the centroids of the entries in the training set</a:t>
            </a:r>
          </a:p>
          <a:p>
            <a:pPr eaLnBrk="1" hangingPunct="1"/>
            <a:r>
              <a:rPr lang="en-US" sz="2400" smtClean="0"/>
              <a:t>Repeat until nothing is accumulated 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C030B-A94B-402D-AA7F-A00FD94BA054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609600"/>
          </a:xfrm>
        </p:spPr>
        <p:txBody>
          <a:bodyPr/>
          <a:lstStyle/>
          <a:p>
            <a:pPr eaLnBrk="1" hangingPunct="1"/>
            <a:r>
              <a:rPr lang="en-US" sz="2800" smtClean="0"/>
              <a:t>Accuracy and Scalability on Synthetic Dataset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A45C7-4987-4621-A874-83AA81AF4E7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6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410200"/>
            <a:ext cx="8458200" cy="106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Experiments on large synthetic data sets shows better accuracy than random sampling approaches and far more scalable than the original SVM algorithm</a:t>
            </a:r>
          </a:p>
        </p:txBody>
      </p:sp>
      <p:sp>
        <p:nvSpPr>
          <p:cNvPr id="33797" name="Oval 3"/>
          <p:cNvSpPr>
            <a:spLocks noChangeArrowheads="1"/>
          </p:cNvSpPr>
          <p:nvPr/>
        </p:nvSpPr>
        <p:spPr bwMode="auto">
          <a:xfrm>
            <a:off x="3124200" y="2286000"/>
            <a:ext cx="762000" cy="4572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Oval 4"/>
          <p:cNvSpPr>
            <a:spLocks noChangeArrowheads="1"/>
          </p:cNvSpPr>
          <p:nvPr/>
        </p:nvSpPr>
        <p:spPr bwMode="auto">
          <a:xfrm>
            <a:off x="3200400" y="2971800"/>
            <a:ext cx="304800" cy="28575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Oval 5"/>
          <p:cNvSpPr>
            <a:spLocks noChangeArrowheads="1"/>
          </p:cNvSpPr>
          <p:nvPr/>
        </p:nvSpPr>
        <p:spPr bwMode="auto">
          <a:xfrm>
            <a:off x="3962400" y="2819400"/>
            <a:ext cx="228600" cy="3048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Oval 6"/>
          <p:cNvSpPr>
            <a:spLocks noChangeArrowheads="1"/>
          </p:cNvSpPr>
          <p:nvPr/>
        </p:nvSpPr>
        <p:spPr bwMode="auto">
          <a:xfrm>
            <a:off x="1109663" y="3521075"/>
            <a:ext cx="298450" cy="250825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Oval 7"/>
          <p:cNvSpPr>
            <a:spLocks noChangeArrowheads="1"/>
          </p:cNvSpPr>
          <p:nvPr/>
        </p:nvSpPr>
        <p:spPr bwMode="auto">
          <a:xfrm>
            <a:off x="5410200" y="2286000"/>
            <a:ext cx="381000" cy="2286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Oval 8"/>
          <p:cNvSpPr>
            <a:spLocks noChangeArrowheads="1"/>
          </p:cNvSpPr>
          <p:nvPr/>
        </p:nvSpPr>
        <p:spPr bwMode="auto">
          <a:xfrm>
            <a:off x="5257800" y="3505200"/>
            <a:ext cx="400050" cy="36195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 rot="-2384065">
            <a:off x="5094288" y="4467225"/>
            <a:ext cx="823912" cy="363538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5181600" y="3886200"/>
            <a:ext cx="304800" cy="325438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 rot="1354297">
            <a:off x="7389813" y="3306763"/>
            <a:ext cx="682625" cy="16764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 rot="1247502">
            <a:off x="6927850" y="2198688"/>
            <a:ext cx="457200" cy="9906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 rot="1193909">
            <a:off x="7996238" y="2208213"/>
            <a:ext cx="674687" cy="1189037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 rot="2344042">
            <a:off x="6627813" y="3400425"/>
            <a:ext cx="444500" cy="906463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6096000" y="4267200"/>
            <a:ext cx="762000" cy="533400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10" name="Object 17"/>
          <p:cNvGraphicFramePr>
            <a:graphicFrameLocks noChangeAspect="1"/>
          </p:cNvGraphicFramePr>
          <p:nvPr/>
        </p:nvGraphicFramePr>
        <p:xfrm>
          <a:off x="0" y="1295400"/>
          <a:ext cx="9144000" cy="4038600"/>
        </p:xfrm>
        <a:graphic>
          <a:graphicData uri="http://schemas.openxmlformats.org/presentationml/2006/ole">
            <p:oleObj spid="_x0000_s33810" name="Bitmap Image" r:id="rId4" imgW="7602011" imgH="3076190" progId="Paint.Picture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 vs. Neural Network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191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b="1" smtClean="0"/>
              <a:t>SVM</a:t>
            </a:r>
            <a:r>
              <a:rPr lang="en-US" sz="2400" smtClean="0"/>
              <a:t>	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Deterministic algorithm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Nice generalization properties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Hard to learn – learned in batch mode using quadratic programming techniques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Using kernels can learn very complex functions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600200"/>
            <a:ext cx="4343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b="1" smtClean="0"/>
              <a:t>Neural Network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Nondeterministic algorithm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Generalizes well but doesn’t have strong mathematical foundation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Can easily be learned in incremental fashion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To learn complex functions—use multilayer perceptron (nontrivial)</a:t>
            </a:r>
          </a:p>
        </p:txBody>
      </p:sp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5378A9-F6D3-4922-9EFB-5B7DC0A8B83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21336E-FAE7-4A09-80A5-DB23BA9341B4}" type="slidenum">
              <a:rPr lang="en-US" sz="1200"/>
              <a:pPr algn="r"/>
              <a:t>33</a:t>
            </a:fld>
            <a:endParaRPr lang="en-US" sz="12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 rot="9678759">
            <a:off x="7467600" y="32004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820FCC-D408-45F2-8159-45144860DDA8}" type="slidenum">
              <a:rPr lang="en-US" sz="1200"/>
              <a:pPr algn="r"/>
              <a:t>34</a:t>
            </a:fld>
            <a:endParaRPr lang="en-US" sz="12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7163" y="457200"/>
            <a:ext cx="7716837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Associative Classification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6868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Associative classification: Major steps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Mine data to find strong associations between frequent patterns (conjunctions of attribute-value pairs) and class labels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Association rules are generated in the form of </a:t>
            </a:r>
          </a:p>
          <a:p>
            <a:pPr lvl="3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 ^ p</a:t>
            </a:r>
            <a:r>
              <a:rPr lang="en-US" baseline="-25000" smtClean="0"/>
              <a:t>2</a:t>
            </a:r>
            <a:r>
              <a:rPr lang="en-US" smtClean="0"/>
              <a:t> … ^ p</a:t>
            </a:r>
            <a:r>
              <a:rPr lang="en-US" baseline="-25000" smtClean="0"/>
              <a:t>l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“A</a:t>
            </a:r>
            <a:r>
              <a:rPr lang="en-US" baseline="-25000" smtClean="0"/>
              <a:t>class</a:t>
            </a:r>
            <a:r>
              <a:rPr lang="en-US" smtClean="0"/>
              <a:t> = C” (conf, sup)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Organize the rules to form a rule-based classifier</a:t>
            </a:r>
            <a:endParaRPr lang="en-US" smtClean="0"/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Why effective? 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It explores highly confident associations among multiple attributes and may overcome some constraints introduced by decision-tree induction, which considers only one attribute at a time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smtClean="0"/>
              <a:t>Associative classification has been found to be often more accurate than some traditional classification methods, such as C4.5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DC25D5-5DB5-4C17-A2F7-AB3304797119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Typical Associative Classification Methods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7630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CBA</a:t>
            </a:r>
            <a:r>
              <a:rPr lang="en-US" sz="2000" smtClean="0"/>
              <a:t> (Classification Based on Associations: Liu, Hsu &amp; Ma, KDD’98)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Mine possible association rules in the form of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2000" smtClean="0"/>
              <a:t>Cond-set (a set of attribute-value pairs)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smtClean="0"/>
              <a:t>class label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Build classifier: Organize rules according to decreasing precedence based on confidence and then support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CMAR</a:t>
            </a:r>
            <a:r>
              <a:rPr lang="en-US" sz="2000" smtClean="0"/>
              <a:t> (Classification based on Multiple Association Rules: Li, Han, Pei, ICDM’01)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Classification: Statistical analysis on multiple rules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CPAR</a:t>
            </a:r>
            <a:r>
              <a:rPr lang="en-US" sz="2000" smtClean="0"/>
              <a:t> </a:t>
            </a:r>
            <a:r>
              <a:rPr lang="en-US" sz="1800" smtClean="0"/>
              <a:t>(Classification based on Predictive Association Rules: Yin &amp; Han, SDM’03)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Generation of predictive rules (FOIL-like analysis) but allow covered rules to retain with reduced weight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Prediction using best k rules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High efficiency, accuracy similar to CMAR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4C227C-0E26-4C5C-A88A-93E77B516D55}" type="slidenum">
              <a:rPr lang="en-US" sz="1200"/>
              <a:pPr algn="r"/>
              <a:t>36</a:t>
            </a:fld>
            <a:endParaRPr lang="en-US" sz="12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SimSun" pitchFamily="2" charset="-122"/>
              </a:rPr>
              <a:t>Frequent Pattern-Based Classification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ea typeface="SimSun" pitchFamily="2" charset="-122"/>
              </a:rPr>
              <a:t>H. Cheng, X. Yan, J. Han, and C.-W. Hsu, “</a:t>
            </a:r>
            <a:r>
              <a:rPr lang="en-US" altLang="zh-CN" sz="2400" smtClean="0">
                <a:ea typeface="SimSun" pitchFamily="2" charset="-122"/>
                <a:hlinkClick r:id="rId3"/>
              </a:rPr>
              <a:t>Discriminative Frequent Pattern Analysis for Effective Classification</a:t>
            </a:r>
            <a:r>
              <a:rPr lang="en-US" altLang="zh-CN" sz="2400" smtClean="0">
                <a:ea typeface="SimSun" pitchFamily="2" charset="-122"/>
              </a:rPr>
              <a:t>”, ICDE'07</a:t>
            </a:r>
            <a:endParaRPr lang="en-US" altLang="zh-CN" sz="2400" smtClean="0">
              <a:solidFill>
                <a:srgbClr val="CC3300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400" smtClean="0">
                <a:solidFill>
                  <a:srgbClr val="CC3300"/>
                </a:solidFill>
                <a:ea typeface="SimSun" pitchFamily="2" charset="-122"/>
              </a:rPr>
              <a:t>Accuracy issue</a:t>
            </a:r>
          </a:p>
          <a:p>
            <a:pPr lvl="1" eaLnBrk="1" hangingPunct="1"/>
            <a:r>
              <a:rPr lang="en-US" altLang="zh-CN" sz="2400" smtClean="0">
                <a:ea typeface="SimSun" pitchFamily="2" charset="-122"/>
              </a:rPr>
              <a:t>Increase the discriminative power</a:t>
            </a:r>
          </a:p>
          <a:p>
            <a:pPr lvl="1" eaLnBrk="1" hangingPunct="1"/>
            <a:r>
              <a:rPr lang="en-US" altLang="zh-CN" sz="2400" smtClean="0">
                <a:ea typeface="SimSun" pitchFamily="2" charset="-122"/>
              </a:rPr>
              <a:t>Increase the expressive power of the feature space</a:t>
            </a:r>
          </a:p>
          <a:p>
            <a:pPr eaLnBrk="1" hangingPunct="1"/>
            <a:r>
              <a:rPr lang="en-US" altLang="zh-CN" sz="2400" smtClean="0">
                <a:solidFill>
                  <a:srgbClr val="CC3300"/>
                </a:solidFill>
                <a:ea typeface="SimSun" pitchFamily="2" charset="-122"/>
              </a:rPr>
              <a:t>Scalability issue</a:t>
            </a:r>
          </a:p>
          <a:p>
            <a:pPr lvl="1" eaLnBrk="1" hangingPunct="1"/>
            <a:r>
              <a:rPr lang="en-US" altLang="zh-CN" sz="2400" smtClean="0">
                <a:ea typeface="SimSun" pitchFamily="2" charset="-122"/>
              </a:rPr>
              <a:t>It is computationally infeasible to generate </a:t>
            </a:r>
            <a:r>
              <a:rPr lang="en-US" altLang="zh-CN" sz="2400" smtClean="0">
                <a:solidFill>
                  <a:srgbClr val="CC3300"/>
                </a:solidFill>
                <a:ea typeface="SimSun" pitchFamily="2" charset="-122"/>
              </a:rPr>
              <a:t>all feature combinations</a:t>
            </a:r>
            <a:r>
              <a:rPr lang="en-US" altLang="zh-CN" sz="2400" smtClean="0">
                <a:ea typeface="SimSun" pitchFamily="2" charset="-122"/>
              </a:rPr>
              <a:t> and filter them with an information gain threshold</a:t>
            </a:r>
          </a:p>
          <a:p>
            <a:pPr lvl="1" eaLnBrk="1" hangingPunct="1"/>
            <a:r>
              <a:rPr lang="en-US" altLang="zh-CN" sz="2400" smtClean="0">
                <a:ea typeface="SimSun" pitchFamily="2" charset="-122"/>
              </a:rPr>
              <a:t>Efficient method (DDPMine: FPtree pruning): H. Cheng, X. Yan, J. Han, and P. S. Yu, "</a:t>
            </a:r>
            <a:r>
              <a:rPr lang="en-US" altLang="zh-CN" sz="2400" smtClean="0">
                <a:ea typeface="SimSun" pitchFamily="2" charset="-122"/>
                <a:hlinkClick r:id="rId4"/>
              </a:rPr>
              <a:t>Direct Discriminative Pattern Mining for Effective Classification</a:t>
            </a:r>
            <a:r>
              <a:rPr lang="en-US" altLang="zh-CN" sz="2400" smtClean="0">
                <a:ea typeface="SimSun" pitchFamily="2" charset="-122"/>
              </a:rPr>
              <a:t>", ICDE'08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9ABE06-37BE-4D12-A4FE-68D3605555F5}" type="slidenum">
              <a:rPr lang="en-US" sz="1200"/>
              <a:pPr algn="r"/>
              <a:t>37</a:t>
            </a:fld>
            <a:endParaRPr lang="en-US" sz="12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02638" cy="609600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ea typeface="SimSun" pitchFamily="2" charset="-122"/>
              </a:rPr>
              <a:t>Frequent Pattern vs. Single Feature</a:t>
            </a:r>
          </a:p>
        </p:txBody>
      </p:sp>
      <p:pic>
        <p:nvPicPr>
          <p:cNvPr id="40964" name="Picture 3" descr="austra1C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362200"/>
            <a:ext cx="3124200" cy="2343150"/>
          </a:xfrm>
          <a:noFill/>
        </p:spPr>
      </p:pic>
      <p:pic>
        <p:nvPicPr>
          <p:cNvPr id="40965" name="Picture 4" descr="sonar1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00750" y="2343150"/>
            <a:ext cx="3143250" cy="2357438"/>
          </a:xfrm>
          <a:noFill/>
        </p:spPr>
      </p:pic>
      <p:pic>
        <p:nvPicPr>
          <p:cNvPr id="40966" name="Picture 5" descr="cleve1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2230438"/>
            <a:ext cx="3211513" cy="2643187"/>
          </a:xfrm>
          <a:noFill/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685800" y="4876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(a) Austral</a:t>
            </a: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6705600" y="48910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(c) Sonar</a:t>
            </a: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3581400" y="4876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(b) Cleve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1828800" y="5470525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latin typeface="Arial" pitchFamily="34" charset="0"/>
                <a:ea typeface="SimSun" pitchFamily="2" charset="-122"/>
              </a:rPr>
              <a:t>Fig. 1.  Information Gain vs. Pattern Length</a:t>
            </a:r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 flipV="1">
            <a:off x="566738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 flipV="1">
            <a:off x="3429000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 flipV="1">
            <a:off x="6443663" y="44196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4" name="Text Box 13"/>
          <p:cNvSpPr txBox="1">
            <a:spLocks noChangeArrowheads="1"/>
          </p:cNvSpPr>
          <p:nvPr/>
        </p:nvSpPr>
        <p:spPr bwMode="auto">
          <a:xfrm>
            <a:off x="152400" y="1370013"/>
            <a:ext cx="8077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>
                <a:latin typeface="Arial" pitchFamily="34" charset="0"/>
                <a:ea typeface="SimSun" pitchFamily="2" charset="-122"/>
              </a:rPr>
              <a:t>The discriminative power of some frequent patterns is higher than that of single features.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B86790-A3EC-47C0-A23D-7B9F18CE8EF8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02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Empirical Results</a:t>
            </a:r>
            <a:r>
              <a:rPr lang="en-US" altLang="zh-CN" smtClean="0">
                <a:solidFill>
                  <a:srgbClr val="CC3300"/>
                </a:solidFill>
                <a:ea typeface="SimSun" pitchFamily="2" charset="-122"/>
              </a:rPr>
              <a:t> </a:t>
            </a:r>
          </a:p>
        </p:txBody>
      </p:sp>
      <p:pic>
        <p:nvPicPr>
          <p:cNvPr id="41988" name="Picture 3" descr="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44650"/>
            <a:ext cx="3124200" cy="2420938"/>
          </a:xfrm>
          <a:noFill/>
        </p:spPr>
      </p:pic>
      <p:pic>
        <p:nvPicPr>
          <p:cNvPr id="41989" name="Picture 4" descr="breast_i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41450"/>
            <a:ext cx="3152775" cy="2681288"/>
          </a:xfrm>
          <a:noFill/>
        </p:spPr>
      </p:pic>
      <p:pic>
        <p:nvPicPr>
          <p:cNvPr id="41990" name="Picture 5" descr="2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43600" y="1638300"/>
            <a:ext cx="3200400" cy="2400300"/>
          </a:xfrm>
          <a:noFill/>
        </p:spPr>
      </p:pic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762000" y="42814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(a) Austral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6705600" y="4267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(c) Sonar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33800" y="4267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SimSun" pitchFamily="2" charset="-122"/>
              </a:rPr>
              <a:t>(b) Breast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1905000" y="510540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latin typeface="Arial" pitchFamily="34" charset="0"/>
                <a:ea typeface="SimSun" pitchFamily="2" charset="-122"/>
              </a:rPr>
              <a:t>Fig. 2. Information Gain vs. Pattern Frequency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4D47BA-6A92-4756-9A4C-05432D942678}" type="slidenum">
              <a:rPr lang="en-US" sz="1200"/>
              <a:pPr algn="r"/>
              <a:t>39</a:t>
            </a:fld>
            <a:endParaRPr lang="en-US" sz="12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02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Feature Selection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4582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Given a set of frequent patterns, both non-discriminative and redundant patterns exist, which can cause overfitting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We want to single out the discriminative patterns and remove redundant ones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The notion of </a:t>
            </a:r>
            <a:r>
              <a:rPr lang="en-US" altLang="zh-CN" sz="2400" smtClean="0">
                <a:solidFill>
                  <a:srgbClr val="CC3300"/>
                </a:solidFill>
                <a:ea typeface="SimSun" pitchFamily="2" charset="-122"/>
              </a:rPr>
              <a:t>Maximal Marginal Relevance (MMR)</a:t>
            </a:r>
            <a:r>
              <a:rPr lang="en-US" altLang="zh-CN" sz="2400" smtClean="0">
                <a:ea typeface="SimSun" pitchFamily="2" charset="-122"/>
              </a:rPr>
              <a:t> is borrowed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CN" sz="2400" smtClean="0">
                <a:ea typeface="SimSun" pitchFamily="2" charset="-122"/>
              </a:rPr>
              <a:t>A document has high marginal relevance if it is both relevant to the query and contains minimal marginal similarity to previously selected documents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Bayesian Belief Network: An Example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6E0F31-96CA-484A-B04B-3CC7DFCBC0F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8" name="Oval 1027"/>
          <p:cNvSpPr>
            <a:spLocks noChangeArrowheads="1"/>
          </p:cNvSpPr>
          <p:nvPr/>
        </p:nvSpPr>
        <p:spPr bwMode="auto">
          <a:xfrm>
            <a:off x="457200" y="1447800"/>
            <a:ext cx="1295400" cy="762000"/>
          </a:xfrm>
          <a:prstGeom prst="ellipse">
            <a:avLst/>
          </a:prstGeom>
          <a:solidFill>
            <a:srgbClr val="F6E6EA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Family</a:t>
            </a:r>
          </a:p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History (FH)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9" name="Oval 1028"/>
          <p:cNvSpPr>
            <a:spLocks noChangeArrowheads="1"/>
          </p:cNvSpPr>
          <p:nvPr/>
        </p:nvSpPr>
        <p:spPr bwMode="auto">
          <a:xfrm>
            <a:off x="457200" y="3048000"/>
            <a:ext cx="1295400" cy="762000"/>
          </a:xfrm>
          <a:prstGeom prst="ellipse">
            <a:avLst/>
          </a:prstGeom>
          <a:solidFill>
            <a:srgbClr val="CC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LungCancer</a:t>
            </a:r>
          </a:p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(LC)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50" name="Oval 1029"/>
          <p:cNvSpPr>
            <a:spLocks noChangeArrowheads="1"/>
          </p:cNvSpPr>
          <p:nvPr/>
        </p:nvSpPr>
        <p:spPr bwMode="auto">
          <a:xfrm>
            <a:off x="533400" y="4724400"/>
            <a:ext cx="1295400" cy="762000"/>
          </a:xfrm>
          <a:prstGeom prst="ellipse">
            <a:avLst/>
          </a:prstGeom>
          <a:solidFill>
            <a:srgbClr val="FAE2F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PositiveXRay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51" name="Oval 1030"/>
          <p:cNvSpPr>
            <a:spLocks noChangeArrowheads="1"/>
          </p:cNvSpPr>
          <p:nvPr/>
        </p:nvSpPr>
        <p:spPr bwMode="auto">
          <a:xfrm>
            <a:off x="2667000" y="1447800"/>
            <a:ext cx="1295400" cy="76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Smoker (S)</a:t>
            </a:r>
          </a:p>
        </p:txBody>
      </p:sp>
      <p:sp>
        <p:nvSpPr>
          <p:cNvPr id="6152" name="Oval 1031"/>
          <p:cNvSpPr>
            <a:spLocks noChangeArrowheads="1"/>
          </p:cNvSpPr>
          <p:nvPr/>
        </p:nvSpPr>
        <p:spPr bwMode="auto">
          <a:xfrm>
            <a:off x="2743200" y="3048000"/>
            <a:ext cx="1295400" cy="762000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Emphysema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53" name="Oval 1032"/>
          <p:cNvSpPr>
            <a:spLocks noChangeArrowheads="1"/>
          </p:cNvSpPr>
          <p:nvPr/>
        </p:nvSpPr>
        <p:spPr bwMode="auto">
          <a:xfrm>
            <a:off x="2895600" y="4724400"/>
            <a:ext cx="1295400" cy="76200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Dyspnea</a:t>
            </a:r>
          </a:p>
        </p:txBody>
      </p:sp>
      <p:sp>
        <p:nvSpPr>
          <p:cNvPr id="6154" name="Line 1033"/>
          <p:cNvSpPr>
            <a:spLocks noChangeShapeType="1"/>
          </p:cNvSpPr>
          <p:nvPr/>
        </p:nvSpPr>
        <p:spPr bwMode="auto">
          <a:xfrm>
            <a:off x="1143000" y="2209800"/>
            <a:ext cx="0" cy="838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55" name="Line 1034"/>
          <p:cNvSpPr>
            <a:spLocks noChangeShapeType="1"/>
          </p:cNvSpPr>
          <p:nvPr/>
        </p:nvSpPr>
        <p:spPr bwMode="auto">
          <a:xfrm>
            <a:off x="11430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56" name="Line 1035"/>
          <p:cNvSpPr>
            <a:spLocks noChangeShapeType="1"/>
          </p:cNvSpPr>
          <p:nvPr/>
        </p:nvSpPr>
        <p:spPr bwMode="auto">
          <a:xfrm>
            <a:off x="3352800" y="2209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57" name="Line 1036"/>
          <p:cNvSpPr>
            <a:spLocks noChangeShapeType="1"/>
          </p:cNvSpPr>
          <p:nvPr/>
        </p:nvSpPr>
        <p:spPr bwMode="auto">
          <a:xfrm>
            <a:off x="3429000" y="3810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58" name="Line 1037"/>
          <p:cNvSpPr>
            <a:spLocks noChangeShapeType="1"/>
          </p:cNvSpPr>
          <p:nvPr/>
        </p:nvSpPr>
        <p:spPr bwMode="auto">
          <a:xfrm flipH="1">
            <a:off x="1219200" y="2133600"/>
            <a:ext cx="1752600" cy="914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6159" name="Line 1038"/>
          <p:cNvSpPr>
            <a:spLocks noChangeShapeType="1"/>
          </p:cNvSpPr>
          <p:nvPr/>
        </p:nvSpPr>
        <p:spPr bwMode="auto">
          <a:xfrm>
            <a:off x="1143000" y="3810000"/>
            <a:ext cx="2209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6160" name="Group 1063"/>
          <p:cNvGrpSpPr>
            <a:grpSpLocks/>
          </p:cNvGrpSpPr>
          <p:nvPr/>
        </p:nvGrpSpPr>
        <p:grpSpPr bwMode="auto">
          <a:xfrm>
            <a:off x="4267200" y="2209800"/>
            <a:ext cx="4687888" cy="1555750"/>
            <a:chOff x="2688" y="1420"/>
            <a:chExt cx="2953" cy="980"/>
          </a:xfrm>
        </p:grpSpPr>
        <p:sp>
          <p:nvSpPr>
            <p:cNvPr id="6167" name="Rectangle 1039"/>
            <p:cNvSpPr>
              <a:spLocks noChangeArrowheads="1"/>
            </p:cNvSpPr>
            <p:nvPr/>
          </p:nvSpPr>
          <p:spPr bwMode="auto">
            <a:xfrm>
              <a:off x="2688" y="1632"/>
              <a:ext cx="2928" cy="768"/>
            </a:xfrm>
            <a:prstGeom prst="rect">
              <a:avLst/>
            </a:prstGeom>
            <a:solidFill>
              <a:srgbClr val="00E49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6168" name="Line 1040"/>
            <p:cNvSpPr>
              <a:spLocks noChangeShapeType="1"/>
            </p:cNvSpPr>
            <p:nvPr/>
          </p:nvSpPr>
          <p:spPr bwMode="auto">
            <a:xfrm>
              <a:off x="2784" y="2016"/>
              <a:ext cx="28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69" name="Line 1041"/>
            <p:cNvSpPr>
              <a:spLocks noChangeShapeType="1"/>
            </p:cNvSpPr>
            <p:nvPr/>
          </p:nvSpPr>
          <p:spPr bwMode="auto">
            <a:xfrm>
              <a:off x="3216" y="1632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70" name="Line 1042"/>
            <p:cNvSpPr>
              <a:spLocks noChangeShapeType="1"/>
            </p:cNvSpPr>
            <p:nvPr/>
          </p:nvSpPr>
          <p:spPr bwMode="auto">
            <a:xfrm>
              <a:off x="3456" y="163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71" name="Line 1043"/>
            <p:cNvSpPr>
              <a:spLocks noChangeShapeType="1"/>
            </p:cNvSpPr>
            <p:nvPr/>
          </p:nvSpPr>
          <p:spPr bwMode="auto">
            <a:xfrm>
              <a:off x="4512" y="163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72" name="Line 1044"/>
            <p:cNvSpPr>
              <a:spLocks noChangeShapeType="1"/>
            </p:cNvSpPr>
            <p:nvPr/>
          </p:nvSpPr>
          <p:spPr bwMode="auto">
            <a:xfrm>
              <a:off x="3936" y="163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73" name="Line 1045"/>
            <p:cNvSpPr>
              <a:spLocks noChangeShapeType="1"/>
            </p:cNvSpPr>
            <p:nvPr/>
          </p:nvSpPr>
          <p:spPr bwMode="auto">
            <a:xfrm>
              <a:off x="5040" y="163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74" name="Text Box 1046"/>
            <p:cNvSpPr txBox="1">
              <a:spLocks noChangeArrowheads="1"/>
            </p:cNvSpPr>
            <p:nvPr/>
          </p:nvSpPr>
          <p:spPr bwMode="auto">
            <a:xfrm>
              <a:off x="2985" y="1713"/>
              <a:ext cx="33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LC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75" name="Text Box 1047"/>
            <p:cNvSpPr txBox="1">
              <a:spLocks noChangeArrowheads="1"/>
            </p:cNvSpPr>
            <p:nvPr/>
          </p:nvSpPr>
          <p:spPr bwMode="auto">
            <a:xfrm>
              <a:off x="2884" y="2049"/>
              <a:ext cx="422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~LC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76" name="Text Box 1048"/>
            <p:cNvSpPr txBox="1">
              <a:spLocks noChangeArrowheads="1"/>
            </p:cNvSpPr>
            <p:nvPr/>
          </p:nvSpPr>
          <p:spPr bwMode="auto">
            <a:xfrm>
              <a:off x="3408" y="1420"/>
              <a:ext cx="51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CC0099"/>
                  </a:solidFill>
                  <a:latin typeface="Times New Roman" pitchFamily="18" charset="0"/>
                </a:rPr>
                <a:t>(FH, S)</a:t>
              </a: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77" name="Text Box 1049"/>
            <p:cNvSpPr txBox="1">
              <a:spLocks noChangeArrowheads="1"/>
            </p:cNvSpPr>
            <p:nvPr/>
          </p:nvSpPr>
          <p:spPr bwMode="auto">
            <a:xfrm>
              <a:off x="3930" y="1420"/>
              <a:ext cx="58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CC0099"/>
                  </a:solidFill>
                  <a:latin typeface="Times New Roman" pitchFamily="18" charset="0"/>
                </a:rPr>
                <a:t>(FH, ~S)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6178" name="Text Box 1050"/>
            <p:cNvSpPr txBox="1">
              <a:spLocks noChangeArrowheads="1"/>
            </p:cNvSpPr>
            <p:nvPr/>
          </p:nvSpPr>
          <p:spPr bwMode="auto">
            <a:xfrm>
              <a:off x="4464" y="1420"/>
              <a:ext cx="58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CC0099"/>
                  </a:solidFill>
                  <a:latin typeface="Times New Roman" pitchFamily="18" charset="0"/>
                </a:rPr>
                <a:t>(~FH, S)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6179" name="Text Box 1051"/>
            <p:cNvSpPr txBox="1">
              <a:spLocks noChangeArrowheads="1"/>
            </p:cNvSpPr>
            <p:nvPr/>
          </p:nvSpPr>
          <p:spPr bwMode="auto">
            <a:xfrm>
              <a:off x="4992" y="1420"/>
              <a:ext cx="64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CC0099"/>
                  </a:solidFill>
                  <a:latin typeface="Times New Roman" pitchFamily="18" charset="0"/>
                </a:rPr>
                <a:t>(~FH, ~S)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6180" name="Text Box 1052"/>
            <p:cNvSpPr txBox="1">
              <a:spLocks noChangeArrowheads="1"/>
            </p:cNvSpPr>
            <p:nvPr/>
          </p:nvSpPr>
          <p:spPr bwMode="auto">
            <a:xfrm>
              <a:off x="3552" y="1728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1" name="Text Box 1053"/>
            <p:cNvSpPr txBox="1">
              <a:spLocks noChangeArrowheads="1"/>
            </p:cNvSpPr>
            <p:nvPr/>
          </p:nvSpPr>
          <p:spPr bwMode="auto">
            <a:xfrm>
              <a:off x="3572" y="2064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2" name="Text Box 1054"/>
            <p:cNvSpPr txBox="1">
              <a:spLocks noChangeArrowheads="1"/>
            </p:cNvSpPr>
            <p:nvPr/>
          </p:nvSpPr>
          <p:spPr bwMode="auto">
            <a:xfrm>
              <a:off x="4080" y="1737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3" name="Text Box 1055"/>
            <p:cNvSpPr txBox="1">
              <a:spLocks noChangeArrowheads="1"/>
            </p:cNvSpPr>
            <p:nvPr/>
          </p:nvSpPr>
          <p:spPr bwMode="auto">
            <a:xfrm>
              <a:off x="4100" y="2064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4" name="Text Box 1056"/>
            <p:cNvSpPr txBox="1">
              <a:spLocks noChangeArrowheads="1"/>
            </p:cNvSpPr>
            <p:nvPr/>
          </p:nvSpPr>
          <p:spPr bwMode="auto">
            <a:xfrm>
              <a:off x="4608" y="1728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5" name="Text Box 1057"/>
            <p:cNvSpPr txBox="1">
              <a:spLocks noChangeArrowheads="1"/>
            </p:cNvSpPr>
            <p:nvPr/>
          </p:nvSpPr>
          <p:spPr bwMode="auto">
            <a:xfrm>
              <a:off x="4608" y="2064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6" name="Text Box 1058"/>
            <p:cNvSpPr txBox="1">
              <a:spLocks noChangeArrowheads="1"/>
            </p:cNvSpPr>
            <p:nvPr/>
          </p:nvSpPr>
          <p:spPr bwMode="auto">
            <a:xfrm>
              <a:off x="5108" y="1737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187" name="Text Box 1059"/>
            <p:cNvSpPr txBox="1">
              <a:spLocks noChangeArrowheads="1"/>
            </p:cNvSpPr>
            <p:nvPr/>
          </p:nvSpPr>
          <p:spPr bwMode="auto">
            <a:xfrm>
              <a:off x="5136" y="2064"/>
              <a:ext cx="31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0.9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61" name="Text Box 1060"/>
          <p:cNvSpPr txBox="1">
            <a:spLocks noChangeArrowheads="1"/>
          </p:cNvSpPr>
          <p:nvPr/>
        </p:nvSpPr>
        <p:spPr bwMode="auto">
          <a:xfrm>
            <a:off x="338138" y="5715000"/>
            <a:ext cx="39290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0000"/>
                </a:solidFill>
              </a:rPr>
              <a:t>Bayesian Belief Network</a:t>
            </a:r>
            <a:endParaRPr lang="en-US"/>
          </a:p>
        </p:txBody>
      </p:sp>
      <p:sp>
        <p:nvSpPr>
          <p:cNvPr id="6162" name="Text Box 1061"/>
          <p:cNvSpPr txBox="1">
            <a:spLocks noChangeArrowheads="1"/>
          </p:cNvSpPr>
          <p:nvPr/>
        </p:nvSpPr>
        <p:spPr bwMode="auto">
          <a:xfrm>
            <a:off x="4191000" y="1447800"/>
            <a:ext cx="455136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00"/>
                </a:solidFill>
              </a:rPr>
              <a:t>CPT</a:t>
            </a:r>
            <a:r>
              <a:rPr lang="en-US" sz="2000">
                <a:solidFill>
                  <a:srgbClr val="000000"/>
                </a:solidFill>
              </a:rPr>
              <a:t>: </a:t>
            </a:r>
            <a:r>
              <a:rPr lang="en-US" sz="2000" b="1">
                <a:solidFill>
                  <a:srgbClr val="000000"/>
                </a:solidFill>
              </a:rPr>
              <a:t>Conditional Probability Table</a:t>
            </a:r>
            <a:r>
              <a:rPr lang="en-US" sz="2000">
                <a:solidFill>
                  <a:srgbClr val="000000"/>
                </a:solidFill>
              </a:rPr>
              <a:t> for variable LungCancer:</a:t>
            </a:r>
            <a:endParaRPr lang="en-US" sz="2000"/>
          </a:p>
        </p:txBody>
      </p:sp>
      <p:graphicFrame>
        <p:nvGraphicFramePr>
          <p:cNvPr id="6163" name="Object 1062"/>
          <p:cNvGraphicFramePr>
            <a:graphicFrameLocks noChangeAspect="1"/>
          </p:cNvGraphicFramePr>
          <p:nvPr/>
        </p:nvGraphicFramePr>
        <p:xfrm>
          <a:off x="4411663" y="5715000"/>
          <a:ext cx="4656137" cy="779463"/>
        </p:xfrm>
        <a:graphic>
          <a:graphicData uri="http://schemas.openxmlformats.org/presentationml/2006/ole">
            <p:oleObj spid="_x0000_s6163" name="Equation" r:id="rId4" imgW="2286000" imgH="508000" progId="Equation.3">
              <p:embed/>
            </p:oleObj>
          </a:graphicData>
        </a:graphic>
      </p:graphicFrame>
      <p:sp>
        <p:nvSpPr>
          <p:cNvPr id="6164" name="Rectangle 1064"/>
          <p:cNvSpPr>
            <a:spLocks noChangeArrowheads="1"/>
          </p:cNvSpPr>
          <p:nvPr/>
        </p:nvSpPr>
        <p:spPr bwMode="auto">
          <a:xfrm>
            <a:off x="4267200" y="385445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shows the conditional probability for each possible combination of its parents</a:t>
            </a:r>
          </a:p>
        </p:txBody>
      </p:sp>
      <p:sp>
        <p:nvSpPr>
          <p:cNvPr id="6165" name="Text Box 1065"/>
          <p:cNvSpPr txBox="1">
            <a:spLocks noChangeArrowheads="1"/>
          </p:cNvSpPr>
          <p:nvPr/>
        </p:nvSpPr>
        <p:spPr bwMode="auto">
          <a:xfrm>
            <a:off x="4343400" y="46482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Derivation of the probability of a particular combination of values of </a:t>
            </a:r>
            <a:r>
              <a:rPr lang="en-US" sz="2000" b="1"/>
              <a:t>X</a:t>
            </a:r>
            <a:r>
              <a:rPr lang="en-US" sz="2000"/>
              <a:t>, from CPT:</a:t>
            </a:r>
          </a:p>
        </p:txBody>
      </p:sp>
      <p:sp>
        <p:nvSpPr>
          <p:cNvPr id="6166" name="Text Box 46"/>
          <p:cNvSpPr txBox="1">
            <a:spLocks noChangeArrowheads="1"/>
          </p:cNvSpPr>
          <p:nvPr/>
        </p:nvSpPr>
        <p:spPr bwMode="auto">
          <a:xfrm>
            <a:off x="1965325" y="6127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8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0B97D4-6B97-4DFB-B403-D5671D487803}" type="slidenum">
              <a:rPr lang="en-US" altLang="zh-CN" sz="1200">
                <a:ea typeface="SimSun" pitchFamily="2" charset="-122"/>
              </a:rPr>
              <a:pPr algn="r"/>
              <a:t>40</a:t>
            </a:fld>
            <a:endParaRPr lang="en-US" altLang="zh-CN" sz="1200">
              <a:ea typeface="SimSun" pitchFamily="2" charset="-122"/>
            </a:endParaRPr>
          </a:p>
        </p:txBody>
      </p:sp>
      <p:grpSp>
        <p:nvGrpSpPr>
          <p:cNvPr id="46083" name="Group 11"/>
          <p:cNvGrpSpPr>
            <a:grpSpLocks noChangeAspect="1"/>
          </p:cNvGrpSpPr>
          <p:nvPr/>
        </p:nvGrpSpPr>
        <p:grpSpPr bwMode="auto">
          <a:xfrm>
            <a:off x="4271963" y="1447800"/>
            <a:ext cx="4643437" cy="3243263"/>
            <a:chOff x="1266" y="912"/>
            <a:chExt cx="3438" cy="2402"/>
          </a:xfrm>
        </p:grpSpPr>
        <p:sp>
          <p:nvSpPr>
            <p:cNvPr id="46100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266" y="912"/>
              <a:ext cx="3438" cy="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1" name="Line 12"/>
            <p:cNvSpPr>
              <a:spLocks noChangeShapeType="1"/>
            </p:cNvSpPr>
            <p:nvPr/>
          </p:nvSpPr>
          <p:spPr bwMode="auto">
            <a:xfrm flipH="1">
              <a:off x="1664" y="1050"/>
              <a:ext cx="1243" cy="124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2" name="Line 13"/>
            <p:cNvSpPr>
              <a:spLocks noChangeShapeType="1"/>
            </p:cNvSpPr>
            <p:nvPr/>
          </p:nvSpPr>
          <p:spPr bwMode="auto">
            <a:xfrm flipH="1">
              <a:off x="2285" y="1249"/>
              <a:ext cx="424" cy="104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3" name="Line 14"/>
            <p:cNvSpPr>
              <a:spLocks noChangeShapeType="1"/>
            </p:cNvSpPr>
            <p:nvPr/>
          </p:nvSpPr>
          <p:spPr bwMode="auto">
            <a:xfrm>
              <a:off x="2526" y="1700"/>
              <a:ext cx="357" cy="75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4" name="Freeform 15"/>
            <p:cNvSpPr>
              <a:spLocks/>
            </p:cNvSpPr>
            <p:nvPr/>
          </p:nvSpPr>
          <p:spPr bwMode="auto">
            <a:xfrm>
              <a:off x="2907" y="1050"/>
              <a:ext cx="622" cy="1763"/>
            </a:xfrm>
            <a:custGeom>
              <a:avLst/>
              <a:gdLst>
                <a:gd name="T0" fmla="*/ 0 w 622"/>
                <a:gd name="T1" fmla="*/ 0 h 1763"/>
                <a:gd name="T2" fmla="*/ 622 w 622"/>
                <a:gd name="T3" fmla="*/ 940 h 1763"/>
                <a:gd name="T4" fmla="*/ 208 w 622"/>
                <a:gd name="T5" fmla="*/ 1763 h 1763"/>
                <a:gd name="T6" fmla="*/ 0 60000 65536"/>
                <a:gd name="T7" fmla="*/ 0 60000 65536"/>
                <a:gd name="T8" fmla="*/ 0 60000 65536"/>
                <a:gd name="T9" fmla="*/ 0 w 622"/>
                <a:gd name="T10" fmla="*/ 0 h 1763"/>
                <a:gd name="T11" fmla="*/ 622 w 622"/>
                <a:gd name="T12" fmla="*/ 1763 h 17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2" h="1763">
                  <a:moveTo>
                    <a:pt x="0" y="0"/>
                  </a:moveTo>
                  <a:lnTo>
                    <a:pt x="622" y="940"/>
                  </a:lnTo>
                  <a:lnTo>
                    <a:pt x="208" y="1763"/>
                  </a:ln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5" name="Line 16"/>
            <p:cNvSpPr>
              <a:spLocks noChangeShapeType="1"/>
            </p:cNvSpPr>
            <p:nvPr/>
          </p:nvSpPr>
          <p:spPr bwMode="auto">
            <a:xfrm>
              <a:off x="3523" y="1981"/>
              <a:ext cx="421" cy="42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6" name="Line 17"/>
            <p:cNvSpPr>
              <a:spLocks noChangeShapeType="1"/>
            </p:cNvSpPr>
            <p:nvPr/>
          </p:nvSpPr>
          <p:spPr bwMode="auto">
            <a:xfrm>
              <a:off x="2907" y="1050"/>
              <a:ext cx="1659" cy="124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07" name="Rectangle 18"/>
            <p:cNvSpPr>
              <a:spLocks noChangeArrowheads="1"/>
            </p:cNvSpPr>
            <p:nvPr/>
          </p:nvSpPr>
          <p:spPr bwMode="auto">
            <a:xfrm>
              <a:off x="1612" y="2243"/>
              <a:ext cx="259" cy="1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 b="1"/>
            </a:p>
          </p:txBody>
        </p:sp>
        <p:sp>
          <p:nvSpPr>
            <p:cNvPr id="46108" name="Rectangle 19"/>
            <p:cNvSpPr>
              <a:spLocks noChangeArrowheads="1"/>
            </p:cNvSpPr>
            <p:nvPr/>
          </p:nvSpPr>
          <p:spPr bwMode="auto">
            <a:xfrm>
              <a:off x="1612" y="2243"/>
              <a:ext cx="259" cy="1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Rectangle 20"/>
            <p:cNvSpPr>
              <a:spLocks noChangeArrowheads="1"/>
            </p:cNvSpPr>
            <p:nvPr/>
          </p:nvSpPr>
          <p:spPr bwMode="auto">
            <a:xfrm>
              <a:off x="2804" y="2450"/>
              <a:ext cx="259" cy="1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21"/>
            <p:cNvSpPr>
              <a:spLocks noChangeArrowheads="1"/>
            </p:cNvSpPr>
            <p:nvPr/>
          </p:nvSpPr>
          <p:spPr bwMode="auto">
            <a:xfrm>
              <a:off x="2804" y="2450"/>
              <a:ext cx="259" cy="1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Rectangle 22"/>
            <p:cNvSpPr>
              <a:spLocks noChangeArrowheads="1"/>
            </p:cNvSpPr>
            <p:nvPr/>
          </p:nvSpPr>
          <p:spPr bwMode="auto">
            <a:xfrm>
              <a:off x="3011" y="2761"/>
              <a:ext cx="259" cy="156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Rectangle 23"/>
            <p:cNvSpPr>
              <a:spLocks noChangeArrowheads="1"/>
            </p:cNvSpPr>
            <p:nvPr/>
          </p:nvSpPr>
          <p:spPr bwMode="auto">
            <a:xfrm>
              <a:off x="3011" y="2761"/>
              <a:ext cx="259" cy="156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24"/>
            <p:cNvSpPr>
              <a:spLocks noChangeArrowheads="1"/>
            </p:cNvSpPr>
            <p:nvPr/>
          </p:nvSpPr>
          <p:spPr bwMode="auto">
            <a:xfrm>
              <a:off x="4436" y="2295"/>
              <a:ext cx="259" cy="1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Rectangle 25"/>
            <p:cNvSpPr>
              <a:spLocks noChangeArrowheads="1"/>
            </p:cNvSpPr>
            <p:nvPr/>
          </p:nvSpPr>
          <p:spPr bwMode="auto">
            <a:xfrm>
              <a:off x="4436" y="2295"/>
              <a:ext cx="259" cy="1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Rectangle 26"/>
            <p:cNvSpPr>
              <a:spLocks noChangeArrowheads="1"/>
            </p:cNvSpPr>
            <p:nvPr/>
          </p:nvSpPr>
          <p:spPr bwMode="auto">
            <a:xfrm>
              <a:off x="3763" y="2321"/>
              <a:ext cx="259" cy="1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27"/>
            <p:cNvSpPr>
              <a:spLocks noChangeArrowheads="1"/>
            </p:cNvSpPr>
            <p:nvPr/>
          </p:nvSpPr>
          <p:spPr bwMode="auto">
            <a:xfrm>
              <a:off x="3763" y="2321"/>
              <a:ext cx="259" cy="1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Rectangle 28"/>
            <p:cNvSpPr>
              <a:spLocks noChangeArrowheads="1"/>
            </p:cNvSpPr>
            <p:nvPr/>
          </p:nvSpPr>
          <p:spPr bwMode="auto">
            <a:xfrm>
              <a:off x="2208" y="2217"/>
              <a:ext cx="259" cy="15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29"/>
            <p:cNvSpPr>
              <a:spLocks noChangeArrowheads="1"/>
            </p:cNvSpPr>
            <p:nvPr/>
          </p:nvSpPr>
          <p:spPr bwMode="auto">
            <a:xfrm>
              <a:off x="2208" y="2217"/>
              <a:ext cx="259" cy="155"/>
            </a:xfrm>
            <a:prstGeom prst="rect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Freeform 30"/>
            <p:cNvSpPr>
              <a:spLocks noEditPoints="1"/>
            </p:cNvSpPr>
            <p:nvPr/>
          </p:nvSpPr>
          <p:spPr bwMode="auto">
            <a:xfrm>
              <a:off x="3475" y="2473"/>
              <a:ext cx="420" cy="732"/>
            </a:xfrm>
            <a:custGeom>
              <a:avLst/>
              <a:gdLst>
                <a:gd name="T0" fmla="*/ 1 w 1406"/>
                <a:gd name="T1" fmla="*/ 0 h 2446"/>
                <a:gd name="T2" fmla="*/ 1 w 1406"/>
                <a:gd name="T3" fmla="*/ 0 h 2446"/>
                <a:gd name="T4" fmla="*/ 1 w 1406"/>
                <a:gd name="T5" fmla="*/ 0 h 2446"/>
                <a:gd name="T6" fmla="*/ 1 w 1406"/>
                <a:gd name="T7" fmla="*/ 0 h 2446"/>
                <a:gd name="T8" fmla="*/ 1 w 1406"/>
                <a:gd name="T9" fmla="*/ 0 h 2446"/>
                <a:gd name="T10" fmla="*/ 1 w 1406"/>
                <a:gd name="T11" fmla="*/ 0 h 2446"/>
                <a:gd name="T12" fmla="*/ 1 w 1406"/>
                <a:gd name="T13" fmla="*/ 0 h 2446"/>
                <a:gd name="T14" fmla="*/ 1 w 1406"/>
                <a:gd name="T15" fmla="*/ 0 h 2446"/>
                <a:gd name="T16" fmla="*/ 1 w 1406"/>
                <a:gd name="T17" fmla="*/ 0 h 2446"/>
                <a:gd name="T18" fmla="*/ 1 w 1406"/>
                <a:gd name="T19" fmla="*/ 0 h 2446"/>
                <a:gd name="T20" fmla="*/ 1 w 1406"/>
                <a:gd name="T21" fmla="*/ 0 h 2446"/>
                <a:gd name="T22" fmla="*/ 1 w 1406"/>
                <a:gd name="T23" fmla="*/ 0 h 2446"/>
                <a:gd name="T24" fmla="*/ 1 w 1406"/>
                <a:gd name="T25" fmla="*/ 0 h 2446"/>
                <a:gd name="T26" fmla="*/ 1 w 1406"/>
                <a:gd name="T27" fmla="*/ 0 h 2446"/>
                <a:gd name="T28" fmla="*/ 1 w 1406"/>
                <a:gd name="T29" fmla="*/ 1 h 2446"/>
                <a:gd name="T30" fmla="*/ 1 w 1406"/>
                <a:gd name="T31" fmla="*/ 1 h 2446"/>
                <a:gd name="T32" fmla="*/ 1 w 1406"/>
                <a:gd name="T33" fmla="*/ 0 h 2446"/>
                <a:gd name="T34" fmla="*/ 1 w 1406"/>
                <a:gd name="T35" fmla="*/ 1 h 2446"/>
                <a:gd name="T36" fmla="*/ 1 w 1406"/>
                <a:gd name="T37" fmla="*/ 1 h 2446"/>
                <a:gd name="T38" fmla="*/ 1 w 1406"/>
                <a:gd name="T39" fmla="*/ 1 h 2446"/>
                <a:gd name="T40" fmla="*/ 1 w 1406"/>
                <a:gd name="T41" fmla="*/ 1 h 2446"/>
                <a:gd name="T42" fmla="*/ 1 w 1406"/>
                <a:gd name="T43" fmla="*/ 1 h 2446"/>
                <a:gd name="T44" fmla="*/ 1 w 1406"/>
                <a:gd name="T45" fmla="*/ 1 h 2446"/>
                <a:gd name="T46" fmla="*/ 1 w 1406"/>
                <a:gd name="T47" fmla="*/ 1 h 2446"/>
                <a:gd name="T48" fmla="*/ 1 w 1406"/>
                <a:gd name="T49" fmla="*/ 1 h 2446"/>
                <a:gd name="T50" fmla="*/ 0 w 1406"/>
                <a:gd name="T51" fmla="*/ 1 h 2446"/>
                <a:gd name="T52" fmla="*/ 1 w 1406"/>
                <a:gd name="T53" fmla="*/ 1 h 2446"/>
                <a:gd name="T54" fmla="*/ 1 w 1406"/>
                <a:gd name="T55" fmla="*/ 1 h 2446"/>
                <a:gd name="T56" fmla="*/ 0 w 1406"/>
                <a:gd name="T57" fmla="*/ 1 h 2446"/>
                <a:gd name="T58" fmla="*/ 0 w 1406"/>
                <a:gd name="T59" fmla="*/ 1 h 2446"/>
                <a:gd name="T60" fmla="*/ 0 w 1406"/>
                <a:gd name="T61" fmla="*/ 1 h 2446"/>
                <a:gd name="T62" fmla="*/ 0 w 1406"/>
                <a:gd name="T63" fmla="*/ 1 h 2446"/>
                <a:gd name="T64" fmla="*/ 0 w 1406"/>
                <a:gd name="T65" fmla="*/ 1 h 2446"/>
                <a:gd name="T66" fmla="*/ 0 w 1406"/>
                <a:gd name="T67" fmla="*/ 1 h 2446"/>
                <a:gd name="T68" fmla="*/ 0 w 1406"/>
                <a:gd name="T69" fmla="*/ 1 h 2446"/>
                <a:gd name="T70" fmla="*/ 0 w 1406"/>
                <a:gd name="T71" fmla="*/ 1 h 2446"/>
                <a:gd name="T72" fmla="*/ 0 w 1406"/>
                <a:gd name="T73" fmla="*/ 1 h 2446"/>
                <a:gd name="T74" fmla="*/ 0 w 1406"/>
                <a:gd name="T75" fmla="*/ 1 h 2446"/>
                <a:gd name="T76" fmla="*/ 0 w 1406"/>
                <a:gd name="T77" fmla="*/ 1 h 2446"/>
                <a:gd name="T78" fmla="*/ 0 w 1406"/>
                <a:gd name="T79" fmla="*/ 1 h 2446"/>
                <a:gd name="T80" fmla="*/ 0 w 1406"/>
                <a:gd name="T81" fmla="*/ 1 h 2446"/>
                <a:gd name="T82" fmla="*/ 0 w 1406"/>
                <a:gd name="T83" fmla="*/ 1 h 2446"/>
                <a:gd name="T84" fmla="*/ 0 w 1406"/>
                <a:gd name="T85" fmla="*/ 1 h 2446"/>
                <a:gd name="T86" fmla="*/ 0 w 1406"/>
                <a:gd name="T87" fmla="*/ 1 h 2446"/>
                <a:gd name="T88" fmla="*/ 0 w 1406"/>
                <a:gd name="T89" fmla="*/ 1 h 2446"/>
                <a:gd name="T90" fmla="*/ 0 w 1406"/>
                <a:gd name="T91" fmla="*/ 1 h 2446"/>
                <a:gd name="T92" fmla="*/ 0 w 1406"/>
                <a:gd name="T93" fmla="*/ 1 h 2446"/>
                <a:gd name="T94" fmla="*/ 0 w 1406"/>
                <a:gd name="T95" fmla="*/ 1 h 2446"/>
                <a:gd name="T96" fmla="*/ 0 w 1406"/>
                <a:gd name="T97" fmla="*/ 1 h 2446"/>
                <a:gd name="T98" fmla="*/ 0 w 1406"/>
                <a:gd name="T99" fmla="*/ 2 h 2446"/>
                <a:gd name="T100" fmla="*/ 0 w 1406"/>
                <a:gd name="T101" fmla="*/ 2 h 2446"/>
                <a:gd name="T102" fmla="*/ 0 w 1406"/>
                <a:gd name="T103" fmla="*/ 2 h 24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6"/>
                <a:gd name="T157" fmla="*/ 0 h 2446"/>
                <a:gd name="T158" fmla="*/ 1406 w 1406"/>
                <a:gd name="T159" fmla="*/ 2446 h 24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6" h="2446">
                  <a:moveTo>
                    <a:pt x="1404" y="13"/>
                  </a:moveTo>
                  <a:lnTo>
                    <a:pt x="1348" y="110"/>
                  </a:lnTo>
                  <a:cubicBezTo>
                    <a:pt x="1346" y="114"/>
                    <a:pt x="1341" y="115"/>
                    <a:pt x="1337" y="113"/>
                  </a:cubicBezTo>
                  <a:cubicBezTo>
                    <a:pt x="1333" y="111"/>
                    <a:pt x="1332" y="106"/>
                    <a:pt x="1334" y="102"/>
                  </a:cubicBezTo>
                  <a:lnTo>
                    <a:pt x="1390" y="5"/>
                  </a:lnTo>
                  <a:cubicBezTo>
                    <a:pt x="1392" y="1"/>
                    <a:pt x="1397" y="0"/>
                    <a:pt x="1401" y="2"/>
                  </a:cubicBezTo>
                  <a:cubicBezTo>
                    <a:pt x="1404" y="4"/>
                    <a:pt x="1406" y="9"/>
                    <a:pt x="1404" y="13"/>
                  </a:cubicBezTo>
                  <a:close/>
                  <a:moveTo>
                    <a:pt x="1308" y="180"/>
                  </a:moveTo>
                  <a:lnTo>
                    <a:pt x="1253" y="277"/>
                  </a:lnTo>
                  <a:cubicBezTo>
                    <a:pt x="1251" y="281"/>
                    <a:pt x="1246" y="282"/>
                    <a:pt x="1242" y="280"/>
                  </a:cubicBezTo>
                  <a:cubicBezTo>
                    <a:pt x="1238" y="278"/>
                    <a:pt x="1237" y="273"/>
                    <a:pt x="1239" y="269"/>
                  </a:cubicBezTo>
                  <a:lnTo>
                    <a:pt x="1294" y="172"/>
                  </a:lnTo>
                  <a:cubicBezTo>
                    <a:pt x="1297" y="168"/>
                    <a:pt x="1302" y="167"/>
                    <a:pt x="1305" y="169"/>
                  </a:cubicBezTo>
                  <a:cubicBezTo>
                    <a:pt x="1309" y="171"/>
                    <a:pt x="1311" y="176"/>
                    <a:pt x="1308" y="180"/>
                  </a:cubicBezTo>
                  <a:close/>
                  <a:moveTo>
                    <a:pt x="1213" y="346"/>
                  </a:moveTo>
                  <a:lnTo>
                    <a:pt x="1158" y="444"/>
                  </a:lnTo>
                  <a:cubicBezTo>
                    <a:pt x="1155" y="447"/>
                    <a:pt x="1150" y="449"/>
                    <a:pt x="1147" y="447"/>
                  </a:cubicBezTo>
                  <a:cubicBezTo>
                    <a:pt x="1143" y="444"/>
                    <a:pt x="1141" y="440"/>
                    <a:pt x="1144" y="436"/>
                  </a:cubicBezTo>
                  <a:lnTo>
                    <a:pt x="1199" y="338"/>
                  </a:lnTo>
                  <a:cubicBezTo>
                    <a:pt x="1201" y="335"/>
                    <a:pt x="1206" y="333"/>
                    <a:pt x="1210" y="335"/>
                  </a:cubicBezTo>
                  <a:cubicBezTo>
                    <a:pt x="1214" y="338"/>
                    <a:pt x="1215" y="343"/>
                    <a:pt x="1213" y="346"/>
                  </a:cubicBezTo>
                  <a:close/>
                  <a:moveTo>
                    <a:pt x="1118" y="513"/>
                  </a:moveTo>
                  <a:lnTo>
                    <a:pt x="1062" y="610"/>
                  </a:lnTo>
                  <a:cubicBezTo>
                    <a:pt x="1060" y="614"/>
                    <a:pt x="1055" y="615"/>
                    <a:pt x="1051" y="613"/>
                  </a:cubicBezTo>
                  <a:cubicBezTo>
                    <a:pt x="1047" y="611"/>
                    <a:pt x="1046" y="606"/>
                    <a:pt x="1048" y="602"/>
                  </a:cubicBezTo>
                  <a:lnTo>
                    <a:pt x="1104" y="505"/>
                  </a:lnTo>
                  <a:cubicBezTo>
                    <a:pt x="1106" y="501"/>
                    <a:pt x="1111" y="500"/>
                    <a:pt x="1115" y="502"/>
                  </a:cubicBezTo>
                  <a:cubicBezTo>
                    <a:pt x="1119" y="504"/>
                    <a:pt x="1120" y="509"/>
                    <a:pt x="1118" y="513"/>
                  </a:cubicBezTo>
                  <a:close/>
                  <a:moveTo>
                    <a:pt x="1023" y="680"/>
                  </a:moveTo>
                  <a:lnTo>
                    <a:pt x="967" y="777"/>
                  </a:lnTo>
                  <a:cubicBezTo>
                    <a:pt x="965" y="781"/>
                    <a:pt x="960" y="782"/>
                    <a:pt x="956" y="780"/>
                  </a:cubicBezTo>
                  <a:cubicBezTo>
                    <a:pt x="952" y="778"/>
                    <a:pt x="951" y="773"/>
                    <a:pt x="953" y="769"/>
                  </a:cubicBezTo>
                  <a:lnTo>
                    <a:pt x="1009" y="672"/>
                  </a:lnTo>
                  <a:cubicBezTo>
                    <a:pt x="1011" y="668"/>
                    <a:pt x="1016" y="667"/>
                    <a:pt x="1020" y="669"/>
                  </a:cubicBezTo>
                  <a:cubicBezTo>
                    <a:pt x="1023" y="671"/>
                    <a:pt x="1025" y="676"/>
                    <a:pt x="1023" y="680"/>
                  </a:cubicBezTo>
                  <a:close/>
                  <a:moveTo>
                    <a:pt x="927" y="846"/>
                  </a:moveTo>
                  <a:lnTo>
                    <a:pt x="872" y="944"/>
                  </a:lnTo>
                  <a:cubicBezTo>
                    <a:pt x="870" y="948"/>
                    <a:pt x="865" y="949"/>
                    <a:pt x="861" y="947"/>
                  </a:cubicBezTo>
                  <a:cubicBezTo>
                    <a:pt x="857" y="945"/>
                    <a:pt x="856" y="940"/>
                    <a:pt x="858" y="936"/>
                  </a:cubicBezTo>
                  <a:lnTo>
                    <a:pt x="913" y="839"/>
                  </a:lnTo>
                  <a:cubicBezTo>
                    <a:pt x="916" y="835"/>
                    <a:pt x="920" y="833"/>
                    <a:pt x="924" y="836"/>
                  </a:cubicBezTo>
                  <a:cubicBezTo>
                    <a:pt x="928" y="838"/>
                    <a:pt x="929" y="843"/>
                    <a:pt x="927" y="846"/>
                  </a:cubicBezTo>
                  <a:close/>
                  <a:moveTo>
                    <a:pt x="832" y="1013"/>
                  </a:moveTo>
                  <a:lnTo>
                    <a:pt x="776" y="1110"/>
                  </a:lnTo>
                  <a:cubicBezTo>
                    <a:pt x="774" y="1114"/>
                    <a:pt x="769" y="1116"/>
                    <a:pt x="766" y="1113"/>
                  </a:cubicBezTo>
                  <a:cubicBezTo>
                    <a:pt x="762" y="1111"/>
                    <a:pt x="760" y="1106"/>
                    <a:pt x="763" y="1102"/>
                  </a:cubicBezTo>
                  <a:lnTo>
                    <a:pt x="818" y="1005"/>
                  </a:lnTo>
                  <a:cubicBezTo>
                    <a:pt x="820" y="1001"/>
                    <a:pt x="825" y="1000"/>
                    <a:pt x="829" y="1002"/>
                  </a:cubicBezTo>
                  <a:cubicBezTo>
                    <a:pt x="833" y="1004"/>
                    <a:pt x="834" y="1009"/>
                    <a:pt x="832" y="1013"/>
                  </a:cubicBezTo>
                  <a:close/>
                  <a:moveTo>
                    <a:pt x="737" y="1180"/>
                  </a:moveTo>
                  <a:lnTo>
                    <a:pt x="681" y="1277"/>
                  </a:lnTo>
                  <a:cubicBezTo>
                    <a:pt x="679" y="1281"/>
                    <a:pt x="674" y="1282"/>
                    <a:pt x="670" y="1280"/>
                  </a:cubicBezTo>
                  <a:cubicBezTo>
                    <a:pt x="666" y="1278"/>
                    <a:pt x="665" y="1273"/>
                    <a:pt x="667" y="1269"/>
                  </a:cubicBezTo>
                  <a:lnTo>
                    <a:pt x="723" y="1172"/>
                  </a:lnTo>
                  <a:cubicBezTo>
                    <a:pt x="725" y="1168"/>
                    <a:pt x="730" y="1167"/>
                    <a:pt x="734" y="1169"/>
                  </a:cubicBezTo>
                  <a:cubicBezTo>
                    <a:pt x="738" y="1171"/>
                    <a:pt x="739" y="1176"/>
                    <a:pt x="737" y="1180"/>
                  </a:cubicBezTo>
                  <a:close/>
                  <a:moveTo>
                    <a:pt x="642" y="1347"/>
                  </a:moveTo>
                  <a:lnTo>
                    <a:pt x="586" y="1444"/>
                  </a:lnTo>
                  <a:cubicBezTo>
                    <a:pt x="584" y="1448"/>
                    <a:pt x="579" y="1449"/>
                    <a:pt x="575" y="1447"/>
                  </a:cubicBezTo>
                  <a:cubicBezTo>
                    <a:pt x="571" y="1445"/>
                    <a:pt x="570" y="1440"/>
                    <a:pt x="572" y="1436"/>
                  </a:cubicBezTo>
                  <a:lnTo>
                    <a:pt x="628" y="1339"/>
                  </a:lnTo>
                  <a:cubicBezTo>
                    <a:pt x="630" y="1335"/>
                    <a:pt x="635" y="1333"/>
                    <a:pt x="639" y="1336"/>
                  </a:cubicBezTo>
                  <a:cubicBezTo>
                    <a:pt x="642" y="1338"/>
                    <a:pt x="644" y="1343"/>
                    <a:pt x="642" y="1347"/>
                  </a:cubicBezTo>
                  <a:close/>
                  <a:moveTo>
                    <a:pt x="546" y="1513"/>
                  </a:moveTo>
                  <a:lnTo>
                    <a:pt x="491" y="1611"/>
                  </a:lnTo>
                  <a:cubicBezTo>
                    <a:pt x="488" y="1614"/>
                    <a:pt x="484" y="1616"/>
                    <a:pt x="480" y="1614"/>
                  </a:cubicBezTo>
                  <a:cubicBezTo>
                    <a:pt x="476" y="1611"/>
                    <a:pt x="475" y="1606"/>
                    <a:pt x="477" y="1603"/>
                  </a:cubicBezTo>
                  <a:lnTo>
                    <a:pt x="532" y="1505"/>
                  </a:lnTo>
                  <a:cubicBezTo>
                    <a:pt x="535" y="1502"/>
                    <a:pt x="539" y="1500"/>
                    <a:pt x="543" y="1502"/>
                  </a:cubicBezTo>
                  <a:cubicBezTo>
                    <a:pt x="547" y="1505"/>
                    <a:pt x="548" y="1509"/>
                    <a:pt x="546" y="1513"/>
                  </a:cubicBezTo>
                  <a:close/>
                  <a:moveTo>
                    <a:pt x="451" y="1680"/>
                  </a:moveTo>
                  <a:lnTo>
                    <a:pt x="395" y="1777"/>
                  </a:lnTo>
                  <a:cubicBezTo>
                    <a:pt x="393" y="1781"/>
                    <a:pt x="388" y="1782"/>
                    <a:pt x="385" y="1780"/>
                  </a:cubicBezTo>
                  <a:cubicBezTo>
                    <a:pt x="381" y="1778"/>
                    <a:pt x="379" y="1773"/>
                    <a:pt x="382" y="1769"/>
                  </a:cubicBezTo>
                  <a:lnTo>
                    <a:pt x="437" y="1672"/>
                  </a:lnTo>
                  <a:cubicBezTo>
                    <a:pt x="439" y="1668"/>
                    <a:pt x="444" y="1667"/>
                    <a:pt x="448" y="1669"/>
                  </a:cubicBezTo>
                  <a:cubicBezTo>
                    <a:pt x="452" y="1671"/>
                    <a:pt x="453" y="1676"/>
                    <a:pt x="451" y="1680"/>
                  </a:cubicBezTo>
                  <a:close/>
                  <a:moveTo>
                    <a:pt x="356" y="1847"/>
                  </a:moveTo>
                  <a:lnTo>
                    <a:pt x="300" y="1944"/>
                  </a:lnTo>
                  <a:cubicBezTo>
                    <a:pt x="298" y="1948"/>
                    <a:pt x="293" y="1949"/>
                    <a:pt x="289" y="1947"/>
                  </a:cubicBezTo>
                  <a:cubicBezTo>
                    <a:pt x="285" y="1945"/>
                    <a:pt x="284" y="1940"/>
                    <a:pt x="286" y="1936"/>
                  </a:cubicBezTo>
                  <a:lnTo>
                    <a:pt x="342" y="1839"/>
                  </a:lnTo>
                  <a:cubicBezTo>
                    <a:pt x="344" y="1835"/>
                    <a:pt x="349" y="1834"/>
                    <a:pt x="353" y="1836"/>
                  </a:cubicBezTo>
                  <a:cubicBezTo>
                    <a:pt x="357" y="1838"/>
                    <a:pt x="358" y="1843"/>
                    <a:pt x="356" y="1847"/>
                  </a:cubicBezTo>
                  <a:close/>
                  <a:moveTo>
                    <a:pt x="260" y="2013"/>
                  </a:moveTo>
                  <a:lnTo>
                    <a:pt x="205" y="2111"/>
                  </a:lnTo>
                  <a:cubicBezTo>
                    <a:pt x="203" y="2114"/>
                    <a:pt x="198" y="2116"/>
                    <a:pt x="194" y="2114"/>
                  </a:cubicBezTo>
                  <a:cubicBezTo>
                    <a:pt x="190" y="2111"/>
                    <a:pt x="189" y="2107"/>
                    <a:pt x="191" y="2103"/>
                  </a:cubicBezTo>
                  <a:lnTo>
                    <a:pt x="247" y="2005"/>
                  </a:lnTo>
                  <a:cubicBezTo>
                    <a:pt x="249" y="2002"/>
                    <a:pt x="254" y="2000"/>
                    <a:pt x="258" y="2002"/>
                  </a:cubicBezTo>
                  <a:cubicBezTo>
                    <a:pt x="261" y="2005"/>
                    <a:pt x="263" y="2010"/>
                    <a:pt x="260" y="2013"/>
                  </a:cubicBezTo>
                  <a:close/>
                  <a:moveTo>
                    <a:pt x="165" y="2180"/>
                  </a:moveTo>
                  <a:lnTo>
                    <a:pt x="110" y="2277"/>
                  </a:lnTo>
                  <a:cubicBezTo>
                    <a:pt x="107" y="2281"/>
                    <a:pt x="103" y="2283"/>
                    <a:pt x="99" y="2280"/>
                  </a:cubicBezTo>
                  <a:cubicBezTo>
                    <a:pt x="95" y="2278"/>
                    <a:pt x="94" y="2273"/>
                    <a:pt x="96" y="2269"/>
                  </a:cubicBezTo>
                  <a:lnTo>
                    <a:pt x="151" y="2172"/>
                  </a:lnTo>
                  <a:cubicBezTo>
                    <a:pt x="154" y="2168"/>
                    <a:pt x="158" y="2167"/>
                    <a:pt x="162" y="2169"/>
                  </a:cubicBezTo>
                  <a:cubicBezTo>
                    <a:pt x="166" y="2171"/>
                    <a:pt x="167" y="2176"/>
                    <a:pt x="165" y="2180"/>
                  </a:cubicBezTo>
                  <a:close/>
                  <a:moveTo>
                    <a:pt x="70" y="2347"/>
                  </a:moveTo>
                  <a:lnTo>
                    <a:pt x="16" y="2441"/>
                  </a:lnTo>
                  <a:cubicBezTo>
                    <a:pt x="14" y="2444"/>
                    <a:pt x="9" y="2446"/>
                    <a:pt x="5" y="2444"/>
                  </a:cubicBezTo>
                  <a:cubicBezTo>
                    <a:pt x="2" y="2441"/>
                    <a:pt x="0" y="2436"/>
                    <a:pt x="3" y="2433"/>
                  </a:cubicBezTo>
                  <a:lnTo>
                    <a:pt x="56" y="2339"/>
                  </a:lnTo>
                  <a:cubicBezTo>
                    <a:pt x="58" y="2335"/>
                    <a:pt x="63" y="2334"/>
                    <a:pt x="67" y="2336"/>
                  </a:cubicBezTo>
                  <a:cubicBezTo>
                    <a:pt x="71" y="2338"/>
                    <a:pt x="72" y="2343"/>
                    <a:pt x="70" y="2347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20" name="Freeform 31"/>
            <p:cNvSpPr>
              <a:spLocks noEditPoints="1"/>
            </p:cNvSpPr>
            <p:nvPr/>
          </p:nvSpPr>
          <p:spPr bwMode="auto">
            <a:xfrm>
              <a:off x="3890" y="2473"/>
              <a:ext cx="420" cy="732"/>
            </a:xfrm>
            <a:custGeom>
              <a:avLst/>
              <a:gdLst>
                <a:gd name="T0" fmla="*/ 0 w 1405"/>
                <a:gd name="T1" fmla="*/ 0 h 2446"/>
                <a:gd name="T2" fmla="*/ 0 w 1405"/>
                <a:gd name="T3" fmla="*/ 0 h 2446"/>
                <a:gd name="T4" fmla="*/ 0 w 1405"/>
                <a:gd name="T5" fmla="*/ 0 h 2446"/>
                <a:gd name="T6" fmla="*/ 0 w 1405"/>
                <a:gd name="T7" fmla="*/ 0 h 2446"/>
                <a:gd name="T8" fmla="*/ 0 w 1405"/>
                <a:gd name="T9" fmla="*/ 0 h 2446"/>
                <a:gd name="T10" fmla="*/ 0 w 1405"/>
                <a:gd name="T11" fmla="*/ 0 h 2446"/>
                <a:gd name="T12" fmla="*/ 0 w 1405"/>
                <a:gd name="T13" fmla="*/ 0 h 2446"/>
                <a:gd name="T14" fmla="*/ 0 w 1405"/>
                <a:gd name="T15" fmla="*/ 0 h 2446"/>
                <a:gd name="T16" fmla="*/ 0 w 1405"/>
                <a:gd name="T17" fmla="*/ 0 h 2446"/>
                <a:gd name="T18" fmla="*/ 0 w 1405"/>
                <a:gd name="T19" fmla="*/ 0 h 2446"/>
                <a:gd name="T20" fmla="*/ 0 w 1405"/>
                <a:gd name="T21" fmla="*/ 0 h 2446"/>
                <a:gd name="T22" fmla="*/ 0 w 1405"/>
                <a:gd name="T23" fmla="*/ 0 h 2446"/>
                <a:gd name="T24" fmla="*/ 0 w 1405"/>
                <a:gd name="T25" fmla="*/ 0 h 2446"/>
                <a:gd name="T26" fmla="*/ 0 w 1405"/>
                <a:gd name="T27" fmla="*/ 0 h 2446"/>
                <a:gd name="T28" fmla="*/ 0 w 1405"/>
                <a:gd name="T29" fmla="*/ 1 h 2446"/>
                <a:gd name="T30" fmla="*/ 0 w 1405"/>
                <a:gd name="T31" fmla="*/ 1 h 2446"/>
                <a:gd name="T32" fmla="*/ 0 w 1405"/>
                <a:gd name="T33" fmla="*/ 0 h 2446"/>
                <a:gd name="T34" fmla="*/ 0 w 1405"/>
                <a:gd name="T35" fmla="*/ 1 h 2446"/>
                <a:gd name="T36" fmla="*/ 0 w 1405"/>
                <a:gd name="T37" fmla="*/ 1 h 2446"/>
                <a:gd name="T38" fmla="*/ 0 w 1405"/>
                <a:gd name="T39" fmla="*/ 1 h 2446"/>
                <a:gd name="T40" fmla="*/ 0 w 1405"/>
                <a:gd name="T41" fmla="*/ 1 h 2446"/>
                <a:gd name="T42" fmla="*/ 0 w 1405"/>
                <a:gd name="T43" fmla="*/ 1 h 2446"/>
                <a:gd name="T44" fmla="*/ 0 w 1405"/>
                <a:gd name="T45" fmla="*/ 1 h 2446"/>
                <a:gd name="T46" fmla="*/ 0 w 1405"/>
                <a:gd name="T47" fmla="*/ 1 h 2446"/>
                <a:gd name="T48" fmla="*/ 0 w 1405"/>
                <a:gd name="T49" fmla="*/ 1 h 2446"/>
                <a:gd name="T50" fmla="*/ 1 w 1405"/>
                <a:gd name="T51" fmla="*/ 1 h 2446"/>
                <a:gd name="T52" fmla="*/ 0 w 1405"/>
                <a:gd name="T53" fmla="*/ 1 h 2446"/>
                <a:gd name="T54" fmla="*/ 0 w 1405"/>
                <a:gd name="T55" fmla="*/ 1 h 2446"/>
                <a:gd name="T56" fmla="*/ 1 w 1405"/>
                <a:gd name="T57" fmla="*/ 1 h 2446"/>
                <a:gd name="T58" fmla="*/ 1 w 1405"/>
                <a:gd name="T59" fmla="*/ 1 h 2446"/>
                <a:gd name="T60" fmla="*/ 1 w 1405"/>
                <a:gd name="T61" fmla="*/ 1 h 2446"/>
                <a:gd name="T62" fmla="*/ 1 w 1405"/>
                <a:gd name="T63" fmla="*/ 1 h 2446"/>
                <a:gd name="T64" fmla="*/ 1 w 1405"/>
                <a:gd name="T65" fmla="*/ 1 h 2446"/>
                <a:gd name="T66" fmla="*/ 1 w 1405"/>
                <a:gd name="T67" fmla="*/ 1 h 2446"/>
                <a:gd name="T68" fmla="*/ 1 w 1405"/>
                <a:gd name="T69" fmla="*/ 1 h 2446"/>
                <a:gd name="T70" fmla="*/ 1 w 1405"/>
                <a:gd name="T71" fmla="*/ 1 h 2446"/>
                <a:gd name="T72" fmla="*/ 1 w 1405"/>
                <a:gd name="T73" fmla="*/ 1 h 2446"/>
                <a:gd name="T74" fmla="*/ 1 w 1405"/>
                <a:gd name="T75" fmla="*/ 1 h 2446"/>
                <a:gd name="T76" fmla="*/ 1 w 1405"/>
                <a:gd name="T77" fmla="*/ 1 h 2446"/>
                <a:gd name="T78" fmla="*/ 1 w 1405"/>
                <a:gd name="T79" fmla="*/ 1 h 2446"/>
                <a:gd name="T80" fmla="*/ 1 w 1405"/>
                <a:gd name="T81" fmla="*/ 1 h 2446"/>
                <a:gd name="T82" fmla="*/ 1 w 1405"/>
                <a:gd name="T83" fmla="*/ 1 h 2446"/>
                <a:gd name="T84" fmla="*/ 1 w 1405"/>
                <a:gd name="T85" fmla="*/ 1 h 2446"/>
                <a:gd name="T86" fmla="*/ 1 w 1405"/>
                <a:gd name="T87" fmla="*/ 1 h 2446"/>
                <a:gd name="T88" fmla="*/ 1 w 1405"/>
                <a:gd name="T89" fmla="*/ 1 h 2446"/>
                <a:gd name="T90" fmla="*/ 1 w 1405"/>
                <a:gd name="T91" fmla="*/ 1 h 2446"/>
                <a:gd name="T92" fmla="*/ 1 w 1405"/>
                <a:gd name="T93" fmla="*/ 1 h 2446"/>
                <a:gd name="T94" fmla="*/ 1 w 1405"/>
                <a:gd name="T95" fmla="*/ 1 h 2446"/>
                <a:gd name="T96" fmla="*/ 1 w 1405"/>
                <a:gd name="T97" fmla="*/ 1 h 2446"/>
                <a:gd name="T98" fmla="*/ 1 w 1405"/>
                <a:gd name="T99" fmla="*/ 2 h 2446"/>
                <a:gd name="T100" fmla="*/ 1 w 1405"/>
                <a:gd name="T101" fmla="*/ 2 h 2446"/>
                <a:gd name="T102" fmla="*/ 1 w 1405"/>
                <a:gd name="T103" fmla="*/ 2 h 24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5"/>
                <a:gd name="T157" fmla="*/ 0 h 2446"/>
                <a:gd name="T158" fmla="*/ 1405 w 1405"/>
                <a:gd name="T159" fmla="*/ 2446 h 24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5" h="2446">
                  <a:moveTo>
                    <a:pt x="16" y="5"/>
                  </a:moveTo>
                  <a:lnTo>
                    <a:pt x="71" y="102"/>
                  </a:lnTo>
                  <a:cubicBezTo>
                    <a:pt x="73" y="106"/>
                    <a:pt x="72" y="111"/>
                    <a:pt x="68" y="113"/>
                  </a:cubicBezTo>
                  <a:cubicBezTo>
                    <a:pt x="64" y="115"/>
                    <a:pt x="59" y="114"/>
                    <a:pt x="57" y="110"/>
                  </a:cubicBezTo>
                  <a:lnTo>
                    <a:pt x="2" y="13"/>
                  </a:ln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3" y="1"/>
                    <a:pt x="16" y="5"/>
                  </a:cubicBezTo>
                  <a:close/>
                  <a:moveTo>
                    <a:pt x="111" y="172"/>
                  </a:moveTo>
                  <a:lnTo>
                    <a:pt x="166" y="269"/>
                  </a:lnTo>
                  <a:cubicBezTo>
                    <a:pt x="169" y="273"/>
                    <a:pt x="167" y="278"/>
                    <a:pt x="163" y="280"/>
                  </a:cubicBezTo>
                  <a:cubicBezTo>
                    <a:pt x="160" y="282"/>
                    <a:pt x="155" y="281"/>
                    <a:pt x="153" y="277"/>
                  </a:cubicBezTo>
                  <a:lnTo>
                    <a:pt x="97" y="180"/>
                  </a:lnTo>
                  <a:cubicBezTo>
                    <a:pt x="95" y="176"/>
                    <a:pt x="96" y="171"/>
                    <a:pt x="100" y="169"/>
                  </a:cubicBezTo>
                  <a:cubicBezTo>
                    <a:pt x="104" y="167"/>
                    <a:pt x="109" y="168"/>
                    <a:pt x="111" y="172"/>
                  </a:cubicBezTo>
                  <a:close/>
                  <a:moveTo>
                    <a:pt x="206" y="338"/>
                  </a:moveTo>
                  <a:lnTo>
                    <a:pt x="262" y="436"/>
                  </a:lnTo>
                  <a:cubicBezTo>
                    <a:pt x="264" y="440"/>
                    <a:pt x="263" y="444"/>
                    <a:pt x="259" y="447"/>
                  </a:cubicBezTo>
                  <a:cubicBezTo>
                    <a:pt x="255" y="449"/>
                    <a:pt x="250" y="447"/>
                    <a:pt x="248" y="444"/>
                  </a:cubicBezTo>
                  <a:lnTo>
                    <a:pt x="192" y="346"/>
                  </a:lnTo>
                  <a:cubicBezTo>
                    <a:pt x="190" y="343"/>
                    <a:pt x="191" y="338"/>
                    <a:pt x="195" y="335"/>
                  </a:cubicBezTo>
                  <a:cubicBezTo>
                    <a:pt x="199" y="333"/>
                    <a:pt x="204" y="335"/>
                    <a:pt x="206" y="338"/>
                  </a:cubicBezTo>
                  <a:close/>
                  <a:moveTo>
                    <a:pt x="301" y="505"/>
                  </a:moveTo>
                  <a:lnTo>
                    <a:pt x="357" y="602"/>
                  </a:lnTo>
                  <a:cubicBezTo>
                    <a:pt x="359" y="606"/>
                    <a:pt x="358" y="611"/>
                    <a:pt x="354" y="613"/>
                  </a:cubicBezTo>
                  <a:cubicBezTo>
                    <a:pt x="350" y="615"/>
                    <a:pt x="345" y="614"/>
                    <a:pt x="343" y="610"/>
                  </a:cubicBezTo>
                  <a:lnTo>
                    <a:pt x="287" y="513"/>
                  </a:lnTo>
                  <a:cubicBezTo>
                    <a:pt x="285" y="509"/>
                    <a:pt x="287" y="504"/>
                    <a:pt x="290" y="502"/>
                  </a:cubicBezTo>
                  <a:cubicBezTo>
                    <a:pt x="294" y="500"/>
                    <a:pt x="299" y="501"/>
                    <a:pt x="301" y="505"/>
                  </a:cubicBezTo>
                  <a:close/>
                  <a:moveTo>
                    <a:pt x="397" y="672"/>
                  </a:moveTo>
                  <a:lnTo>
                    <a:pt x="452" y="769"/>
                  </a:lnTo>
                  <a:cubicBezTo>
                    <a:pt x="454" y="773"/>
                    <a:pt x="453" y="778"/>
                    <a:pt x="449" y="780"/>
                  </a:cubicBezTo>
                  <a:cubicBezTo>
                    <a:pt x="445" y="782"/>
                    <a:pt x="440" y="781"/>
                    <a:pt x="438" y="777"/>
                  </a:cubicBezTo>
                  <a:lnTo>
                    <a:pt x="383" y="680"/>
                  </a:lnTo>
                  <a:cubicBezTo>
                    <a:pt x="381" y="676"/>
                    <a:pt x="382" y="671"/>
                    <a:pt x="386" y="669"/>
                  </a:cubicBezTo>
                  <a:cubicBezTo>
                    <a:pt x="390" y="667"/>
                    <a:pt x="394" y="668"/>
                    <a:pt x="397" y="672"/>
                  </a:cubicBezTo>
                  <a:close/>
                  <a:moveTo>
                    <a:pt x="492" y="839"/>
                  </a:moveTo>
                  <a:lnTo>
                    <a:pt x="547" y="936"/>
                  </a:lnTo>
                  <a:cubicBezTo>
                    <a:pt x="550" y="940"/>
                    <a:pt x="548" y="945"/>
                    <a:pt x="544" y="947"/>
                  </a:cubicBezTo>
                  <a:cubicBezTo>
                    <a:pt x="541" y="949"/>
                    <a:pt x="536" y="948"/>
                    <a:pt x="534" y="944"/>
                  </a:cubicBezTo>
                  <a:lnTo>
                    <a:pt x="478" y="846"/>
                  </a:lnTo>
                  <a:cubicBezTo>
                    <a:pt x="476" y="843"/>
                    <a:pt x="477" y="838"/>
                    <a:pt x="481" y="836"/>
                  </a:cubicBezTo>
                  <a:cubicBezTo>
                    <a:pt x="485" y="833"/>
                    <a:pt x="490" y="835"/>
                    <a:pt x="492" y="839"/>
                  </a:cubicBezTo>
                  <a:close/>
                  <a:moveTo>
                    <a:pt x="587" y="1005"/>
                  </a:moveTo>
                  <a:lnTo>
                    <a:pt x="643" y="1102"/>
                  </a:lnTo>
                  <a:cubicBezTo>
                    <a:pt x="645" y="1106"/>
                    <a:pt x="644" y="1111"/>
                    <a:pt x="640" y="1113"/>
                  </a:cubicBezTo>
                  <a:cubicBezTo>
                    <a:pt x="636" y="1116"/>
                    <a:pt x="631" y="1114"/>
                    <a:pt x="629" y="1110"/>
                  </a:cubicBezTo>
                  <a:lnTo>
                    <a:pt x="573" y="1013"/>
                  </a:lnTo>
                  <a:cubicBezTo>
                    <a:pt x="571" y="1009"/>
                    <a:pt x="572" y="1004"/>
                    <a:pt x="576" y="1002"/>
                  </a:cubicBezTo>
                  <a:cubicBezTo>
                    <a:pt x="580" y="1000"/>
                    <a:pt x="585" y="1001"/>
                    <a:pt x="587" y="1005"/>
                  </a:cubicBezTo>
                  <a:close/>
                  <a:moveTo>
                    <a:pt x="682" y="1172"/>
                  </a:moveTo>
                  <a:lnTo>
                    <a:pt x="738" y="1269"/>
                  </a:lnTo>
                  <a:cubicBezTo>
                    <a:pt x="740" y="1273"/>
                    <a:pt x="739" y="1278"/>
                    <a:pt x="735" y="1280"/>
                  </a:cubicBezTo>
                  <a:cubicBezTo>
                    <a:pt x="731" y="1282"/>
                    <a:pt x="726" y="1281"/>
                    <a:pt x="724" y="1277"/>
                  </a:cubicBezTo>
                  <a:lnTo>
                    <a:pt x="669" y="1180"/>
                  </a:lnTo>
                  <a:cubicBezTo>
                    <a:pt x="666" y="1176"/>
                    <a:pt x="668" y="1171"/>
                    <a:pt x="671" y="1169"/>
                  </a:cubicBezTo>
                  <a:cubicBezTo>
                    <a:pt x="675" y="1167"/>
                    <a:pt x="680" y="1168"/>
                    <a:pt x="682" y="1172"/>
                  </a:cubicBezTo>
                  <a:close/>
                  <a:moveTo>
                    <a:pt x="778" y="1339"/>
                  </a:moveTo>
                  <a:lnTo>
                    <a:pt x="833" y="1436"/>
                  </a:lnTo>
                  <a:cubicBezTo>
                    <a:pt x="835" y="1440"/>
                    <a:pt x="834" y="1445"/>
                    <a:pt x="830" y="1447"/>
                  </a:cubicBezTo>
                  <a:cubicBezTo>
                    <a:pt x="826" y="1449"/>
                    <a:pt x="822" y="1448"/>
                    <a:pt x="819" y="1444"/>
                  </a:cubicBezTo>
                  <a:lnTo>
                    <a:pt x="764" y="1347"/>
                  </a:lnTo>
                  <a:cubicBezTo>
                    <a:pt x="762" y="1343"/>
                    <a:pt x="763" y="1338"/>
                    <a:pt x="767" y="1336"/>
                  </a:cubicBezTo>
                  <a:cubicBezTo>
                    <a:pt x="771" y="1333"/>
                    <a:pt x="775" y="1335"/>
                    <a:pt x="778" y="1339"/>
                  </a:cubicBezTo>
                  <a:close/>
                  <a:moveTo>
                    <a:pt x="873" y="1505"/>
                  </a:moveTo>
                  <a:lnTo>
                    <a:pt x="928" y="1603"/>
                  </a:lnTo>
                  <a:cubicBezTo>
                    <a:pt x="931" y="1606"/>
                    <a:pt x="929" y="1611"/>
                    <a:pt x="926" y="1614"/>
                  </a:cubicBezTo>
                  <a:cubicBezTo>
                    <a:pt x="922" y="1616"/>
                    <a:pt x="917" y="1614"/>
                    <a:pt x="915" y="1611"/>
                  </a:cubicBezTo>
                  <a:lnTo>
                    <a:pt x="859" y="1513"/>
                  </a:lnTo>
                  <a:cubicBezTo>
                    <a:pt x="857" y="1509"/>
                    <a:pt x="858" y="1505"/>
                    <a:pt x="862" y="1502"/>
                  </a:cubicBezTo>
                  <a:cubicBezTo>
                    <a:pt x="866" y="1500"/>
                    <a:pt x="871" y="1502"/>
                    <a:pt x="873" y="1505"/>
                  </a:cubicBezTo>
                  <a:close/>
                  <a:moveTo>
                    <a:pt x="968" y="1672"/>
                  </a:moveTo>
                  <a:lnTo>
                    <a:pt x="1024" y="1769"/>
                  </a:lnTo>
                  <a:cubicBezTo>
                    <a:pt x="1026" y="1773"/>
                    <a:pt x="1025" y="1778"/>
                    <a:pt x="1021" y="1780"/>
                  </a:cubicBezTo>
                  <a:cubicBezTo>
                    <a:pt x="1017" y="1782"/>
                    <a:pt x="1012" y="1781"/>
                    <a:pt x="1010" y="1777"/>
                  </a:cubicBezTo>
                  <a:lnTo>
                    <a:pt x="954" y="1680"/>
                  </a:lnTo>
                  <a:cubicBezTo>
                    <a:pt x="952" y="1676"/>
                    <a:pt x="953" y="1671"/>
                    <a:pt x="957" y="1669"/>
                  </a:cubicBezTo>
                  <a:cubicBezTo>
                    <a:pt x="961" y="1667"/>
                    <a:pt x="966" y="1668"/>
                    <a:pt x="968" y="1672"/>
                  </a:cubicBezTo>
                  <a:close/>
                  <a:moveTo>
                    <a:pt x="1063" y="1839"/>
                  </a:moveTo>
                  <a:lnTo>
                    <a:pt x="1119" y="1936"/>
                  </a:lnTo>
                  <a:cubicBezTo>
                    <a:pt x="1121" y="1940"/>
                    <a:pt x="1120" y="1945"/>
                    <a:pt x="1116" y="1947"/>
                  </a:cubicBezTo>
                  <a:cubicBezTo>
                    <a:pt x="1112" y="1949"/>
                    <a:pt x="1107" y="1948"/>
                    <a:pt x="1105" y="1944"/>
                  </a:cubicBezTo>
                  <a:lnTo>
                    <a:pt x="1050" y="1847"/>
                  </a:lnTo>
                  <a:cubicBezTo>
                    <a:pt x="1047" y="1843"/>
                    <a:pt x="1049" y="1838"/>
                    <a:pt x="1053" y="1836"/>
                  </a:cubicBezTo>
                  <a:cubicBezTo>
                    <a:pt x="1056" y="1834"/>
                    <a:pt x="1061" y="1835"/>
                    <a:pt x="1063" y="1839"/>
                  </a:cubicBezTo>
                  <a:close/>
                  <a:moveTo>
                    <a:pt x="1159" y="2005"/>
                  </a:moveTo>
                  <a:lnTo>
                    <a:pt x="1214" y="2103"/>
                  </a:lnTo>
                  <a:cubicBezTo>
                    <a:pt x="1216" y="2107"/>
                    <a:pt x="1215" y="2111"/>
                    <a:pt x="1211" y="2114"/>
                  </a:cubicBezTo>
                  <a:cubicBezTo>
                    <a:pt x="1207" y="2116"/>
                    <a:pt x="1203" y="2114"/>
                    <a:pt x="1200" y="2111"/>
                  </a:cubicBezTo>
                  <a:lnTo>
                    <a:pt x="1145" y="2013"/>
                  </a:lnTo>
                  <a:cubicBezTo>
                    <a:pt x="1143" y="2010"/>
                    <a:pt x="1144" y="2005"/>
                    <a:pt x="1148" y="2002"/>
                  </a:cubicBezTo>
                  <a:cubicBezTo>
                    <a:pt x="1152" y="2000"/>
                    <a:pt x="1156" y="2002"/>
                    <a:pt x="1159" y="2005"/>
                  </a:cubicBezTo>
                  <a:close/>
                  <a:moveTo>
                    <a:pt x="1254" y="2172"/>
                  </a:moveTo>
                  <a:lnTo>
                    <a:pt x="1310" y="2269"/>
                  </a:lnTo>
                  <a:cubicBezTo>
                    <a:pt x="1312" y="2273"/>
                    <a:pt x="1310" y="2278"/>
                    <a:pt x="1307" y="2280"/>
                  </a:cubicBezTo>
                  <a:cubicBezTo>
                    <a:pt x="1303" y="2283"/>
                    <a:pt x="1298" y="2281"/>
                    <a:pt x="1296" y="2277"/>
                  </a:cubicBezTo>
                  <a:lnTo>
                    <a:pt x="1240" y="2180"/>
                  </a:lnTo>
                  <a:cubicBezTo>
                    <a:pt x="1238" y="2176"/>
                    <a:pt x="1239" y="2171"/>
                    <a:pt x="1243" y="2169"/>
                  </a:cubicBezTo>
                  <a:cubicBezTo>
                    <a:pt x="1247" y="2167"/>
                    <a:pt x="1252" y="2168"/>
                    <a:pt x="1254" y="2172"/>
                  </a:cubicBezTo>
                  <a:close/>
                  <a:moveTo>
                    <a:pt x="1349" y="2339"/>
                  </a:moveTo>
                  <a:lnTo>
                    <a:pt x="1403" y="2433"/>
                  </a:lnTo>
                  <a:cubicBezTo>
                    <a:pt x="1405" y="2436"/>
                    <a:pt x="1404" y="2441"/>
                    <a:pt x="1400" y="2444"/>
                  </a:cubicBezTo>
                  <a:cubicBezTo>
                    <a:pt x="1396" y="2446"/>
                    <a:pt x="1391" y="2444"/>
                    <a:pt x="1389" y="2441"/>
                  </a:cubicBezTo>
                  <a:lnTo>
                    <a:pt x="1335" y="2347"/>
                  </a:lnTo>
                  <a:cubicBezTo>
                    <a:pt x="1333" y="2343"/>
                    <a:pt x="1334" y="2338"/>
                    <a:pt x="1338" y="2336"/>
                  </a:cubicBezTo>
                  <a:cubicBezTo>
                    <a:pt x="1342" y="2334"/>
                    <a:pt x="1347" y="2335"/>
                    <a:pt x="1349" y="2339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21" name="Oval 32"/>
            <p:cNvSpPr>
              <a:spLocks noChangeArrowheads="1"/>
            </p:cNvSpPr>
            <p:nvPr/>
          </p:nvSpPr>
          <p:spPr bwMode="auto">
            <a:xfrm>
              <a:off x="2830" y="921"/>
              <a:ext cx="155" cy="155"/>
            </a:xfrm>
            <a:prstGeom prst="ellipse">
              <a:avLst/>
            </a:prstGeom>
            <a:solidFill>
              <a:srgbClr val="CC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Oval 33"/>
            <p:cNvSpPr>
              <a:spLocks noChangeArrowheads="1"/>
            </p:cNvSpPr>
            <p:nvPr/>
          </p:nvSpPr>
          <p:spPr bwMode="auto">
            <a:xfrm>
              <a:off x="2830" y="921"/>
              <a:ext cx="155" cy="155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Oval 34"/>
            <p:cNvSpPr>
              <a:spLocks noChangeArrowheads="1"/>
            </p:cNvSpPr>
            <p:nvPr/>
          </p:nvSpPr>
          <p:spPr bwMode="auto">
            <a:xfrm>
              <a:off x="4229" y="3150"/>
              <a:ext cx="156" cy="155"/>
            </a:xfrm>
            <a:prstGeom prst="ellipse">
              <a:avLst/>
            </a:prstGeom>
            <a:solidFill>
              <a:srgbClr val="CC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Oval 35"/>
            <p:cNvSpPr>
              <a:spLocks noChangeArrowheads="1"/>
            </p:cNvSpPr>
            <p:nvPr/>
          </p:nvSpPr>
          <p:spPr bwMode="auto">
            <a:xfrm>
              <a:off x="4229" y="3150"/>
              <a:ext cx="156" cy="155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36"/>
            <p:cNvSpPr>
              <a:spLocks noChangeArrowheads="1"/>
            </p:cNvSpPr>
            <p:nvPr/>
          </p:nvSpPr>
          <p:spPr bwMode="auto">
            <a:xfrm>
              <a:off x="3426" y="3150"/>
              <a:ext cx="155" cy="155"/>
            </a:xfrm>
            <a:prstGeom prst="ellipse">
              <a:avLst/>
            </a:prstGeom>
            <a:solidFill>
              <a:srgbClr val="CC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Oval 37"/>
            <p:cNvSpPr>
              <a:spLocks noChangeArrowheads="1"/>
            </p:cNvSpPr>
            <p:nvPr/>
          </p:nvSpPr>
          <p:spPr bwMode="auto">
            <a:xfrm>
              <a:off x="3426" y="3150"/>
              <a:ext cx="155" cy="155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Oval 38"/>
            <p:cNvSpPr>
              <a:spLocks noChangeArrowheads="1"/>
            </p:cNvSpPr>
            <p:nvPr/>
          </p:nvSpPr>
          <p:spPr bwMode="auto">
            <a:xfrm>
              <a:off x="2078" y="3072"/>
              <a:ext cx="156" cy="156"/>
            </a:xfrm>
            <a:prstGeom prst="ellipse">
              <a:avLst/>
            </a:prstGeom>
            <a:solidFill>
              <a:srgbClr val="CC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Oval 39"/>
            <p:cNvSpPr>
              <a:spLocks noChangeArrowheads="1"/>
            </p:cNvSpPr>
            <p:nvPr/>
          </p:nvSpPr>
          <p:spPr bwMode="auto">
            <a:xfrm>
              <a:off x="2078" y="3072"/>
              <a:ext cx="156" cy="15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Oval 40"/>
            <p:cNvSpPr>
              <a:spLocks noChangeArrowheads="1"/>
            </p:cNvSpPr>
            <p:nvPr/>
          </p:nvSpPr>
          <p:spPr bwMode="auto">
            <a:xfrm>
              <a:off x="1275" y="3072"/>
              <a:ext cx="155" cy="156"/>
            </a:xfrm>
            <a:prstGeom prst="ellipse">
              <a:avLst/>
            </a:prstGeom>
            <a:solidFill>
              <a:srgbClr val="CCFFCC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Oval 41"/>
            <p:cNvSpPr>
              <a:spLocks noChangeArrowheads="1"/>
            </p:cNvSpPr>
            <p:nvPr/>
          </p:nvSpPr>
          <p:spPr bwMode="auto">
            <a:xfrm>
              <a:off x="1275" y="3072"/>
              <a:ext cx="155" cy="156"/>
            </a:xfrm>
            <a:prstGeom prst="ellips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42"/>
            <p:cNvSpPr>
              <a:spLocks noEditPoints="1"/>
            </p:cNvSpPr>
            <p:nvPr/>
          </p:nvSpPr>
          <p:spPr bwMode="auto">
            <a:xfrm>
              <a:off x="1324" y="2396"/>
              <a:ext cx="420" cy="731"/>
            </a:xfrm>
            <a:custGeom>
              <a:avLst/>
              <a:gdLst>
                <a:gd name="T0" fmla="*/ 1 w 1406"/>
                <a:gd name="T1" fmla="*/ 0 h 2446"/>
                <a:gd name="T2" fmla="*/ 1 w 1406"/>
                <a:gd name="T3" fmla="*/ 0 h 2446"/>
                <a:gd name="T4" fmla="*/ 1 w 1406"/>
                <a:gd name="T5" fmla="*/ 0 h 2446"/>
                <a:gd name="T6" fmla="*/ 1 w 1406"/>
                <a:gd name="T7" fmla="*/ 0 h 2446"/>
                <a:gd name="T8" fmla="*/ 1 w 1406"/>
                <a:gd name="T9" fmla="*/ 0 h 2446"/>
                <a:gd name="T10" fmla="*/ 1 w 1406"/>
                <a:gd name="T11" fmla="*/ 0 h 2446"/>
                <a:gd name="T12" fmla="*/ 1 w 1406"/>
                <a:gd name="T13" fmla="*/ 0 h 2446"/>
                <a:gd name="T14" fmla="*/ 1 w 1406"/>
                <a:gd name="T15" fmla="*/ 0 h 2446"/>
                <a:gd name="T16" fmla="*/ 1 w 1406"/>
                <a:gd name="T17" fmla="*/ 0 h 2446"/>
                <a:gd name="T18" fmla="*/ 1 w 1406"/>
                <a:gd name="T19" fmla="*/ 0 h 2446"/>
                <a:gd name="T20" fmla="*/ 1 w 1406"/>
                <a:gd name="T21" fmla="*/ 0 h 2446"/>
                <a:gd name="T22" fmla="*/ 1 w 1406"/>
                <a:gd name="T23" fmla="*/ 0 h 2446"/>
                <a:gd name="T24" fmla="*/ 1 w 1406"/>
                <a:gd name="T25" fmla="*/ 0 h 2446"/>
                <a:gd name="T26" fmla="*/ 1 w 1406"/>
                <a:gd name="T27" fmla="*/ 0 h 2446"/>
                <a:gd name="T28" fmla="*/ 1 w 1406"/>
                <a:gd name="T29" fmla="*/ 1 h 2446"/>
                <a:gd name="T30" fmla="*/ 1 w 1406"/>
                <a:gd name="T31" fmla="*/ 1 h 2446"/>
                <a:gd name="T32" fmla="*/ 1 w 1406"/>
                <a:gd name="T33" fmla="*/ 0 h 2446"/>
                <a:gd name="T34" fmla="*/ 1 w 1406"/>
                <a:gd name="T35" fmla="*/ 1 h 2446"/>
                <a:gd name="T36" fmla="*/ 1 w 1406"/>
                <a:gd name="T37" fmla="*/ 1 h 2446"/>
                <a:gd name="T38" fmla="*/ 1 w 1406"/>
                <a:gd name="T39" fmla="*/ 1 h 2446"/>
                <a:gd name="T40" fmla="*/ 1 w 1406"/>
                <a:gd name="T41" fmla="*/ 1 h 2446"/>
                <a:gd name="T42" fmla="*/ 1 w 1406"/>
                <a:gd name="T43" fmla="*/ 1 h 2446"/>
                <a:gd name="T44" fmla="*/ 1 w 1406"/>
                <a:gd name="T45" fmla="*/ 1 h 2446"/>
                <a:gd name="T46" fmla="*/ 1 w 1406"/>
                <a:gd name="T47" fmla="*/ 1 h 2446"/>
                <a:gd name="T48" fmla="*/ 1 w 1406"/>
                <a:gd name="T49" fmla="*/ 1 h 2446"/>
                <a:gd name="T50" fmla="*/ 0 w 1406"/>
                <a:gd name="T51" fmla="*/ 1 h 2446"/>
                <a:gd name="T52" fmla="*/ 1 w 1406"/>
                <a:gd name="T53" fmla="*/ 1 h 2446"/>
                <a:gd name="T54" fmla="*/ 1 w 1406"/>
                <a:gd name="T55" fmla="*/ 1 h 2446"/>
                <a:gd name="T56" fmla="*/ 0 w 1406"/>
                <a:gd name="T57" fmla="*/ 1 h 2446"/>
                <a:gd name="T58" fmla="*/ 0 w 1406"/>
                <a:gd name="T59" fmla="*/ 1 h 2446"/>
                <a:gd name="T60" fmla="*/ 0 w 1406"/>
                <a:gd name="T61" fmla="*/ 1 h 2446"/>
                <a:gd name="T62" fmla="*/ 0 w 1406"/>
                <a:gd name="T63" fmla="*/ 1 h 2446"/>
                <a:gd name="T64" fmla="*/ 0 w 1406"/>
                <a:gd name="T65" fmla="*/ 1 h 2446"/>
                <a:gd name="T66" fmla="*/ 0 w 1406"/>
                <a:gd name="T67" fmla="*/ 1 h 2446"/>
                <a:gd name="T68" fmla="*/ 0 w 1406"/>
                <a:gd name="T69" fmla="*/ 1 h 2446"/>
                <a:gd name="T70" fmla="*/ 0 w 1406"/>
                <a:gd name="T71" fmla="*/ 1 h 2446"/>
                <a:gd name="T72" fmla="*/ 0 w 1406"/>
                <a:gd name="T73" fmla="*/ 1 h 2446"/>
                <a:gd name="T74" fmla="*/ 0 w 1406"/>
                <a:gd name="T75" fmla="*/ 1 h 2446"/>
                <a:gd name="T76" fmla="*/ 0 w 1406"/>
                <a:gd name="T77" fmla="*/ 1 h 2446"/>
                <a:gd name="T78" fmla="*/ 0 w 1406"/>
                <a:gd name="T79" fmla="*/ 1 h 2446"/>
                <a:gd name="T80" fmla="*/ 0 w 1406"/>
                <a:gd name="T81" fmla="*/ 1 h 2446"/>
                <a:gd name="T82" fmla="*/ 0 w 1406"/>
                <a:gd name="T83" fmla="*/ 1 h 2446"/>
                <a:gd name="T84" fmla="*/ 0 w 1406"/>
                <a:gd name="T85" fmla="*/ 1 h 2446"/>
                <a:gd name="T86" fmla="*/ 0 w 1406"/>
                <a:gd name="T87" fmla="*/ 1 h 2446"/>
                <a:gd name="T88" fmla="*/ 0 w 1406"/>
                <a:gd name="T89" fmla="*/ 1 h 2446"/>
                <a:gd name="T90" fmla="*/ 0 w 1406"/>
                <a:gd name="T91" fmla="*/ 1 h 2446"/>
                <a:gd name="T92" fmla="*/ 0 w 1406"/>
                <a:gd name="T93" fmla="*/ 1 h 2446"/>
                <a:gd name="T94" fmla="*/ 0 w 1406"/>
                <a:gd name="T95" fmla="*/ 1 h 2446"/>
                <a:gd name="T96" fmla="*/ 0 w 1406"/>
                <a:gd name="T97" fmla="*/ 1 h 2446"/>
                <a:gd name="T98" fmla="*/ 0 w 1406"/>
                <a:gd name="T99" fmla="*/ 2 h 2446"/>
                <a:gd name="T100" fmla="*/ 0 w 1406"/>
                <a:gd name="T101" fmla="*/ 2 h 2446"/>
                <a:gd name="T102" fmla="*/ 0 w 1406"/>
                <a:gd name="T103" fmla="*/ 2 h 24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6"/>
                <a:gd name="T157" fmla="*/ 0 h 2446"/>
                <a:gd name="T158" fmla="*/ 1406 w 1406"/>
                <a:gd name="T159" fmla="*/ 2446 h 24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6" h="2446">
                  <a:moveTo>
                    <a:pt x="1404" y="13"/>
                  </a:moveTo>
                  <a:lnTo>
                    <a:pt x="1348" y="110"/>
                  </a:lnTo>
                  <a:cubicBezTo>
                    <a:pt x="1346" y="114"/>
                    <a:pt x="1341" y="115"/>
                    <a:pt x="1337" y="113"/>
                  </a:cubicBezTo>
                  <a:cubicBezTo>
                    <a:pt x="1333" y="111"/>
                    <a:pt x="1332" y="106"/>
                    <a:pt x="1334" y="102"/>
                  </a:cubicBezTo>
                  <a:lnTo>
                    <a:pt x="1390" y="5"/>
                  </a:lnTo>
                  <a:cubicBezTo>
                    <a:pt x="1392" y="1"/>
                    <a:pt x="1397" y="0"/>
                    <a:pt x="1401" y="2"/>
                  </a:cubicBezTo>
                  <a:cubicBezTo>
                    <a:pt x="1404" y="4"/>
                    <a:pt x="1406" y="9"/>
                    <a:pt x="1404" y="13"/>
                  </a:cubicBezTo>
                  <a:close/>
                  <a:moveTo>
                    <a:pt x="1308" y="180"/>
                  </a:moveTo>
                  <a:lnTo>
                    <a:pt x="1253" y="277"/>
                  </a:lnTo>
                  <a:cubicBezTo>
                    <a:pt x="1251" y="281"/>
                    <a:pt x="1246" y="282"/>
                    <a:pt x="1242" y="280"/>
                  </a:cubicBezTo>
                  <a:cubicBezTo>
                    <a:pt x="1238" y="278"/>
                    <a:pt x="1237" y="273"/>
                    <a:pt x="1239" y="269"/>
                  </a:cubicBezTo>
                  <a:lnTo>
                    <a:pt x="1294" y="172"/>
                  </a:lnTo>
                  <a:cubicBezTo>
                    <a:pt x="1297" y="168"/>
                    <a:pt x="1302" y="166"/>
                    <a:pt x="1305" y="169"/>
                  </a:cubicBezTo>
                  <a:cubicBezTo>
                    <a:pt x="1309" y="171"/>
                    <a:pt x="1311" y="176"/>
                    <a:pt x="1308" y="180"/>
                  </a:cubicBezTo>
                  <a:close/>
                  <a:moveTo>
                    <a:pt x="1213" y="346"/>
                  </a:moveTo>
                  <a:lnTo>
                    <a:pt x="1158" y="444"/>
                  </a:lnTo>
                  <a:cubicBezTo>
                    <a:pt x="1155" y="447"/>
                    <a:pt x="1150" y="449"/>
                    <a:pt x="1147" y="446"/>
                  </a:cubicBezTo>
                  <a:cubicBezTo>
                    <a:pt x="1143" y="444"/>
                    <a:pt x="1141" y="439"/>
                    <a:pt x="1144" y="436"/>
                  </a:cubicBezTo>
                  <a:lnTo>
                    <a:pt x="1199" y="338"/>
                  </a:lnTo>
                  <a:cubicBezTo>
                    <a:pt x="1201" y="335"/>
                    <a:pt x="1206" y="333"/>
                    <a:pt x="1210" y="335"/>
                  </a:cubicBezTo>
                  <a:cubicBezTo>
                    <a:pt x="1214" y="338"/>
                    <a:pt x="1215" y="342"/>
                    <a:pt x="1213" y="346"/>
                  </a:cubicBezTo>
                  <a:close/>
                  <a:moveTo>
                    <a:pt x="1118" y="513"/>
                  </a:moveTo>
                  <a:lnTo>
                    <a:pt x="1062" y="610"/>
                  </a:lnTo>
                  <a:cubicBezTo>
                    <a:pt x="1060" y="614"/>
                    <a:pt x="1055" y="615"/>
                    <a:pt x="1051" y="613"/>
                  </a:cubicBezTo>
                  <a:cubicBezTo>
                    <a:pt x="1048" y="611"/>
                    <a:pt x="1046" y="606"/>
                    <a:pt x="1048" y="602"/>
                  </a:cubicBezTo>
                  <a:lnTo>
                    <a:pt x="1104" y="505"/>
                  </a:lnTo>
                  <a:cubicBezTo>
                    <a:pt x="1106" y="501"/>
                    <a:pt x="1111" y="500"/>
                    <a:pt x="1115" y="502"/>
                  </a:cubicBezTo>
                  <a:cubicBezTo>
                    <a:pt x="1119" y="504"/>
                    <a:pt x="1120" y="509"/>
                    <a:pt x="1118" y="513"/>
                  </a:cubicBezTo>
                  <a:close/>
                  <a:moveTo>
                    <a:pt x="1023" y="680"/>
                  </a:moveTo>
                  <a:lnTo>
                    <a:pt x="967" y="777"/>
                  </a:lnTo>
                  <a:cubicBezTo>
                    <a:pt x="965" y="781"/>
                    <a:pt x="960" y="782"/>
                    <a:pt x="956" y="780"/>
                  </a:cubicBezTo>
                  <a:cubicBezTo>
                    <a:pt x="952" y="778"/>
                    <a:pt x="951" y="773"/>
                    <a:pt x="953" y="769"/>
                  </a:cubicBezTo>
                  <a:lnTo>
                    <a:pt x="1009" y="672"/>
                  </a:lnTo>
                  <a:cubicBezTo>
                    <a:pt x="1011" y="668"/>
                    <a:pt x="1016" y="667"/>
                    <a:pt x="1020" y="669"/>
                  </a:cubicBezTo>
                  <a:cubicBezTo>
                    <a:pt x="1023" y="671"/>
                    <a:pt x="1025" y="676"/>
                    <a:pt x="1023" y="680"/>
                  </a:cubicBezTo>
                  <a:close/>
                  <a:moveTo>
                    <a:pt x="927" y="846"/>
                  </a:moveTo>
                  <a:lnTo>
                    <a:pt x="872" y="944"/>
                  </a:lnTo>
                  <a:cubicBezTo>
                    <a:pt x="870" y="947"/>
                    <a:pt x="865" y="949"/>
                    <a:pt x="861" y="947"/>
                  </a:cubicBezTo>
                  <a:cubicBezTo>
                    <a:pt x="857" y="944"/>
                    <a:pt x="856" y="940"/>
                    <a:pt x="858" y="936"/>
                  </a:cubicBezTo>
                  <a:lnTo>
                    <a:pt x="913" y="838"/>
                  </a:lnTo>
                  <a:cubicBezTo>
                    <a:pt x="916" y="835"/>
                    <a:pt x="920" y="833"/>
                    <a:pt x="924" y="835"/>
                  </a:cubicBezTo>
                  <a:cubicBezTo>
                    <a:pt x="928" y="838"/>
                    <a:pt x="929" y="843"/>
                    <a:pt x="927" y="846"/>
                  </a:cubicBezTo>
                  <a:close/>
                  <a:moveTo>
                    <a:pt x="832" y="1013"/>
                  </a:moveTo>
                  <a:lnTo>
                    <a:pt x="776" y="1110"/>
                  </a:lnTo>
                  <a:cubicBezTo>
                    <a:pt x="774" y="1114"/>
                    <a:pt x="769" y="1115"/>
                    <a:pt x="766" y="1113"/>
                  </a:cubicBezTo>
                  <a:cubicBezTo>
                    <a:pt x="762" y="1111"/>
                    <a:pt x="760" y="1106"/>
                    <a:pt x="763" y="1102"/>
                  </a:cubicBezTo>
                  <a:lnTo>
                    <a:pt x="818" y="1005"/>
                  </a:lnTo>
                  <a:cubicBezTo>
                    <a:pt x="820" y="1001"/>
                    <a:pt x="825" y="1000"/>
                    <a:pt x="829" y="1002"/>
                  </a:cubicBezTo>
                  <a:cubicBezTo>
                    <a:pt x="833" y="1004"/>
                    <a:pt x="834" y="1009"/>
                    <a:pt x="832" y="1013"/>
                  </a:cubicBezTo>
                  <a:close/>
                  <a:moveTo>
                    <a:pt x="737" y="1180"/>
                  </a:moveTo>
                  <a:lnTo>
                    <a:pt x="681" y="1277"/>
                  </a:lnTo>
                  <a:cubicBezTo>
                    <a:pt x="679" y="1281"/>
                    <a:pt x="674" y="1282"/>
                    <a:pt x="670" y="1280"/>
                  </a:cubicBezTo>
                  <a:cubicBezTo>
                    <a:pt x="666" y="1278"/>
                    <a:pt x="665" y="1273"/>
                    <a:pt x="667" y="1269"/>
                  </a:cubicBezTo>
                  <a:lnTo>
                    <a:pt x="723" y="1172"/>
                  </a:lnTo>
                  <a:cubicBezTo>
                    <a:pt x="725" y="1168"/>
                    <a:pt x="730" y="1167"/>
                    <a:pt x="734" y="1169"/>
                  </a:cubicBezTo>
                  <a:cubicBezTo>
                    <a:pt x="738" y="1171"/>
                    <a:pt x="739" y="1176"/>
                    <a:pt x="737" y="1180"/>
                  </a:cubicBezTo>
                  <a:close/>
                  <a:moveTo>
                    <a:pt x="642" y="1346"/>
                  </a:moveTo>
                  <a:lnTo>
                    <a:pt x="586" y="1444"/>
                  </a:lnTo>
                  <a:cubicBezTo>
                    <a:pt x="584" y="1448"/>
                    <a:pt x="579" y="1449"/>
                    <a:pt x="575" y="1447"/>
                  </a:cubicBezTo>
                  <a:cubicBezTo>
                    <a:pt x="571" y="1445"/>
                    <a:pt x="570" y="1440"/>
                    <a:pt x="572" y="1436"/>
                  </a:cubicBezTo>
                  <a:lnTo>
                    <a:pt x="628" y="1339"/>
                  </a:lnTo>
                  <a:cubicBezTo>
                    <a:pt x="630" y="1335"/>
                    <a:pt x="635" y="1333"/>
                    <a:pt x="639" y="1336"/>
                  </a:cubicBezTo>
                  <a:cubicBezTo>
                    <a:pt x="642" y="1338"/>
                    <a:pt x="644" y="1343"/>
                    <a:pt x="642" y="1346"/>
                  </a:cubicBezTo>
                  <a:close/>
                  <a:moveTo>
                    <a:pt x="546" y="1513"/>
                  </a:moveTo>
                  <a:lnTo>
                    <a:pt x="491" y="1610"/>
                  </a:lnTo>
                  <a:cubicBezTo>
                    <a:pt x="489" y="1614"/>
                    <a:pt x="484" y="1616"/>
                    <a:pt x="480" y="1613"/>
                  </a:cubicBezTo>
                  <a:cubicBezTo>
                    <a:pt x="476" y="1611"/>
                    <a:pt x="475" y="1606"/>
                    <a:pt x="477" y="1603"/>
                  </a:cubicBezTo>
                  <a:lnTo>
                    <a:pt x="532" y="1505"/>
                  </a:lnTo>
                  <a:cubicBezTo>
                    <a:pt x="535" y="1501"/>
                    <a:pt x="539" y="1500"/>
                    <a:pt x="543" y="1502"/>
                  </a:cubicBezTo>
                  <a:cubicBezTo>
                    <a:pt x="547" y="1504"/>
                    <a:pt x="548" y="1509"/>
                    <a:pt x="546" y="1513"/>
                  </a:cubicBezTo>
                  <a:close/>
                  <a:moveTo>
                    <a:pt x="451" y="1680"/>
                  </a:moveTo>
                  <a:lnTo>
                    <a:pt x="395" y="1777"/>
                  </a:lnTo>
                  <a:cubicBezTo>
                    <a:pt x="393" y="1781"/>
                    <a:pt x="388" y="1782"/>
                    <a:pt x="385" y="1780"/>
                  </a:cubicBezTo>
                  <a:cubicBezTo>
                    <a:pt x="381" y="1778"/>
                    <a:pt x="379" y="1773"/>
                    <a:pt x="382" y="1769"/>
                  </a:cubicBezTo>
                  <a:lnTo>
                    <a:pt x="437" y="1672"/>
                  </a:lnTo>
                  <a:cubicBezTo>
                    <a:pt x="439" y="1668"/>
                    <a:pt x="444" y="1667"/>
                    <a:pt x="448" y="1669"/>
                  </a:cubicBezTo>
                  <a:cubicBezTo>
                    <a:pt x="452" y="1671"/>
                    <a:pt x="453" y="1676"/>
                    <a:pt x="451" y="1680"/>
                  </a:cubicBezTo>
                  <a:close/>
                  <a:moveTo>
                    <a:pt x="356" y="1847"/>
                  </a:moveTo>
                  <a:lnTo>
                    <a:pt x="300" y="1944"/>
                  </a:lnTo>
                  <a:cubicBezTo>
                    <a:pt x="298" y="1948"/>
                    <a:pt x="293" y="1949"/>
                    <a:pt x="289" y="1947"/>
                  </a:cubicBezTo>
                  <a:cubicBezTo>
                    <a:pt x="285" y="1945"/>
                    <a:pt x="284" y="1940"/>
                    <a:pt x="286" y="1936"/>
                  </a:cubicBezTo>
                  <a:lnTo>
                    <a:pt x="342" y="1839"/>
                  </a:lnTo>
                  <a:cubicBezTo>
                    <a:pt x="344" y="1835"/>
                    <a:pt x="349" y="1833"/>
                    <a:pt x="353" y="1836"/>
                  </a:cubicBezTo>
                  <a:cubicBezTo>
                    <a:pt x="357" y="1838"/>
                    <a:pt x="358" y="1843"/>
                    <a:pt x="356" y="1847"/>
                  </a:cubicBezTo>
                  <a:close/>
                  <a:moveTo>
                    <a:pt x="260" y="2013"/>
                  </a:moveTo>
                  <a:lnTo>
                    <a:pt x="205" y="2111"/>
                  </a:lnTo>
                  <a:cubicBezTo>
                    <a:pt x="203" y="2114"/>
                    <a:pt x="198" y="2116"/>
                    <a:pt x="194" y="2114"/>
                  </a:cubicBezTo>
                  <a:cubicBezTo>
                    <a:pt x="190" y="2111"/>
                    <a:pt x="189" y="2106"/>
                    <a:pt x="191" y="2103"/>
                  </a:cubicBezTo>
                  <a:lnTo>
                    <a:pt x="247" y="2005"/>
                  </a:lnTo>
                  <a:cubicBezTo>
                    <a:pt x="249" y="2002"/>
                    <a:pt x="254" y="2000"/>
                    <a:pt x="258" y="2002"/>
                  </a:cubicBezTo>
                  <a:cubicBezTo>
                    <a:pt x="261" y="2005"/>
                    <a:pt x="263" y="2009"/>
                    <a:pt x="260" y="2013"/>
                  </a:cubicBezTo>
                  <a:close/>
                  <a:moveTo>
                    <a:pt x="165" y="2180"/>
                  </a:moveTo>
                  <a:lnTo>
                    <a:pt x="110" y="2277"/>
                  </a:lnTo>
                  <a:cubicBezTo>
                    <a:pt x="107" y="2281"/>
                    <a:pt x="103" y="2282"/>
                    <a:pt x="99" y="2280"/>
                  </a:cubicBezTo>
                  <a:cubicBezTo>
                    <a:pt x="95" y="2278"/>
                    <a:pt x="94" y="2273"/>
                    <a:pt x="96" y="2269"/>
                  </a:cubicBezTo>
                  <a:lnTo>
                    <a:pt x="151" y="2172"/>
                  </a:lnTo>
                  <a:cubicBezTo>
                    <a:pt x="154" y="2168"/>
                    <a:pt x="158" y="2167"/>
                    <a:pt x="162" y="2169"/>
                  </a:cubicBezTo>
                  <a:cubicBezTo>
                    <a:pt x="166" y="2171"/>
                    <a:pt x="167" y="2176"/>
                    <a:pt x="165" y="2180"/>
                  </a:cubicBezTo>
                  <a:close/>
                  <a:moveTo>
                    <a:pt x="70" y="2347"/>
                  </a:moveTo>
                  <a:lnTo>
                    <a:pt x="16" y="2440"/>
                  </a:lnTo>
                  <a:cubicBezTo>
                    <a:pt x="14" y="2444"/>
                    <a:pt x="9" y="2446"/>
                    <a:pt x="6" y="2443"/>
                  </a:cubicBezTo>
                  <a:cubicBezTo>
                    <a:pt x="2" y="2441"/>
                    <a:pt x="0" y="2436"/>
                    <a:pt x="3" y="2432"/>
                  </a:cubicBezTo>
                  <a:lnTo>
                    <a:pt x="56" y="2339"/>
                  </a:lnTo>
                  <a:cubicBezTo>
                    <a:pt x="58" y="2335"/>
                    <a:pt x="63" y="2334"/>
                    <a:pt x="67" y="2336"/>
                  </a:cubicBezTo>
                  <a:cubicBezTo>
                    <a:pt x="71" y="2338"/>
                    <a:pt x="72" y="2343"/>
                    <a:pt x="70" y="2347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32" name="Freeform 43"/>
            <p:cNvSpPr>
              <a:spLocks noEditPoints="1"/>
            </p:cNvSpPr>
            <p:nvPr/>
          </p:nvSpPr>
          <p:spPr bwMode="auto">
            <a:xfrm>
              <a:off x="1739" y="2396"/>
              <a:ext cx="420" cy="731"/>
            </a:xfrm>
            <a:custGeom>
              <a:avLst/>
              <a:gdLst>
                <a:gd name="T0" fmla="*/ 0 w 1405"/>
                <a:gd name="T1" fmla="*/ 0 h 2446"/>
                <a:gd name="T2" fmla="*/ 0 w 1405"/>
                <a:gd name="T3" fmla="*/ 0 h 2446"/>
                <a:gd name="T4" fmla="*/ 0 w 1405"/>
                <a:gd name="T5" fmla="*/ 0 h 2446"/>
                <a:gd name="T6" fmla="*/ 0 w 1405"/>
                <a:gd name="T7" fmla="*/ 0 h 2446"/>
                <a:gd name="T8" fmla="*/ 0 w 1405"/>
                <a:gd name="T9" fmla="*/ 0 h 2446"/>
                <a:gd name="T10" fmla="*/ 0 w 1405"/>
                <a:gd name="T11" fmla="*/ 0 h 2446"/>
                <a:gd name="T12" fmla="*/ 0 w 1405"/>
                <a:gd name="T13" fmla="*/ 0 h 2446"/>
                <a:gd name="T14" fmla="*/ 0 w 1405"/>
                <a:gd name="T15" fmla="*/ 0 h 2446"/>
                <a:gd name="T16" fmla="*/ 0 w 1405"/>
                <a:gd name="T17" fmla="*/ 0 h 2446"/>
                <a:gd name="T18" fmla="*/ 0 w 1405"/>
                <a:gd name="T19" fmla="*/ 0 h 2446"/>
                <a:gd name="T20" fmla="*/ 0 w 1405"/>
                <a:gd name="T21" fmla="*/ 0 h 2446"/>
                <a:gd name="T22" fmla="*/ 0 w 1405"/>
                <a:gd name="T23" fmla="*/ 0 h 2446"/>
                <a:gd name="T24" fmla="*/ 0 w 1405"/>
                <a:gd name="T25" fmla="*/ 0 h 2446"/>
                <a:gd name="T26" fmla="*/ 0 w 1405"/>
                <a:gd name="T27" fmla="*/ 0 h 2446"/>
                <a:gd name="T28" fmla="*/ 0 w 1405"/>
                <a:gd name="T29" fmla="*/ 1 h 2446"/>
                <a:gd name="T30" fmla="*/ 0 w 1405"/>
                <a:gd name="T31" fmla="*/ 1 h 2446"/>
                <a:gd name="T32" fmla="*/ 0 w 1405"/>
                <a:gd name="T33" fmla="*/ 0 h 2446"/>
                <a:gd name="T34" fmla="*/ 0 w 1405"/>
                <a:gd name="T35" fmla="*/ 1 h 2446"/>
                <a:gd name="T36" fmla="*/ 0 w 1405"/>
                <a:gd name="T37" fmla="*/ 1 h 2446"/>
                <a:gd name="T38" fmla="*/ 0 w 1405"/>
                <a:gd name="T39" fmla="*/ 1 h 2446"/>
                <a:gd name="T40" fmla="*/ 0 w 1405"/>
                <a:gd name="T41" fmla="*/ 1 h 2446"/>
                <a:gd name="T42" fmla="*/ 0 w 1405"/>
                <a:gd name="T43" fmla="*/ 1 h 2446"/>
                <a:gd name="T44" fmla="*/ 0 w 1405"/>
                <a:gd name="T45" fmla="*/ 1 h 2446"/>
                <a:gd name="T46" fmla="*/ 0 w 1405"/>
                <a:gd name="T47" fmla="*/ 1 h 2446"/>
                <a:gd name="T48" fmla="*/ 0 w 1405"/>
                <a:gd name="T49" fmla="*/ 1 h 2446"/>
                <a:gd name="T50" fmla="*/ 1 w 1405"/>
                <a:gd name="T51" fmla="*/ 1 h 2446"/>
                <a:gd name="T52" fmla="*/ 0 w 1405"/>
                <a:gd name="T53" fmla="*/ 1 h 2446"/>
                <a:gd name="T54" fmla="*/ 0 w 1405"/>
                <a:gd name="T55" fmla="*/ 1 h 2446"/>
                <a:gd name="T56" fmla="*/ 1 w 1405"/>
                <a:gd name="T57" fmla="*/ 1 h 2446"/>
                <a:gd name="T58" fmla="*/ 1 w 1405"/>
                <a:gd name="T59" fmla="*/ 1 h 2446"/>
                <a:gd name="T60" fmla="*/ 1 w 1405"/>
                <a:gd name="T61" fmla="*/ 1 h 2446"/>
                <a:gd name="T62" fmla="*/ 1 w 1405"/>
                <a:gd name="T63" fmla="*/ 1 h 2446"/>
                <a:gd name="T64" fmla="*/ 1 w 1405"/>
                <a:gd name="T65" fmla="*/ 1 h 2446"/>
                <a:gd name="T66" fmla="*/ 1 w 1405"/>
                <a:gd name="T67" fmla="*/ 1 h 2446"/>
                <a:gd name="T68" fmla="*/ 1 w 1405"/>
                <a:gd name="T69" fmla="*/ 1 h 2446"/>
                <a:gd name="T70" fmla="*/ 1 w 1405"/>
                <a:gd name="T71" fmla="*/ 1 h 2446"/>
                <a:gd name="T72" fmla="*/ 1 w 1405"/>
                <a:gd name="T73" fmla="*/ 1 h 2446"/>
                <a:gd name="T74" fmla="*/ 1 w 1405"/>
                <a:gd name="T75" fmla="*/ 1 h 2446"/>
                <a:gd name="T76" fmla="*/ 1 w 1405"/>
                <a:gd name="T77" fmla="*/ 1 h 2446"/>
                <a:gd name="T78" fmla="*/ 1 w 1405"/>
                <a:gd name="T79" fmla="*/ 1 h 2446"/>
                <a:gd name="T80" fmla="*/ 1 w 1405"/>
                <a:gd name="T81" fmla="*/ 1 h 2446"/>
                <a:gd name="T82" fmla="*/ 1 w 1405"/>
                <a:gd name="T83" fmla="*/ 1 h 2446"/>
                <a:gd name="T84" fmla="*/ 1 w 1405"/>
                <a:gd name="T85" fmla="*/ 1 h 2446"/>
                <a:gd name="T86" fmla="*/ 1 w 1405"/>
                <a:gd name="T87" fmla="*/ 1 h 2446"/>
                <a:gd name="T88" fmla="*/ 1 w 1405"/>
                <a:gd name="T89" fmla="*/ 1 h 2446"/>
                <a:gd name="T90" fmla="*/ 1 w 1405"/>
                <a:gd name="T91" fmla="*/ 1 h 2446"/>
                <a:gd name="T92" fmla="*/ 1 w 1405"/>
                <a:gd name="T93" fmla="*/ 1 h 2446"/>
                <a:gd name="T94" fmla="*/ 1 w 1405"/>
                <a:gd name="T95" fmla="*/ 1 h 2446"/>
                <a:gd name="T96" fmla="*/ 1 w 1405"/>
                <a:gd name="T97" fmla="*/ 1 h 2446"/>
                <a:gd name="T98" fmla="*/ 1 w 1405"/>
                <a:gd name="T99" fmla="*/ 2 h 2446"/>
                <a:gd name="T100" fmla="*/ 1 w 1405"/>
                <a:gd name="T101" fmla="*/ 2 h 2446"/>
                <a:gd name="T102" fmla="*/ 1 w 1405"/>
                <a:gd name="T103" fmla="*/ 2 h 24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05"/>
                <a:gd name="T157" fmla="*/ 0 h 2446"/>
                <a:gd name="T158" fmla="*/ 1405 w 1405"/>
                <a:gd name="T159" fmla="*/ 2446 h 24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05" h="2446">
                  <a:moveTo>
                    <a:pt x="16" y="5"/>
                  </a:moveTo>
                  <a:lnTo>
                    <a:pt x="71" y="102"/>
                  </a:lnTo>
                  <a:cubicBezTo>
                    <a:pt x="73" y="106"/>
                    <a:pt x="72" y="111"/>
                    <a:pt x="68" y="113"/>
                  </a:cubicBezTo>
                  <a:cubicBezTo>
                    <a:pt x="64" y="115"/>
                    <a:pt x="59" y="114"/>
                    <a:pt x="57" y="110"/>
                  </a:cubicBezTo>
                  <a:lnTo>
                    <a:pt x="2" y="13"/>
                  </a:lnTo>
                  <a:cubicBezTo>
                    <a:pt x="0" y="9"/>
                    <a:pt x="1" y="4"/>
                    <a:pt x="5" y="2"/>
                  </a:cubicBezTo>
                  <a:cubicBezTo>
                    <a:pt x="9" y="0"/>
                    <a:pt x="13" y="1"/>
                    <a:pt x="16" y="5"/>
                  </a:cubicBezTo>
                  <a:close/>
                  <a:moveTo>
                    <a:pt x="111" y="172"/>
                  </a:moveTo>
                  <a:lnTo>
                    <a:pt x="166" y="269"/>
                  </a:lnTo>
                  <a:cubicBezTo>
                    <a:pt x="169" y="273"/>
                    <a:pt x="167" y="278"/>
                    <a:pt x="163" y="280"/>
                  </a:cubicBezTo>
                  <a:cubicBezTo>
                    <a:pt x="160" y="282"/>
                    <a:pt x="155" y="281"/>
                    <a:pt x="153" y="277"/>
                  </a:cubicBezTo>
                  <a:lnTo>
                    <a:pt x="97" y="180"/>
                  </a:lnTo>
                  <a:cubicBezTo>
                    <a:pt x="95" y="176"/>
                    <a:pt x="96" y="171"/>
                    <a:pt x="100" y="169"/>
                  </a:cubicBezTo>
                  <a:cubicBezTo>
                    <a:pt x="104" y="166"/>
                    <a:pt x="109" y="168"/>
                    <a:pt x="111" y="172"/>
                  </a:cubicBezTo>
                  <a:close/>
                  <a:moveTo>
                    <a:pt x="206" y="338"/>
                  </a:moveTo>
                  <a:lnTo>
                    <a:pt x="262" y="436"/>
                  </a:lnTo>
                  <a:cubicBezTo>
                    <a:pt x="264" y="439"/>
                    <a:pt x="263" y="444"/>
                    <a:pt x="259" y="446"/>
                  </a:cubicBezTo>
                  <a:cubicBezTo>
                    <a:pt x="255" y="449"/>
                    <a:pt x="250" y="447"/>
                    <a:pt x="248" y="444"/>
                  </a:cubicBezTo>
                  <a:lnTo>
                    <a:pt x="192" y="346"/>
                  </a:lnTo>
                  <a:cubicBezTo>
                    <a:pt x="190" y="342"/>
                    <a:pt x="191" y="338"/>
                    <a:pt x="195" y="335"/>
                  </a:cubicBezTo>
                  <a:cubicBezTo>
                    <a:pt x="199" y="333"/>
                    <a:pt x="204" y="335"/>
                    <a:pt x="206" y="338"/>
                  </a:cubicBezTo>
                  <a:close/>
                  <a:moveTo>
                    <a:pt x="301" y="505"/>
                  </a:moveTo>
                  <a:lnTo>
                    <a:pt x="357" y="602"/>
                  </a:lnTo>
                  <a:cubicBezTo>
                    <a:pt x="359" y="606"/>
                    <a:pt x="358" y="611"/>
                    <a:pt x="354" y="613"/>
                  </a:cubicBezTo>
                  <a:cubicBezTo>
                    <a:pt x="350" y="615"/>
                    <a:pt x="345" y="614"/>
                    <a:pt x="343" y="610"/>
                  </a:cubicBezTo>
                  <a:lnTo>
                    <a:pt x="287" y="513"/>
                  </a:lnTo>
                  <a:cubicBezTo>
                    <a:pt x="285" y="509"/>
                    <a:pt x="287" y="504"/>
                    <a:pt x="290" y="502"/>
                  </a:cubicBezTo>
                  <a:cubicBezTo>
                    <a:pt x="294" y="500"/>
                    <a:pt x="299" y="501"/>
                    <a:pt x="301" y="505"/>
                  </a:cubicBezTo>
                  <a:close/>
                  <a:moveTo>
                    <a:pt x="397" y="672"/>
                  </a:moveTo>
                  <a:lnTo>
                    <a:pt x="452" y="769"/>
                  </a:lnTo>
                  <a:cubicBezTo>
                    <a:pt x="454" y="773"/>
                    <a:pt x="453" y="778"/>
                    <a:pt x="449" y="780"/>
                  </a:cubicBezTo>
                  <a:cubicBezTo>
                    <a:pt x="445" y="782"/>
                    <a:pt x="441" y="781"/>
                    <a:pt x="438" y="777"/>
                  </a:cubicBezTo>
                  <a:lnTo>
                    <a:pt x="383" y="680"/>
                  </a:lnTo>
                  <a:cubicBezTo>
                    <a:pt x="381" y="676"/>
                    <a:pt x="382" y="671"/>
                    <a:pt x="386" y="669"/>
                  </a:cubicBezTo>
                  <a:cubicBezTo>
                    <a:pt x="390" y="667"/>
                    <a:pt x="394" y="668"/>
                    <a:pt x="397" y="672"/>
                  </a:cubicBezTo>
                  <a:close/>
                  <a:moveTo>
                    <a:pt x="492" y="838"/>
                  </a:moveTo>
                  <a:lnTo>
                    <a:pt x="547" y="936"/>
                  </a:lnTo>
                  <a:cubicBezTo>
                    <a:pt x="550" y="940"/>
                    <a:pt x="548" y="944"/>
                    <a:pt x="544" y="947"/>
                  </a:cubicBezTo>
                  <a:cubicBezTo>
                    <a:pt x="541" y="949"/>
                    <a:pt x="536" y="947"/>
                    <a:pt x="534" y="944"/>
                  </a:cubicBezTo>
                  <a:lnTo>
                    <a:pt x="478" y="846"/>
                  </a:lnTo>
                  <a:cubicBezTo>
                    <a:pt x="476" y="843"/>
                    <a:pt x="477" y="838"/>
                    <a:pt x="481" y="835"/>
                  </a:cubicBezTo>
                  <a:cubicBezTo>
                    <a:pt x="485" y="833"/>
                    <a:pt x="490" y="835"/>
                    <a:pt x="492" y="838"/>
                  </a:cubicBezTo>
                  <a:close/>
                  <a:moveTo>
                    <a:pt x="587" y="1005"/>
                  </a:moveTo>
                  <a:lnTo>
                    <a:pt x="643" y="1102"/>
                  </a:lnTo>
                  <a:cubicBezTo>
                    <a:pt x="645" y="1106"/>
                    <a:pt x="644" y="1111"/>
                    <a:pt x="640" y="1113"/>
                  </a:cubicBezTo>
                  <a:cubicBezTo>
                    <a:pt x="636" y="1115"/>
                    <a:pt x="631" y="1114"/>
                    <a:pt x="629" y="1110"/>
                  </a:cubicBezTo>
                  <a:lnTo>
                    <a:pt x="573" y="1013"/>
                  </a:lnTo>
                  <a:cubicBezTo>
                    <a:pt x="571" y="1009"/>
                    <a:pt x="572" y="1004"/>
                    <a:pt x="576" y="1002"/>
                  </a:cubicBezTo>
                  <a:cubicBezTo>
                    <a:pt x="580" y="1000"/>
                    <a:pt x="585" y="1001"/>
                    <a:pt x="587" y="1005"/>
                  </a:cubicBezTo>
                  <a:close/>
                  <a:moveTo>
                    <a:pt x="682" y="1172"/>
                  </a:moveTo>
                  <a:lnTo>
                    <a:pt x="738" y="1269"/>
                  </a:lnTo>
                  <a:cubicBezTo>
                    <a:pt x="740" y="1273"/>
                    <a:pt x="739" y="1278"/>
                    <a:pt x="735" y="1280"/>
                  </a:cubicBezTo>
                  <a:cubicBezTo>
                    <a:pt x="731" y="1282"/>
                    <a:pt x="726" y="1281"/>
                    <a:pt x="724" y="1277"/>
                  </a:cubicBezTo>
                  <a:lnTo>
                    <a:pt x="669" y="1180"/>
                  </a:lnTo>
                  <a:cubicBezTo>
                    <a:pt x="666" y="1176"/>
                    <a:pt x="668" y="1171"/>
                    <a:pt x="671" y="1169"/>
                  </a:cubicBezTo>
                  <a:cubicBezTo>
                    <a:pt x="675" y="1167"/>
                    <a:pt x="680" y="1168"/>
                    <a:pt x="682" y="1172"/>
                  </a:cubicBezTo>
                  <a:close/>
                  <a:moveTo>
                    <a:pt x="778" y="1339"/>
                  </a:moveTo>
                  <a:lnTo>
                    <a:pt x="833" y="1436"/>
                  </a:lnTo>
                  <a:cubicBezTo>
                    <a:pt x="835" y="1440"/>
                    <a:pt x="834" y="1445"/>
                    <a:pt x="830" y="1447"/>
                  </a:cubicBezTo>
                  <a:cubicBezTo>
                    <a:pt x="826" y="1449"/>
                    <a:pt x="822" y="1448"/>
                    <a:pt x="819" y="1444"/>
                  </a:cubicBezTo>
                  <a:lnTo>
                    <a:pt x="764" y="1346"/>
                  </a:lnTo>
                  <a:cubicBezTo>
                    <a:pt x="762" y="1343"/>
                    <a:pt x="763" y="1338"/>
                    <a:pt x="767" y="1336"/>
                  </a:cubicBezTo>
                  <a:cubicBezTo>
                    <a:pt x="771" y="1333"/>
                    <a:pt x="775" y="1335"/>
                    <a:pt x="778" y="1339"/>
                  </a:cubicBezTo>
                  <a:close/>
                  <a:moveTo>
                    <a:pt x="873" y="1505"/>
                  </a:moveTo>
                  <a:lnTo>
                    <a:pt x="928" y="1603"/>
                  </a:lnTo>
                  <a:cubicBezTo>
                    <a:pt x="931" y="1606"/>
                    <a:pt x="929" y="1611"/>
                    <a:pt x="926" y="1613"/>
                  </a:cubicBezTo>
                  <a:cubicBezTo>
                    <a:pt x="922" y="1616"/>
                    <a:pt x="917" y="1614"/>
                    <a:pt x="915" y="1610"/>
                  </a:cubicBezTo>
                  <a:lnTo>
                    <a:pt x="859" y="1513"/>
                  </a:lnTo>
                  <a:cubicBezTo>
                    <a:pt x="857" y="1509"/>
                    <a:pt x="858" y="1504"/>
                    <a:pt x="862" y="1502"/>
                  </a:cubicBezTo>
                  <a:cubicBezTo>
                    <a:pt x="866" y="1500"/>
                    <a:pt x="871" y="1501"/>
                    <a:pt x="873" y="1505"/>
                  </a:cubicBezTo>
                  <a:close/>
                  <a:moveTo>
                    <a:pt x="968" y="1672"/>
                  </a:moveTo>
                  <a:lnTo>
                    <a:pt x="1024" y="1769"/>
                  </a:lnTo>
                  <a:cubicBezTo>
                    <a:pt x="1026" y="1773"/>
                    <a:pt x="1025" y="1778"/>
                    <a:pt x="1021" y="1780"/>
                  </a:cubicBezTo>
                  <a:cubicBezTo>
                    <a:pt x="1017" y="1782"/>
                    <a:pt x="1012" y="1781"/>
                    <a:pt x="1010" y="1777"/>
                  </a:cubicBezTo>
                  <a:lnTo>
                    <a:pt x="954" y="1680"/>
                  </a:lnTo>
                  <a:cubicBezTo>
                    <a:pt x="952" y="1676"/>
                    <a:pt x="953" y="1671"/>
                    <a:pt x="957" y="1669"/>
                  </a:cubicBezTo>
                  <a:cubicBezTo>
                    <a:pt x="961" y="1667"/>
                    <a:pt x="966" y="1668"/>
                    <a:pt x="968" y="1672"/>
                  </a:cubicBezTo>
                  <a:close/>
                  <a:moveTo>
                    <a:pt x="1063" y="1839"/>
                  </a:moveTo>
                  <a:lnTo>
                    <a:pt x="1119" y="1936"/>
                  </a:lnTo>
                  <a:cubicBezTo>
                    <a:pt x="1121" y="1940"/>
                    <a:pt x="1120" y="1945"/>
                    <a:pt x="1116" y="1947"/>
                  </a:cubicBezTo>
                  <a:cubicBezTo>
                    <a:pt x="1112" y="1949"/>
                    <a:pt x="1107" y="1948"/>
                    <a:pt x="1105" y="1944"/>
                  </a:cubicBezTo>
                  <a:lnTo>
                    <a:pt x="1050" y="1847"/>
                  </a:lnTo>
                  <a:cubicBezTo>
                    <a:pt x="1047" y="1843"/>
                    <a:pt x="1049" y="1838"/>
                    <a:pt x="1053" y="1836"/>
                  </a:cubicBezTo>
                  <a:cubicBezTo>
                    <a:pt x="1056" y="1833"/>
                    <a:pt x="1061" y="1835"/>
                    <a:pt x="1063" y="1839"/>
                  </a:cubicBezTo>
                  <a:close/>
                  <a:moveTo>
                    <a:pt x="1159" y="2005"/>
                  </a:moveTo>
                  <a:lnTo>
                    <a:pt x="1214" y="2103"/>
                  </a:lnTo>
                  <a:cubicBezTo>
                    <a:pt x="1216" y="2106"/>
                    <a:pt x="1215" y="2111"/>
                    <a:pt x="1211" y="2114"/>
                  </a:cubicBezTo>
                  <a:cubicBezTo>
                    <a:pt x="1207" y="2116"/>
                    <a:pt x="1203" y="2114"/>
                    <a:pt x="1200" y="2111"/>
                  </a:cubicBezTo>
                  <a:lnTo>
                    <a:pt x="1145" y="2013"/>
                  </a:lnTo>
                  <a:cubicBezTo>
                    <a:pt x="1143" y="2009"/>
                    <a:pt x="1144" y="2005"/>
                    <a:pt x="1148" y="2002"/>
                  </a:cubicBezTo>
                  <a:cubicBezTo>
                    <a:pt x="1152" y="2000"/>
                    <a:pt x="1157" y="2002"/>
                    <a:pt x="1159" y="2005"/>
                  </a:cubicBezTo>
                  <a:close/>
                  <a:moveTo>
                    <a:pt x="1254" y="2172"/>
                  </a:moveTo>
                  <a:lnTo>
                    <a:pt x="1310" y="2269"/>
                  </a:lnTo>
                  <a:cubicBezTo>
                    <a:pt x="1312" y="2273"/>
                    <a:pt x="1310" y="2278"/>
                    <a:pt x="1307" y="2280"/>
                  </a:cubicBezTo>
                  <a:cubicBezTo>
                    <a:pt x="1303" y="2282"/>
                    <a:pt x="1298" y="2281"/>
                    <a:pt x="1296" y="2277"/>
                  </a:cubicBezTo>
                  <a:lnTo>
                    <a:pt x="1240" y="2180"/>
                  </a:lnTo>
                  <a:cubicBezTo>
                    <a:pt x="1238" y="2176"/>
                    <a:pt x="1239" y="2171"/>
                    <a:pt x="1243" y="2169"/>
                  </a:cubicBezTo>
                  <a:cubicBezTo>
                    <a:pt x="1247" y="2167"/>
                    <a:pt x="1252" y="2168"/>
                    <a:pt x="1254" y="2172"/>
                  </a:cubicBezTo>
                  <a:close/>
                  <a:moveTo>
                    <a:pt x="1349" y="2339"/>
                  </a:moveTo>
                  <a:lnTo>
                    <a:pt x="1403" y="2432"/>
                  </a:lnTo>
                  <a:cubicBezTo>
                    <a:pt x="1405" y="2436"/>
                    <a:pt x="1404" y="2441"/>
                    <a:pt x="1400" y="2443"/>
                  </a:cubicBezTo>
                  <a:cubicBezTo>
                    <a:pt x="1396" y="2446"/>
                    <a:pt x="1391" y="2444"/>
                    <a:pt x="1389" y="2440"/>
                  </a:cubicBezTo>
                  <a:lnTo>
                    <a:pt x="1335" y="2347"/>
                  </a:lnTo>
                  <a:cubicBezTo>
                    <a:pt x="1333" y="2343"/>
                    <a:pt x="1334" y="2338"/>
                    <a:pt x="1338" y="2336"/>
                  </a:cubicBezTo>
                  <a:cubicBezTo>
                    <a:pt x="1342" y="2334"/>
                    <a:pt x="1347" y="2335"/>
                    <a:pt x="1349" y="2339"/>
                  </a:cubicBez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33" name="Freeform 44"/>
            <p:cNvSpPr>
              <a:spLocks/>
            </p:cNvSpPr>
            <p:nvPr/>
          </p:nvSpPr>
          <p:spPr bwMode="auto">
            <a:xfrm>
              <a:off x="1352" y="2450"/>
              <a:ext cx="363" cy="311"/>
            </a:xfrm>
            <a:custGeom>
              <a:avLst/>
              <a:gdLst>
                <a:gd name="T0" fmla="*/ 0 w 363"/>
                <a:gd name="T1" fmla="*/ 0 h 311"/>
                <a:gd name="T2" fmla="*/ 363 w 363"/>
                <a:gd name="T3" fmla="*/ 311 h 311"/>
                <a:gd name="T4" fmla="*/ 0 60000 65536"/>
                <a:gd name="T5" fmla="*/ 0 60000 65536"/>
                <a:gd name="T6" fmla="*/ 0 w 363"/>
                <a:gd name="T7" fmla="*/ 0 h 311"/>
                <a:gd name="T8" fmla="*/ 363 w 363"/>
                <a:gd name="T9" fmla="*/ 311 h 3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3" h="311">
                  <a:moveTo>
                    <a:pt x="0" y="0"/>
                  </a:moveTo>
                  <a:cubicBezTo>
                    <a:pt x="0" y="172"/>
                    <a:pt x="163" y="311"/>
                    <a:pt x="363" y="311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34" name="Freeform 45"/>
            <p:cNvSpPr>
              <a:spLocks/>
            </p:cNvSpPr>
            <p:nvPr/>
          </p:nvSpPr>
          <p:spPr bwMode="auto">
            <a:xfrm>
              <a:off x="1707" y="2450"/>
              <a:ext cx="423" cy="311"/>
            </a:xfrm>
            <a:custGeom>
              <a:avLst/>
              <a:gdLst>
                <a:gd name="T0" fmla="*/ 0 w 423"/>
                <a:gd name="T1" fmla="*/ 311 h 311"/>
                <a:gd name="T2" fmla="*/ 423 w 423"/>
                <a:gd name="T3" fmla="*/ 0 h 311"/>
                <a:gd name="T4" fmla="*/ 423 w 423"/>
                <a:gd name="T5" fmla="*/ 0 h 311"/>
                <a:gd name="T6" fmla="*/ 0 60000 65536"/>
                <a:gd name="T7" fmla="*/ 0 60000 65536"/>
                <a:gd name="T8" fmla="*/ 0 60000 65536"/>
                <a:gd name="T9" fmla="*/ 0 w 423"/>
                <a:gd name="T10" fmla="*/ 0 h 311"/>
                <a:gd name="T11" fmla="*/ 423 w 423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311">
                  <a:moveTo>
                    <a:pt x="0" y="311"/>
                  </a:moveTo>
                  <a:cubicBezTo>
                    <a:pt x="233" y="311"/>
                    <a:pt x="423" y="172"/>
                    <a:pt x="423" y="0"/>
                  </a:cubicBezTo>
                  <a:cubicBezTo>
                    <a:pt x="423" y="0"/>
                    <a:pt x="423" y="0"/>
                    <a:pt x="423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35" name="Freeform 46"/>
            <p:cNvSpPr>
              <a:spLocks/>
            </p:cNvSpPr>
            <p:nvPr/>
          </p:nvSpPr>
          <p:spPr bwMode="auto">
            <a:xfrm>
              <a:off x="3542" y="2489"/>
              <a:ext cx="363" cy="311"/>
            </a:xfrm>
            <a:custGeom>
              <a:avLst/>
              <a:gdLst>
                <a:gd name="T0" fmla="*/ 0 w 363"/>
                <a:gd name="T1" fmla="*/ 0 h 311"/>
                <a:gd name="T2" fmla="*/ 363 w 363"/>
                <a:gd name="T3" fmla="*/ 311 h 311"/>
                <a:gd name="T4" fmla="*/ 0 60000 65536"/>
                <a:gd name="T5" fmla="*/ 0 60000 65536"/>
                <a:gd name="T6" fmla="*/ 0 w 363"/>
                <a:gd name="T7" fmla="*/ 0 h 311"/>
                <a:gd name="T8" fmla="*/ 363 w 363"/>
                <a:gd name="T9" fmla="*/ 311 h 3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3" h="311">
                  <a:moveTo>
                    <a:pt x="0" y="0"/>
                  </a:moveTo>
                  <a:cubicBezTo>
                    <a:pt x="0" y="172"/>
                    <a:pt x="163" y="311"/>
                    <a:pt x="363" y="311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6136" name="Freeform 47"/>
            <p:cNvSpPr>
              <a:spLocks/>
            </p:cNvSpPr>
            <p:nvPr/>
          </p:nvSpPr>
          <p:spPr bwMode="auto">
            <a:xfrm>
              <a:off x="3896" y="2489"/>
              <a:ext cx="424" cy="311"/>
            </a:xfrm>
            <a:custGeom>
              <a:avLst/>
              <a:gdLst>
                <a:gd name="T0" fmla="*/ 0 w 424"/>
                <a:gd name="T1" fmla="*/ 311 h 311"/>
                <a:gd name="T2" fmla="*/ 424 w 424"/>
                <a:gd name="T3" fmla="*/ 0 h 311"/>
                <a:gd name="T4" fmla="*/ 424 w 424"/>
                <a:gd name="T5" fmla="*/ 0 h 311"/>
                <a:gd name="T6" fmla="*/ 0 60000 65536"/>
                <a:gd name="T7" fmla="*/ 0 60000 65536"/>
                <a:gd name="T8" fmla="*/ 0 60000 65536"/>
                <a:gd name="T9" fmla="*/ 0 w 424"/>
                <a:gd name="T10" fmla="*/ 0 h 311"/>
                <a:gd name="T11" fmla="*/ 424 w 424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" h="311">
                  <a:moveTo>
                    <a:pt x="0" y="311"/>
                  </a:moveTo>
                  <a:cubicBezTo>
                    <a:pt x="234" y="311"/>
                    <a:pt x="424" y="172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4608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3810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DDPMine: Branch-and-Bound Search</a:t>
            </a:r>
          </a:p>
        </p:txBody>
      </p:sp>
      <p:graphicFrame>
        <p:nvGraphicFramePr>
          <p:cNvPr id="46098" name="Object 1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1447800"/>
          <a:ext cx="3657600" cy="471488"/>
        </p:xfrm>
        <a:graphic>
          <a:graphicData uri="http://schemas.openxmlformats.org/presentationml/2006/ole">
            <p:oleObj spid="_x0000_s46098" name="Equation" r:id="rId5" imgW="1574800" imgH="203200" progId="Equation.3">
              <p:embed/>
            </p:oleObj>
          </a:graphicData>
        </a:graphic>
      </p:graphicFrame>
      <p:graphicFrame>
        <p:nvGraphicFramePr>
          <p:cNvPr id="46099" name="Object 1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2025650"/>
          <a:ext cx="2246313" cy="466725"/>
        </p:xfrm>
        <a:graphic>
          <a:graphicData uri="http://schemas.openxmlformats.org/presentationml/2006/ole">
            <p:oleObj spid="_x0000_s46099" name="Equation" r:id="rId6" imgW="977476" imgH="203112" progId="Equation.3">
              <p:embed/>
            </p:oleObj>
          </a:graphicData>
        </a:graphic>
      </p:graphicFrame>
      <p:sp>
        <p:nvSpPr>
          <p:cNvPr id="331781" name="Line 5"/>
          <p:cNvSpPr>
            <a:spLocks noChangeShapeType="1"/>
          </p:cNvSpPr>
          <p:nvPr/>
        </p:nvSpPr>
        <p:spPr bwMode="auto">
          <a:xfrm flipH="1">
            <a:off x="4191000" y="3657600"/>
            <a:ext cx="13716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1782" name="Line 6"/>
          <p:cNvSpPr>
            <a:spLocks noChangeShapeType="1"/>
          </p:cNvSpPr>
          <p:nvPr/>
        </p:nvSpPr>
        <p:spPr bwMode="auto">
          <a:xfrm>
            <a:off x="4267200" y="3657600"/>
            <a:ext cx="1371600" cy="1219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3886200" y="5181600"/>
            <a:ext cx="5257800" cy="8223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altLang="zh-CN" sz="2400" b="1">
                <a:ea typeface="SimSun" pitchFamily="2" charset="-122"/>
                <a:cs typeface="Arial" pitchFamily="34" charset="0"/>
              </a:rPr>
              <a:t>Association between information gain and frequency</a:t>
            </a:r>
          </a:p>
        </p:txBody>
      </p:sp>
      <p:sp>
        <p:nvSpPr>
          <p:cNvPr id="46088" name="Text Box 48"/>
          <p:cNvSpPr txBox="1">
            <a:spLocks noChangeArrowheads="1"/>
          </p:cNvSpPr>
          <p:nvPr/>
        </p:nvSpPr>
        <p:spPr bwMode="auto">
          <a:xfrm>
            <a:off x="4419600" y="3048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SimSun" pitchFamily="2" charset="-122"/>
              </a:rPr>
              <a:t>a</a:t>
            </a:r>
          </a:p>
        </p:txBody>
      </p:sp>
      <p:sp>
        <p:nvSpPr>
          <p:cNvPr id="46089" name="Text Box 49"/>
          <p:cNvSpPr txBox="1">
            <a:spLocks noChangeArrowheads="1"/>
          </p:cNvSpPr>
          <p:nvPr/>
        </p:nvSpPr>
        <p:spPr bwMode="auto">
          <a:xfrm>
            <a:off x="40386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SimSun" pitchFamily="2" charset="-122"/>
              </a:rPr>
              <a:t>b</a:t>
            </a:r>
          </a:p>
        </p:txBody>
      </p:sp>
      <p:sp>
        <p:nvSpPr>
          <p:cNvPr id="331836" name="Oval 60"/>
          <p:cNvSpPr>
            <a:spLocks noChangeArrowheads="1"/>
          </p:cNvSpPr>
          <p:nvPr/>
        </p:nvSpPr>
        <p:spPr bwMode="auto">
          <a:xfrm>
            <a:off x="4419600" y="2895600"/>
            <a:ext cx="9144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1838" name="Oval 62"/>
          <p:cNvSpPr>
            <a:spLocks noChangeArrowheads="1"/>
          </p:cNvSpPr>
          <p:nvPr/>
        </p:nvSpPr>
        <p:spPr bwMode="auto">
          <a:xfrm>
            <a:off x="4038600" y="3810000"/>
            <a:ext cx="1600200" cy="12192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63"/>
          <p:cNvSpPr txBox="1">
            <a:spLocks noChangeArrowheads="1"/>
          </p:cNvSpPr>
          <p:nvPr/>
        </p:nvSpPr>
        <p:spPr bwMode="auto">
          <a:xfrm>
            <a:off x="381000" y="5029200"/>
            <a:ext cx="3200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a: constant, a parent node</a:t>
            </a:r>
          </a:p>
          <a:p>
            <a:pPr>
              <a:spcBef>
                <a:spcPct val="50000"/>
              </a:spcBef>
            </a:pPr>
            <a:r>
              <a:rPr lang="en-US" altLang="zh-CN" b="1">
                <a:ea typeface="SimSun" pitchFamily="2" charset="-122"/>
              </a:rPr>
              <a:t>b: variable, a descendent</a:t>
            </a:r>
          </a:p>
        </p:txBody>
      </p:sp>
      <p:sp>
        <p:nvSpPr>
          <p:cNvPr id="331841" name="Line 65"/>
          <p:cNvSpPr>
            <a:spLocks noChangeShapeType="1"/>
          </p:cNvSpPr>
          <p:nvPr/>
        </p:nvSpPr>
        <p:spPr bwMode="auto">
          <a:xfrm flipH="1">
            <a:off x="4800600" y="1676400"/>
            <a:ext cx="1447800" cy="137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1842" name="Line 66"/>
          <p:cNvSpPr>
            <a:spLocks noChangeShapeType="1"/>
          </p:cNvSpPr>
          <p:nvPr/>
        </p:nvSpPr>
        <p:spPr bwMode="auto">
          <a:xfrm flipH="1">
            <a:off x="4114800" y="3429000"/>
            <a:ext cx="533400" cy="914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31843" name="Line 67"/>
          <p:cNvSpPr>
            <a:spLocks noChangeShapeType="1"/>
          </p:cNvSpPr>
          <p:nvPr/>
        </p:nvSpPr>
        <p:spPr bwMode="auto">
          <a:xfrm>
            <a:off x="5181600" y="3429000"/>
            <a:ext cx="533400" cy="9144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pic>
        <p:nvPicPr>
          <p:cNvPr id="46096" name="Picture 68" descr="figur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913" y="2667000"/>
            <a:ext cx="37226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7" name="Text Box 21"/>
          <p:cNvSpPr txBox="1">
            <a:spLocks noChangeArrowheads="1"/>
          </p:cNvSpPr>
          <p:nvPr/>
        </p:nvSpPr>
        <p:spPr bwMode="auto">
          <a:xfrm>
            <a:off x="152400" y="1447800"/>
            <a:ext cx="3962400" cy="1160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CN" sz="2800" b="1">
              <a:ea typeface="SimSun" pitchFamily="2" charset="-122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zh-CN" sz="2800" b="1"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 animBg="1"/>
      <p:bldP spid="331782" grpId="0" animBg="1"/>
      <p:bldP spid="331785" grpId="0" animBg="1"/>
      <p:bldP spid="331836" grpId="0" animBg="1"/>
      <p:bldP spid="331838" grpId="0" animBg="1"/>
      <p:bldP spid="331841" grpId="0" animBg="1"/>
      <p:bldP spid="331842" grpId="0" animBg="1"/>
      <p:bldP spid="3318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0FBAD2-BEA1-4AEC-9769-A3F7C3D1F44E}" type="slidenum">
              <a:rPr lang="en-US" altLang="zh-CN" sz="1200">
                <a:ea typeface="SimSun" pitchFamily="2" charset="-122"/>
              </a:rPr>
              <a:pPr algn="r"/>
              <a:t>41</a:t>
            </a:fld>
            <a:endParaRPr lang="en-US" altLang="zh-CN" sz="1200">
              <a:ea typeface="SimSun" pitchFamily="2" charset="-122"/>
            </a:endParaRPr>
          </a:p>
        </p:txBody>
      </p:sp>
      <p:pic>
        <p:nvPicPr>
          <p:cNvPr id="47107" name="Picture 19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5163" y="1600200"/>
            <a:ext cx="5938837" cy="4525963"/>
          </a:xfrm>
          <a:noFill/>
        </p:spPr>
      </p:pic>
      <p:sp>
        <p:nvSpPr>
          <p:cNvPr id="4710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402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DDPMine Efficiency: Runtime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100763" y="236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0831" name="AutoShape 15"/>
          <p:cNvSpPr>
            <a:spLocks noChangeArrowheads="1"/>
          </p:cNvSpPr>
          <p:nvPr/>
        </p:nvSpPr>
        <p:spPr bwMode="auto">
          <a:xfrm>
            <a:off x="6024563" y="1676400"/>
            <a:ext cx="990600" cy="457200"/>
          </a:xfrm>
          <a:prstGeom prst="wedgeRoundRectCallout">
            <a:avLst>
              <a:gd name="adj1" fmla="val 50639"/>
              <a:gd name="adj2" fmla="val 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200" b="1">
                <a:ea typeface="SimSun" pitchFamily="2" charset="-122"/>
              </a:rPr>
              <a:t>PatClass</a:t>
            </a:r>
          </a:p>
        </p:txBody>
      </p:sp>
      <p:sp>
        <p:nvSpPr>
          <p:cNvPr id="290832" name="AutoShape 16"/>
          <p:cNvSpPr>
            <a:spLocks noChangeArrowheads="1"/>
          </p:cNvSpPr>
          <p:nvPr/>
        </p:nvSpPr>
        <p:spPr bwMode="auto">
          <a:xfrm>
            <a:off x="7015163" y="2743200"/>
            <a:ext cx="985837" cy="381000"/>
          </a:xfrm>
          <a:prstGeom prst="wedgeRoundRectCallout">
            <a:avLst>
              <a:gd name="adj1" fmla="val -41491"/>
              <a:gd name="adj2" fmla="val 13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200" b="1">
                <a:ea typeface="SimSun" pitchFamily="2" charset="-122"/>
              </a:rPr>
              <a:t>Harmony</a:t>
            </a:r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>
            <a:off x="6481763" y="4724400"/>
            <a:ext cx="990600" cy="381000"/>
          </a:xfrm>
          <a:prstGeom prst="wedgeRoundRectCallout">
            <a:avLst>
              <a:gd name="adj1" fmla="val -65704"/>
              <a:gd name="adj2" fmla="val 13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200" b="1">
                <a:ea typeface="SimSun" pitchFamily="2" charset="-122"/>
              </a:rPr>
              <a:t>DDPMine</a:t>
            </a:r>
          </a:p>
        </p:txBody>
      </p:sp>
      <p:sp>
        <p:nvSpPr>
          <p:cNvPr id="47113" name="TextBox 10"/>
          <p:cNvSpPr txBox="1">
            <a:spLocks noChangeArrowheads="1"/>
          </p:cNvSpPr>
          <p:nvPr/>
        </p:nvSpPr>
        <p:spPr bwMode="auto">
          <a:xfrm>
            <a:off x="152400" y="4724400"/>
            <a:ext cx="198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PatClass: ICDE’07 Pattern Classification Alg.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1" grpId="0" animBg="1"/>
      <p:bldP spid="290832" grpId="0" animBg="1"/>
      <p:bldP spid="2908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40E085-1231-48C0-99A7-9503EF86B8B1}" type="slidenum">
              <a:rPr lang="en-US" sz="1200"/>
              <a:pPr algn="r"/>
              <a:t>42</a:t>
            </a:fld>
            <a:endParaRPr lang="en-US" sz="120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 rot="9678759">
            <a:off x="8610600" y="38100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Lazy vs. Eager Learning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u="sng" smtClean="0"/>
              <a:t>Lazy vs. eager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Lazy learning</a:t>
            </a:r>
            <a:r>
              <a:rPr lang="en-US" sz="2400" smtClean="0"/>
              <a:t> (e.g., instance-based learning): Simply stores training data (or only minor processing) and waits until it is given a test tuple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Eager learning</a:t>
            </a:r>
            <a:r>
              <a:rPr lang="en-US" sz="2400" smtClean="0"/>
              <a:t> (the above discussed methods): Given a set of training tuples, constructs a classification model before receiving new (e.g., test) data to classify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Lazy: less time in training but more time in predicting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Lazy method effectively uses a richer hypothesis space since it uses many local linear functions to form an implicit global approximation to the target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Eager: must commit to a single hypothesis that covers the entire instance space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7748D-6F86-4837-80E5-AE2F28323552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Lazy Learner: Instance-Based Methods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5029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Instance-based learning: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Store training examples and delay the processing (“lazy evaluation”) until a new instance must be classified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Typical approaches</a:t>
            </a:r>
            <a:endParaRPr lang="en-US" sz="2400" u="sng" smtClean="0"/>
          </a:p>
          <a:p>
            <a:pPr lvl="1" eaLnBrk="1" hangingPunct="1">
              <a:lnSpc>
                <a:spcPct val="90000"/>
              </a:lnSpc>
            </a:pPr>
            <a:r>
              <a:rPr lang="en-US" sz="2400" i="1" u="sng" smtClean="0"/>
              <a:t>k</a:t>
            </a:r>
            <a:r>
              <a:rPr lang="en-US" sz="2400" u="sng" smtClean="0"/>
              <a:t>-nearest neighbor approach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Instances represented as points in a Euclidean space.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/>
              <a:t>Locally weighted regression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Constructs local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/>
              <a:t>Case-based reasoning</a:t>
            </a:r>
            <a:endParaRPr 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Uses symbolic representations and knowledge-based inference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6D6ED-A909-4ACC-AAC2-062E2BB942C0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172450" cy="4064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The </a:t>
            </a:r>
            <a:r>
              <a:rPr lang="en-US" i="1" smtClean="0"/>
              <a:t>k</a:t>
            </a:r>
            <a:r>
              <a:rPr lang="en-US" smtClean="0"/>
              <a:t>-Nearest Neighbor Algorithm</a:t>
            </a:r>
            <a:endParaRPr lang="en-US" sz="320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All instances correspond to points in the n-D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nearest neighbor are defined in terms of Euclidean distance, dist(</a:t>
            </a:r>
            <a:r>
              <a:rPr lang="en-US" sz="2400" b="1" smtClean="0"/>
              <a:t>X</a:t>
            </a:r>
            <a:r>
              <a:rPr lang="en-US" sz="2400" b="1" baseline="-25000" smtClean="0"/>
              <a:t>1</a:t>
            </a:r>
            <a:r>
              <a:rPr lang="en-US" sz="2400" smtClean="0"/>
              <a:t>, </a:t>
            </a:r>
            <a:r>
              <a:rPr lang="en-US" sz="2400" b="1" smtClean="0"/>
              <a:t>X</a:t>
            </a:r>
            <a:r>
              <a:rPr lang="en-US" sz="2400" b="1" baseline="-25000" smtClean="0"/>
              <a:t>2</a:t>
            </a:r>
            <a:r>
              <a:rPr lang="en-US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Target function could be discrete- or real- valued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discrete-valued, </a:t>
            </a:r>
            <a:r>
              <a:rPr lang="en-US" sz="2400" i="1" smtClean="0"/>
              <a:t>k</a:t>
            </a:r>
            <a:r>
              <a:rPr lang="en-US" sz="2400" smtClean="0"/>
              <a:t>-NN returns the most common value among the </a:t>
            </a:r>
            <a:r>
              <a:rPr lang="en-US" sz="2400" i="1" smtClean="0"/>
              <a:t>k</a:t>
            </a:r>
            <a:r>
              <a:rPr lang="en-US" sz="2400" smtClean="0"/>
              <a:t> training examples nearest to</a:t>
            </a:r>
            <a:r>
              <a:rPr lang="en-US" sz="2000" smtClean="0"/>
              <a:t> </a:t>
            </a:r>
            <a:r>
              <a:rPr lang="en-US" sz="2400" i="1" smtClean="0"/>
              <a:t>x</a:t>
            </a:r>
            <a:r>
              <a:rPr lang="en-US" sz="1800" i="1" baseline="-25000" smtClean="0"/>
              <a:t>q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Vonoroi diagram: the decision surface induced by 1-NN for a typical set of training examples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2C54F-A960-4B23-8083-E23E199F68C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85800" y="4724400"/>
            <a:ext cx="3581400" cy="1905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4572000" y="4724400"/>
            <a:ext cx="3429000" cy="1905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51207" name="Oval 6"/>
          <p:cNvSpPr>
            <a:spLocks noChangeArrowheads="1"/>
          </p:cNvSpPr>
          <p:nvPr/>
        </p:nvSpPr>
        <p:spPr bwMode="auto">
          <a:xfrm>
            <a:off x="1752600" y="5029200"/>
            <a:ext cx="1371600" cy="1447800"/>
          </a:xfrm>
          <a:prstGeom prst="ellipse">
            <a:avLst/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 . 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1981200" y="52578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_</a:t>
            </a:r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2514600" y="5486400"/>
            <a:ext cx="3127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+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auto">
          <a:xfrm>
            <a:off x="1828800" y="57150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_</a:t>
            </a:r>
          </a:p>
        </p:txBody>
      </p:sp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2438400" y="5791200"/>
            <a:ext cx="3683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>
                <a:solidFill>
                  <a:srgbClr val="001010"/>
                </a:solidFill>
                <a:latin typeface="Times New Roman" pitchFamily="18" charset="0"/>
              </a:rPr>
              <a:t>x</a:t>
            </a:r>
            <a:r>
              <a:rPr lang="en-US" sz="1600" b="1" i="1" baseline="-25000">
                <a:solidFill>
                  <a:srgbClr val="001010"/>
                </a:solidFill>
                <a:latin typeface="Times New Roman" pitchFamily="18" charset="0"/>
              </a:rPr>
              <a:t>q</a:t>
            </a:r>
            <a:endParaRPr lang="en-US" baseline="-25000">
              <a:latin typeface="Times New Roman" pitchFamily="18" charset="0"/>
            </a:endParaRPr>
          </a:p>
        </p:txBody>
      </p:sp>
      <p:sp>
        <p:nvSpPr>
          <p:cNvPr id="51212" name="Text Box 11"/>
          <p:cNvSpPr txBox="1">
            <a:spLocks noChangeArrowheads="1"/>
          </p:cNvSpPr>
          <p:nvPr/>
        </p:nvSpPr>
        <p:spPr bwMode="auto">
          <a:xfrm>
            <a:off x="2286000" y="6248400"/>
            <a:ext cx="2968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+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3" name="Text Box 12"/>
          <p:cNvSpPr txBox="1">
            <a:spLocks noChangeArrowheads="1"/>
          </p:cNvSpPr>
          <p:nvPr/>
        </p:nvSpPr>
        <p:spPr bwMode="auto">
          <a:xfrm>
            <a:off x="2590800" y="51054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_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4" name="Text Box 13"/>
          <p:cNvSpPr txBox="1">
            <a:spLocks noChangeArrowheads="1"/>
          </p:cNvSpPr>
          <p:nvPr/>
        </p:nvSpPr>
        <p:spPr bwMode="auto">
          <a:xfrm>
            <a:off x="3032125" y="51435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_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5" name="Text Box 14"/>
          <p:cNvSpPr txBox="1">
            <a:spLocks noChangeArrowheads="1"/>
          </p:cNvSpPr>
          <p:nvPr/>
        </p:nvSpPr>
        <p:spPr bwMode="auto">
          <a:xfrm>
            <a:off x="1355725" y="5372100"/>
            <a:ext cx="3127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+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6" name="Text Box 15"/>
          <p:cNvSpPr txBox="1">
            <a:spLocks noChangeArrowheads="1"/>
          </p:cNvSpPr>
          <p:nvPr/>
        </p:nvSpPr>
        <p:spPr bwMode="auto">
          <a:xfrm>
            <a:off x="1584325" y="61341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_</a:t>
            </a:r>
          </a:p>
        </p:txBody>
      </p:sp>
      <p:sp>
        <p:nvSpPr>
          <p:cNvPr id="51217" name="Text Box 16"/>
          <p:cNvSpPr txBox="1">
            <a:spLocks noChangeArrowheads="1"/>
          </p:cNvSpPr>
          <p:nvPr/>
        </p:nvSpPr>
        <p:spPr bwMode="auto">
          <a:xfrm>
            <a:off x="1676400" y="48768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_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8" name="Text Box 17"/>
          <p:cNvSpPr txBox="1">
            <a:spLocks noChangeArrowheads="1"/>
          </p:cNvSpPr>
          <p:nvPr/>
        </p:nvSpPr>
        <p:spPr bwMode="auto">
          <a:xfrm>
            <a:off x="3108325" y="5753100"/>
            <a:ext cx="31273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1010"/>
                </a:solidFill>
                <a:latin typeface="Times New Roman" pitchFamily="18" charset="0"/>
              </a:rPr>
              <a:t>+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19" name="Text Box 18"/>
          <p:cNvSpPr txBox="1">
            <a:spLocks noChangeArrowheads="1"/>
          </p:cNvSpPr>
          <p:nvPr/>
        </p:nvSpPr>
        <p:spPr bwMode="auto">
          <a:xfrm>
            <a:off x="5791200" y="4759325"/>
            <a:ext cx="311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20" name="Line 19"/>
          <p:cNvSpPr>
            <a:spLocks noChangeShapeType="1"/>
          </p:cNvSpPr>
          <p:nvPr/>
        </p:nvSpPr>
        <p:spPr bwMode="auto">
          <a:xfrm>
            <a:off x="5181600" y="5181600"/>
            <a:ext cx="609600" cy="609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1" name="Line 20"/>
          <p:cNvSpPr>
            <a:spLocks noChangeShapeType="1"/>
          </p:cNvSpPr>
          <p:nvPr/>
        </p:nvSpPr>
        <p:spPr bwMode="auto">
          <a:xfrm flipV="1">
            <a:off x="5791200" y="5410200"/>
            <a:ext cx="129540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2" name="Line 21"/>
          <p:cNvSpPr>
            <a:spLocks noChangeShapeType="1"/>
          </p:cNvSpPr>
          <p:nvPr/>
        </p:nvSpPr>
        <p:spPr bwMode="auto">
          <a:xfrm>
            <a:off x="5791200" y="5791200"/>
            <a:ext cx="0" cy="381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3" name="Line 22"/>
          <p:cNvSpPr>
            <a:spLocks noChangeShapeType="1"/>
          </p:cNvSpPr>
          <p:nvPr/>
        </p:nvSpPr>
        <p:spPr bwMode="auto">
          <a:xfrm>
            <a:off x="5791200" y="6172200"/>
            <a:ext cx="1447800" cy="304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4" name="Line 23"/>
          <p:cNvSpPr>
            <a:spLocks noChangeShapeType="1"/>
          </p:cNvSpPr>
          <p:nvPr/>
        </p:nvSpPr>
        <p:spPr bwMode="auto">
          <a:xfrm flipH="1">
            <a:off x="4953000" y="6172200"/>
            <a:ext cx="83820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5" name="Line 24"/>
          <p:cNvSpPr>
            <a:spLocks noChangeShapeType="1"/>
          </p:cNvSpPr>
          <p:nvPr/>
        </p:nvSpPr>
        <p:spPr bwMode="auto">
          <a:xfrm>
            <a:off x="6781800" y="5486400"/>
            <a:ext cx="228600" cy="914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26" name="Rectangle 25"/>
          <p:cNvSpPr>
            <a:spLocks noChangeArrowheads="1"/>
          </p:cNvSpPr>
          <p:nvPr/>
        </p:nvSpPr>
        <p:spPr bwMode="auto">
          <a:xfrm>
            <a:off x="6248400" y="5521325"/>
            <a:ext cx="311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27" name="Text Box 26"/>
          <p:cNvSpPr txBox="1">
            <a:spLocks noChangeArrowheads="1"/>
          </p:cNvSpPr>
          <p:nvPr/>
        </p:nvSpPr>
        <p:spPr bwMode="auto">
          <a:xfrm>
            <a:off x="5775325" y="6080125"/>
            <a:ext cx="311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28" name="Text Box 27"/>
          <p:cNvSpPr txBox="1">
            <a:spLocks noChangeArrowheads="1"/>
          </p:cNvSpPr>
          <p:nvPr/>
        </p:nvSpPr>
        <p:spPr bwMode="auto">
          <a:xfrm>
            <a:off x="5099050" y="5334000"/>
            <a:ext cx="311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29" name="Text Box 28"/>
          <p:cNvSpPr txBox="1">
            <a:spLocks noChangeArrowheads="1"/>
          </p:cNvSpPr>
          <p:nvPr/>
        </p:nvSpPr>
        <p:spPr bwMode="auto">
          <a:xfrm>
            <a:off x="7315200" y="5394325"/>
            <a:ext cx="3111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Discussion on the </a:t>
            </a:r>
            <a:r>
              <a:rPr lang="en-US" i="1" smtClean="0"/>
              <a:t>k</a:t>
            </a:r>
            <a:r>
              <a:rPr lang="en-US" smtClean="0"/>
              <a:t>-NN Algorithm</a:t>
            </a:r>
            <a:endParaRPr lang="en-US" sz="32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0292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i="1" smtClean="0"/>
              <a:t>k</a:t>
            </a:r>
            <a:r>
              <a:rPr lang="en-US" sz="2400" smtClean="0"/>
              <a:t>-NN for </a:t>
            </a:r>
            <a:r>
              <a:rPr lang="en-US" sz="2400" u="sng" smtClean="0"/>
              <a:t>real-valued prediction</a:t>
            </a:r>
            <a:r>
              <a:rPr lang="en-US" sz="2400" smtClean="0"/>
              <a:t> for a given unknown tuple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Returns the mean values of the</a:t>
            </a:r>
            <a:r>
              <a:rPr lang="en-US" sz="2400" i="1" smtClean="0"/>
              <a:t> k</a:t>
            </a:r>
            <a:r>
              <a:rPr lang="en-US" sz="2400" smtClean="0"/>
              <a:t> nearest neighbors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u="sng" smtClean="0"/>
              <a:t>Distance-weighted</a:t>
            </a:r>
            <a:r>
              <a:rPr lang="en-US" sz="2400" smtClean="0"/>
              <a:t> nearest neighbor algorithm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Weight the contribution of each of the </a:t>
            </a:r>
            <a:r>
              <a:rPr lang="en-US" sz="2400" i="1" smtClean="0"/>
              <a:t>k</a:t>
            </a:r>
            <a:r>
              <a:rPr lang="en-US" sz="2400" smtClean="0"/>
              <a:t> neighbors according to their distance to the query </a:t>
            </a:r>
            <a:r>
              <a:rPr lang="en-US" sz="2400" i="1" smtClean="0"/>
              <a:t>x</a:t>
            </a:r>
            <a:r>
              <a:rPr lang="en-US" sz="2400" i="1" baseline="-25000" smtClean="0"/>
              <a:t>q</a:t>
            </a:r>
            <a:endParaRPr lang="en-US" sz="2400" smtClean="0"/>
          </a:p>
          <a:p>
            <a:pPr lvl="2" eaLnBrk="1" hangingPunct="1">
              <a:lnSpc>
                <a:spcPct val="110000"/>
              </a:lnSpc>
            </a:pPr>
            <a:r>
              <a:rPr lang="en-US" smtClean="0"/>
              <a:t>Give greater weight to closer neighbors</a:t>
            </a:r>
            <a:endParaRPr lang="en-US" sz="2000" smtClean="0"/>
          </a:p>
          <a:p>
            <a:pPr eaLnBrk="1" hangingPunct="1">
              <a:lnSpc>
                <a:spcPct val="110000"/>
              </a:lnSpc>
            </a:pPr>
            <a:r>
              <a:rPr lang="en-US" sz="2400" u="sng" smtClean="0"/>
              <a:t>Robust</a:t>
            </a:r>
            <a:r>
              <a:rPr lang="en-US" sz="2400" smtClean="0"/>
              <a:t> to noisy data by averaging </a:t>
            </a:r>
            <a:r>
              <a:rPr lang="en-US" sz="2400" i="1" smtClean="0"/>
              <a:t>k</a:t>
            </a:r>
            <a:r>
              <a:rPr lang="en-US" sz="2400" smtClean="0"/>
              <a:t>-nearest neighbors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u="sng" smtClean="0"/>
              <a:t>Curse of dimensionality</a:t>
            </a:r>
            <a:r>
              <a:rPr lang="en-US" sz="2400" smtClean="0"/>
              <a:t>: distance between neighbors could be dominated by irrelevant attributes 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To overcome it, axes stretch or elimination of the least relevant attributes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67E8E-BC16-473F-BD03-747092665882}" type="slidenum">
              <a:rPr lang="en-US" smtClean="0"/>
              <a:pPr/>
              <a:t>46</a:t>
            </a:fld>
            <a:endParaRPr lang="en-US" smtClean="0"/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/>
        </p:nvGraphicFramePr>
        <p:xfrm>
          <a:off x="7162800" y="3492500"/>
          <a:ext cx="1409700" cy="698500"/>
        </p:xfrm>
        <a:graphic>
          <a:graphicData uri="http://schemas.openxmlformats.org/presentationml/2006/ole">
            <p:oleObj spid="_x0000_s52229" name="Equation" r:id="rId4" imgW="1409700" imgH="6985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569913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Case-Based Reasoning (CBR)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000" b="1" smtClean="0"/>
              <a:t>CBR</a:t>
            </a:r>
            <a:r>
              <a:rPr lang="en-US" sz="2000" smtClean="0"/>
              <a:t>: Uses a database of problem solutions to solve new problems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Store </a:t>
            </a:r>
            <a:r>
              <a:rPr lang="en-US" sz="2000" u="sng" smtClean="0"/>
              <a:t>symbolic description</a:t>
            </a:r>
            <a:r>
              <a:rPr lang="en-US" sz="2000" smtClean="0"/>
              <a:t> (tuples or cases)—not points in a Euclidean space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u="sng" smtClean="0"/>
              <a:t>Applications:</a:t>
            </a:r>
            <a:r>
              <a:rPr lang="en-US" sz="2000" smtClean="0"/>
              <a:t> Customer-service (product-related diagnosis), legal ruling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u="sng" smtClean="0"/>
              <a:t>Methodology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Instances represented by rich symbolic descriptions (e.g., function graphs)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Search for similar cases, multiple retrieved cases may be combined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Tight coupling between case retrieval, knowledge-based reasoning, and problem solving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u="sng" smtClean="0"/>
              <a:t>Challenges</a:t>
            </a:r>
            <a:endParaRPr lang="en-US" sz="200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Find a good similarity metric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Indexing based on syntactic similarity measure,  and when failure, backtracking, and adapting to additional cases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FD7BC6-3D6A-435C-B790-DFED82374F0A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300C44-7280-48B6-818E-F56BCC778859}" type="slidenum">
              <a:rPr lang="en-US" sz="1200"/>
              <a:pPr algn="r"/>
              <a:t>48</a:t>
            </a:fld>
            <a:endParaRPr lang="en-US" sz="12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 rot="9678759">
            <a:off x="5486400" y="44958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522288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Genetic Algorithms (GA)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Genetic Algorithm: based on an analogy to biological evolution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An initial </a:t>
            </a:r>
            <a:r>
              <a:rPr lang="en-US" sz="2000" b="1" smtClean="0"/>
              <a:t>population</a:t>
            </a:r>
            <a:r>
              <a:rPr lang="en-US" sz="2000" smtClean="0"/>
              <a:t> is created consisting of randomly generated rules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Each rule is represented by a string of bits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E.g., if A</a:t>
            </a:r>
            <a:r>
              <a:rPr lang="en-US" sz="2000" baseline="-25000" smtClean="0"/>
              <a:t>1</a:t>
            </a:r>
            <a:r>
              <a:rPr lang="en-US" sz="2000" smtClean="0"/>
              <a:t> and ¬A</a:t>
            </a:r>
            <a:r>
              <a:rPr lang="en-US" sz="2000" baseline="-25000" smtClean="0"/>
              <a:t>2</a:t>
            </a:r>
            <a:r>
              <a:rPr lang="en-US" sz="2000" smtClean="0"/>
              <a:t> then C</a:t>
            </a:r>
            <a:r>
              <a:rPr lang="en-US" sz="2000" baseline="-25000" smtClean="0"/>
              <a:t>2</a:t>
            </a:r>
            <a:r>
              <a:rPr lang="en-US" sz="2000" smtClean="0"/>
              <a:t> can be encoded as 100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If an attribute has k &gt; 2 values, k bits can be used 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Based on the notion of survival of the </a:t>
            </a:r>
            <a:r>
              <a:rPr lang="en-US" sz="2000" b="1" smtClean="0"/>
              <a:t>fittest</a:t>
            </a:r>
            <a:r>
              <a:rPr lang="en-US" sz="2000" smtClean="0"/>
              <a:t>, a new population is formed to consist of the fittest rules and their offspring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 </a:t>
            </a:r>
            <a:r>
              <a:rPr lang="en-US" sz="2000" i="1" smtClean="0"/>
              <a:t>fitness of a rule</a:t>
            </a:r>
            <a:r>
              <a:rPr lang="en-US" sz="2000" smtClean="0"/>
              <a:t> is represented by its classification accuracy on a set of training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Offspring are generated by </a:t>
            </a:r>
            <a:r>
              <a:rPr lang="en-US" sz="2000" i="1" smtClean="0"/>
              <a:t>crossover</a:t>
            </a:r>
            <a:r>
              <a:rPr lang="en-US" sz="2000" smtClean="0"/>
              <a:t> and </a:t>
            </a:r>
            <a:r>
              <a:rPr lang="en-US" sz="2000" i="1" smtClean="0"/>
              <a:t>mutation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 process continues until a population P evolves </a:t>
            </a:r>
            <a:r>
              <a:rPr lang="en-US" sz="2000" i="1" smtClean="0"/>
              <a:t>when each rule in P satisfies a prespecified threshold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Slow but easily parallelizable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72A59E-2C4F-4AAB-AFF7-E57F02B32EA6}" type="slidenum">
              <a:rPr lang="en-US" b="1" smtClean="0"/>
              <a:pPr/>
              <a:t>49</a:t>
            </a:fld>
            <a:endParaRPr lang="en-US" b="1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07438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Training Bayesian Networks: Several Scenarios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sz="2000" smtClean="0"/>
              <a:t>Scenario 1:  Given both the network structure and all variables observable: </a:t>
            </a:r>
            <a:r>
              <a:rPr lang="en-US" sz="2000" i="1" smtClean="0"/>
              <a:t>compute only the CPT entries</a:t>
            </a:r>
          </a:p>
          <a:p>
            <a:pPr eaLnBrk="1" hangingPunct="1"/>
            <a:r>
              <a:rPr lang="en-US" sz="2000" smtClean="0"/>
              <a:t>Scenario 2: Network structure known, some variables hidden: </a:t>
            </a:r>
            <a:r>
              <a:rPr lang="en-US" sz="2000" i="1" smtClean="0"/>
              <a:t>gradient descent</a:t>
            </a:r>
            <a:r>
              <a:rPr lang="en-US" sz="2000" smtClean="0"/>
              <a:t> (greedy hill-climbing) method, i.e., search for a solution along the steepest descent of a criterion function </a:t>
            </a:r>
          </a:p>
          <a:p>
            <a:pPr lvl="1" eaLnBrk="1" hangingPunct="1"/>
            <a:r>
              <a:rPr lang="en-US" sz="2000" smtClean="0"/>
              <a:t>Weights are initialized to random probability values</a:t>
            </a:r>
          </a:p>
          <a:p>
            <a:pPr lvl="1" eaLnBrk="1" hangingPunct="1"/>
            <a:r>
              <a:rPr lang="en-US" sz="2000" smtClean="0"/>
              <a:t>At each iteration, it moves towards what appears to be the best solution at the moment, w.o. backtracking</a:t>
            </a:r>
          </a:p>
          <a:p>
            <a:pPr lvl="1" eaLnBrk="1" hangingPunct="1"/>
            <a:r>
              <a:rPr lang="en-US" sz="2000" smtClean="0"/>
              <a:t>Weights are updated at each iteration &amp; converge to local optimum</a:t>
            </a:r>
          </a:p>
          <a:p>
            <a:pPr eaLnBrk="1" hangingPunct="1"/>
            <a:r>
              <a:rPr lang="en-US" sz="2000" smtClean="0"/>
              <a:t>Scenario 3: Network structure unknown, all variables observable: search through the model space to </a:t>
            </a:r>
            <a:r>
              <a:rPr lang="en-US" sz="2000" i="1" smtClean="0"/>
              <a:t>reconstruct network topology </a:t>
            </a:r>
          </a:p>
          <a:p>
            <a:pPr eaLnBrk="1" hangingPunct="1"/>
            <a:r>
              <a:rPr lang="en-US" sz="2000" smtClean="0"/>
              <a:t>Scenario 4: Unknown structure, all hidden variables: No good algorithms known for this purpose</a:t>
            </a:r>
          </a:p>
          <a:p>
            <a:pPr eaLnBrk="1" hangingPunct="1"/>
            <a:r>
              <a:rPr lang="en-US" sz="2000" smtClean="0"/>
              <a:t>D. Heckerman.  </a:t>
            </a:r>
            <a:r>
              <a:rPr lang="en-US" sz="2000" u="sng" smtClean="0">
                <a:hlinkClick r:id="rId3" action="ppaction://hlinkfile"/>
              </a:rPr>
              <a:t>A Tutorial on Learning with Bayesian Networks</a:t>
            </a:r>
            <a:r>
              <a:rPr lang="en-US" sz="2000" smtClean="0"/>
              <a:t>.  In </a:t>
            </a:r>
            <a:r>
              <a:rPr lang="en-US" sz="2000" i="1" smtClean="0"/>
              <a:t>Learning in Graphical Models,</a:t>
            </a:r>
            <a:r>
              <a:rPr lang="en-US" sz="2000" smtClean="0"/>
              <a:t> M. Jordan, ed.. MIT Press, 1999.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C7BEB7-7289-4580-8173-69CC915F909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32713" cy="674688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Rough Set Approach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724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Rough sets are used to </a:t>
            </a:r>
            <a:r>
              <a:rPr lang="en-US" sz="2000" b="1" smtClean="0"/>
              <a:t>approximately or “roughly” define equivalent classes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A rough set for a given class C is approximated by two sets: a </a:t>
            </a:r>
            <a:r>
              <a:rPr lang="en-US" sz="2000" smtClean="0">
                <a:solidFill>
                  <a:schemeClr val="hlink"/>
                </a:solidFill>
              </a:rPr>
              <a:t>lower approximation</a:t>
            </a:r>
            <a:r>
              <a:rPr lang="en-US" sz="2000" smtClean="0"/>
              <a:t> (certain to be in C) and an </a:t>
            </a:r>
            <a:r>
              <a:rPr lang="en-US" sz="2000" smtClean="0">
                <a:solidFill>
                  <a:schemeClr val="hlink"/>
                </a:solidFill>
              </a:rPr>
              <a:t>upper approximation</a:t>
            </a:r>
            <a:r>
              <a:rPr lang="en-US" sz="2000" smtClean="0"/>
              <a:t> (cannot be described as not belonging to C)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Finding the minimal subsets (</a:t>
            </a:r>
            <a:r>
              <a:rPr lang="en-US" sz="2000" b="1" smtClean="0"/>
              <a:t>reducts</a:t>
            </a:r>
            <a:r>
              <a:rPr lang="en-US" sz="2000" smtClean="0"/>
              <a:t>) of attributes for feature reduction is NP-hard but a </a:t>
            </a:r>
            <a:r>
              <a:rPr lang="en-US" sz="2000" b="1" smtClean="0"/>
              <a:t>discernibility matrix</a:t>
            </a:r>
            <a:r>
              <a:rPr lang="en-US" sz="2000" smtClean="0"/>
              <a:t> (which stores the differences between attribute values for each pair of data tuples) is used to reduce the computation intensity </a:t>
            </a:r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390BE-A1E5-482C-BEE4-F39C40B98F12}" type="slidenum">
              <a:rPr lang="en-US" b="1" smtClean="0"/>
              <a:pPr/>
              <a:t>50</a:t>
            </a:fld>
            <a:endParaRPr lang="en-US" b="1" smtClean="0"/>
          </a:p>
        </p:txBody>
      </p:sp>
      <p:pic>
        <p:nvPicPr>
          <p:cNvPr id="56323" name="Picture 24" descr="roug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7244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886200" cy="750888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/>
              <a:t>Fuzzy Set Approaches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Fuzzy logic uses truth values between 0.0 and 1.0 to represent the degree of membership (such as in a </a:t>
            </a:r>
            <a:r>
              <a:rPr lang="en-US" sz="2000" i="1" smtClean="0"/>
              <a:t>fuzzy membership graph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Attribute values are converted to fuzzy values.  Ex.: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Income,</a:t>
            </a:r>
            <a:r>
              <a:rPr lang="en-US" sz="2000" i="1" smtClean="0"/>
              <a:t> x</a:t>
            </a:r>
            <a:r>
              <a:rPr lang="en-US" sz="2000" smtClean="0"/>
              <a:t>, is assigned a </a:t>
            </a:r>
            <a:r>
              <a:rPr lang="en-US" sz="2000" smtClean="0">
                <a:solidFill>
                  <a:schemeClr val="hlink"/>
                </a:solidFill>
              </a:rPr>
              <a:t>fuzzy membership value</a:t>
            </a:r>
            <a:r>
              <a:rPr lang="en-US" sz="2000" smtClean="0"/>
              <a:t> to each of the discrete categories {low, medium, high}, e.g. $49K belongs to “medium income” with fuzzy value 0.15 but belongs to “high income” with fuzzy value 0.96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Fuzzy membership values do not have to sum to 1.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Each applicable rule contributes a vote for membership in the categories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Typically, the truth values for each predicted category are summed, and these sums are combined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AEF3F6-798B-4FFE-ABBB-5822CB2E4D57}" type="slidenum">
              <a:rPr lang="en-US" b="1" smtClean="0"/>
              <a:pPr/>
              <a:t>51</a:t>
            </a:fld>
            <a:endParaRPr lang="en-US" b="1" smtClean="0"/>
          </a:p>
        </p:txBody>
      </p:sp>
      <p:pic>
        <p:nvPicPr>
          <p:cNvPr id="57349" name="Picture 4" descr="fuz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9050" y="0"/>
            <a:ext cx="53149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D9D255-8AF9-464E-9348-60218B3E2DF0}" type="slidenum">
              <a:rPr lang="en-US" sz="1200" b="1"/>
              <a:pPr algn="r"/>
              <a:t>52</a:t>
            </a:fld>
            <a:endParaRPr lang="en-US" sz="1200" b="1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58373" name="AutoShape 5"/>
          <p:cNvSpPr>
            <a:spLocks noChangeArrowheads="1"/>
          </p:cNvSpPr>
          <p:nvPr/>
        </p:nvSpPr>
        <p:spPr bwMode="auto">
          <a:xfrm rot="9678759">
            <a:off x="7467600" y="51054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Multiclass Classification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smtClean="0"/>
              <a:t>Classification involving more than two classes (i.e., &gt; 2 Classes) 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Method 1. </a:t>
            </a:r>
            <a:r>
              <a:rPr lang="en-US" sz="2000" b="1" smtClean="0"/>
              <a:t>One-vs.-all</a:t>
            </a:r>
            <a:r>
              <a:rPr lang="en-US" sz="2000" smtClean="0"/>
              <a:t> (OVA): Learn a classifier one at a time 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Given m classes, train m classifiers: one for each class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Classifier j: treat tuples in class j as </a:t>
            </a:r>
            <a:r>
              <a:rPr lang="en-US" sz="2000" i="1" smtClean="0"/>
              <a:t>positive</a:t>
            </a:r>
            <a:r>
              <a:rPr lang="en-US" sz="2000" smtClean="0"/>
              <a:t> &amp; all others as </a:t>
            </a:r>
            <a:r>
              <a:rPr lang="en-US" sz="2000" i="1" smtClean="0"/>
              <a:t>negative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To classify a tuple </a:t>
            </a:r>
            <a:r>
              <a:rPr lang="en-US" sz="2000" b="1" smtClean="0"/>
              <a:t>X</a:t>
            </a:r>
            <a:r>
              <a:rPr lang="en-US" sz="2000" smtClean="0"/>
              <a:t>, the set of classifiers vote as an ensemble 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Method 2. </a:t>
            </a:r>
            <a:r>
              <a:rPr lang="en-US" sz="2000" b="1" smtClean="0"/>
              <a:t>All-vs.-all</a:t>
            </a:r>
            <a:r>
              <a:rPr lang="en-US" sz="2000" smtClean="0"/>
              <a:t> (AVA): Learn a classifier for each pair of classes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Given m classes, construct m(m-1)/2 binary classifiers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A classifier is trained using tuples of the two classes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To classify a tuple </a:t>
            </a:r>
            <a:r>
              <a:rPr lang="en-US" sz="2000" b="1" smtClean="0"/>
              <a:t>X</a:t>
            </a:r>
            <a:r>
              <a:rPr lang="en-US" sz="2000" smtClean="0"/>
              <a:t>, each classifier votes.  X is assigned to the class with maximal vote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Comparison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All-vs.-all tends to be superior to one-vs.-all</a:t>
            </a:r>
          </a:p>
          <a:p>
            <a:pPr lvl="1">
              <a:lnSpc>
                <a:spcPct val="110000"/>
              </a:lnSpc>
            </a:pPr>
            <a:r>
              <a:rPr lang="en-US" sz="2000" smtClean="0"/>
              <a:t>Problem: Binary classifier is sensitive to errors, and errors affect vote count</a:t>
            </a:r>
          </a:p>
        </p:txBody>
      </p:sp>
      <p:sp>
        <p:nvSpPr>
          <p:cNvPr id="59396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3F121F-14EA-4CF8-807E-0475D5548FC6}" type="slidenum">
              <a:rPr lang="en-US" sz="1200" b="1"/>
              <a:pPr algn="r"/>
              <a:t>53</a:t>
            </a:fld>
            <a:endParaRPr lang="en-US" sz="1200" b="1"/>
          </a:p>
        </p:txBody>
      </p:sp>
    </p:spTree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372600" cy="609600"/>
          </a:xfrm>
        </p:spPr>
        <p:txBody>
          <a:bodyPr/>
          <a:lstStyle/>
          <a:p>
            <a:r>
              <a:rPr lang="en-US" sz="2800" smtClean="0"/>
              <a:t>Error-Correcting Codes for Multiclass Classification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6248400" cy="1828800"/>
          </a:xfrm>
        </p:spPr>
        <p:txBody>
          <a:bodyPr/>
          <a:lstStyle/>
          <a:p>
            <a:r>
              <a:rPr lang="en-US" sz="2000" smtClean="0"/>
              <a:t>Originally designed to correct errors during data transmission for communication tasks by exploring data redundancy</a:t>
            </a:r>
          </a:p>
          <a:p>
            <a:r>
              <a:rPr lang="en-US" sz="2000" smtClean="0"/>
              <a:t>Example</a:t>
            </a:r>
          </a:p>
          <a:p>
            <a:pPr lvl="1"/>
            <a:r>
              <a:rPr lang="en-US" sz="2000" smtClean="0"/>
              <a:t>A 7-bit codeword associated with classes 1-4</a:t>
            </a:r>
          </a:p>
          <a:p>
            <a:endParaRPr lang="en-US" sz="2000" smtClean="0"/>
          </a:p>
        </p:txBody>
      </p:sp>
      <p:graphicFrame>
        <p:nvGraphicFramePr>
          <p:cNvPr id="218296" name="Group 184"/>
          <p:cNvGraphicFramePr>
            <a:graphicFrameLocks noGrp="1"/>
          </p:cNvGraphicFramePr>
          <p:nvPr>
            <p:ph sz="half" idx="2"/>
          </p:nvPr>
        </p:nvGraphicFramePr>
        <p:xfrm>
          <a:off x="6477000" y="1295400"/>
          <a:ext cx="2590800" cy="1554320"/>
        </p:xfrm>
        <a:graphic>
          <a:graphicData uri="http://schemas.openxmlformats.org/drawingml/2006/table">
            <a:tbl>
              <a:tblPr/>
              <a:tblGrid>
                <a:gridCol w="685800"/>
                <a:gridCol w="255588"/>
                <a:gridCol w="236537"/>
                <a:gridCol w="234950"/>
                <a:gridCol w="260350"/>
                <a:gridCol w="288925"/>
                <a:gridCol w="314325"/>
                <a:gridCol w="314325"/>
              </a:tblGrid>
              <a:tr h="335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Error-Corr. Codeword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420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2246EA-B162-418A-A64C-D4B62C0E2863}" type="slidenum">
              <a:rPr lang="en-US" sz="1200" b="1"/>
              <a:pPr algn="r"/>
              <a:t>54</a:t>
            </a:fld>
            <a:endParaRPr lang="en-US" sz="1200" b="1"/>
          </a:p>
        </p:txBody>
      </p:sp>
      <p:sp>
        <p:nvSpPr>
          <p:cNvPr id="60471" name="Rectangle 185"/>
          <p:cNvSpPr>
            <a:spLocks noChangeArrowheads="1"/>
          </p:cNvSpPr>
          <p:nvPr/>
        </p:nvSpPr>
        <p:spPr bwMode="auto">
          <a:xfrm>
            <a:off x="228600" y="30480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Given a unknown tuple</a:t>
            </a:r>
            <a:r>
              <a:rPr lang="en-US" sz="2000" b="1"/>
              <a:t> X</a:t>
            </a:r>
            <a:r>
              <a:rPr lang="en-US" sz="2000"/>
              <a:t>, the 7-trained classifiers output: 0001010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Hamming distance: # of different bits between two codewords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1</a:t>
            </a:r>
            <a:r>
              <a:rPr lang="en-US" sz="2000"/>
              <a:t>) = 5, by checking # of bits between [1111111] &amp; [0001010]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000"/>
              <a:t>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2</a:t>
            </a:r>
            <a:r>
              <a:rPr lang="en-US" sz="2000"/>
              <a:t>) = 3, 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3</a:t>
            </a:r>
            <a:r>
              <a:rPr lang="en-US" sz="2000"/>
              <a:t>) = 3, H(</a:t>
            </a:r>
            <a:r>
              <a:rPr lang="en-US" sz="2000" b="1"/>
              <a:t>X</a:t>
            </a:r>
            <a:r>
              <a:rPr lang="en-US" sz="2000"/>
              <a:t>, C</a:t>
            </a:r>
            <a:r>
              <a:rPr lang="en-US" sz="2000" baseline="-25000"/>
              <a:t>4</a:t>
            </a:r>
            <a:r>
              <a:rPr lang="en-US" sz="2000"/>
              <a:t>) = 1, thus C</a:t>
            </a:r>
            <a:r>
              <a:rPr lang="en-US" sz="2000" baseline="-25000"/>
              <a:t>4</a:t>
            </a:r>
            <a:r>
              <a:rPr lang="en-US" sz="2000"/>
              <a:t> as the label for </a:t>
            </a:r>
            <a:r>
              <a:rPr lang="en-US" sz="2000" b="1"/>
              <a:t>X</a:t>
            </a:r>
            <a:r>
              <a:rPr lang="en-US" sz="2000"/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Error-correcting codes can correct up to (h-1)/h 1-bit error, where h is the minimum Hamming distance between any two codewords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If we use 1-bit per class, it is equiv. to one-vs.-all approach, the code are insufficient to self-correct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When selecting error-correcting codes, there should be good row-wise and col.-wise separation between the codewords </a:t>
            </a:r>
          </a:p>
        </p:txBody>
      </p:sp>
    </p:spTree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Semi-Supervised Classification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r>
              <a:rPr lang="en-US" sz="2000" smtClean="0"/>
              <a:t>Semi-supervised: Uses labeled and unlabeled data to build a classifier</a:t>
            </a:r>
          </a:p>
          <a:p>
            <a:r>
              <a:rPr lang="en-US" sz="2000" smtClean="0"/>
              <a:t>Self-training: </a:t>
            </a:r>
          </a:p>
          <a:p>
            <a:pPr lvl="1"/>
            <a:r>
              <a:rPr lang="en-US" sz="2000" smtClean="0"/>
              <a:t>Build a classifier using the labeled data</a:t>
            </a:r>
          </a:p>
          <a:p>
            <a:pPr lvl="1"/>
            <a:r>
              <a:rPr lang="en-US" sz="2000" smtClean="0"/>
              <a:t>Use it to label the unlabeled data, and those with the most confident label prediction are added to the set of labeled data</a:t>
            </a:r>
          </a:p>
          <a:p>
            <a:pPr lvl="1"/>
            <a:r>
              <a:rPr lang="en-US" sz="2000" smtClean="0"/>
              <a:t>Repeat the above process</a:t>
            </a:r>
          </a:p>
          <a:p>
            <a:pPr lvl="1"/>
            <a:r>
              <a:rPr lang="en-US" sz="2000" smtClean="0"/>
              <a:t>Adv: easy to understand; disadv: may reinforce errors</a:t>
            </a:r>
          </a:p>
          <a:p>
            <a:r>
              <a:rPr lang="en-US" sz="2000" smtClean="0"/>
              <a:t>Co-training: Use two or more classifiers to teach each other</a:t>
            </a:r>
          </a:p>
          <a:p>
            <a:pPr lvl="1"/>
            <a:r>
              <a:rPr lang="en-US" sz="2000" smtClean="0"/>
              <a:t>Each learner uses a mutually independent set of features of each tuple to train a good classifier, say f</a:t>
            </a:r>
            <a:r>
              <a:rPr lang="en-US" sz="2000" baseline="-25000" smtClean="0"/>
              <a:t>1</a:t>
            </a:r>
          </a:p>
          <a:p>
            <a:pPr lvl="1"/>
            <a:r>
              <a:rPr lang="en-US" sz="2000" smtClean="0"/>
              <a:t>Then f</a:t>
            </a:r>
            <a:r>
              <a:rPr lang="en-US" sz="2000" baseline="-25000" smtClean="0"/>
              <a:t>1</a:t>
            </a:r>
            <a:r>
              <a:rPr lang="en-US" sz="2000" smtClean="0"/>
              <a:t> and f</a:t>
            </a:r>
            <a:r>
              <a:rPr lang="en-US" sz="2000" baseline="-25000" smtClean="0"/>
              <a:t>2</a:t>
            </a:r>
            <a:r>
              <a:rPr lang="en-US" sz="2000" smtClean="0"/>
              <a:t> are used to predict the class label for unlabeled data X</a:t>
            </a:r>
          </a:p>
          <a:p>
            <a:pPr lvl="1"/>
            <a:r>
              <a:rPr lang="en-US" sz="2000" smtClean="0"/>
              <a:t>Teach each other: The tuple having the most confident prediction from f</a:t>
            </a:r>
            <a:r>
              <a:rPr lang="en-US" sz="2000" baseline="-25000" smtClean="0"/>
              <a:t>1</a:t>
            </a:r>
            <a:r>
              <a:rPr lang="en-US" sz="2000" smtClean="0"/>
              <a:t> is added to the set of labeled data for f</a:t>
            </a:r>
            <a:r>
              <a:rPr lang="en-US" sz="2000" baseline="-25000" smtClean="0"/>
              <a:t>2</a:t>
            </a:r>
            <a:r>
              <a:rPr lang="en-US" sz="2000" smtClean="0"/>
              <a:t>, &amp; vice versa </a:t>
            </a:r>
          </a:p>
          <a:p>
            <a:r>
              <a:rPr lang="en-US" sz="2000" smtClean="0"/>
              <a:t>Other methods, e.g., joint probability distribution of features and labels</a:t>
            </a:r>
          </a:p>
        </p:txBody>
      </p:sp>
      <p:sp>
        <p:nvSpPr>
          <p:cNvPr id="61444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F81A601-E978-46EC-80C6-39A0F3E22F6F}" type="slidenum">
              <a:rPr lang="en-US" sz="1200" b="1"/>
              <a:pPr algn="r"/>
              <a:t>55</a:t>
            </a:fld>
            <a:endParaRPr lang="en-US" sz="1200" b="1"/>
          </a:p>
        </p:txBody>
      </p:sp>
    </p:spTree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172200" cy="609600"/>
          </a:xfrm>
        </p:spPr>
        <p:txBody>
          <a:bodyPr/>
          <a:lstStyle/>
          <a:p>
            <a:r>
              <a:rPr lang="en-US" sz="3200" smtClean="0"/>
              <a:t>Active Learning</a:t>
            </a:r>
          </a:p>
        </p:txBody>
      </p:sp>
      <p:graphicFrame>
        <p:nvGraphicFramePr>
          <p:cNvPr id="62466" name="Object 3"/>
          <p:cNvGraphicFramePr>
            <a:graphicFrameLocks noChangeAspect="1"/>
          </p:cNvGraphicFramePr>
          <p:nvPr>
            <p:ph idx="1"/>
          </p:nvPr>
        </p:nvGraphicFramePr>
        <p:xfrm>
          <a:off x="5638800" y="0"/>
          <a:ext cx="3429000" cy="2016125"/>
        </p:xfrm>
        <a:graphic>
          <a:graphicData uri="http://schemas.openxmlformats.org/presentationml/2006/ole">
            <p:oleObj spid="_x0000_s62466" name="SmartDraw" r:id="rId4" imgW="5372100" imgH="3159252" progId="SmartDraw.2">
              <p:embed/>
            </p:oleObj>
          </a:graphicData>
        </a:graphic>
      </p:graphicFrame>
      <p:sp>
        <p:nvSpPr>
          <p:cNvPr id="62468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4582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smtClean="0"/>
              <a:t>Class labels are expensive to obtain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Active learner: query human (oracle) for labels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Pool-based approach: Uses a pool of unlabeled data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L: a small subset of D is labeled, U: a pool of unlabeled data in D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 a query function to carefully select one or more tuples from U and request labels from an oracle (a human annotator)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newly labeled samples are added to L, and learn a model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Goal: Achieve high accuracy using as few labeled data as possible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Evaluated using </a:t>
            </a:r>
            <a:r>
              <a:rPr lang="en-US" sz="2000" i="1" smtClean="0"/>
              <a:t>learning curves</a:t>
            </a:r>
            <a:r>
              <a:rPr lang="en-US" sz="2000" smtClean="0"/>
              <a:t>: Accuracy as a function of the number of instances queried (# of tuples to be queried should be small)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Research issue: How to choose the data tuples to be queried?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Uncertainty sampling: choose the least certain ones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Reduce </a:t>
            </a:r>
            <a:r>
              <a:rPr lang="en-US" sz="2000" i="1" smtClean="0"/>
              <a:t>version space</a:t>
            </a:r>
            <a:r>
              <a:rPr lang="en-US" sz="2000" smtClean="0"/>
              <a:t>, the subset of hypotheses consistent w. the training data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Reduce expected entropy over U: Find the greatest reduction in the total number of incorrect predictions</a:t>
            </a:r>
          </a:p>
        </p:txBody>
      </p:sp>
      <p:sp>
        <p:nvSpPr>
          <p:cNvPr id="62469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FF1BE4-4F34-47F3-BE03-EBF361F2E235}" type="slidenum">
              <a:rPr lang="en-US" sz="1200" b="1"/>
              <a:pPr algn="r"/>
              <a:t>56</a:t>
            </a:fld>
            <a:endParaRPr lang="en-US" sz="1200" b="1"/>
          </a:p>
        </p:txBody>
      </p:sp>
    </p:spTree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609600"/>
          </a:xfrm>
        </p:spPr>
        <p:txBody>
          <a:bodyPr/>
          <a:lstStyle/>
          <a:p>
            <a:r>
              <a:rPr lang="en-US" sz="3200" smtClean="0"/>
              <a:t>Transfer Learning: Conceptual Framework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610600" cy="1981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smtClean="0"/>
              <a:t>Transfer learning: Extract knowledge from one or more source tasks and apply the knowledge to a target task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Traditional learning: Build a new classifier for each new task</a:t>
            </a:r>
          </a:p>
          <a:p>
            <a:pPr>
              <a:lnSpc>
                <a:spcPct val="110000"/>
              </a:lnSpc>
            </a:pPr>
            <a:r>
              <a:rPr lang="en-US" sz="2000" smtClean="0"/>
              <a:t>Transfer learning: Build new classifier by applying existing knowledge learned from source tasks</a:t>
            </a:r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0" y="3521075"/>
          <a:ext cx="4576763" cy="2803525"/>
        </p:xfrm>
        <a:graphic>
          <a:graphicData uri="http://schemas.openxmlformats.org/presentationml/2006/ole">
            <p:oleObj spid="_x0000_s63492" name="SmartDraw" r:id="rId4" imgW="4073652" imgH="2494788" progId="SmartDraw.2">
              <p:embed/>
            </p:oleObj>
          </a:graphicData>
        </a:graphic>
      </p:graphicFrame>
      <p:graphicFrame>
        <p:nvGraphicFramePr>
          <p:cNvPr id="63496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419600" y="3616325"/>
          <a:ext cx="4762500" cy="2708275"/>
        </p:xfrm>
        <a:graphic>
          <a:graphicData uri="http://schemas.openxmlformats.org/presentationml/2006/ole">
            <p:oleObj spid="_x0000_s63496" name="SmartDraw" r:id="rId5" imgW="4073652" imgH="2316480" progId="SmartDraw.2">
              <p:embed/>
            </p:oleObj>
          </a:graphicData>
        </a:graphic>
      </p:graphicFrame>
      <p:sp>
        <p:nvSpPr>
          <p:cNvPr id="63493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F1BFEC-DACC-4BBE-BD56-0ED67609320D}" type="slidenum">
              <a:rPr lang="en-US" sz="1200" b="1"/>
              <a:pPr algn="r"/>
              <a:t>57</a:t>
            </a:fld>
            <a:endParaRPr lang="en-US" sz="1200" b="1"/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457200" y="626268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Traditional Learning Framework</a:t>
            </a: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5181600" y="626268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Transfer Learning Framework</a:t>
            </a:r>
          </a:p>
        </p:txBody>
      </p:sp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372600" cy="609600"/>
          </a:xfrm>
        </p:spPr>
        <p:txBody>
          <a:bodyPr/>
          <a:lstStyle/>
          <a:p>
            <a:r>
              <a:rPr lang="en-US" sz="3200" smtClean="0"/>
              <a:t>Transfer Learning: Methods and Applications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Applications: Especially useful when data is outdated or distribution changes, e.g., Web document classification, e-mail spam filtering</a:t>
            </a:r>
          </a:p>
          <a:p>
            <a:pPr>
              <a:lnSpc>
                <a:spcPct val="90000"/>
              </a:lnSpc>
            </a:pPr>
            <a:r>
              <a:rPr lang="en-US" sz="2000" i="1" smtClean="0"/>
              <a:t>Instance-based transfer learning</a:t>
            </a:r>
            <a:r>
              <a:rPr lang="en-US" sz="2000" smtClean="0"/>
              <a:t>:  Reweight some of the data from source tasks and use it to learn the target task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TrAdaBoost (Transfer AdaBoost)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Assume source and target data each described by the same set of attributes (features) &amp; class labels, but rather diff. distributions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Require only labeling a small amount of target data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Use source data in training: When a source tuple is misclassified, reduce the weight of such tupels so that they will have less effect on the subsequent classifier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Research issues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Negative transfer: When it performs worse than no transfer at all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Heterogeneous transfer learning: Transfer knowledge from different feature space or multiple source domains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Large-scale transfer learning</a:t>
            </a:r>
          </a:p>
        </p:txBody>
      </p:sp>
      <p:sp>
        <p:nvSpPr>
          <p:cNvPr id="64516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A3D125-9606-4C81-AF8A-326E259D5A07}" type="slidenum">
              <a:rPr lang="en-US" sz="1200" b="1"/>
              <a:pPr algn="r"/>
              <a:t>58</a:t>
            </a:fld>
            <a:endParaRPr lang="en-US" sz="1200" b="1"/>
          </a:p>
        </p:txBody>
      </p:sp>
    </p:spTree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763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Effective and advanced classification methods 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Bayesian belief network (probabilistic networks)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Backpropagation (Neural networks)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Support Vector Machine (SVM)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Pattern-based classification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Other classification methods: lazy learners (KNN, case-based reasoning), genetic algorithms, rough set and fuzzy set approaches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Additional Topics on Classification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Multiclass classification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Semi-supervised classification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Active learning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Transfer learning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84E4B-582B-431B-A8E3-5DFD1FEF2AC0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AC90AF-05A3-42E9-AC66-848D4EEB6935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372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Chapter 9. Classification: Advanced Methods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458200" cy="53340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mtClean="0"/>
              <a:t>Bayesian Belief Networks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Backpropagation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Support Vector Machines</a:t>
            </a:r>
          </a:p>
          <a:p>
            <a:pPr>
              <a:lnSpc>
                <a:spcPct val="130000"/>
              </a:lnSpc>
            </a:pPr>
            <a:r>
              <a:rPr lang="en-US" smtClean="0"/>
              <a:t>Classification by Using Frequent Patterns</a:t>
            </a:r>
          </a:p>
          <a:p>
            <a:pPr>
              <a:lnSpc>
                <a:spcPct val="130000"/>
              </a:lnSpc>
            </a:pPr>
            <a:r>
              <a:rPr lang="en-US" smtClean="0"/>
              <a:t>Lazy Learners (or Learning from Your Neighbors)</a:t>
            </a:r>
          </a:p>
          <a:p>
            <a:pPr>
              <a:lnSpc>
                <a:spcPct val="130000"/>
              </a:lnSpc>
            </a:pPr>
            <a:r>
              <a:rPr lang="en-US" smtClean="0"/>
              <a:t>Other Classification Methods</a:t>
            </a:r>
          </a:p>
          <a:p>
            <a:pPr>
              <a:lnSpc>
                <a:spcPct val="130000"/>
              </a:lnSpc>
            </a:pPr>
            <a:r>
              <a:rPr lang="en-US" smtClean="0"/>
              <a:t>Additional Topics Regarding Classification</a:t>
            </a:r>
          </a:p>
          <a:p>
            <a:pPr>
              <a:lnSpc>
                <a:spcPct val="130000"/>
              </a:lnSpc>
            </a:pPr>
            <a:r>
              <a:rPr lang="en-US" smtClean="0"/>
              <a:t>Summary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9678759">
            <a:off x="6324600" y="1981200"/>
            <a:ext cx="381000" cy="4572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572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Classification by Backpropagation</a:t>
            </a:r>
          </a:p>
        </p:txBody>
      </p:sp>
      <p:sp>
        <p:nvSpPr>
          <p:cNvPr id="9220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058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Backpropagation: A </a:t>
            </a:r>
            <a:r>
              <a:rPr lang="en-US" sz="2400" b="1" smtClean="0"/>
              <a:t>neural network </a:t>
            </a:r>
            <a:r>
              <a:rPr lang="en-US" sz="2400" smtClean="0"/>
              <a:t>learning algorithm 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Started by psychologists and neurobiologists to develop and test computational analogues of neurons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 neural network: A set of connected input/output units where each connection has a </a:t>
            </a:r>
            <a:r>
              <a:rPr lang="en-US" sz="2400" b="1" smtClean="0"/>
              <a:t>weight</a:t>
            </a:r>
            <a:r>
              <a:rPr lang="en-US" sz="2400" smtClean="0"/>
              <a:t> associated with it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During the learning phase, the </a:t>
            </a:r>
            <a:r>
              <a:rPr lang="en-US" sz="2400" b="1" smtClean="0"/>
              <a:t>network learns by adjusting the weights</a:t>
            </a:r>
            <a:r>
              <a:rPr lang="en-US" sz="2400" smtClean="0"/>
              <a:t> so as to be able to predict the correct class label of the input tuples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Also referred to as </a:t>
            </a:r>
            <a:r>
              <a:rPr lang="en-US" sz="2400" b="1" smtClean="0"/>
              <a:t>connectionist learning</a:t>
            </a:r>
            <a:r>
              <a:rPr lang="en-US" sz="2400" smtClean="0"/>
              <a:t> due to the connections between units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69629C-C51F-4A8F-8CEC-6535BFE5C57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Neural Network as a Classifier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Weakness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Long training time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Require a number of parameters typically best determined empirically, e.g., the network topology or “structure.”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Poor interpretability: Difficult to interpret the symbolic meaning behind the learned weights and of “hidden units” in the network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Strength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High tolerance to noisy data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Ability to classify untrained patterns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Well-suited for continuous-valued inputs </a:t>
            </a:r>
            <a:r>
              <a:rPr lang="en-US" sz="2000" i="1" smtClean="0"/>
              <a:t>and outputs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Successful on an array of real-world data, e.g., hand-written letters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Algorithms are inherently parallel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Techniques have recently been developed for the extraction of rules from trained neural networks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5EC2CF-0005-40CD-9DB2-3A6E0FDDE84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9372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smtClean="0"/>
              <a:t>A Multi-Layer Feed-Forward Neural Network 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93CC6-2BFF-488D-A10B-8590C31994C8}" type="slidenum">
              <a:rPr lang="en-US" smtClean="0"/>
              <a:pPr/>
              <a:t>9</a:t>
            </a:fld>
            <a:endParaRPr lang="en-US" smtClean="0"/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2438400" y="1701800"/>
            <a:ext cx="3409950" cy="4948238"/>
            <a:chOff x="1536" y="1072"/>
            <a:chExt cx="2148" cy="3117"/>
          </a:xfrm>
        </p:grpSpPr>
        <p:sp>
          <p:nvSpPr>
            <p:cNvPr id="11277" name="Oval 4"/>
            <p:cNvSpPr>
              <a:spLocks noChangeArrowheads="1"/>
            </p:cNvSpPr>
            <p:nvPr/>
          </p:nvSpPr>
          <p:spPr bwMode="auto">
            <a:xfrm>
              <a:off x="1730" y="1625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5"/>
            <p:cNvSpPr>
              <a:spLocks noChangeArrowheads="1"/>
            </p:cNvSpPr>
            <p:nvPr/>
          </p:nvSpPr>
          <p:spPr bwMode="auto">
            <a:xfrm>
              <a:off x="2430" y="1642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6"/>
            <p:cNvSpPr>
              <a:spLocks noChangeArrowheads="1"/>
            </p:cNvSpPr>
            <p:nvPr/>
          </p:nvSpPr>
          <p:spPr bwMode="auto">
            <a:xfrm>
              <a:off x="3094" y="1642"/>
              <a:ext cx="340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7"/>
            <p:cNvSpPr>
              <a:spLocks noChangeArrowheads="1"/>
            </p:cNvSpPr>
            <p:nvPr/>
          </p:nvSpPr>
          <p:spPr bwMode="auto">
            <a:xfrm>
              <a:off x="2449" y="2432"/>
              <a:ext cx="339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8"/>
            <p:cNvSpPr>
              <a:spLocks noChangeArrowheads="1"/>
            </p:cNvSpPr>
            <p:nvPr/>
          </p:nvSpPr>
          <p:spPr bwMode="auto">
            <a:xfrm>
              <a:off x="3344" y="2432"/>
              <a:ext cx="340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9"/>
            <p:cNvSpPr>
              <a:spLocks noChangeArrowheads="1"/>
            </p:cNvSpPr>
            <p:nvPr/>
          </p:nvSpPr>
          <p:spPr bwMode="auto">
            <a:xfrm>
              <a:off x="1536" y="2448"/>
              <a:ext cx="340" cy="31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10"/>
            <p:cNvSpPr>
              <a:spLocks noChangeArrowheads="1"/>
            </p:cNvSpPr>
            <p:nvPr/>
          </p:nvSpPr>
          <p:spPr bwMode="auto">
            <a:xfrm>
              <a:off x="2055" y="3288"/>
              <a:ext cx="339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Oval 11"/>
            <p:cNvSpPr>
              <a:spLocks noChangeArrowheads="1"/>
            </p:cNvSpPr>
            <p:nvPr/>
          </p:nvSpPr>
          <p:spPr bwMode="auto">
            <a:xfrm>
              <a:off x="2897" y="3269"/>
              <a:ext cx="339" cy="31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12"/>
            <p:cNvSpPr>
              <a:spLocks noChangeShapeType="1"/>
            </p:cNvSpPr>
            <p:nvPr/>
          </p:nvSpPr>
          <p:spPr bwMode="auto">
            <a:xfrm flipH="1" flipV="1">
              <a:off x="1768" y="2781"/>
              <a:ext cx="320" cy="5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86" name="Line 13"/>
            <p:cNvSpPr>
              <a:spLocks noChangeShapeType="1"/>
            </p:cNvSpPr>
            <p:nvPr/>
          </p:nvSpPr>
          <p:spPr bwMode="auto">
            <a:xfrm flipV="1">
              <a:off x="2217" y="2732"/>
              <a:ext cx="303" cy="5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87" name="Line 14"/>
            <p:cNvSpPr>
              <a:spLocks noChangeShapeType="1"/>
            </p:cNvSpPr>
            <p:nvPr/>
          </p:nvSpPr>
          <p:spPr bwMode="auto">
            <a:xfrm flipV="1">
              <a:off x="2358" y="2715"/>
              <a:ext cx="1022" cy="6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88" name="Line 15"/>
            <p:cNvSpPr>
              <a:spLocks noChangeShapeType="1"/>
            </p:cNvSpPr>
            <p:nvPr/>
          </p:nvSpPr>
          <p:spPr bwMode="auto">
            <a:xfrm flipH="1" flipV="1">
              <a:off x="1875" y="2714"/>
              <a:ext cx="1020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89" name="Line 16"/>
            <p:cNvSpPr>
              <a:spLocks noChangeShapeType="1"/>
            </p:cNvSpPr>
            <p:nvPr/>
          </p:nvSpPr>
          <p:spPr bwMode="auto">
            <a:xfrm flipH="1" flipV="1">
              <a:off x="2735" y="2765"/>
              <a:ext cx="322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0" name="Line 17"/>
            <p:cNvSpPr>
              <a:spLocks noChangeShapeType="1"/>
            </p:cNvSpPr>
            <p:nvPr/>
          </p:nvSpPr>
          <p:spPr bwMode="auto">
            <a:xfrm flipV="1">
              <a:off x="3219" y="2799"/>
              <a:ext cx="287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1" name="Line 18"/>
            <p:cNvSpPr>
              <a:spLocks noChangeShapeType="1"/>
            </p:cNvSpPr>
            <p:nvPr/>
          </p:nvSpPr>
          <p:spPr bwMode="auto">
            <a:xfrm flipV="1">
              <a:off x="1606" y="1943"/>
              <a:ext cx="268" cy="5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2" name="Line 19"/>
            <p:cNvSpPr>
              <a:spLocks noChangeShapeType="1"/>
            </p:cNvSpPr>
            <p:nvPr/>
          </p:nvSpPr>
          <p:spPr bwMode="auto">
            <a:xfrm flipV="1">
              <a:off x="1767" y="1940"/>
              <a:ext cx="787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3" name="Line 20"/>
            <p:cNvSpPr>
              <a:spLocks noChangeShapeType="1"/>
            </p:cNvSpPr>
            <p:nvPr/>
          </p:nvSpPr>
          <p:spPr bwMode="auto">
            <a:xfrm flipV="1">
              <a:off x="1858" y="1959"/>
              <a:ext cx="1380" cy="5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4" name="Line 21"/>
            <p:cNvSpPr>
              <a:spLocks noChangeShapeType="1"/>
            </p:cNvSpPr>
            <p:nvPr/>
          </p:nvSpPr>
          <p:spPr bwMode="auto">
            <a:xfrm flipH="1" flipV="1">
              <a:off x="2017" y="1905"/>
              <a:ext cx="1342" cy="5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5" name="Line 22"/>
            <p:cNvSpPr>
              <a:spLocks noChangeShapeType="1"/>
            </p:cNvSpPr>
            <p:nvPr/>
          </p:nvSpPr>
          <p:spPr bwMode="auto">
            <a:xfrm flipH="1" flipV="1">
              <a:off x="3341" y="1940"/>
              <a:ext cx="197" cy="5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6" name="Line 23"/>
            <p:cNvSpPr>
              <a:spLocks noChangeShapeType="1"/>
            </p:cNvSpPr>
            <p:nvPr/>
          </p:nvSpPr>
          <p:spPr bwMode="auto">
            <a:xfrm flipH="1" flipV="1">
              <a:off x="2679" y="1990"/>
              <a:ext cx="734" cy="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7" name="Line 24"/>
            <p:cNvSpPr>
              <a:spLocks noChangeShapeType="1"/>
            </p:cNvSpPr>
            <p:nvPr/>
          </p:nvSpPr>
          <p:spPr bwMode="auto">
            <a:xfrm flipH="1" flipV="1">
              <a:off x="1965" y="1960"/>
              <a:ext cx="537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8" name="Line 25"/>
            <p:cNvSpPr>
              <a:spLocks noChangeShapeType="1"/>
            </p:cNvSpPr>
            <p:nvPr/>
          </p:nvSpPr>
          <p:spPr bwMode="auto">
            <a:xfrm flipV="1">
              <a:off x="2610" y="1977"/>
              <a:ext cx="0" cy="4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299" name="Line 26"/>
            <p:cNvSpPr>
              <a:spLocks noChangeShapeType="1"/>
            </p:cNvSpPr>
            <p:nvPr/>
          </p:nvSpPr>
          <p:spPr bwMode="auto">
            <a:xfrm flipV="1">
              <a:off x="2736" y="2011"/>
              <a:ext cx="501" cy="4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0" name="Line 27"/>
            <p:cNvSpPr>
              <a:spLocks noChangeShapeType="1"/>
            </p:cNvSpPr>
            <p:nvPr/>
          </p:nvSpPr>
          <p:spPr bwMode="auto">
            <a:xfrm flipV="1">
              <a:off x="2179" y="3604"/>
              <a:ext cx="0" cy="5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1" name="Line 28"/>
            <p:cNvSpPr>
              <a:spLocks noChangeShapeType="1"/>
            </p:cNvSpPr>
            <p:nvPr/>
          </p:nvSpPr>
          <p:spPr bwMode="auto">
            <a:xfrm flipV="1">
              <a:off x="3075" y="3621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2" name="Line 29"/>
            <p:cNvSpPr>
              <a:spLocks noChangeShapeType="1"/>
            </p:cNvSpPr>
            <p:nvPr/>
          </p:nvSpPr>
          <p:spPr bwMode="auto">
            <a:xfrm flipV="1">
              <a:off x="1875" y="1088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3" name="Line 30"/>
            <p:cNvSpPr>
              <a:spLocks noChangeShapeType="1"/>
            </p:cNvSpPr>
            <p:nvPr/>
          </p:nvSpPr>
          <p:spPr bwMode="auto">
            <a:xfrm flipV="1">
              <a:off x="2591" y="1072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1304" name="Line 31"/>
            <p:cNvSpPr>
              <a:spLocks noChangeShapeType="1"/>
            </p:cNvSpPr>
            <p:nvPr/>
          </p:nvSpPr>
          <p:spPr bwMode="auto">
            <a:xfrm flipV="1">
              <a:off x="3235" y="1072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269" name="Rectangle 32"/>
          <p:cNvSpPr>
            <a:spLocks noChangeArrowheads="1"/>
          </p:cNvSpPr>
          <p:nvPr/>
        </p:nvSpPr>
        <p:spPr bwMode="auto">
          <a:xfrm>
            <a:off x="552450" y="2514600"/>
            <a:ext cx="1782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Output layer</a:t>
            </a:r>
            <a:endParaRPr lang="en-US" sz="2000"/>
          </a:p>
        </p:txBody>
      </p:sp>
      <p:sp>
        <p:nvSpPr>
          <p:cNvPr id="11270" name="Rectangle 33"/>
          <p:cNvSpPr>
            <a:spLocks noChangeArrowheads="1"/>
          </p:cNvSpPr>
          <p:nvPr/>
        </p:nvSpPr>
        <p:spPr bwMode="auto">
          <a:xfrm>
            <a:off x="517525" y="5191125"/>
            <a:ext cx="1604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Input layer</a:t>
            </a:r>
          </a:p>
        </p:txBody>
      </p:sp>
      <p:sp>
        <p:nvSpPr>
          <p:cNvPr id="11271" name="Rectangle 34"/>
          <p:cNvSpPr>
            <a:spLocks noChangeArrowheads="1"/>
          </p:cNvSpPr>
          <p:nvPr/>
        </p:nvSpPr>
        <p:spPr bwMode="auto">
          <a:xfrm>
            <a:off x="412750" y="3946525"/>
            <a:ext cx="1797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Hidden layer</a:t>
            </a:r>
            <a:endParaRPr lang="en-US" sz="2000"/>
          </a:p>
        </p:txBody>
      </p:sp>
      <p:sp>
        <p:nvSpPr>
          <p:cNvPr id="11272" name="Rectangle 35"/>
          <p:cNvSpPr>
            <a:spLocks noChangeArrowheads="1"/>
          </p:cNvSpPr>
          <p:nvPr/>
        </p:nvSpPr>
        <p:spPr bwMode="auto">
          <a:xfrm>
            <a:off x="438150" y="1600200"/>
            <a:ext cx="195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Output vector</a:t>
            </a:r>
            <a:endParaRPr lang="en-US" sz="2000"/>
          </a:p>
        </p:txBody>
      </p:sp>
      <p:sp>
        <p:nvSpPr>
          <p:cNvPr id="11273" name="Rectangle 36"/>
          <p:cNvSpPr>
            <a:spLocks noChangeArrowheads="1"/>
          </p:cNvSpPr>
          <p:nvPr/>
        </p:nvSpPr>
        <p:spPr bwMode="auto">
          <a:xfrm>
            <a:off x="454025" y="6076950"/>
            <a:ext cx="211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sz="2000" b="1"/>
              <a:t>Input vector: </a:t>
            </a:r>
            <a:r>
              <a:rPr lang="en-US" sz="2000" b="1" i="1"/>
              <a:t>X</a:t>
            </a:r>
            <a:endParaRPr lang="en-US" sz="2000" b="1" i="1" baseline="-25000"/>
          </a:p>
        </p:txBody>
      </p:sp>
      <p:sp>
        <p:nvSpPr>
          <p:cNvPr id="11274" name="Rectangle 37"/>
          <p:cNvSpPr>
            <a:spLocks noChangeArrowheads="1"/>
          </p:cNvSpPr>
          <p:nvPr/>
        </p:nvSpPr>
        <p:spPr bwMode="auto">
          <a:xfrm>
            <a:off x="5983288" y="4521200"/>
            <a:ext cx="50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2400" i="1">
                <a:latin typeface="Times New Roman" pitchFamily="18" charset="0"/>
              </a:rPr>
              <a:t>w</a:t>
            </a:r>
            <a:r>
              <a:rPr lang="en-US" sz="2400" i="1" baseline="-25000">
                <a:latin typeface="Times New Roman" pitchFamily="18" charset="0"/>
              </a:rPr>
              <a:t>ij</a:t>
            </a:r>
          </a:p>
        </p:txBody>
      </p:sp>
      <p:sp>
        <p:nvSpPr>
          <p:cNvPr id="11275" name="Freeform 38"/>
          <p:cNvSpPr>
            <a:spLocks/>
          </p:cNvSpPr>
          <p:nvPr/>
        </p:nvSpPr>
        <p:spPr bwMode="auto">
          <a:xfrm>
            <a:off x="5249863" y="4808538"/>
            <a:ext cx="611187" cy="160337"/>
          </a:xfrm>
          <a:custGeom>
            <a:avLst/>
            <a:gdLst>
              <a:gd name="T0" fmla="*/ 2147483647 w 385"/>
              <a:gd name="T1" fmla="*/ 0 h 101"/>
              <a:gd name="T2" fmla="*/ 2147483647 w 385"/>
              <a:gd name="T3" fmla="*/ 2147483647 h 101"/>
              <a:gd name="T4" fmla="*/ 2147483647 w 385"/>
              <a:gd name="T5" fmla="*/ 2147483647 h 101"/>
              <a:gd name="T6" fmla="*/ 2147483647 w 385"/>
              <a:gd name="T7" fmla="*/ 2147483647 h 101"/>
              <a:gd name="T8" fmla="*/ 2147483647 w 385"/>
              <a:gd name="T9" fmla="*/ 2147483647 h 101"/>
              <a:gd name="T10" fmla="*/ 2147483647 w 385"/>
              <a:gd name="T11" fmla="*/ 2147483647 h 101"/>
              <a:gd name="T12" fmla="*/ 2147483647 w 385"/>
              <a:gd name="T13" fmla="*/ 2147483647 h 101"/>
              <a:gd name="T14" fmla="*/ 2147483647 w 385"/>
              <a:gd name="T15" fmla="*/ 2147483647 h 101"/>
              <a:gd name="T16" fmla="*/ 2147483647 w 385"/>
              <a:gd name="T17" fmla="*/ 2147483647 h 101"/>
              <a:gd name="T18" fmla="*/ 2147483647 w 385"/>
              <a:gd name="T19" fmla="*/ 2147483647 h 101"/>
              <a:gd name="T20" fmla="*/ 2147483647 w 385"/>
              <a:gd name="T21" fmla="*/ 2147483647 h 101"/>
              <a:gd name="T22" fmla="*/ 2147483647 w 385"/>
              <a:gd name="T23" fmla="*/ 2147483647 h 101"/>
              <a:gd name="T24" fmla="*/ 0 w 385"/>
              <a:gd name="T25" fmla="*/ 2147483647 h 1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85"/>
              <a:gd name="T40" fmla="*/ 0 h 101"/>
              <a:gd name="T41" fmla="*/ 385 w 385"/>
              <a:gd name="T42" fmla="*/ 101 h 10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85" h="101">
                <a:moveTo>
                  <a:pt x="384" y="0"/>
                </a:moveTo>
                <a:lnTo>
                  <a:pt x="313" y="5"/>
                </a:lnTo>
                <a:lnTo>
                  <a:pt x="254" y="15"/>
                </a:lnTo>
                <a:lnTo>
                  <a:pt x="230" y="25"/>
                </a:lnTo>
                <a:lnTo>
                  <a:pt x="213" y="30"/>
                </a:lnTo>
                <a:lnTo>
                  <a:pt x="201" y="40"/>
                </a:lnTo>
                <a:lnTo>
                  <a:pt x="195" y="50"/>
                </a:lnTo>
                <a:lnTo>
                  <a:pt x="189" y="60"/>
                </a:lnTo>
                <a:lnTo>
                  <a:pt x="177" y="70"/>
                </a:lnTo>
                <a:lnTo>
                  <a:pt x="160" y="75"/>
                </a:lnTo>
                <a:lnTo>
                  <a:pt x="136" y="85"/>
                </a:lnTo>
                <a:lnTo>
                  <a:pt x="71" y="95"/>
                </a:lnTo>
                <a:lnTo>
                  <a:pt x="0" y="10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11276" name="Object 42"/>
          <p:cNvGraphicFramePr>
            <a:graphicFrameLocks noChangeAspect="1"/>
          </p:cNvGraphicFramePr>
          <p:nvPr/>
        </p:nvGraphicFramePr>
        <p:xfrm>
          <a:off x="5257800" y="1905000"/>
          <a:ext cx="3705225" cy="544513"/>
        </p:xfrm>
        <a:graphic>
          <a:graphicData uri="http://schemas.openxmlformats.org/presentationml/2006/ole">
            <p:oleObj spid="_x0000_s11276" name="Equation" r:id="rId4" imgW="1726451" imgH="25389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&#10;maximize $IG(C|b)$\\&#10;subject to \\&#10;$min\_sup \leq sup(b) \leq sup(a)$\\&#10;$0 \leq sup_+(b) \leq sup_+(a)$\\&#10;$0 \leq sup_-(b) \leq sup_-(a)$&#10;\end{document}&#10;"/>
  <p:tag name="EXTERNALNAME" val="figure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22"/>
  <p:tag name="BOXFONT" val="8"/>
  <p:tag name="BOXWRAP" val="False"/>
  <p:tag name="WORKAROUNDTRANSPARENCYBUG" val="False"/>
  <p:tag name="ALLOWFONTSUBSTITUTION" val="False"/>
  <p:tag name="BITMAPFORMAT" val="bmpmono"/>
  <p:tag name="ORIGWIDTH" val="259"/>
  <p:tag name="PICTUREFILESIZE" val="11880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13838</TotalTime>
  <Words>4936</Words>
  <Application>Microsoft Office PowerPoint</Application>
  <PresentationFormat>On-screen Show (4:3)</PresentationFormat>
  <Paragraphs>699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Tahoma</vt:lpstr>
      <vt:lpstr>Arial</vt:lpstr>
      <vt:lpstr>Wingdings</vt:lpstr>
      <vt:lpstr>Times New Roman</vt:lpstr>
      <vt:lpstr>SimSun</vt:lpstr>
      <vt:lpstr>Calibri</vt:lpstr>
      <vt:lpstr>HYGungSo-Bold</vt:lpstr>
      <vt:lpstr>Symbol</vt:lpstr>
      <vt:lpstr>Arial Unicode MS</vt:lpstr>
      <vt:lpstr>Office Theme</vt:lpstr>
      <vt:lpstr>Microsoft Equation 3.0</vt:lpstr>
      <vt:lpstr>SmartDraw Drawing</vt:lpstr>
      <vt:lpstr>Bitmap Image</vt:lpstr>
      <vt:lpstr>Data Mining:   Concepts and Techniques  — Chapter 9 — </vt:lpstr>
      <vt:lpstr>Chapter 9. Classification: Advanced Methods</vt:lpstr>
      <vt:lpstr>Bayesian Belief Networks</vt:lpstr>
      <vt:lpstr>Bayesian Belief Network: An Example</vt:lpstr>
      <vt:lpstr>Training Bayesian Networks: Several Scenarios</vt:lpstr>
      <vt:lpstr>Chapter 9. Classification: Advanced Methods</vt:lpstr>
      <vt:lpstr>Classification by Backpropagation</vt:lpstr>
      <vt:lpstr>Neural Network as a Classifier</vt:lpstr>
      <vt:lpstr>A Multi-Layer Feed-Forward Neural Network </vt:lpstr>
      <vt:lpstr>How A Multi-Layer Neural Network Works</vt:lpstr>
      <vt:lpstr>Defining a Network Topology</vt:lpstr>
      <vt:lpstr>Backpropagation</vt:lpstr>
      <vt:lpstr>Neuron: A Hidden/Output Layer Unit </vt:lpstr>
      <vt:lpstr>Efficiency and Interpretability</vt:lpstr>
      <vt:lpstr>Chapter 9. Classification: Advanced Methods</vt:lpstr>
      <vt:lpstr>Classification: A Mathematical Mapping</vt:lpstr>
      <vt:lpstr>Discriminative Classifiers</vt:lpstr>
      <vt:lpstr>SVM—Support Vector Machines</vt:lpstr>
      <vt:lpstr>SVM—History and Applications</vt:lpstr>
      <vt:lpstr>SVM—General Philosophy</vt:lpstr>
      <vt:lpstr>SVM—Margins and Support Vectors</vt:lpstr>
      <vt:lpstr>SVM—When Data Is Linearly Separable</vt:lpstr>
      <vt:lpstr>SVM—Linearly Separable</vt:lpstr>
      <vt:lpstr>Why Is SVM Effective on High Dimensional Data?</vt:lpstr>
      <vt:lpstr>SVM—Linearly Inseparable</vt:lpstr>
      <vt:lpstr>SVM:  Different Kernel functions</vt:lpstr>
      <vt:lpstr>Scaling SVM by Hierarchical Micro-Clustering</vt:lpstr>
      <vt:lpstr>CF-Tree: Hierarchical Micro-cluster</vt:lpstr>
      <vt:lpstr>Selective Declustering: Ensure High Accuracy</vt:lpstr>
      <vt:lpstr>CB-SVM Algorithm: Outline</vt:lpstr>
      <vt:lpstr>Accuracy and Scalability on Synthetic Dataset</vt:lpstr>
      <vt:lpstr>SVM vs. Neural Network</vt:lpstr>
      <vt:lpstr>Chapter 9. Classification: Advanced Methods</vt:lpstr>
      <vt:lpstr>Associative Classification</vt:lpstr>
      <vt:lpstr>Typical Associative Classification Methods</vt:lpstr>
      <vt:lpstr>Frequent Pattern-Based Classification</vt:lpstr>
      <vt:lpstr>Frequent Pattern vs. Single Feature</vt:lpstr>
      <vt:lpstr>Empirical Results </vt:lpstr>
      <vt:lpstr>Feature Selection</vt:lpstr>
      <vt:lpstr>DDPMine: Branch-and-Bound Search</vt:lpstr>
      <vt:lpstr>DDPMine Efficiency: Runtime</vt:lpstr>
      <vt:lpstr>Chapter 9. Classification: Advanced Methods</vt:lpstr>
      <vt:lpstr>Lazy vs. Eager Learning</vt:lpstr>
      <vt:lpstr>Lazy Learner: Instance-Based Methods</vt:lpstr>
      <vt:lpstr>The k-Nearest Neighbor Algorithm</vt:lpstr>
      <vt:lpstr>Discussion on the k-NN Algorithm</vt:lpstr>
      <vt:lpstr>Case-Based Reasoning (CBR)</vt:lpstr>
      <vt:lpstr>Chapter 9. Classification: Advanced Methods</vt:lpstr>
      <vt:lpstr>Genetic Algorithms (GA)</vt:lpstr>
      <vt:lpstr>Rough Set Approach</vt:lpstr>
      <vt:lpstr>Fuzzy Set Approaches</vt:lpstr>
      <vt:lpstr>Chapter 9. Classification: Advanced Methods</vt:lpstr>
      <vt:lpstr>Multiclass Classification</vt:lpstr>
      <vt:lpstr>Error-Correcting Codes for Multiclass Classification</vt:lpstr>
      <vt:lpstr>Semi-Supervised Classification</vt:lpstr>
      <vt:lpstr>Active Learning</vt:lpstr>
      <vt:lpstr>Transfer Learning: Conceptual Framework</vt:lpstr>
      <vt:lpstr>Transfer Learning: Methods and Applications</vt:lpstr>
      <vt:lpstr>Summary</vt:lpstr>
    </vt:vector>
  </TitlesOfParts>
  <Company>S.F.U.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7class</dc:title>
  <dc:creator>Jiawei Han</dc:creator>
  <cp:lastModifiedBy>Nithya</cp:lastModifiedBy>
  <cp:revision>627</cp:revision>
  <cp:lastPrinted>1999-09-10T20:38:56Z</cp:lastPrinted>
  <dcterms:created xsi:type="dcterms:W3CDTF">1998-06-19T04:38:52Z</dcterms:created>
  <dcterms:modified xsi:type="dcterms:W3CDTF">2020-12-08T10:08:13Z</dcterms:modified>
  <cp:category>data mining book slides</cp:category>
</cp:coreProperties>
</file>