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46"/>
  </p:notesMasterIdLst>
  <p:handoutMasterIdLst>
    <p:handoutMasterId r:id="rId47"/>
  </p:handoutMasterIdLst>
  <p:sldIdLst>
    <p:sldId id="1303" r:id="rId2"/>
    <p:sldId id="1248" r:id="rId3"/>
    <p:sldId id="1093" r:id="rId4"/>
    <p:sldId id="1305" r:id="rId5"/>
    <p:sldId id="1306" r:id="rId6"/>
    <p:sldId id="1307" r:id="rId7"/>
    <p:sldId id="1321" r:id="rId8"/>
    <p:sldId id="1308" r:id="rId9"/>
    <p:sldId id="1309" r:id="rId10"/>
    <p:sldId id="1310" r:id="rId11"/>
    <p:sldId id="1311" r:id="rId12"/>
    <p:sldId id="1312" r:id="rId13"/>
    <p:sldId id="1313" r:id="rId14"/>
    <p:sldId id="1322" r:id="rId15"/>
    <p:sldId id="1314" r:id="rId16"/>
    <p:sldId id="1315" r:id="rId17"/>
    <p:sldId id="1316" r:id="rId18"/>
    <p:sldId id="1317" r:id="rId19"/>
    <p:sldId id="1318" r:id="rId20"/>
    <p:sldId id="1319" r:id="rId21"/>
    <p:sldId id="1323" r:id="rId22"/>
    <p:sldId id="1320" r:id="rId23"/>
    <p:sldId id="1331" r:id="rId24"/>
    <p:sldId id="1332" r:id="rId25"/>
    <p:sldId id="1333" r:id="rId26"/>
    <p:sldId id="1334" r:id="rId27"/>
    <p:sldId id="1324" r:id="rId28"/>
    <p:sldId id="1336" r:id="rId29"/>
    <p:sldId id="1337" r:id="rId30"/>
    <p:sldId id="1338" r:id="rId31"/>
    <p:sldId id="1325" r:id="rId32"/>
    <p:sldId id="1335" r:id="rId33"/>
    <p:sldId id="1339" r:id="rId34"/>
    <p:sldId id="1326" r:id="rId35"/>
    <p:sldId id="1340" r:id="rId36"/>
    <p:sldId id="1342" r:id="rId37"/>
    <p:sldId id="1343" r:id="rId38"/>
    <p:sldId id="1344" r:id="rId39"/>
    <p:sldId id="1327" r:id="rId40"/>
    <p:sldId id="1345" r:id="rId41"/>
    <p:sldId id="1347" r:id="rId42"/>
    <p:sldId id="1348" r:id="rId43"/>
    <p:sldId id="1349" r:id="rId44"/>
    <p:sldId id="993" r:id="rId45"/>
  </p:sldIdLst>
  <p:sldSz cx="9144000" cy="6858000" type="screen4x3"/>
  <p:notesSz cx="7010400" cy="9236075"/>
  <p:defaultTextStyle>
    <a:defPPr>
      <a:defRPr lang="en-US"/>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E6EA"/>
    <a:srgbClr val="FAE2F6"/>
    <a:srgbClr val="170981"/>
    <a:srgbClr val="121328"/>
    <a:srgbClr val="D7FDF9"/>
    <a:srgbClr val="003366"/>
    <a:srgbClr val="006699"/>
    <a:srgbClr val="CC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41" autoAdjust="0"/>
    <p:restoredTop sz="98466" autoAdjust="0"/>
  </p:normalViewPr>
  <p:slideViewPr>
    <p:cSldViewPr>
      <p:cViewPr>
        <p:scale>
          <a:sx n="66" d="100"/>
          <a:sy n="66" d="100"/>
        </p:scale>
        <p:origin x="-1956" y="-2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510"/>
    </p:cViewPr>
  </p:sorterViewPr>
  <p:notesViewPr>
    <p:cSldViewPr>
      <p:cViewPr varScale="1">
        <p:scale>
          <a:sx n="38" d="100"/>
          <a:sy n="38" d="100"/>
        </p:scale>
        <p:origin x="-1530" y="-72"/>
      </p:cViewPr>
      <p:guideLst>
        <p:guide orient="horz" pos="2910"/>
        <p:guide pos="2209"/>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2833" tIns="46417" rIns="92833" bIns="46417" numCol="1" anchor="t" anchorCtr="0" compatLnSpc="1">
            <a:prstTxWarp prst="textNoShape">
              <a:avLst/>
            </a:prstTxWarp>
          </a:bodyPr>
          <a:lstStyle>
            <a:lvl1pPr algn="l" defTabSz="928688" eaLnBrk="0" hangingPunct="0">
              <a:defRPr sz="1200">
                <a:latin typeface="Times New Roman" pitchFamily="18" charset="0"/>
              </a:defRPr>
            </a:lvl1pPr>
          </a:lstStyle>
          <a:p>
            <a:pPr>
              <a:defRPr/>
            </a:pPr>
            <a:endParaRPr lang="en-US"/>
          </a:p>
        </p:txBody>
      </p:sp>
      <p:sp>
        <p:nvSpPr>
          <p:cNvPr id="123907" name="Rectangle 3"/>
          <p:cNvSpPr>
            <a:spLocks noGrp="1" noChangeArrowheads="1"/>
          </p:cNvSpPr>
          <p:nvPr>
            <p:ph type="dt" sz="quarter" idx="1"/>
          </p:nvPr>
        </p:nvSpPr>
        <p:spPr bwMode="auto">
          <a:xfrm>
            <a:off x="3971925" y="0"/>
            <a:ext cx="3038475" cy="461963"/>
          </a:xfrm>
          <a:prstGeom prst="rect">
            <a:avLst/>
          </a:prstGeom>
          <a:noFill/>
          <a:ln w="9525">
            <a:noFill/>
            <a:miter lim="800000"/>
            <a:headEnd/>
            <a:tailEnd/>
          </a:ln>
          <a:effectLst/>
        </p:spPr>
        <p:txBody>
          <a:bodyPr vert="horz" wrap="square" lIns="92833" tIns="46417" rIns="92833" bIns="46417" numCol="1" anchor="t" anchorCtr="0" compatLnSpc="1">
            <a:prstTxWarp prst="textNoShape">
              <a:avLst/>
            </a:prstTxWarp>
          </a:bodyPr>
          <a:lstStyle>
            <a:lvl1pPr algn="r" defTabSz="928688" eaLnBrk="0" hangingPunct="0">
              <a:defRPr sz="1200">
                <a:latin typeface="Times New Roman" pitchFamily="18" charset="0"/>
              </a:defRPr>
            </a:lvl1pPr>
          </a:lstStyle>
          <a:p>
            <a:pPr>
              <a:defRPr/>
            </a:pPr>
            <a:endParaRPr lang="en-US"/>
          </a:p>
        </p:txBody>
      </p:sp>
      <p:sp>
        <p:nvSpPr>
          <p:cNvPr id="123908" name="Rectangle 4"/>
          <p:cNvSpPr>
            <a:spLocks noGrp="1" noChangeArrowheads="1"/>
          </p:cNvSpPr>
          <p:nvPr>
            <p:ph type="ftr" sz="quarter" idx="2"/>
          </p:nvPr>
        </p:nvSpPr>
        <p:spPr bwMode="auto">
          <a:xfrm>
            <a:off x="0" y="8774113"/>
            <a:ext cx="3038475" cy="461962"/>
          </a:xfrm>
          <a:prstGeom prst="rect">
            <a:avLst/>
          </a:prstGeom>
          <a:noFill/>
          <a:ln w="9525">
            <a:noFill/>
            <a:miter lim="800000"/>
            <a:headEnd/>
            <a:tailEnd/>
          </a:ln>
          <a:effectLst/>
        </p:spPr>
        <p:txBody>
          <a:bodyPr vert="horz" wrap="square" lIns="92833" tIns="46417" rIns="92833" bIns="46417" numCol="1" anchor="b" anchorCtr="0" compatLnSpc="1">
            <a:prstTxWarp prst="textNoShape">
              <a:avLst/>
            </a:prstTxWarp>
          </a:bodyPr>
          <a:lstStyle>
            <a:lvl1pPr algn="l" defTabSz="928688" eaLnBrk="0" hangingPunct="0">
              <a:defRPr sz="1200">
                <a:latin typeface="Times New Roman" pitchFamily="18" charset="0"/>
              </a:defRPr>
            </a:lvl1pPr>
          </a:lstStyle>
          <a:p>
            <a:pPr>
              <a:defRPr/>
            </a:pPr>
            <a:endParaRPr lang="en-US"/>
          </a:p>
        </p:txBody>
      </p:sp>
      <p:sp>
        <p:nvSpPr>
          <p:cNvPr id="123909" name="Rectangle 5"/>
          <p:cNvSpPr>
            <a:spLocks noGrp="1" noChangeArrowheads="1"/>
          </p:cNvSpPr>
          <p:nvPr>
            <p:ph type="sldNum" sz="quarter" idx="3"/>
          </p:nvPr>
        </p:nvSpPr>
        <p:spPr bwMode="auto">
          <a:xfrm>
            <a:off x="3971925" y="8774113"/>
            <a:ext cx="3038475" cy="461962"/>
          </a:xfrm>
          <a:prstGeom prst="rect">
            <a:avLst/>
          </a:prstGeom>
          <a:noFill/>
          <a:ln w="9525">
            <a:noFill/>
            <a:miter lim="800000"/>
            <a:headEnd/>
            <a:tailEnd/>
          </a:ln>
          <a:effectLst/>
        </p:spPr>
        <p:txBody>
          <a:bodyPr vert="horz" wrap="square" lIns="92833" tIns="46417" rIns="92833" bIns="46417" numCol="1" anchor="b" anchorCtr="0" compatLnSpc="1">
            <a:prstTxWarp prst="textNoShape">
              <a:avLst/>
            </a:prstTxWarp>
          </a:bodyPr>
          <a:lstStyle>
            <a:lvl1pPr algn="r" defTabSz="928688" eaLnBrk="0" hangingPunct="0">
              <a:defRPr sz="1200">
                <a:latin typeface="Times New Roman" pitchFamily="18" charset="0"/>
              </a:defRPr>
            </a:lvl1pPr>
          </a:lstStyle>
          <a:p>
            <a:pPr>
              <a:defRPr/>
            </a:pPr>
            <a:fld id="{B400DA3B-9DAC-4C76-BF9A-729F7C86CA4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2833" tIns="46417" rIns="92833" bIns="46417" numCol="1" anchor="t" anchorCtr="0" compatLnSpc="1">
            <a:prstTxWarp prst="textNoShape">
              <a:avLst/>
            </a:prstTxWarp>
          </a:bodyPr>
          <a:lstStyle>
            <a:lvl1pPr algn="l" defTabSz="928688" eaLnBrk="0" hangingPunct="0">
              <a:defRPr sz="1200">
                <a:latin typeface="Times New Roman" pitchFamily="18" charset="0"/>
              </a:defRPr>
            </a:lvl1pPr>
          </a:lstStyle>
          <a:p>
            <a:pPr>
              <a:defRPr/>
            </a:pPr>
            <a:endParaRPr lang="en-US"/>
          </a:p>
        </p:txBody>
      </p:sp>
      <p:sp>
        <p:nvSpPr>
          <p:cNvPr id="13315" name="Rectangle 3"/>
          <p:cNvSpPr>
            <a:spLocks noGrp="1" noChangeArrowheads="1"/>
          </p:cNvSpPr>
          <p:nvPr>
            <p:ph type="dt" idx="1"/>
          </p:nvPr>
        </p:nvSpPr>
        <p:spPr bwMode="auto">
          <a:xfrm>
            <a:off x="3971925" y="0"/>
            <a:ext cx="3038475" cy="461963"/>
          </a:xfrm>
          <a:prstGeom prst="rect">
            <a:avLst/>
          </a:prstGeom>
          <a:noFill/>
          <a:ln w="9525">
            <a:noFill/>
            <a:miter lim="800000"/>
            <a:headEnd/>
            <a:tailEnd/>
          </a:ln>
          <a:effectLst/>
        </p:spPr>
        <p:txBody>
          <a:bodyPr vert="horz" wrap="square" lIns="92833" tIns="46417" rIns="92833" bIns="46417" numCol="1" anchor="t" anchorCtr="0" compatLnSpc="1">
            <a:prstTxWarp prst="textNoShape">
              <a:avLst/>
            </a:prstTxWarp>
          </a:bodyPr>
          <a:lstStyle>
            <a:lvl1pPr algn="r" defTabSz="928688" eaLnBrk="0" hangingPunct="0">
              <a:defRPr sz="1200">
                <a:latin typeface="Times New Roman" pitchFamily="18" charset="0"/>
              </a:defRPr>
            </a:lvl1pPr>
          </a:lstStyle>
          <a:p>
            <a:pPr>
              <a:defRPr/>
            </a:pPr>
            <a:endParaRPr lang="en-US"/>
          </a:p>
        </p:txBody>
      </p:sp>
      <p:sp>
        <p:nvSpPr>
          <p:cNvPr id="59396" name="Rectangle 4"/>
          <p:cNvSpPr>
            <a:spLocks noChangeArrowheads="1" noTextEdit="1"/>
          </p:cNvSpPr>
          <p:nvPr>
            <p:ph type="sldImg" idx="2"/>
          </p:nvPr>
        </p:nvSpPr>
        <p:spPr bwMode="auto">
          <a:xfrm>
            <a:off x="1196975" y="693738"/>
            <a:ext cx="4616450" cy="3462337"/>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935038" y="4387850"/>
            <a:ext cx="5140325" cy="4154488"/>
          </a:xfrm>
          <a:prstGeom prst="rect">
            <a:avLst/>
          </a:prstGeom>
          <a:noFill/>
          <a:ln w="9525">
            <a:noFill/>
            <a:miter lim="800000"/>
            <a:headEnd/>
            <a:tailEnd/>
          </a:ln>
          <a:effectLst/>
        </p:spPr>
        <p:txBody>
          <a:bodyPr vert="horz" wrap="square" lIns="92833" tIns="46417" rIns="92833" bIns="4641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774113"/>
            <a:ext cx="3038475" cy="461962"/>
          </a:xfrm>
          <a:prstGeom prst="rect">
            <a:avLst/>
          </a:prstGeom>
          <a:noFill/>
          <a:ln w="9525">
            <a:noFill/>
            <a:miter lim="800000"/>
            <a:headEnd/>
            <a:tailEnd/>
          </a:ln>
          <a:effectLst/>
        </p:spPr>
        <p:txBody>
          <a:bodyPr vert="horz" wrap="square" lIns="92833" tIns="46417" rIns="92833" bIns="46417" numCol="1" anchor="b" anchorCtr="0" compatLnSpc="1">
            <a:prstTxWarp prst="textNoShape">
              <a:avLst/>
            </a:prstTxWarp>
          </a:bodyPr>
          <a:lstStyle>
            <a:lvl1pPr algn="l" defTabSz="928688" eaLnBrk="0" hangingPunct="0">
              <a:defRPr sz="1200">
                <a:latin typeface="Times New Roman" pitchFamily="18" charset="0"/>
              </a:defRPr>
            </a:lvl1pPr>
          </a:lstStyle>
          <a:p>
            <a:pPr>
              <a:defRPr/>
            </a:pPr>
            <a:endParaRPr lang="en-US"/>
          </a:p>
        </p:txBody>
      </p:sp>
      <p:sp>
        <p:nvSpPr>
          <p:cNvPr id="13319" name="Rectangle 7"/>
          <p:cNvSpPr>
            <a:spLocks noGrp="1" noChangeArrowheads="1"/>
          </p:cNvSpPr>
          <p:nvPr>
            <p:ph type="sldNum" sz="quarter" idx="5"/>
          </p:nvPr>
        </p:nvSpPr>
        <p:spPr bwMode="auto">
          <a:xfrm>
            <a:off x="3971925" y="8774113"/>
            <a:ext cx="3038475" cy="461962"/>
          </a:xfrm>
          <a:prstGeom prst="rect">
            <a:avLst/>
          </a:prstGeom>
          <a:noFill/>
          <a:ln w="9525">
            <a:noFill/>
            <a:miter lim="800000"/>
            <a:headEnd/>
            <a:tailEnd/>
          </a:ln>
          <a:effectLst/>
        </p:spPr>
        <p:txBody>
          <a:bodyPr vert="horz" wrap="square" lIns="92833" tIns="46417" rIns="92833" bIns="46417" numCol="1" anchor="b" anchorCtr="0" compatLnSpc="1">
            <a:prstTxWarp prst="textNoShape">
              <a:avLst/>
            </a:prstTxWarp>
          </a:bodyPr>
          <a:lstStyle>
            <a:lvl1pPr algn="r" defTabSz="928688" eaLnBrk="0" hangingPunct="0">
              <a:defRPr sz="1200">
                <a:latin typeface="Times New Roman" pitchFamily="18" charset="0"/>
              </a:defRPr>
            </a:lvl1pPr>
          </a:lstStyle>
          <a:p>
            <a:pPr>
              <a:defRPr/>
            </a:pPr>
            <a:fld id="{A5995F94-2B1E-421C-AE3E-9D0224CF47E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971925" y="8774113"/>
            <a:ext cx="3038475" cy="461962"/>
          </a:xfrm>
          <a:prstGeom prst="rect">
            <a:avLst/>
          </a:prstGeom>
          <a:noFill/>
          <a:ln w="9525">
            <a:noFill/>
            <a:miter lim="800000"/>
            <a:headEnd/>
            <a:tailEnd/>
          </a:ln>
        </p:spPr>
        <p:txBody>
          <a:bodyPr lIns="93170" tIns="46586" rIns="93170" bIns="46586" anchor="b"/>
          <a:lstStyle/>
          <a:p>
            <a:pPr algn="r" defTabSz="931863" eaLnBrk="0" hangingPunct="0"/>
            <a:fld id="{06B2F106-0D79-4A41-9006-83D214C343AE}" type="slidenum">
              <a:rPr lang="zh-CN" altLang="en-US" sz="1200">
                <a:latin typeface="Times New Roman" pitchFamily="18" charset="0"/>
              </a:rPr>
              <a:pPr algn="r" defTabSz="931863" eaLnBrk="0" hangingPunct="0"/>
              <a:t>1</a:t>
            </a:fld>
            <a:endParaRPr lang="en-US" altLang="zh-CN" sz="1200">
              <a:latin typeface="Times New Roman" pitchFamily="18" charset="0"/>
            </a:endParaRPr>
          </a:p>
        </p:txBody>
      </p:sp>
      <p:sp>
        <p:nvSpPr>
          <p:cNvPr id="60419" name="Rectangle 2"/>
          <p:cNvSpPr>
            <a:spLocks noChangeArrowheads="1" noTextEdit="1"/>
          </p:cNvSpPr>
          <p:nvPr>
            <p:ph type="sldImg"/>
          </p:nvPr>
        </p:nvSpPr>
        <p:spPr>
          <a:xfrm>
            <a:off x="1195388" y="692150"/>
            <a:ext cx="4619625" cy="3463925"/>
          </a:xfrm>
          <a:ln/>
        </p:spPr>
      </p:sp>
      <p:sp>
        <p:nvSpPr>
          <p:cNvPr id="60420" name="Rectangle 3"/>
          <p:cNvSpPr>
            <a:spLocks noGrp="1" noChangeArrowheads="1"/>
          </p:cNvSpPr>
          <p:nvPr>
            <p:ph type="body" idx="1"/>
          </p:nvPr>
        </p:nvSpPr>
        <p:spPr>
          <a:xfrm>
            <a:off x="935038" y="4387850"/>
            <a:ext cx="5140325" cy="4156075"/>
          </a:xfrm>
          <a:noFill/>
          <a:ln/>
        </p:spPr>
        <p:txBody>
          <a:bodyPr lIns="93170" tIns="46586" rIns="93170" bIns="46586"/>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971925" y="8774113"/>
            <a:ext cx="3038475" cy="461962"/>
          </a:xfrm>
          <a:prstGeom prst="rect">
            <a:avLst/>
          </a:prstGeom>
          <a:noFill/>
          <a:ln w="9525">
            <a:noFill/>
            <a:miter lim="800000"/>
            <a:headEnd/>
            <a:tailEnd/>
          </a:ln>
        </p:spPr>
        <p:txBody>
          <a:bodyPr lIns="92833" tIns="46417" rIns="92833" bIns="46417" anchor="b"/>
          <a:lstStyle/>
          <a:p>
            <a:pPr algn="r" defTabSz="928688" eaLnBrk="0" hangingPunct="0"/>
            <a:fld id="{BB4B4F3E-7697-4537-9366-03FBDA36D87E}" type="slidenum">
              <a:rPr lang="en-US" sz="1200">
                <a:latin typeface="Times New Roman" pitchFamily="18" charset="0"/>
              </a:rPr>
              <a:pPr algn="r" defTabSz="928688" eaLnBrk="0" hangingPunct="0"/>
              <a:t>14</a:t>
            </a:fld>
            <a:endParaRPr lang="en-US" sz="1200">
              <a:latin typeface="Times New Roman" pitchFamily="18" charset="0"/>
            </a:endParaRPr>
          </a:p>
        </p:txBody>
      </p:sp>
      <p:sp>
        <p:nvSpPr>
          <p:cNvPr id="73731" name="Rectangle 2"/>
          <p:cNvSpPr>
            <a:spLocks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001991E2-6454-4D4D-86C5-298C3FCACE92}" type="slidenum">
              <a:rPr lang="en-US" smtClean="0"/>
              <a:pPr/>
              <a:t>2</a:t>
            </a:fld>
            <a:endParaRPr lang="en-US" smtClean="0"/>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971925" y="8774113"/>
            <a:ext cx="3038475" cy="461962"/>
          </a:xfrm>
          <a:prstGeom prst="rect">
            <a:avLst/>
          </a:prstGeom>
          <a:noFill/>
          <a:ln w="9525">
            <a:noFill/>
            <a:miter lim="800000"/>
            <a:headEnd/>
            <a:tailEnd/>
          </a:ln>
        </p:spPr>
        <p:txBody>
          <a:bodyPr lIns="92833" tIns="46417" rIns="92833" bIns="46417" anchor="b"/>
          <a:lstStyle/>
          <a:p>
            <a:pPr algn="r" defTabSz="928688" eaLnBrk="0" hangingPunct="0"/>
            <a:fld id="{E471210E-7C15-40BA-BAD9-1A16E954D41F}" type="slidenum">
              <a:rPr lang="en-US" sz="1200">
                <a:latin typeface="Times New Roman" pitchFamily="18" charset="0"/>
              </a:rPr>
              <a:pPr algn="r" defTabSz="928688" eaLnBrk="0" hangingPunct="0"/>
              <a:t>21</a:t>
            </a:fld>
            <a:endParaRPr lang="en-US" sz="1200">
              <a:latin typeface="Times New Roman" pitchFamily="18" charset="0"/>
            </a:endParaRPr>
          </a:p>
        </p:txBody>
      </p:sp>
      <p:sp>
        <p:nvSpPr>
          <p:cNvPr id="80899" name="Rectangle 2"/>
          <p:cNvSpPr>
            <a:spLocks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noTextEdit="1"/>
          </p:cNvSpPr>
          <p:nvPr>
            <p:ph type="sldImg"/>
          </p:nvPr>
        </p:nvSpPr>
        <p:spPr>
          <a:ln/>
        </p:spPr>
      </p:sp>
      <p:sp>
        <p:nvSpPr>
          <p:cNvPr id="829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txBox="1">
            <a:spLocks noGrp="1" noChangeArrowheads="1"/>
          </p:cNvSpPr>
          <p:nvPr/>
        </p:nvSpPr>
        <p:spPr bwMode="auto">
          <a:xfrm>
            <a:off x="3971925" y="8774113"/>
            <a:ext cx="3038475" cy="461962"/>
          </a:xfrm>
          <a:prstGeom prst="rect">
            <a:avLst/>
          </a:prstGeom>
          <a:noFill/>
          <a:ln w="9525">
            <a:noFill/>
            <a:miter lim="800000"/>
            <a:headEnd/>
            <a:tailEnd/>
          </a:ln>
        </p:spPr>
        <p:txBody>
          <a:bodyPr lIns="92833" tIns="46417" rIns="92833" bIns="46417" anchor="b"/>
          <a:lstStyle/>
          <a:p>
            <a:pPr algn="r" defTabSz="928688" eaLnBrk="0" hangingPunct="0"/>
            <a:fld id="{C6A30B68-D3B8-4EA5-9A13-5C097EEA554E}" type="slidenum">
              <a:rPr lang="en-US" sz="1200">
                <a:latin typeface="Times New Roman" pitchFamily="18" charset="0"/>
              </a:rPr>
              <a:pPr algn="r" defTabSz="928688" eaLnBrk="0" hangingPunct="0"/>
              <a:t>27</a:t>
            </a:fld>
            <a:endParaRPr lang="en-US" sz="1200">
              <a:latin typeface="Times New Roman" pitchFamily="18" charset="0"/>
            </a:endParaRPr>
          </a:p>
        </p:txBody>
      </p:sp>
      <p:sp>
        <p:nvSpPr>
          <p:cNvPr id="87043" name="Rectangle 2"/>
          <p:cNvSpPr>
            <a:spLocks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txBox="1">
            <a:spLocks noGrp="1" noChangeArrowheads="1"/>
          </p:cNvSpPr>
          <p:nvPr/>
        </p:nvSpPr>
        <p:spPr bwMode="auto">
          <a:xfrm>
            <a:off x="3971925" y="8774113"/>
            <a:ext cx="3038475" cy="461962"/>
          </a:xfrm>
          <a:prstGeom prst="rect">
            <a:avLst/>
          </a:prstGeom>
          <a:noFill/>
          <a:ln w="9525">
            <a:noFill/>
            <a:miter lim="800000"/>
            <a:headEnd/>
            <a:tailEnd/>
          </a:ln>
        </p:spPr>
        <p:txBody>
          <a:bodyPr lIns="92833" tIns="46417" rIns="92833" bIns="46417" anchor="b"/>
          <a:lstStyle/>
          <a:p>
            <a:pPr algn="r" defTabSz="928688" eaLnBrk="0" hangingPunct="0"/>
            <a:fld id="{3EA10921-8295-4790-9312-376497B0E47D}" type="slidenum">
              <a:rPr lang="en-US" sz="1200">
                <a:latin typeface="Times New Roman" pitchFamily="18" charset="0"/>
              </a:rPr>
              <a:pPr algn="r" defTabSz="928688" eaLnBrk="0" hangingPunct="0"/>
              <a:t>31</a:t>
            </a:fld>
            <a:endParaRPr lang="en-US" sz="1200">
              <a:latin typeface="Times New Roman" pitchFamily="18" charset="0"/>
            </a:endParaRPr>
          </a:p>
        </p:txBody>
      </p:sp>
      <p:sp>
        <p:nvSpPr>
          <p:cNvPr id="91139" name="Rectangle 2"/>
          <p:cNvSpPr>
            <a:spLocks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txBox="1">
            <a:spLocks noGrp="1" noChangeArrowheads="1"/>
          </p:cNvSpPr>
          <p:nvPr/>
        </p:nvSpPr>
        <p:spPr bwMode="auto">
          <a:xfrm>
            <a:off x="3971925" y="8774113"/>
            <a:ext cx="3038475" cy="461962"/>
          </a:xfrm>
          <a:prstGeom prst="rect">
            <a:avLst/>
          </a:prstGeom>
          <a:noFill/>
          <a:ln w="9525">
            <a:noFill/>
            <a:miter lim="800000"/>
            <a:headEnd/>
            <a:tailEnd/>
          </a:ln>
        </p:spPr>
        <p:txBody>
          <a:bodyPr lIns="92833" tIns="46417" rIns="92833" bIns="46417" anchor="b"/>
          <a:lstStyle/>
          <a:p>
            <a:pPr algn="r" defTabSz="928688" eaLnBrk="0" hangingPunct="0"/>
            <a:fld id="{879027E4-1997-4BAE-8C86-446918F40F98}" type="slidenum">
              <a:rPr lang="en-US" sz="1200">
                <a:latin typeface="Times New Roman" pitchFamily="18" charset="0"/>
              </a:rPr>
              <a:pPr algn="r" defTabSz="928688" eaLnBrk="0" hangingPunct="0"/>
              <a:t>34</a:t>
            </a:fld>
            <a:endParaRPr lang="en-US" sz="1200">
              <a:latin typeface="Times New Roman" pitchFamily="18" charset="0"/>
            </a:endParaRPr>
          </a:p>
        </p:txBody>
      </p:sp>
      <p:sp>
        <p:nvSpPr>
          <p:cNvPr id="94211" name="Rectangle 2"/>
          <p:cNvSpPr>
            <a:spLocks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3971925" y="8774113"/>
            <a:ext cx="3038475" cy="461962"/>
          </a:xfrm>
          <a:prstGeom prst="rect">
            <a:avLst/>
          </a:prstGeom>
          <a:noFill/>
          <a:ln w="9525">
            <a:noFill/>
            <a:miter lim="800000"/>
            <a:headEnd/>
            <a:tailEnd/>
          </a:ln>
        </p:spPr>
        <p:txBody>
          <a:bodyPr lIns="92833" tIns="46417" rIns="92833" bIns="46417" anchor="b"/>
          <a:lstStyle/>
          <a:p>
            <a:pPr algn="r" defTabSz="928688" eaLnBrk="0" hangingPunct="0"/>
            <a:fld id="{51101578-46EE-43BB-91F0-F9B18A8C7307}" type="slidenum">
              <a:rPr lang="en-US" sz="1200">
                <a:latin typeface="Times New Roman" pitchFamily="18" charset="0"/>
              </a:rPr>
              <a:pPr algn="r" defTabSz="928688" eaLnBrk="0" hangingPunct="0"/>
              <a:t>39</a:t>
            </a:fld>
            <a:endParaRPr lang="en-US" sz="1200">
              <a:latin typeface="Times New Roman" pitchFamily="18" charset="0"/>
            </a:endParaRPr>
          </a:p>
        </p:txBody>
      </p:sp>
      <p:sp>
        <p:nvSpPr>
          <p:cNvPr id="99331" name="Rectangle 2"/>
          <p:cNvSpPr>
            <a:spLocks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71925" y="8774113"/>
            <a:ext cx="3038475" cy="461962"/>
          </a:xfrm>
          <a:prstGeom prst="rect">
            <a:avLst/>
          </a:prstGeom>
          <a:noFill/>
          <a:ln w="9525">
            <a:noFill/>
            <a:miter lim="800000"/>
            <a:headEnd/>
            <a:tailEnd/>
          </a:ln>
        </p:spPr>
        <p:txBody>
          <a:bodyPr lIns="92833" tIns="46417" rIns="92833" bIns="46417" anchor="b"/>
          <a:lstStyle/>
          <a:p>
            <a:pPr algn="r" defTabSz="928688" eaLnBrk="0" hangingPunct="0"/>
            <a:fld id="{8E62DD57-2D75-4637-ACAB-CC0DBD4ABB64}" type="slidenum">
              <a:rPr lang="en-US" sz="1200">
                <a:latin typeface="Times New Roman" pitchFamily="18" charset="0"/>
              </a:rPr>
              <a:pPr algn="r" defTabSz="928688" eaLnBrk="0" hangingPunct="0"/>
              <a:t>7</a:t>
            </a:fld>
            <a:endParaRPr lang="en-US" sz="1200">
              <a:latin typeface="Times New Roman" pitchFamily="18" charset="0"/>
            </a:endParaRPr>
          </a:p>
        </p:txBody>
      </p:sp>
      <p:sp>
        <p:nvSpPr>
          <p:cNvPr id="66563" name="Rectangle 2"/>
          <p:cNvSpPr>
            <a:spLocks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pPr>
              <a:defRPr/>
            </a:pPr>
            <a:fld id="{5045A43B-68D4-44BF-8E85-C54DFBC5289F}" type="datetime4">
              <a:rPr lang="en-US" smtClean="0"/>
              <a:pPr>
                <a:defRPr/>
              </a:pPr>
              <a:t>December 8, 2020</a:t>
            </a:fld>
            <a:endParaRPr lang="en-US"/>
          </a:p>
        </p:txBody>
      </p:sp>
      <p:sp>
        <p:nvSpPr>
          <p:cNvPr id="5" name="Footer Placeholder 4"/>
          <p:cNvSpPr>
            <a:spLocks noGrp="1"/>
          </p:cNvSpPr>
          <p:nvPr>
            <p:ph type="ftr" sz="quarter" idx="11"/>
          </p:nvPr>
        </p:nvSpPr>
        <p:spPr/>
        <p:txBody>
          <a:bodyPr/>
          <a:lstStyle/>
          <a:p>
            <a:pPr>
              <a:defRPr/>
            </a:pPr>
            <a:r>
              <a:rPr lang="en-US" smtClean="0"/>
              <a:t>Data Mining: Concepts and Techniques</a:t>
            </a:r>
            <a:endParaRPr lang="en-US"/>
          </a:p>
        </p:txBody>
      </p:sp>
      <p:sp>
        <p:nvSpPr>
          <p:cNvPr id="6" name="Slide Number Placeholder 5"/>
          <p:cNvSpPr>
            <a:spLocks noGrp="1"/>
          </p:cNvSpPr>
          <p:nvPr>
            <p:ph type="sldNum" sz="quarter" idx="12"/>
          </p:nvPr>
        </p:nvSpPr>
        <p:spPr/>
        <p:txBody>
          <a:bodyPr/>
          <a:lstStyle/>
          <a:p>
            <a:pPr>
              <a:defRPr/>
            </a:pPr>
            <a:fld id="{99BEAFE2-2D5A-4D1F-9274-748AA2FEE3DE}"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F28F9CA-721A-4895-B0EE-BA1E93F8F15D}" type="datetimeFigureOut">
              <a:rPr lang="en-IN" smtClean="0"/>
              <a:t>08-12-2020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a:defRPr/>
            </a:pPr>
            <a:fld id="{0CBED2F0-6F26-4CAB-88E5-9D08275E829E}"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F28F9CA-721A-4895-B0EE-BA1E93F8F15D}" type="datetimeFigureOut">
              <a:rPr lang="en-IN" smtClean="0"/>
              <a:t>08-12-2020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a:defRPr/>
            </a:pPr>
            <a:fld id="{056092A3-76A1-4B28-B378-F2A0E864DDF0}"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F28F9CA-721A-4895-B0EE-BA1E93F8F15D}" type="datetimeFigureOut">
              <a:rPr lang="en-IN" smtClean="0"/>
              <a:t>08-12-2020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a:defRPr/>
            </a:pPr>
            <a:fld id="{3A333643-4B24-4121-8701-A93779497E38}"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28F9CA-721A-4895-B0EE-BA1E93F8F15D}" type="datetimeFigureOut">
              <a:rPr lang="en-IN" smtClean="0"/>
              <a:t>08-12-2020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a:defRPr/>
            </a:pPr>
            <a:fld id="{30D6F64E-23EF-469E-8779-08A92DFB66F2}"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F28F9CA-721A-4895-B0EE-BA1E93F8F15D}" type="datetimeFigureOut">
              <a:rPr lang="en-IN" smtClean="0"/>
              <a:t>08-12-2020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a:defRPr/>
            </a:pPr>
            <a:fld id="{EF2688D3-A647-463E-AAA3-C3F693B4814B}"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F28F9CA-721A-4895-B0EE-BA1E93F8F15D}" type="datetimeFigureOut">
              <a:rPr lang="en-IN" smtClean="0"/>
              <a:t>08-12-2020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pPr>
              <a:defRPr/>
            </a:pPr>
            <a:fld id="{C38D71B5-2510-4BF3-83B1-B82630B3BA40}"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F28F9CA-721A-4895-B0EE-BA1E93F8F15D}" type="datetimeFigureOut">
              <a:rPr lang="en-IN" smtClean="0"/>
              <a:t>08-12-2020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pPr>
              <a:defRPr/>
            </a:pPr>
            <a:fld id="{A647F1F1-49B8-4C34-9255-9396892B08B6}"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8F9CA-721A-4895-B0EE-BA1E93F8F15D}" type="datetimeFigureOut">
              <a:rPr lang="en-IN" smtClean="0"/>
              <a:t>08-12-2020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pPr>
              <a:defRPr/>
            </a:pPr>
            <a:fld id="{D5837CA4-C6DA-4419-A936-D9BE04E5931C}"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8F9CA-721A-4895-B0EE-BA1E93F8F15D}" type="datetimeFigureOut">
              <a:rPr lang="en-IN" smtClean="0"/>
              <a:t>08-12-2020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a:defRPr/>
            </a:pPr>
            <a:fld id="{EA01517C-A346-4C8F-B3A7-8BAF3FDE15C5}"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8F9CA-721A-4895-B0EE-BA1E93F8F15D}" type="datetimeFigureOut">
              <a:rPr lang="en-IN" smtClean="0"/>
              <a:t>08-12-2020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a:defRPr/>
            </a:pPr>
            <a:fld id="{8A0BCFEF-922D-4921-AA72-9B32840870E1}" type="slidenum">
              <a:rPr lang="en-US" smtClean="0"/>
              <a:pPr>
                <a:defRPr/>
              </a:pPr>
              <a:t>‹#›</a:t>
            </a:fld>
            <a:endParaRPr lang="en-US"/>
          </a:p>
        </p:txBody>
      </p:sp>
    </p:spTree>
  </p:cSld>
  <p:clrMapOvr>
    <a:masterClrMapping/>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8F9CA-721A-4895-B0EE-BA1E93F8F15D}" type="datetimeFigureOut">
              <a:rPr lang="en-IN" smtClean="0"/>
              <a:t>08-12-2020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2F3B095-6B7E-4224-95FC-95271F1D26CF}" type="slidenum">
              <a:rPr lang="en-US" smtClean="0"/>
              <a:pPr>
                <a:defRPr/>
              </a:pPr>
              <a:t>‹#›</a:t>
            </a:fld>
            <a:endParaRPr lang="en-US"/>
          </a:p>
        </p:txBody>
      </p:sp>
      <p:cxnSp>
        <p:nvCxnSpPr>
          <p:cNvPr id="7" name="直接箭头连接符 3"/>
          <p:cNvCxnSpPr/>
          <p:nvPr userDrawn="1"/>
        </p:nvCxnSpPr>
        <p:spPr>
          <a:xfrm>
            <a:off x="152400" y="895350"/>
            <a:ext cx="8786813"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8" name="直接连接符 5"/>
          <p:cNvCxnSpPr/>
          <p:nvPr userDrawn="1"/>
        </p:nvCxnSpPr>
        <p:spPr>
          <a:xfrm>
            <a:off x="152400" y="946150"/>
            <a:ext cx="8786813" cy="1588"/>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zoom/>
  </p:transition>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wm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24.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wmf"/><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9.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4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Slide Number Placeholder 5"/>
          <p:cNvSpPr txBox="1">
            <a:spLocks noGrp="1"/>
          </p:cNvSpPr>
          <p:nvPr/>
        </p:nvSpPr>
        <p:spPr bwMode="auto">
          <a:xfrm>
            <a:off x="7239000" y="6400800"/>
            <a:ext cx="1905000" cy="457200"/>
          </a:xfrm>
          <a:prstGeom prst="rect">
            <a:avLst/>
          </a:prstGeom>
          <a:noFill/>
          <a:ln w="9525">
            <a:noFill/>
            <a:miter lim="800000"/>
            <a:headEnd/>
            <a:tailEnd/>
          </a:ln>
        </p:spPr>
        <p:txBody>
          <a:bodyPr anchor="b"/>
          <a:lstStyle/>
          <a:p>
            <a:pPr algn="r"/>
            <a:fld id="{DE949AA4-436B-419B-8D1E-95126F3CB708}" type="slidenum">
              <a:rPr lang="zh-CN" altLang="en-US" sz="1200" b="1">
                <a:latin typeface="Calibri" pitchFamily="34" charset="0"/>
                <a:ea typeface="SimSun" pitchFamily="2" charset="-122"/>
              </a:rPr>
              <a:pPr algn="r"/>
              <a:t>1</a:t>
            </a:fld>
            <a:endParaRPr lang="en-US" altLang="zh-CN" sz="1200" b="1">
              <a:latin typeface="Calibri" pitchFamily="34" charset="0"/>
              <a:ea typeface="SimSun" pitchFamily="2" charset="-122"/>
            </a:endParaRPr>
          </a:p>
        </p:txBody>
      </p:sp>
      <p:sp>
        <p:nvSpPr>
          <p:cNvPr id="3075" name="Rectangle 2"/>
          <p:cNvSpPr>
            <a:spLocks noGrp="1" noChangeArrowheads="1"/>
          </p:cNvSpPr>
          <p:nvPr>
            <p:ph type="title" idx="4294967295"/>
          </p:nvPr>
        </p:nvSpPr>
        <p:spPr>
          <a:xfrm>
            <a:off x="0" y="609600"/>
            <a:ext cx="8077200" cy="3657600"/>
          </a:xfrm>
        </p:spPr>
        <p:txBody>
          <a:bodyPr/>
          <a:lstStyle/>
          <a:p>
            <a:pPr>
              <a:lnSpc>
                <a:spcPct val="110000"/>
              </a:lnSpc>
            </a:pPr>
            <a:r>
              <a:rPr lang="en-US" sz="6000" dirty="0" smtClean="0"/>
              <a:t>Data Mining: </a:t>
            </a:r>
            <a:br>
              <a:rPr lang="en-US" sz="6000" dirty="0" smtClean="0"/>
            </a:br>
            <a:r>
              <a:rPr lang="en-US" sz="6000" dirty="0" smtClean="0"/>
              <a:t> </a:t>
            </a:r>
            <a:r>
              <a:rPr lang="en-US" sz="4800" dirty="0" smtClean="0"/>
              <a:t>Concepts and Techniques</a:t>
            </a:r>
            <a:br>
              <a:rPr lang="en-US" sz="4800" dirty="0" smtClean="0"/>
            </a:br>
            <a:r>
              <a:rPr lang="en-US" sz="3200" dirty="0" smtClean="0"/>
              <a:t>— </a:t>
            </a:r>
            <a:r>
              <a:rPr lang="en-US" sz="3200" dirty="0" smtClean="0"/>
              <a:t>Chapter 12</a:t>
            </a:r>
            <a:r>
              <a:rPr lang="en-US" sz="2800" dirty="0" smtClean="0"/>
              <a:t> —</a:t>
            </a: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200" smtClean="0"/>
              <a:t>Outlier Detection III: Semi-Supervised Methods </a:t>
            </a:r>
          </a:p>
        </p:txBody>
      </p:sp>
      <p:sp>
        <p:nvSpPr>
          <p:cNvPr id="12291" name="Rectangle 3"/>
          <p:cNvSpPr>
            <a:spLocks noGrp="1" noChangeArrowheads="1"/>
          </p:cNvSpPr>
          <p:nvPr>
            <p:ph idx="1"/>
          </p:nvPr>
        </p:nvSpPr>
        <p:spPr>
          <a:xfrm>
            <a:off x="228600" y="1066800"/>
            <a:ext cx="8686800" cy="5638800"/>
          </a:xfrm>
        </p:spPr>
        <p:txBody>
          <a:bodyPr/>
          <a:lstStyle/>
          <a:p>
            <a:pPr>
              <a:lnSpc>
                <a:spcPct val="130000"/>
              </a:lnSpc>
            </a:pPr>
            <a:r>
              <a:rPr lang="en-US" sz="2000" smtClean="0"/>
              <a:t>Situation: In many applications, the number of labeled data is often small: Labels could be on outliers only, normal objects only, or both</a:t>
            </a:r>
          </a:p>
          <a:p>
            <a:pPr>
              <a:lnSpc>
                <a:spcPct val="130000"/>
              </a:lnSpc>
            </a:pPr>
            <a:r>
              <a:rPr lang="en-US" sz="2000" smtClean="0"/>
              <a:t>Semi-supervised outlier detection: Regarded as applications of semi-supervised learning</a:t>
            </a:r>
          </a:p>
          <a:p>
            <a:pPr>
              <a:lnSpc>
                <a:spcPct val="130000"/>
              </a:lnSpc>
            </a:pPr>
            <a:r>
              <a:rPr lang="en-US" sz="2000" smtClean="0"/>
              <a:t>If some labeled normal objects are available</a:t>
            </a:r>
          </a:p>
          <a:p>
            <a:pPr lvl="1">
              <a:lnSpc>
                <a:spcPct val="130000"/>
              </a:lnSpc>
            </a:pPr>
            <a:r>
              <a:rPr lang="en-US" sz="2000" smtClean="0"/>
              <a:t>Use the labeled examples and the proximate unlabeled objects to train a model for normal objects</a:t>
            </a:r>
          </a:p>
          <a:p>
            <a:pPr lvl="1">
              <a:lnSpc>
                <a:spcPct val="130000"/>
              </a:lnSpc>
            </a:pPr>
            <a:r>
              <a:rPr lang="en-US" sz="2000" smtClean="0"/>
              <a:t>Those not fitting the model of normal objects are detected as outliers</a:t>
            </a:r>
          </a:p>
          <a:p>
            <a:pPr>
              <a:lnSpc>
                <a:spcPct val="130000"/>
              </a:lnSpc>
            </a:pPr>
            <a:r>
              <a:rPr lang="en-US" sz="2000" smtClean="0"/>
              <a:t>If only some labeled outliers are available, a small number of labeled outliers many not cover the possible outliers well</a:t>
            </a:r>
          </a:p>
          <a:p>
            <a:pPr lvl="1">
              <a:lnSpc>
                <a:spcPct val="130000"/>
              </a:lnSpc>
            </a:pPr>
            <a:r>
              <a:rPr lang="en-US" sz="2000" smtClean="0"/>
              <a:t>To improve the quality of outlier detection, one can get help from models for normal objects learned from unsupervised methods </a:t>
            </a:r>
          </a:p>
        </p:txBody>
      </p:sp>
      <p:sp>
        <p:nvSpPr>
          <p:cNvPr id="12292"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2E00133C-DF50-4662-A532-5BF875A003B9}" type="slidenum">
              <a:rPr lang="en-US" sz="1200" b="1">
                <a:latin typeface="Calibri" pitchFamily="34" charset="0"/>
              </a:rPr>
              <a:pPr algn="r"/>
              <a:t>10</a:t>
            </a:fld>
            <a:endParaRPr lang="en-US" sz="1200" b="1">
              <a:latin typeface="Calibri" pitchFamily="34" charset="0"/>
            </a:endParaRPr>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3200" smtClean="0"/>
              <a:t>Outlier Detection (1): Statistical Methods</a:t>
            </a:r>
          </a:p>
        </p:txBody>
      </p:sp>
      <p:sp>
        <p:nvSpPr>
          <p:cNvPr id="13315" name="Rectangle 3"/>
          <p:cNvSpPr>
            <a:spLocks noGrp="1" noChangeArrowheads="1"/>
          </p:cNvSpPr>
          <p:nvPr>
            <p:ph idx="1"/>
          </p:nvPr>
        </p:nvSpPr>
        <p:spPr>
          <a:xfrm>
            <a:off x="304800" y="1066800"/>
            <a:ext cx="8534400" cy="990600"/>
          </a:xfrm>
        </p:spPr>
        <p:txBody>
          <a:bodyPr>
            <a:normAutofit fontScale="92500" lnSpcReduction="20000"/>
          </a:bodyPr>
          <a:lstStyle/>
          <a:p>
            <a:pPr>
              <a:lnSpc>
                <a:spcPct val="110000"/>
              </a:lnSpc>
            </a:pPr>
            <a:r>
              <a:rPr lang="en-US" sz="2000" smtClean="0"/>
              <a:t>Statistical methods (also known as model-based methods) assume that the normal data follow some statistical model (a stochastic model)</a:t>
            </a:r>
          </a:p>
          <a:p>
            <a:pPr lvl="1">
              <a:lnSpc>
                <a:spcPct val="110000"/>
              </a:lnSpc>
            </a:pPr>
            <a:r>
              <a:rPr lang="en-US" sz="2000" smtClean="0"/>
              <a:t>The data not following the model are outliers.</a:t>
            </a:r>
          </a:p>
        </p:txBody>
      </p:sp>
      <p:sp>
        <p:nvSpPr>
          <p:cNvPr id="13316"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ECE17990-677C-42E1-910D-572138AC6B8E}" type="slidenum">
              <a:rPr lang="en-US" sz="1200" b="1">
                <a:latin typeface="Calibri" pitchFamily="34" charset="0"/>
              </a:rPr>
              <a:pPr algn="r"/>
              <a:t>11</a:t>
            </a:fld>
            <a:endParaRPr lang="en-US" sz="1200" b="1">
              <a:latin typeface="Calibri" pitchFamily="34" charset="0"/>
            </a:endParaRPr>
          </a:p>
        </p:txBody>
      </p:sp>
      <p:sp>
        <p:nvSpPr>
          <p:cNvPr id="13317" name="Rectangle 6"/>
          <p:cNvSpPr>
            <a:spLocks noChangeArrowheads="1"/>
          </p:cNvSpPr>
          <p:nvPr/>
        </p:nvSpPr>
        <p:spPr bwMode="auto">
          <a:xfrm>
            <a:off x="381000" y="4419600"/>
            <a:ext cx="8610600" cy="2209800"/>
          </a:xfrm>
          <a:prstGeom prst="rect">
            <a:avLst/>
          </a:prstGeom>
          <a:noFill/>
          <a:ln w="9525">
            <a:noFill/>
            <a:miter lim="800000"/>
            <a:headEnd/>
            <a:tailEnd/>
          </a:ln>
        </p:spPr>
        <p:txBody>
          <a:bodyPr/>
          <a:lstStyle/>
          <a:p>
            <a:pPr marL="342900" indent="-342900" algn="l" eaLnBrk="0" hangingPunct="0">
              <a:lnSpc>
                <a:spcPct val="120000"/>
              </a:lnSpc>
              <a:spcBef>
                <a:spcPct val="20000"/>
              </a:spcBef>
              <a:buClr>
                <a:schemeClr val="folHlink"/>
              </a:buClr>
              <a:buSzPct val="60000"/>
              <a:buFont typeface="Wingdings" pitchFamily="2" charset="2"/>
              <a:buChar char="n"/>
            </a:pPr>
            <a:r>
              <a:rPr lang="en-US" sz="2000">
                <a:latin typeface="Arial" pitchFamily="34" charset="0"/>
              </a:rPr>
              <a:t>Effectiveness of statistical methods: highly depends on whether the assumption of statistical model holds in the real data</a:t>
            </a:r>
          </a:p>
          <a:p>
            <a:pPr marL="342900" indent="-342900" algn="l" eaLnBrk="0" hangingPunct="0">
              <a:lnSpc>
                <a:spcPct val="120000"/>
              </a:lnSpc>
              <a:spcBef>
                <a:spcPct val="20000"/>
              </a:spcBef>
              <a:buClr>
                <a:schemeClr val="folHlink"/>
              </a:buClr>
              <a:buSzPct val="60000"/>
              <a:buFont typeface="Wingdings" pitchFamily="2" charset="2"/>
              <a:buChar char="n"/>
            </a:pPr>
            <a:r>
              <a:rPr lang="en-US" sz="2000">
                <a:latin typeface="Arial" pitchFamily="34" charset="0"/>
              </a:rPr>
              <a:t>There are rich alternatives to use various statistical models</a:t>
            </a:r>
          </a:p>
          <a:p>
            <a:pPr marL="742950" lvl="1" indent="-285750" algn="l" eaLnBrk="0" hangingPunct="0">
              <a:lnSpc>
                <a:spcPct val="120000"/>
              </a:lnSpc>
              <a:spcBef>
                <a:spcPct val="20000"/>
              </a:spcBef>
              <a:buClr>
                <a:schemeClr val="hlink"/>
              </a:buClr>
              <a:buSzPct val="55000"/>
              <a:buFont typeface="Wingdings" pitchFamily="2" charset="2"/>
              <a:buChar char="n"/>
            </a:pPr>
            <a:r>
              <a:rPr lang="en-US" sz="2000">
                <a:latin typeface="Arial" pitchFamily="34" charset="0"/>
              </a:rPr>
              <a:t>E.g., parametric vs. non-parametric</a:t>
            </a:r>
          </a:p>
        </p:txBody>
      </p:sp>
      <p:sp>
        <p:nvSpPr>
          <p:cNvPr id="13318" name="Rectangle 7"/>
          <p:cNvSpPr>
            <a:spLocks noChangeArrowheads="1"/>
          </p:cNvSpPr>
          <p:nvPr/>
        </p:nvSpPr>
        <p:spPr bwMode="auto">
          <a:xfrm>
            <a:off x="304800" y="2286000"/>
            <a:ext cx="6781800" cy="21336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Example (right figure): First use Gaussian distribution to model the normal data</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For each object y in region R, estimate g</a:t>
            </a:r>
            <a:r>
              <a:rPr lang="en-US" sz="2000" baseline="-25000">
                <a:latin typeface="Arial" pitchFamily="34" charset="0"/>
              </a:rPr>
              <a:t>D</a:t>
            </a:r>
            <a:r>
              <a:rPr lang="en-US" sz="2000">
                <a:latin typeface="Arial" pitchFamily="34" charset="0"/>
              </a:rPr>
              <a:t>(y), the probability of y fits the Gaussian distribution</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If g</a:t>
            </a:r>
            <a:r>
              <a:rPr lang="en-US" sz="2000" baseline="-25000">
                <a:latin typeface="Arial" pitchFamily="34" charset="0"/>
              </a:rPr>
              <a:t>D</a:t>
            </a:r>
            <a:r>
              <a:rPr lang="en-US" sz="2000">
                <a:latin typeface="Arial" pitchFamily="34" charset="0"/>
              </a:rPr>
              <a:t>(y) is very low, y is unlikely generated by the Gaussian model, thus an outlier</a:t>
            </a:r>
          </a:p>
        </p:txBody>
      </p:sp>
      <p:pic>
        <p:nvPicPr>
          <p:cNvPr id="13319" name="Picture 8"/>
          <p:cNvPicPr>
            <a:picLocks noChangeAspect="1" noChangeArrowheads="1"/>
          </p:cNvPicPr>
          <p:nvPr/>
        </p:nvPicPr>
        <p:blipFill>
          <a:blip r:embed="rId3" cstate="print"/>
          <a:srcRect/>
          <a:stretch>
            <a:fillRect/>
          </a:stretch>
        </p:blipFill>
        <p:spPr bwMode="auto">
          <a:xfrm>
            <a:off x="6781800" y="2262188"/>
            <a:ext cx="2198688" cy="1624012"/>
          </a:xfrm>
          <a:prstGeom prst="rect">
            <a:avLst/>
          </a:prstGeom>
          <a:noFill/>
          <a:ln w="9525">
            <a:noFill/>
            <a:miter lim="800000"/>
            <a:headEnd/>
            <a:tailEnd/>
          </a:ln>
          <a:effectLst/>
        </p:spPr>
      </p:pic>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76200"/>
            <a:ext cx="9144000" cy="685800"/>
          </a:xfrm>
        </p:spPr>
        <p:txBody>
          <a:bodyPr/>
          <a:lstStyle/>
          <a:p>
            <a:r>
              <a:rPr lang="en-US" sz="3200" smtClean="0"/>
              <a:t>Outlier Detection (2): Proximity-Based Methods</a:t>
            </a:r>
          </a:p>
        </p:txBody>
      </p:sp>
      <p:sp>
        <p:nvSpPr>
          <p:cNvPr id="14339" name="Rectangle 3"/>
          <p:cNvSpPr>
            <a:spLocks noGrp="1" noChangeArrowheads="1"/>
          </p:cNvSpPr>
          <p:nvPr>
            <p:ph idx="1"/>
          </p:nvPr>
        </p:nvSpPr>
        <p:spPr>
          <a:xfrm>
            <a:off x="228600" y="990600"/>
            <a:ext cx="8534400" cy="914400"/>
          </a:xfrm>
        </p:spPr>
        <p:txBody>
          <a:bodyPr>
            <a:normAutofit fontScale="92500" lnSpcReduction="20000"/>
          </a:bodyPr>
          <a:lstStyle/>
          <a:p>
            <a:pPr>
              <a:lnSpc>
                <a:spcPct val="110000"/>
              </a:lnSpc>
            </a:pPr>
            <a:r>
              <a:rPr lang="en-US" sz="2000" smtClean="0"/>
              <a:t>An object is an outlier if the nearest neighbors of the object are far away, i.e., the </a:t>
            </a:r>
            <a:r>
              <a:rPr lang="en-US" sz="2000" b="1" smtClean="0"/>
              <a:t>proximity</a:t>
            </a:r>
            <a:r>
              <a:rPr lang="en-US" sz="2000" smtClean="0"/>
              <a:t> of the object is </a:t>
            </a:r>
            <a:r>
              <a:rPr lang="en-US" sz="2000" b="1" smtClean="0"/>
              <a:t>significantly deviates</a:t>
            </a:r>
            <a:r>
              <a:rPr lang="en-US" sz="2000" smtClean="0"/>
              <a:t> from the proximity of most of the other objects in the same data set</a:t>
            </a:r>
          </a:p>
        </p:txBody>
      </p:sp>
      <p:sp>
        <p:nvSpPr>
          <p:cNvPr id="14340"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07C3E92E-3953-48E7-9289-896E64074A59}" type="slidenum">
              <a:rPr lang="en-US" sz="1200" b="1">
                <a:latin typeface="Calibri" pitchFamily="34" charset="0"/>
              </a:rPr>
              <a:pPr algn="r"/>
              <a:t>12</a:t>
            </a:fld>
            <a:endParaRPr lang="en-US" sz="1200" b="1">
              <a:latin typeface="Calibri" pitchFamily="34" charset="0"/>
            </a:endParaRPr>
          </a:p>
        </p:txBody>
      </p:sp>
      <p:pic>
        <p:nvPicPr>
          <p:cNvPr id="14341" name="Picture 7"/>
          <p:cNvPicPr>
            <a:picLocks noChangeAspect="1" noChangeArrowheads="1"/>
          </p:cNvPicPr>
          <p:nvPr/>
        </p:nvPicPr>
        <p:blipFill>
          <a:blip r:embed="rId3" cstate="print"/>
          <a:srcRect/>
          <a:stretch>
            <a:fillRect/>
          </a:stretch>
        </p:blipFill>
        <p:spPr bwMode="auto">
          <a:xfrm>
            <a:off x="6564313" y="2185988"/>
            <a:ext cx="2198687" cy="1624012"/>
          </a:xfrm>
          <a:prstGeom prst="rect">
            <a:avLst/>
          </a:prstGeom>
          <a:noFill/>
          <a:ln w="9525">
            <a:noFill/>
            <a:miter lim="800000"/>
            <a:headEnd/>
            <a:tailEnd/>
          </a:ln>
          <a:effectLst/>
        </p:spPr>
      </p:pic>
      <p:sp>
        <p:nvSpPr>
          <p:cNvPr id="14342" name="Rectangle 8"/>
          <p:cNvSpPr>
            <a:spLocks noChangeArrowheads="1"/>
          </p:cNvSpPr>
          <p:nvPr/>
        </p:nvSpPr>
        <p:spPr bwMode="auto">
          <a:xfrm>
            <a:off x="304800" y="3962400"/>
            <a:ext cx="8534400" cy="26670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The effectiveness of proximity-based methods highly relies on the proximity measure.  </a:t>
            </a:r>
          </a:p>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In some applications, proximity or distance measures cannot be obtained easily.  </a:t>
            </a:r>
          </a:p>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Often have a difficulty in finding a group of outliers which stay close to each other</a:t>
            </a:r>
          </a:p>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Two major types of proximity-based outlier detection</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Distance-based vs. density-based</a:t>
            </a:r>
          </a:p>
        </p:txBody>
      </p:sp>
      <p:sp>
        <p:nvSpPr>
          <p:cNvPr id="14343" name="Rectangle 9"/>
          <p:cNvSpPr>
            <a:spLocks noChangeArrowheads="1"/>
          </p:cNvSpPr>
          <p:nvPr/>
        </p:nvSpPr>
        <p:spPr bwMode="auto">
          <a:xfrm>
            <a:off x="304800" y="2057400"/>
            <a:ext cx="6324600" cy="1828800"/>
          </a:xfrm>
          <a:prstGeom prst="rect">
            <a:avLst/>
          </a:prstGeom>
          <a:noFill/>
          <a:ln w="9525">
            <a:noFill/>
            <a:miter lim="800000"/>
            <a:headEnd/>
            <a:tailEnd/>
          </a:ln>
        </p:spPr>
        <p:txBody>
          <a:bodyPr/>
          <a:lstStyle/>
          <a:p>
            <a:pPr marL="342900" indent="-342900" algn="l" eaLnBrk="0" hangingPunct="0">
              <a:lnSpc>
                <a:spcPct val="110000"/>
              </a:lnSpc>
              <a:spcBef>
                <a:spcPct val="20000"/>
              </a:spcBef>
              <a:buClr>
                <a:schemeClr val="folHlink"/>
              </a:buClr>
              <a:buSzPct val="60000"/>
              <a:buFont typeface="Wingdings" pitchFamily="2" charset="2"/>
              <a:buChar char="n"/>
            </a:pPr>
            <a:r>
              <a:rPr lang="en-US" sz="2000">
                <a:latin typeface="Arial" pitchFamily="34" charset="0"/>
              </a:rPr>
              <a:t>Example (right figure):  Model the proximity of an object using its 3 nearest neighbors</a:t>
            </a:r>
          </a:p>
          <a:p>
            <a:pPr marL="742950" lvl="1" indent="-285750" algn="l" eaLnBrk="0" hangingPunct="0">
              <a:lnSpc>
                <a:spcPct val="110000"/>
              </a:lnSpc>
              <a:spcBef>
                <a:spcPct val="20000"/>
              </a:spcBef>
              <a:buClr>
                <a:schemeClr val="hlink"/>
              </a:buClr>
              <a:buSzPct val="55000"/>
              <a:buFont typeface="Wingdings" pitchFamily="2" charset="2"/>
              <a:buChar char="n"/>
            </a:pPr>
            <a:r>
              <a:rPr lang="en-US" sz="2000">
                <a:latin typeface="Arial" pitchFamily="34" charset="0"/>
              </a:rPr>
              <a:t>Objects in region R are substantially different from other objects in the data set.  </a:t>
            </a:r>
          </a:p>
          <a:p>
            <a:pPr marL="742950" lvl="1" indent="-285750" algn="l" eaLnBrk="0" hangingPunct="0">
              <a:lnSpc>
                <a:spcPct val="110000"/>
              </a:lnSpc>
              <a:spcBef>
                <a:spcPct val="20000"/>
              </a:spcBef>
              <a:buClr>
                <a:schemeClr val="hlink"/>
              </a:buClr>
              <a:buSzPct val="55000"/>
              <a:buFont typeface="Wingdings" pitchFamily="2" charset="2"/>
              <a:buChar char="n"/>
            </a:pPr>
            <a:r>
              <a:rPr lang="en-US" sz="2000">
                <a:latin typeface="Arial" pitchFamily="34" charset="0"/>
              </a:rPr>
              <a:t>Thus the objects in R are outliers</a:t>
            </a: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6200" y="76200"/>
            <a:ext cx="8991600" cy="609600"/>
          </a:xfrm>
        </p:spPr>
        <p:txBody>
          <a:bodyPr/>
          <a:lstStyle/>
          <a:p>
            <a:r>
              <a:rPr lang="en-US" sz="3200" smtClean="0"/>
              <a:t>Outlier Detection (3): Clustering-Based Methods</a:t>
            </a:r>
          </a:p>
        </p:txBody>
      </p:sp>
      <p:sp>
        <p:nvSpPr>
          <p:cNvPr id="15363" name="Rectangle 3"/>
          <p:cNvSpPr>
            <a:spLocks noGrp="1" noChangeArrowheads="1"/>
          </p:cNvSpPr>
          <p:nvPr>
            <p:ph idx="1"/>
          </p:nvPr>
        </p:nvSpPr>
        <p:spPr>
          <a:xfrm>
            <a:off x="228600" y="990600"/>
            <a:ext cx="8534400" cy="1295400"/>
          </a:xfrm>
        </p:spPr>
        <p:txBody>
          <a:bodyPr>
            <a:normAutofit lnSpcReduction="10000"/>
          </a:bodyPr>
          <a:lstStyle/>
          <a:p>
            <a:pPr>
              <a:lnSpc>
                <a:spcPct val="110000"/>
              </a:lnSpc>
            </a:pPr>
            <a:r>
              <a:rPr lang="en-US" sz="2400" smtClean="0"/>
              <a:t>Normal data belong to large and dense clusters, whereas outliers belong to small or sparse clusters, or do not belong to any clusters</a:t>
            </a:r>
          </a:p>
        </p:txBody>
      </p:sp>
      <p:sp>
        <p:nvSpPr>
          <p:cNvPr id="15364"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52C8857E-FB35-41FD-9A14-6322F0F6FC1D}" type="slidenum">
              <a:rPr lang="en-US" sz="1200" b="1">
                <a:latin typeface="Calibri" pitchFamily="34" charset="0"/>
              </a:rPr>
              <a:pPr algn="r"/>
              <a:t>13</a:t>
            </a:fld>
            <a:endParaRPr lang="en-US" sz="1200" b="1">
              <a:latin typeface="Calibri" pitchFamily="34" charset="0"/>
            </a:endParaRPr>
          </a:p>
        </p:txBody>
      </p:sp>
      <p:pic>
        <p:nvPicPr>
          <p:cNvPr id="15365" name="Picture 5"/>
          <p:cNvPicPr>
            <a:picLocks noChangeAspect="1" noChangeArrowheads="1"/>
          </p:cNvPicPr>
          <p:nvPr/>
        </p:nvPicPr>
        <p:blipFill>
          <a:blip r:embed="rId3" cstate="print"/>
          <a:srcRect/>
          <a:stretch>
            <a:fillRect/>
          </a:stretch>
        </p:blipFill>
        <p:spPr bwMode="auto">
          <a:xfrm>
            <a:off x="6629400" y="2133600"/>
            <a:ext cx="2198688" cy="1624013"/>
          </a:xfrm>
          <a:prstGeom prst="rect">
            <a:avLst/>
          </a:prstGeom>
          <a:noFill/>
          <a:ln w="9525">
            <a:noFill/>
            <a:miter lim="800000"/>
            <a:headEnd/>
            <a:tailEnd/>
          </a:ln>
          <a:effectLst/>
        </p:spPr>
      </p:pic>
      <p:sp>
        <p:nvSpPr>
          <p:cNvPr id="15366" name="Rectangle 6"/>
          <p:cNvSpPr>
            <a:spLocks noChangeArrowheads="1"/>
          </p:cNvSpPr>
          <p:nvPr/>
        </p:nvSpPr>
        <p:spPr bwMode="auto">
          <a:xfrm>
            <a:off x="381000" y="4267200"/>
            <a:ext cx="8534400" cy="20574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r>
              <a:rPr lang="en-US">
                <a:latin typeface="Arial" pitchFamily="34" charset="0"/>
              </a:rPr>
              <a:t>Since there are many clustering methods, there are many clustering-based outlier detection methods as well</a:t>
            </a:r>
          </a:p>
          <a:p>
            <a:pPr marL="342900" indent="-342900" algn="l" eaLnBrk="0" hangingPunct="0">
              <a:spcBef>
                <a:spcPct val="20000"/>
              </a:spcBef>
              <a:buClr>
                <a:schemeClr val="folHlink"/>
              </a:buClr>
              <a:buSzPct val="60000"/>
              <a:buFont typeface="Wingdings" pitchFamily="2" charset="2"/>
              <a:buChar char="n"/>
            </a:pPr>
            <a:r>
              <a:rPr lang="en-US">
                <a:latin typeface="Arial" pitchFamily="34" charset="0"/>
              </a:rPr>
              <a:t>Clustering is expensive: straightforward adaption of a clustering method for outlier detection can be costly and does not scale up well for large data sets</a:t>
            </a:r>
          </a:p>
        </p:txBody>
      </p:sp>
      <p:sp>
        <p:nvSpPr>
          <p:cNvPr id="15367" name="Rectangle 7"/>
          <p:cNvSpPr>
            <a:spLocks noChangeArrowheads="1"/>
          </p:cNvSpPr>
          <p:nvPr/>
        </p:nvSpPr>
        <p:spPr bwMode="auto">
          <a:xfrm>
            <a:off x="304800" y="2362200"/>
            <a:ext cx="6629400" cy="1905000"/>
          </a:xfrm>
          <a:prstGeom prst="rect">
            <a:avLst/>
          </a:prstGeom>
          <a:noFill/>
          <a:ln w="9525">
            <a:noFill/>
            <a:miter lim="800000"/>
            <a:headEnd/>
            <a:tailEnd/>
          </a:ln>
        </p:spPr>
        <p:txBody>
          <a:bodyPr/>
          <a:lstStyle/>
          <a:p>
            <a:pPr marL="342900" indent="-342900" algn="l" eaLnBrk="0" hangingPunct="0">
              <a:lnSpc>
                <a:spcPct val="110000"/>
              </a:lnSpc>
              <a:spcBef>
                <a:spcPct val="20000"/>
              </a:spcBef>
              <a:buClr>
                <a:schemeClr val="folHlink"/>
              </a:buClr>
              <a:buSzPct val="60000"/>
              <a:buFont typeface="Wingdings" pitchFamily="2" charset="2"/>
              <a:buChar char="n"/>
            </a:pPr>
            <a:r>
              <a:rPr lang="en-US">
                <a:latin typeface="Arial" pitchFamily="34" charset="0"/>
              </a:rPr>
              <a:t>Example (right figure): two clusters</a:t>
            </a:r>
          </a:p>
          <a:p>
            <a:pPr marL="742950" lvl="1" indent="-285750" algn="l" eaLnBrk="0" hangingPunct="0">
              <a:lnSpc>
                <a:spcPct val="110000"/>
              </a:lnSpc>
              <a:spcBef>
                <a:spcPct val="20000"/>
              </a:spcBef>
              <a:buClr>
                <a:schemeClr val="hlink"/>
              </a:buClr>
              <a:buSzPct val="55000"/>
              <a:buFont typeface="Wingdings" pitchFamily="2" charset="2"/>
              <a:buChar char="n"/>
            </a:pPr>
            <a:r>
              <a:rPr lang="en-US">
                <a:latin typeface="Arial" pitchFamily="34" charset="0"/>
              </a:rPr>
              <a:t>All points not in R form a large cluster</a:t>
            </a:r>
          </a:p>
          <a:p>
            <a:pPr marL="742950" lvl="1" indent="-285750" algn="l" eaLnBrk="0" hangingPunct="0">
              <a:lnSpc>
                <a:spcPct val="110000"/>
              </a:lnSpc>
              <a:spcBef>
                <a:spcPct val="20000"/>
              </a:spcBef>
              <a:buClr>
                <a:schemeClr val="hlink"/>
              </a:buClr>
              <a:buSzPct val="55000"/>
              <a:buFont typeface="Wingdings" pitchFamily="2" charset="2"/>
              <a:buChar char="n"/>
            </a:pPr>
            <a:r>
              <a:rPr lang="en-US">
                <a:latin typeface="Arial" pitchFamily="34" charset="0"/>
              </a:rPr>
              <a:t>The two points in R form a tiny cluster, thus are outliers</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6879C954-B560-44F2-A75D-816F41FA814D}" type="slidenum">
              <a:rPr lang="en-US" sz="1200" b="1">
                <a:latin typeface="Calibri" pitchFamily="34" charset="0"/>
              </a:rPr>
              <a:pPr algn="r"/>
              <a:t>14</a:t>
            </a:fld>
            <a:endParaRPr lang="en-US" sz="1200" b="1">
              <a:latin typeface="Calibri" pitchFamily="34" charset="0"/>
            </a:endParaRPr>
          </a:p>
        </p:txBody>
      </p:sp>
      <p:sp>
        <p:nvSpPr>
          <p:cNvPr id="16387" name="Rectangle 2"/>
          <p:cNvSpPr>
            <a:spLocks noGrp="1" noChangeArrowheads="1"/>
          </p:cNvSpPr>
          <p:nvPr>
            <p:ph type="title" idx="4294967295"/>
          </p:nvPr>
        </p:nvSpPr>
        <p:spPr>
          <a:xfrm>
            <a:off x="0" y="152400"/>
            <a:ext cx="9144000" cy="762000"/>
          </a:xfrm>
          <a:noFill/>
        </p:spPr>
        <p:txBody>
          <a:bodyPr lIns="92075" tIns="46038" rIns="92075" bIns="46038" anchor="ctr">
            <a:normAutofit fontScale="90000"/>
          </a:bodyPr>
          <a:lstStyle/>
          <a:p>
            <a:pPr eaLnBrk="1" hangingPunct="1"/>
            <a:r>
              <a:rPr lang="en-US" smtClean="0"/>
              <a:t>Chapter 12. </a:t>
            </a:r>
            <a:r>
              <a:rPr lang="en-AU" altLang="zh-TW" smtClean="0">
                <a:ea typeface="PMingLiU" pitchFamily="18" charset="-120"/>
              </a:rPr>
              <a:t>Outlier Analysis</a:t>
            </a:r>
            <a:endParaRPr lang="en-US" smtClean="0">
              <a:ea typeface="PMingLiU" pitchFamily="18" charset="-120"/>
            </a:endParaRPr>
          </a:p>
        </p:txBody>
      </p:sp>
      <p:sp>
        <p:nvSpPr>
          <p:cNvPr id="16388" name="Rectangle 3"/>
          <p:cNvSpPr>
            <a:spLocks noGrp="1" noChangeArrowheads="1"/>
          </p:cNvSpPr>
          <p:nvPr>
            <p:ph type="body" idx="4294967295"/>
          </p:nvPr>
        </p:nvSpPr>
        <p:spPr>
          <a:xfrm>
            <a:off x="0" y="1066800"/>
            <a:ext cx="8534400" cy="5486400"/>
          </a:xfrm>
          <a:noFill/>
        </p:spPr>
        <p:txBody>
          <a:bodyPr lIns="92075" tIns="46038" rIns="92075" bIns="46038">
            <a:normAutofit fontScale="92500" lnSpcReduction="10000"/>
          </a:bodyPr>
          <a:lstStyle/>
          <a:p>
            <a:pPr marL="533400" indent="-533400">
              <a:lnSpc>
                <a:spcPct val="120000"/>
              </a:lnSpc>
            </a:pPr>
            <a:r>
              <a:rPr lang="en-US" smtClean="0"/>
              <a:t>Outlier and Outlier Analysis</a:t>
            </a:r>
          </a:p>
          <a:p>
            <a:pPr marL="533400" indent="-533400">
              <a:lnSpc>
                <a:spcPct val="120000"/>
              </a:lnSpc>
            </a:pPr>
            <a:r>
              <a:rPr lang="en-US" smtClean="0"/>
              <a:t>Outlier Detection Methods</a:t>
            </a:r>
          </a:p>
          <a:p>
            <a:pPr marL="533400" indent="-533400">
              <a:lnSpc>
                <a:spcPct val="120000"/>
              </a:lnSpc>
            </a:pPr>
            <a:r>
              <a:rPr lang="en-US" smtClean="0"/>
              <a:t>Statistical Approaches</a:t>
            </a:r>
          </a:p>
          <a:p>
            <a:pPr marL="533400" indent="-533400">
              <a:lnSpc>
                <a:spcPct val="120000"/>
              </a:lnSpc>
            </a:pPr>
            <a:r>
              <a:rPr lang="en-US" smtClean="0"/>
              <a:t>Proximity-Base Approaches</a:t>
            </a:r>
          </a:p>
          <a:p>
            <a:pPr marL="533400" indent="-533400">
              <a:lnSpc>
                <a:spcPct val="120000"/>
              </a:lnSpc>
            </a:pPr>
            <a:r>
              <a:rPr lang="en-US" smtClean="0"/>
              <a:t>Clustering-Base Approaches</a:t>
            </a:r>
          </a:p>
          <a:p>
            <a:pPr marL="533400" indent="-533400">
              <a:lnSpc>
                <a:spcPct val="120000"/>
              </a:lnSpc>
            </a:pPr>
            <a:r>
              <a:rPr lang="en-US" smtClean="0"/>
              <a:t>Classification Approaches</a:t>
            </a:r>
          </a:p>
          <a:p>
            <a:pPr marL="533400" indent="-533400">
              <a:lnSpc>
                <a:spcPct val="120000"/>
              </a:lnSpc>
            </a:pPr>
            <a:r>
              <a:rPr lang="en-US" smtClean="0"/>
              <a:t>Mining Contextual and Collective Outliers</a:t>
            </a:r>
          </a:p>
          <a:p>
            <a:pPr marL="533400" indent="-533400">
              <a:lnSpc>
                <a:spcPct val="120000"/>
              </a:lnSpc>
            </a:pPr>
            <a:r>
              <a:rPr lang="en-US" smtClean="0"/>
              <a:t>Outlier Detection in High Dimensional Data</a:t>
            </a:r>
          </a:p>
          <a:p>
            <a:pPr marL="533400" indent="-533400">
              <a:lnSpc>
                <a:spcPct val="120000"/>
              </a:lnSpc>
            </a:pPr>
            <a:r>
              <a:rPr lang="en-US" smtClean="0"/>
              <a:t>Summary</a:t>
            </a:r>
          </a:p>
        </p:txBody>
      </p:sp>
      <p:sp>
        <p:nvSpPr>
          <p:cNvPr id="16389" name="AutoShape 5"/>
          <p:cNvSpPr>
            <a:spLocks noChangeArrowheads="1"/>
          </p:cNvSpPr>
          <p:nvPr/>
        </p:nvSpPr>
        <p:spPr bwMode="auto">
          <a:xfrm rot="9426988">
            <a:off x="4800600" y="2209800"/>
            <a:ext cx="3810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6600"/>
          </a:solidFill>
          <a:ln w="9525">
            <a:solidFill>
              <a:schemeClr val="tx1"/>
            </a:solidFill>
            <a:miter lim="800000"/>
            <a:headEnd/>
            <a:tailEnd/>
          </a:ln>
          <a:effectLst/>
        </p:spPr>
        <p:txBody>
          <a:bodyPr wrap="none" anchor="ctr"/>
          <a:lstStyle/>
          <a:p>
            <a:endParaRPr lang="en-IN"/>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Statistical Approaches</a:t>
            </a:r>
          </a:p>
        </p:txBody>
      </p:sp>
      <p:sp>
        <p:nvSpPr>
          <p:cNvPr id="17411" name="Rectangle 3"/>
          <p:cNvSpPr>
            <a:spLocks noGrp="1" noChangeArrowheads="1"/>
          </p:cNvSpPr>
          <p:nvPr>
            <p:ph idx="1"/>
          </p:nvPr>
        </p:nvSpPr>
        <p:spPr>
          <a:xfrm>
            <a:off x="228600" y="1066800"/>
            <a:ext cx="8534400" cy="5562600"/>
          </a:xfrm>
        </p:spPr>
        <p:txBody>
          <a:bodyPr/>
          <a:lstStyle/>
          <a:p>
            <a:pPr>
              <a:lnSpc>
                <a:spcPct val="90000"/>
              </a:lnSpc>
            </a:pPr>
            <a:r>
              <a:rPr lang="en-US" sz="2000" smtClean="0"/>
              <a:t>Statistical approaches assume that the objects in a data set are generated by a stochastic process (a generative model)</a:t>
            </a:r>
          </a:p>
          <a:p>
            <a:pPr>
              <a:lnSpc>
                <a:spcPct val="90000"/>
              </a:lnSpc>
            </a:pPr>
            <a:r>
              <a:rPr lang="en-US" sz="2000" smtClean="0"/>
              <a:t>Idea: learn a generative model fitting the given data set, and then identify the objects in low probability regions of the model as outliers</a:t>
            </a:r>
          </a:p>
          <a:p>
            <a:pPr>
              <a:lnSpc>
                <a:spcPct val="90000"/>
              </a:lnSpc>
            </a:pPr>
            <a:r>
              <a:rPr lang="en-US" sz="2000" smtClean="0"/>
              <a:t>Methods are divided into two categories: </a:t>
            </a:r>
            <a:r>
              <a:rPr lang="en-US" sz="2000" i="1" smtClean="0"/>
              <a:t>parametric</a:t>
            </a:r>
            <a:r>
              <a:rPr lang="en-US" sz="2000" smtClean="0"/>
              <a:t> vs. </a:t>
            </a:r>
            <a:r>
              <a:rPr lang="en-US" sz="2000" i="1" smtClean="0"/>
              <a:t>non-parametric</a:t>
            </a:r>
            <a:r>
              <a:rPr lang="en-US" sz="2000" smtClean="0"/>
              <a:t> </a:t>
            </a:r>
          </a:p>
          <a:p>
            <a:pPr>
              <a:lnSpc>
                <a:spcPct val="90000"/>
              </a:lnSpc>
            </a:pPr>
            <a:r>
              <a:rPr lang="en-US" sz="2000" smtClean="0"/>
              <a:t>Parametric method</a:t>
            </a:r>
          </a:p>
          <a:p>
            <a:pPr lvl="1">
              <a:lnSpc>
                <a:spcPct val="90000"/>
              </a:lnSpc>
            </a:pPr>
            <a:r>
              <a:rPr lang="en-US" sz="2000" smtClean="0"/>
              <a:t>Assumes that the normal data is generated by a parametric distribution with parameter </a:t>
            </a:r>
            <a:r>
              <a:rPr lang="el-GR" sz="2000" smtClean="0"/>
              <a:t>θ</a:t>
            </a:r>
            <a:endParaRPr lang="en-US" sz="2000" smtClean="0"/>
          </a:p>
          <a:p>
            <a:pPr lvl="1">
              <a:lnSpc>
                <a:spcPct val="90000"/>
              </a:lnSpc>
            </a:pPr>
            <a:r>
              <a:rPr lang="en-US" sz="2000" smtClean="0"/>
              <a:t>The probability density function of the parametric distribution </a:t>
            </a:r>
            <a:r>
              <a:rPr lang="en-US" sz="2000" i="1" smtClean="0"/>
              <a:t>f</a:t>
            </a:r>
            <a:r>
              <a:rPr lang="en-US" sz="2000" smtClean="0"/>
              <a:t>(</a:t>
            </a:r>
            <a:r>
              <a:rPr lang="en-US" sz="2000" i="1" smtClean="0"/>
              <a:t>x, </a:t>
            </a:r>
            <a:r>
              <a:rPr lang="el-GR" sz="2000" i="1" smtClean="0"/>
              <a:t>θ</a:t>
            </a:r>
            <a:r>
              <a:rPr lang="en-US" sz="2000" smtClean="0"/>
              <a:t>) gives the probability that object </a:t>
            </a:r>
            <a:r>
              <a:rPr lang="en-US" sz="2000" i="1" smtClean="0"/>
              <a:t>x</a:t>
            </a:r>
            <a:r>
              <a:rPr lang="en-US" sz="2000" smtClean="0"/>
              <a:t> is generated by the distribution</a:t>
            </a:r>
          </a:p>
          <a:p>
            <a:pPr lvl="1">
              <a:lnSpc>
                <a:spcPct val="90000"/>
              </a:lnSpc>
            </a:pPr>
            <a:r>
              <a:rPr lang="en-US" sz="2000" smtClean="0"/>
              <a:t>The smaller this value, the more likely x is an outlier</a:t>
            </a:r>
          </a:p>
          <a:p>
            <a:pPr>
              <a:lnSpc>
                <a:spcPct val="90000"/>
              </a:lnSpc>
            </a:pPr>
            <a:r>
              <a:rPr lang="en-US" sz="2000" smtClean="0"/>
              <a:t>Non-parametric method</a:t>
            </a:r>
          </a:p>
          <a:p>
            <a:pPr lvl="1">
              <a:lnSpc>
                <a:spcPct val="90000"/>
              </a:lnSpc>
            </a:pPr>
            <a:r>
              <a:rPr lang="en-US" sz="2000" smtClean="0"/>
              <a:t>Not assume an a-priori statistical model and determine the model from the input data</a:t>
            </a:r>
          </a:p>
          <a:p>
            <a:pPr lvl="1">
              <a:lnSpc>
                <a:spcPct val="90000"/>
              </a:lnSpc>
            </a:pPr>
            <a:r>
              <a:rPr lang="en-US" sz="2000" smtClean="0"/>
              <a:t>Not completely parameter free but consider the number and nature of the parameters are flexible and not fixed in advance</a:t>
            </a:r>
          </a:p>
          <a:p>
            <a:pPr lvl="1">
              <a:lnSpc>
                <a:spcPct val="90000"/>
              </a:lnSpc>
            </a:pPr>
            <a:r>
              <a:rPr lang="en-US" sz="2000" smtClean="0"/>
              <a:t>Examples: histogram and kernel density estimation</a:t>
            </a:r>
          </a:p>
        </p:txBody>
      </p:sp>
      <p:sp>
        <p:nvSpPr>
          <p:cNvPr id="17412"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1405B585-4FF9-4E9C-8680-7D880D338DEE}" type="slidenum">
              <a:rPr lang="en-US" sz="1200" b="1">
                <a:latin typeface="Calibri" pitchFamily="34" charset="0"/>
              </a:rPr>
              <a:pPr algn="r"/>
              <a:t>15</a:t>
            </a:fld>
            <a:endParaRPr lang="en-US" sz="1200" b="1">
              <a:latin typeface="Calibri" pitchFamily="34" charset="0"/>
            </a:endParaRPr>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2400" y="76200"/>
            <a:ext cx="8763000" cy="914400"/>
          </a:xfrm>
        </p:spPr>
        <p:txBody>
          <a:bodyPr>
            <a:normAutofit fontScale="90000"/>
          </a:bodyPr>
          <a:lstStyle/>
          <a:p>
            <a:r>
              <a:rPr lang="en-US" sz="3200" smtClean="0"/>
              <a:t>Parametric Methods I: Detection Univariate Outliers Based on Normal Distribution</a:t>
            </a:r>
          </a:p>
        </p:txBody>
      </p:sp>
      <p:sp>
        <p:nvSpPr>
          <p:cNvPr id="18435" name="Rectangle 3"/>
          <p:cNvSpPr>
            <a:spLocks noGrp="1" noChangeArrowheads="1"/>
          </p:cNvSpPr>
          <p:nvPr>
            <p:ph idx="1"/>
          </p:nvPr>
        </p:nvSpPr>
        <p:spPr>
          <a:xfrm>
            <a:off x="228600" y="1066800"/>
            <a:ext cx="8686800" cy="2514600"/>
          </a:xfrm>
        </p:spPr>
        <p:txBody>
          <a:bodyPr/>
          <a:lstStyle/>
          <a:p>
            <a:pPr>
              <a:lnSpc>
                <a:spcPct val="120000"/>
              </a:lnSpc>
            </a:pPr>
            <a:r>
              <a:rPr lang="en-US" sz="2000" smtClean="0"/>
              <a:t>Univariate data: A data set involving only one attribute or variable</a:t>
            </a:r>
          </a:p>
          <a:p>
            <a:pPr>
              <a:lnSpc>
                <a:spcPct val="120000"/>
              </a:lnSpc>
            </a:pPr>
            <a:r>
              <a:rPr lang="en-US" sz="2000" smtClean="0"/>
              <a:t>Often assume that data are generated from a normal distribution, learn the parameters from the input data, and identify the points with low probability as outliers</a:t>
            </a:r>
          </a:p>
          <a:p>
            <a:pPr>
              <a:lnSpc>
                <a:spcPct val="120000"/>
              </a:lnSpc>
            </a:pPr>
            <a:r>
              <a:rPr lang="en-US" sz="2000" smtClean="0"/>
              <a:t>Ex: Avg. temp.: {24.0, 28.9, 28.9, 29.0, 29.1, 29.1, 29.2, 29.2, 29.3, 29.4}</a:t>
            </a:r>
          </a:p>
          <a:p>
            <a:pPr lvl="1">
              <a:lnSpc>
                <a:spcPct val="120000"/>
              </a:lnSpc>
            </a:pPr>
            <a:r>
              <a:rPr lang="en-US" sz="2000" smtClean="0"/>
              <a:t>Use the maximum likelihood method to estimate μ and </a:t>
            </a:r>
            <a:r>
              <a:rPr lang="el-GR" sz="2000" smtClean="0">
                <a:cs typeface="Arial" pitchFamily="34" charset="0"/>
              </a:rPr>
              <a:t>σ</a:t>
            </a:r>
          </a:p>
        </p:txBody>
      </p:sp>
      <p:sp>
        <p:nvSpPr>
          <p:cNvPr id="18436"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9A744E34-0E25-4C1E-B5F5-FAC1F41E3EEB}" type="slidenum">
              <a:rPr lang="en-US" sz="1200" b="1">
                <a:latin typeface="Calibri" pitchFamily="34" charset="0"/>
              </a:rPr>
              <a:pPr algn="r"/>
              <a:t>16</a:t>
            </a:fld>
            <a:endParaRPr lang="en-US" sz="1200" b="1">
              <a:latin typeface="Calibri" pitchFamily="34" charset="0"/>
            </a:endParaRPr>
          </a:p>
        </p:txBody>
      </p:sp>
      <p:sp>
        <p:nvSpPr>
          <p:cNvPr id="18437" name="Rectangle 5"/>
          <p:cNvSpPr>
            <a:spLocks noChangeArrowheads="1"/>
          </p:cNvSpPr>
          <p:nvPr/>
        </p:nvSpPr>
        <p:spPr bwMode="auto">
          <a:xfrm>
            <a:off x="304800" y="4343400"/>
            <a:ext cx="8686800" cy="685800"/>
          </a:xfrm>
          <a:prstGeom prst="rect">
            <a:avLst/>
          </a:prstGeom>
          <a:noFill/>
          <a:ln w="9525">
            <a:noFill/>
            <a:miter lim="800000"/>
            <a:headEnd/>
            <a:tailEnd/>
          </a:ln>
        </p:spPr>
        <p:txBody>
          <a:bodyPr/>
          <a:lstStyle/>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Taking derivatives with respect to μ and </a:t>
            </a:r>
            <a:r>
              <a:rPr lang="el-GR" sz="2000">
                <a:latin typeface="Arial" pitchFamily="34" charset="0"/>
                <a:cs typeface="Arial" pitchFamily="34" charset="0"/>
              </a:rPr>
              <a:t>σ</a:t>
            </a:r>
            <a:r>
              <a:rPr lang="en-US" sz="2000" baseline="30000">
                <a:latin typeface="Arial" pitchFamily="34" charset="0"/>
              </a:rPr>
              <a:t>2</a:t>
            </a:r>
            <a:r>
              <a:rPr lang="en-US" sz="2000">
                <a:latin typeface="Arial" pitchFamily="34" charset="0"/>
              </a:rPr>
              <a:t>, we derive the following maximum likelihood estimates</a:t>
            </a:r>
          </a:p>
        </p:txBody>
      </p:sp>
      <p:pic>
        <p:nvPicPr>
          <p:cNvPr id="18438" name="Picture 6"/>
          <p:cNvPicPr>
            <a:picLocks noChangeAspect="1" noChangeArrowheads="1"/>
          </p:cNvPicPr>
          <p:nvPr/>
        </p:nvPicPr>
        <p:blipFill>
          <a:blip r:embed="rId3" cstate="print"/>
          <a:srcRect/>
          <a:stretch>
            <a:fillRect/>
          </a:stretch>
        </p:blipFill>
        <p:spPr bwMode="auto">
          <a:xfrm>
            <a:off x="1066800" y="3581400"/>
            <a:ext cx="7731125" cy="685800"/>
          </a:xfrm>
          <a:prstGeom prst="rect">
            <a:avLst/>
          </a:prstGeom>
          <a:noFill/>
          <a:ln w="9525">
            <a:noFill/>
            <a:miter lim="800000"/>
            <a:headEnd/>
            <a:tailEnd/>
          </a:ln>
          <a:effectLst/>
        </p:spPr>
      </p:pic>
      <p:pic>
        <p:nvPicPr>
          <p:cNvPr id="18439" name="Picture 7"/>
          <p:cNvPicPr>
            <a:picLocks noChangeAspect="1" noChangeArrowheads="1"/>
          </p:cNvPicPr>
          <p:nvPr/>
        </p:nvPicPr>
        <p:blipFill>
          <a:blip r:embed="rId4" cstate="print"/>
          <a:srcRect/>
          <a:stretch>
            <a:fillRect/>
          </a:stretch>
        </p:blipFill>
        <p:spPr bwMode="auto">
          <a:xfrm>
            <a:off x="1981200" y="4953000"/>
            <a:ext cx="1828800" cy="733425"/>
          </a:xfrm>
          <a:prstGeom prst="rect">
            <a:avLst/>
          </a:prstGeom>
          <a:noFill/>
          <a:ln w="9525">
            <a:noFill/>
            <a:miter lim="800000"/>
            <a:headEnd/>
            <a:tailEnd/>
          </a:ln>
          <a:effectLst/>
        </p:spPr>
      </p:pic>
      <p:pic>
        <p:nvPicPr>
          <p:cNvPr id="18440" name="Picture 8"/>
          <p:cNvPicPr>
            <a:picLocks noChangeAspect="1" noChangeArrowheads="1"/>
          </p:cNvPicPr>
          <p:nvPr/>
        </p:nvPicPr>
        <p:blipFill>
          <a:blip r:embed="rId5" cstate="print"/>
          <a:srcRect/>
          <a:stretch>
            <a:fillRect/>
          </a:stretch>
        </p:blipFill>
        <p:spPr bwMode="auto">
          <a:xfrm>
            <a:off x="4495800" y="4953000"/>
            <a:ext cx="2174875" cy="684213"/>
          </a:xfrm>
          <a:prstGeom prst="rect">
            <a:avLst/>
          </a:prstGeom>
          <a:noFill/>
          <a:ln w="9525">
            <a:noFill/>
            <a:miter lim="800000"/>
            <a:headEnd/>
            <a:tailEnd/>
          </a:ln>
          <a:effectLst/>
        </p:spPr>
      </p:pic>
      <p:sp>
        <p:nvSpPr>
          <p:cNvPr id="18441" name="Rectangle 9"/>
          <p:cNvSpPr>
            <a:spLocks noChangeArrowheads="1"/>
          </p:cNvSpPr>
          <p:nvPr/>
        </p:nvSpPr>
        <p:spPr bwMode="auto">
          <a:xfrm>
            <a:off x="304800" y="5638800"/>
            <a:ext cx="8686800" cy="685800"/>
          </a:xfrm>
          <a:prstGeom prst="rect">
            <a:avLst/>
          </a:prstGeom>
          <a:noFill/>
          <a:ln w="9525">
            <a:noFill/>
            <a:miter lim="800000"/>
            <a:headEnd/>
            <a:tailEnd/>
          </a:ln>
        </p:spPr>
        <p:txBody>
          <a:bodyPr/>
          <a:lstStyle/>
          <a:p>
            <a:pPr marL="742950" lvl="1" indent="-285750" algn="l" eaLnBrk="0" hangingPunct="0">
              <a:lnSpc>
                <a:spcPct val="90000"/>
              </a:lnSpc>
              <a:spcBef>
                <a:spcPct val="20000"/>
              </a:spcBef>
              <a:buClr>
                <a:schemeClr val="hlink"/>
              </a:buClr>
              <a:buSzPct val="55000"/>
              <a:buFont typeface="Wingdings" pitchFamily="2" charset="2"/>
              <a:buChar char="n"/>
            </a:pPr>
            <a:r>
              <a:rPr lang="en-US" sz="2000">
                <a:latin typeface="Arial" pitchFamily="34" charset="0"/>
              </a:rPr>
              <a:t>For the above data with n = 10, we have</a:t>
            </a:r>
          </a:p>
          <a:p>
            <a:pPr marL="742950" lvl="1" indent="-285750" algn="l" eaLnBrk="0" hangingPunct="0">
              <a:lnSpc>
                <a:spcPct val="90000"/>
              </a:lnSpc>
              <a:spcBef>
                <a:spcPct val="20000"/>
              </a:spcBef>
              <a:buClr>
                <a:schemeClr val="hlink"/>
              </a:buClr>
              <a:buSzPct val="55000"/>
              <a:buFont typeface="Wingdings" pitchFamily="2" charset="2"/>
              <a:buChar char="n"/>
            </a:pPr>
            <a:r>
              <a:rPr lang="en-US" sz="2000">
                <a:latin typeface="Arial" pitchFamily="34" charset="0"/>
              </a:rPr>
              <a:t>Then (24 – 28.61) /1.51 = – 3.04 &lt; –3, 24 is an outlier since</a:t>
            </a:r>
            <a:endParaRPr lang="en-US" sz="3600">
              <a:latin typeface="Arial" pitchFamily="34" charset="0"/>
              <a:cs typeface="Arial" pitchFamily="34" charset="0"/>
            </a:endParaRPr>
          </a:p>
        </p:txBody>
      </p:sp>
      <p:pic>
        <p:nvPicPr>
          <p:cNvPr id="18442" name="Picture 10"/>
          <p:cNvPicPr>
            <a:picLocks noChangeAspect="1" noChangeArrowheads="1"/>
          </p:cNvPicPr>
          <p:nvPr/>
        </p:nvPicPr>
        <p:blipFill>
          <a:blip r:embed="rId6" cstate="print"/>
          <a:srcRect/>
          <a:stretch>
            <a:fillRect/>
          </a:stretch>
        </p:blipFill>
        <p:spPr bwMode="auto">
          <a:xfrm>
            <a:off x="5715000" y="5715000"/>
            <a:ext cx="1104900" cy="244475"/>
          </a:xfrm>
          <a:prstGeom prst="rect">
            <a:avLst/>
          </a:prstGeom>
          <a:noFill/>
          <a:ln w="9525">
            <a:noFill/>
            <a:miter lim="800000"/>
            <a:headEnd/>
            <a:tailEnd/>
          </a:ln>
          <a:effectLst/>
        </p:spPr>
      </p:pic>
      <p:pic>
        <p:nvPicPr>
          <p:cNvPr id="18443" name="Picture 11"/>
          <p:cNvPicPr>
            <a:picLocks noChangeAspect="1" noChangeArrowheads="1"/>
          </p:cNvPicPr>
          <p:nvPr/>
        </p:nvPicPr>
        <p:blipFill>
          <a:blip r:embed="rId7" cstate="print"/>
          <a:srcRect/>
          <a:stretch>
            <a:fillRect/>
          </a:stretch>
        </p:blipFill>
        <p:spPr bwMode="auto">
          <a:xfrm>
            <a:off x="6934200" y="5657850"/>
            <a:ext cx="2092325" cy="285750"/>
          </a:xfrm>
          <a:prstGeom prst="rect">
            <a:avLst/>
          </a:prstGeom>
          <a:noFill/>
          <a:ln w="9525">
            <a:noFill/>
            <a:miter lim="800000"/>
            <a:headEnd/>
            <a:tailEnd/>
          </a:ln>
          <a:effectLst/>
        </p:spPr>
      </p:pic>
      <p:pic>
        <p:nvPicPr>
          <p:cNvPr id="18444" name="Picture 13"/>
          <p:cNvPicPr>
            <a:picLocks noChangeAspect="1" noChangeArrowheads="1"/>
          </p:cNvPicPr>
          <p:nvPr/>
        </p:nvPicPr>
        <p:blipFill>
          <a:blip r:embed="rId8" cstate="print"/>
          <a:srcRect/>
          <a:stretch>
            <a:fillRect/>
          </a:stretch>
        </p:blipFill>
        <p:spPr bwMode="auto">
          <a:xfrm>
            <a:off x="1143000" y="6324600"/>
            <a:ext cx="4975225" cy="323850"/>
          </a:xfrm>
          <a:prstGeom prst="rect">
            <a:avLst/>
          </a:prstGeom>
          <a:noFill/>
          <a:ln w="9525">
            <a:noFill/>
            <a:miter lim="800000"/>
            <a:headEnd/>
            <a:tailEnd/>
          </a:ln>
          <a:effectLst/>
        </p:spPr>
      </p:pic>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 y="152400"/>
            <a:ext cx="8991600" cy="609600"/>
          </a:xfrm>
        </p:spPr>
        <p:txBody>
          <a:bodyPr/>
          <a:lstStyle/>
          <a:p>
            <a:r>
              <a:rPr lang="en-US" sz="3200" smtClean="0"/>
              <a:t>Parametric Methods I: The Grubb’s Test</a:t>
            </a:r>
          </a:p>
        </p:txBody>
      </p:sp>
      <p:sp>
        <p:nvSpPr>
          <p:cNvPr id="19459" name="Rectangle 3"/>
          <p:cNvSpPr>
            <a:spLocks noGrp="1" noChangeArrowheads="1"/>
          </p:cNvSpPr>
          <p:nvPr>
            <p:ph idx="1"/>
          </p:nvPr>
        </p:nvSpPr>
        <p:spPr>
          <a:xfrm>
            <a:off x="228600" y="990600"/>
            <a:ext cx="8686800" cy="4114800"/>
          </a:xfrm>
        </p:spPr>
        <p:txBody>
          <a:bodyPr/>
          <a:lstStyle/>
          <a:p>
            <a:pPr>
              <a:lnSpc>
                <a:spcPct val="140000"/>
              </a:lnSpc>
            </a:pPr>
            <a:r>
              <a:rPr lang="en-US" sz="2000" smtClean="0"/>
              <a:t>Univariate outlier detection: The Grubb's test (maximum normed residual test) </a:t>
            </a:r>
            <a:r>
              <a:rPr lang="en-US" sz="2000" smtClean="0">
                <a:latin typeface="Times New Roman" pitchFamily="18" charset="0"/>
                <a:cs typeface="Times New Roman" pitchFamily="18" charset="0"/>
              </a:rPr>
              <a:t>─ </a:t>
            </a:r>
            <a:r>
              <a:rPr lang="en-US" sz="2000" smtClean="0"/>
              <a:t>another statistical method under normal distribution </a:t>
            </a:r>
          </a:p>
          <a:p>
            <a:pPr lvl="1">
              <a:lnSpc>
                <a:spcPct val="140000"/>
              </a:lnSpc>
            </a:pPr>
            <a:r>
              <a:rPr lang="en-US" sz="2000" smtClean="0"/>
              <a:t>For each object x in a data set, compute its z-score:  x is an outlier if </a:t>
            </a:r>
          </a:p>
          <a:p>
            <a:pPr>
              <a:lnSpc>
                <a:spcPct val="140000"/>
              </a:lnSpc>
            </a:pPr>
            <a:endParaRPr lang="en-US" sz="2000" smtClean="0"/>
          </a:p>
          <a:p>
            <a:pPr>
              <a:lnSpc>
                <a:spcPct val="140000"/>
              </a:lnSpc>
            </a:pPr>
            <a:endParaRPr lang="en-US" sz="1600" smtClean="0"/>
          </a:p>
          <a:p>
            <a:pPr>
              <a:lnSpc>
                <a:spcPct val="140000"/>
              </a:lnSpc>
            </a:pPr>
            <a:endParaRPr lang="en-US" sz="1600" smtClean="0"/>
          </a:p>
          <a:p>
            <a:pPr lvl="2">
              <a:lnSpc>
                <a:spcPct val="140000"/>
              </a:lnSpc>
              <a:buFont typeface="Wingdings" pitchFamily="2" charset="2"/>
              <a:buNone/>
            </a:pPr>
            <a:r>
              <a:rPr lang="en-US" sz="2000" smtClean="0"/>
              <a:t>where                        is the value taken by a t-distribution at a significance level of </a:t>
            </a:r>
            <a:r>
              <a:rPr lang="el-GR" sz="2000" smtClean="0">
                <a:cs typeface="Arial" pitchFamily="34" charset="0"/>
              </a:rPr>
              <a:t>α</a:t>
            </a:r>
            <a:r>
              <a:rPr lang="en-US" sz="2000" smtClean="0"/>
              <a:t>/(2N), and N is the # of objects in the data set</a:t>
            </a:r>
          </a:p>
        </p:txBody>
      </p:sp>
      <p:sp>
        <p:nvSpPr>
          <p:cNvPr id="19460"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2F26CF1D-26DC-4A8E-BF80-194740310E67}" type="slidenum">
              <a:rPr lang="en-US" sz="1200" b="1">
                <a:latin typeface="Calibri" pitchFamily="34" charset="0"/>
              </a:rPr>
              <a:pPr algn="r"/>
              <a:t>17</a:t>
            </a:fld>
            <a:endParaRPr lang="en-US" sz="1200" b="1">
              <a:latin typeface="Calibri" pitchFamily="34" charset="0"/>
            </a:endParaRPr>
          </a:p>
        </p:txBody>
      </p:sp>
      <p:sp>
        <p:nvSpPr>
          <p:cNvPr id="19461" name="Rectangle 9"/>
          <p:cNvSpPr>
            <a:spLocks noChangeArrowheads="1"/>
          </p:cNvSpPr>
          <p:nvPr/>
        </p:nvSpPr>
        <p:spPr bwMode="auto">
          <a:xfrm>
            <a:off x="304800" y="4267200"/>
            <a:ext cx="8686800" cy="19812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endParaRPr lang="en-US" sz="2000">
              <a:latin typeface="Arial" pitchFamily="34" charset="0"/>
            </a:endParaRPr>
          </a:p>
        </p:txBody>
      </p:sp>
      <p:pic>
        <p:nvPicPr>
          <p:cNvPr id="19462" name="Picture 14"/>
          <p:cNvPicPr>
            <a:picLocks noChangeAspect="1" noChangeArrowheads="1"/>
          </p:cNvPicPr>
          <p:nvPr/>
        </p:nvPicPr>
        <p:blipFill>
          <a:blip r:embed="rId3" cstate="print"/>
          <a:srcRect/>
          <a:stretch>
            <a:fillRect/>
          </a:stretch>
        </p:blipFill>
        <p:spPr bwMode="auto">
          <a:xfrm>
            <a:off x="2286000" y="2590800"/>
            <a:ext cx="4114800" cy="995363"/>
          </a:xfrm>
          <a:prstGeom prst="rect">
            <a:avLst/>
          </a:prstGeom>
          <a:noFill/>
          <a:ln w="9525">
            <a:noFill/>
            <a:miter lim="800000"/>
            <a:headEnd/>
            <a:tailEnd/>
          </a:ln>
          <a:effectLst/>
        </p:spPr>
      </p:pic>
      <p:pic>
        <p:nvPicPr>
          <p:cNvPr id="19463" name="Picture 15"/>
          <p:cNvPicPr>
            <a:picLocks noChangeAspect="1" noChangeArrowheads="1"/>
          </p:cNvPicPr>
          <p:nvPr/>
        </p:nvPicPr>
        <p:blipFill>
          <a:blip r:embed="rId4" cstate="print"/>
          <a:srcRect/>
          <a:stretch>
            <a:fillRect/>
          </a:stretch>
        </p:blipFill>
        <p:spPr bwMode="auto">
          <a:xfrm>
            <a:off x="2057400" y="3733800"/>
            <a:ext cx="1447800" cy="406400"/>
          </a:xfrm>
          <a:prstGeom prst="rect">
            <a:avLst/>
          </a:prstGeom>
          <a:noFill/>
          <a:ln w="9525">
            <a:noFill/>
            <a:miter lim="800000"/>
            <a:headEnd/>
            <a:tailEnd/>
          </a:ln>
          <a:effectLst/>
        </p:spPr>
      </p:pic>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482" name="Picture 8"/>
          <p:cNvPicPr>
            <a:picLocks noChangeAspect="1" noChangeArrowheads="1"/>
          </p:cNvPicPr>
          <p:nvPr/>
        </p:nvPicPr>
        <p:blipFill>
          <a:blip r:embed="rId3" cstate="print"/>
          <a:srcRect/>
          <a:stretch>
            <a:fillRect/>
          </a:stretch>
        </p:blipFill>
        <p:spPr bwMode="auto">
          <a:xfrm>
            <a:off x="3810000" y="4873625"/>
            <a:ext cx="2057400" cy="688975"/>
          </a:xfrm>
          <a:prstGeom prst="rect">
            <a:avLst/>
          </a:prstGeom>
          <a:noFill/>
          <a:ln w="9525">
            <a:noFill/>
            <a:miter lim="800000"/>
            <a:headEnd/>
            <a:tailEnd/>
          </a:ln>
          <a:effectLst/>
        </p:spPr>
      </p:pic>
      <p:sp>
        <p:nvSpPr>
          <p:cNvPr id="20483" name="Rectangle 2"/>
          <p:cNvSpPr>
            <a:spLocks noGrp="1" noChangeArrowheads="1"/>
          </p:cNvSpPr>
          <p:nvPr>
            <p:ph type="title"/>
          </p:nvPr>
        </p:nvSpPr>
        <p:spPr>
          <a:xfrm>
            <a:off x="762000" y="76200"/>
            <a:ext cx="7620000" cy="914400"/>
          </a:xfrm>
        </p:spPr>
        <p:txBody>
          <a:bodyPr>
            <a:normAutofit fontScale="90000"/>
          </a:bodyPr>
          <a:lstStyle/>
          <a:p>
            <a:r>
              <a:rPr lang="en-US" sz="3200" smtClean="0"/>
              <a:t>Parametric Methods II: Detection of Multivariate Outliers</a:t>
            </a:r>
          </a:p>
        </p:txBody>
      </p:sp>
      <p:sp>
        <p:nvSpPr>
          <p:cNvPr id="20484" name="Rectangle 3"/>
          <p:cNvSpPr>
            <a:spLocks noGrp="1" noChangeArrowheads="1"/>
          </p:cNvSpPr>
          <p:nvPr>
            <p:ph idx="1"/>
          </p:nvPr>
        </p:nvSpPr>
        <p:spPr>
          <a:xfrm>
            <a:off x="228600" y="990600"/>
            <a:ext cx="8458200" cy="5562600"/>
          </a:xfrm>
        </p:spPr>
        <p:txBody>
          <a:bodyPr/>
          <a:lstStyle/>
          <a:p>
            <a:pPr>
              <a:lnSpc>
                <a:spcPct val="130000"/>
              </a:lnSpc>
            </a:pPr>
            <a:r>
              <a:rPr lang="en-US" sz="2000" smtClean="0"/>
              <a:t>Multivariate data: A data set involving two or more attributes or variables</a:t>
            </a:r>
          </a:p>
          <a:p>
            <a:pPr>
              <a:lnSpc>
                <a:spcPct val="130000"/>
              </a:lnSpc>
            </a:pPr>
            <a:r>
              <a:rPr lang="en-US" sz="2000" smtClean="0"/>
              <a:t>Transform the multivariate outlier detection task into a univariate outlier detection problem</a:t>
            </a:r>
          </a:p>
          <a:p>
            <a:pPr>
              <a:lnSpc>
                <a:spcPct val="130000"/>
              </a:lnSpc>
            </a:pPr>
            <a:r>
              <a:rPr lang="en-US" sz="2000" smtClean="0"/>
              <a:t>Method 1. Compute Mahalaobis distance</a:t>
            </a:r>
          </a:p>
          <a:p>
            <a:pPr lvl="1">
              <a:lnSpc>
                <a:spcPct val="130000"/>
              </a:lnSpc>
            </a:pPr>
            <a:r>
              <a:rPr lang="en-US" sz="2000" smtClean="0"/>
              <a:t>Let </a:t>
            </a:r>
            <a:r>
              <a:rPr lang="en-US" sz="2000" smtClean="0">
                <a:cs typeface="Arial" pitchFamily="34" charset="0"/>
              </a:rPr>
              <a:t>ō</a:t>
            </a:r>
            <a:r>
              <a:rPr lang="en-US" sz="2000" smtClean="0"/>
              <a:t> be the mean vector for a multivariate data set. Mahalaobis distance for an object o to </a:t>
            </a:r>
            <a:r>
              <a:rPr lang="en-US" sz="2000" smtClean="0">
                <a:cs typeface="Arial" pitchFamily="34" charset="0"/>
              </a:rPr>
              <a:t>ō</a:t>
            </a:r>
            <a:r>
              <a:rPr lang="en-US" sz="2000" smtClean="0"/>
              <a:t> is MDist(o, </a:t>
            </a:r>
            <a:r>
              <a:rPr lang="en-US" sz="2000" smtClean="0">
                <a:cs typeface="Arial" pitchFamily="34" charset="0"/>
              </a:rPr>
              <a:t>ō</a:t>
            </a:r>
            <a:r>
              <a:rPr lang="en-US" sz="2000" smtClean="0"/>
              <a:t>) = (o – </a:t>
            </a:r>
            <a:r>
              <a:rPr lang="en-US" sz="2000" smtClean="0">
                <a:cs typeface="Arial" pitchFamily="34" charset="0"/>
              </a:rPr>
              <a:t>ō </a:t>
            </a:r>
            <a:r>
              <a:rPr lang="en-US" sz="2000" smtClean="0"/>
              <a:t>)</a:t>
            </a:r>
            <a:r>
              <a:rPr lang="en-US" sz="2000" baseline="30000" smtClean="0"/>
              <a:t>T</a:t>
            </a:r>
            <a:r>
              <a:rPr lang="en-US" sz="2000" smtClean="0"/>
              <a:t> S </a:t>
            </a:r>
            <a:r>
              <a:rPr lang="en-US" sz="2000" baseline="30000" smtClean="0"/>
              <a:t>–1</a:t>
            </a:r>
            <a:r>
              <a:rPr lang="en-US" sz="2000" smtClean="0"/>
              <a:t>(o – </a:t>
            </a:r>
            <a:r>
              <a:rPr lang="en-US" sz="2000" smtClean="0">
                <a:cs typeface="Arial" pitchFamily="34" charset="0"/>
              </a:rPr>
              <a:t>ō)</a:t>
            </a:r>
            <a:r>
              <a:rPr lang="en-US" sz="2000" smtClean="0"/>
              <a:t> where S is the covariance matrix</a:t>
            </a:r>
          </a:p>
          <a:p>
            <a:pPr lvl="1">
              <a:lnSpc>
                <a:spcPct val="130000"/>
              </a:lnSpc>
            </a:pPr>
            <a:r>
              <a:rPr lang="en-US" sz="2000" smtClean="0"/>
              <a:t>Use the Grubb's test on this measure to detect outliers</a:t>
            </a:r>
          </a:p>
          <a:p>
            <a:pPr>
              <a:lnSpc>
                <a:spcPct val="130000"/>
              </a:lnSpc>
            </a:pPr>
            <a:r>
              <a:rPr lang="en-US" sz="2000" smtClean="0"/>
              <a:t>Method 2. Use </a:t>
            </a:r>
            <a:r>
              <a:rPr lang="el-GR" sz="2000" smtClean="0">
                <a:cs typeface="Arial" pitchFamily="34" charset="0"/>
              </a:rPr>
              <a:t>χ</a:t>
            </a:r>
            <a:r>
              <a:rPr lang="en-US" sz="2000" baseline="30000" smtClean="0">
                <a:cs typeface="Arial" pitchFamily="34" charset="0"/>
              </a:rPr>
              <a:t>2 </a:t>
            </a:r>
            <a:r>
              <a:rPr lang="en-US" sz="2000" smtClean="0"/>
              <a:t>–statistic:</a:t>
            </a:r>
          </a:p>
          <a:p>
            <a:pPr lvl="1">
              <a:lnSpc>
                <a:spcPct val="130000"/>
              </a:lnSpc>
            </a:pPr>
            <a:r>
              <a:rPr lang="en-US" sz="2000" smtClean="0"/>
              <a:t>where </a:t>
            </a:r>
            <a:r>
              <a:rPr lang="en-US" sz="2000" i="1" smtClean="0"/>
              <a:t>E</a:t>
            </a:r>
            <a:r>
              <a:rPr lang="en-US" sz="2000" i="1" baseline="-25000" smtClean="0"/>
              <a:t>i</a:t>
            </a:r>
            <a:r>
              <a:rPr lang="en-US" sz="2000" smtClean="0"/>
              <a:t> is the mean of the </a:t>
            </a:r>
            <a:r>
              <a:rPr lang="en-US" sz="2000" i="1" smtClean="0"/>
              <a:t>i</a:t>
            </a:r>
            <a:r>
              <a:rPr lang="en-US" sz="2000" smtClean="0"/>
              <a:t>-dimension among all objects, and n is the dimensionality</a:t>
            </a:r>
          </a:p>
          <a:p>
            <a:pPr lvl="1">
              <a:lnSpc>
                <a:spcPct val="130000"/>
              </a:lnSpc>
            </a:pPr>
            <a:r>
              <a:rPr lang="en-US" sz="2000" smtClean="0"/>
              <a:t>If </a:t>
            </a:r>
            <a:r>
              <a:rPr lang="el-GR" sz="2000" smtClean="0">
                <a:cs typeface="Arial" pitchFamily="34" charset="0"/>
              </a:rPr>
              <a:t>χ</a:t>
            </a:r>
            <a:r>
              <a:rPr lang="en-US" sz="2000" baseline="30000" smtClean="0">
                <a:cs typeface="Arial" pitchFamily="34" charset="0"/>
              </a:rPr>
              <a:t>2 </a:t>
            </a:r>
            <a:r>
              <a:rPr lang="en-US" sz="2000" smtClean="0"/>
              <a:t>–statistic is large, then object </a:t>
            </a:r>
            <a:r>
              <a:rPr lang="en-US" sz="2000" i="1" smtClean="0"/>
              <a:t>o</a:t>
            </a:r>
            <a:r>
              <a:rPr lang="en-US" sz="2000" i="1" baseline="-25000" smtClean="0"/>
              <a:t>i</a:t>
            </a:r>
            <a:r>
              <a:rPr lang="en-US" sz="2000" smtClean="0"/>
              <a:t> is an outlier</a:t>
            </a:r>
          </a:p>
        </p:txBody>
      </p:sp>
      <p:sp>
        <p:nvSpPr>
          <p:cNvPr id="20485"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FE71AD65-ACF7-49B9-ABB9-0CA038EB107F}" type="slidenum">
              <a:rPr lang="en-US" sz="1200" b="1">
                <a:latin typeface="Calibri" pitchFamily="34" charset="0"/>
              </a:rPr>
              <a:pPr algn="r"/>
              <a:t>18</a:t>
            </a:fld>
            <a:endParaRPr lang="en-US" sz="1200" b="1">
              <a:latin typeface="Calibri" pitchFamily="34" charset="0"/>
            </a:endParaRPr>
          </a:p>
        </p:txBody>
      </p:sp>
      <p:sp>
        <p:nvSpPr>
          <p:cNvPr id="20486" name="Rectangle 5"/>
          <p:cNvSpPr>
            <a:spLocks noChangeArrowheads="1"/>
          </p:cNvSpPr>
          <p:nvPr/>
        </p:nvSpPr>
        <p:spPr bwMode="auto">
          <a:xfrm>
            <a:off x="304800" y="4267200"/>
            <a:ext cx="8686800" cy="19812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endParaRPr lang="en-US" sz="2000">
              <a:latin typeface="Arial" pitchFamily="34" charset="0"/>
            </a:endParaRPr>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
          <p:cNvSpPr>
            <a:spLocks noGrp="1" noChangeArrowheads="1"/>
          </p:cNvSpPr>
          <p:nvPr>
            <p:ph type="title"/>
          </p:nvPr>
        </p:nvSpPr>
        <p:spPr>
          <a:xfrm>
            <a:off x="0" y="76200"/>
            <a:ext cx="9144000" cy="914400"/>
          </a:xfrm>
        </p:spPr>
        <p:txBody>
          <a:bodyPr>
            <a:normAutofit fontScale="90000"/>
          </a:bodyPr>
          <a:lstStyle/>
          <a:p>
            <a:r>
              <a:rPr lang="en-US" sz="3200" smtClean="0"/>
              <a:t>Parametric Methods III: Using Mixture of Parametric Distributions</a:t>
            </a:r>
          </a:p>
        </p:txBody>
      </p:sp>
      <p:sp>
        <p:nvSpPr>
          <p:cNvPr id="21507" name="Rectangle 4"/>
          <p:cNvSpPr>
            <a:spLocks noGrp="1" noChangeArrowheads="1"/>
          </p:cNvSpPr>
          <p:nvPr>
            <p:ph idx="1"/>
          </p:nvPr>
        </p:nvSpPr>
        <p:spPr>
          <a:xfrm>
            <a:off x="228600" y="990600"/>
            <a:ext cx="6400800" cy="2209800"/>
          </a:xfrm>
        </p:spPr>
        <p:txBody>
          <a:bodyPr/>
          <a:lstStyle/>
          <a:p>
            <a:pPr>
              <a:lnSpc>
                <a:spcPct val="130000"/>
              </a:lnSpc>
            </a:pPr>
            <a:r>
              <a:rPr lang="en-US" sz="2000" smtClean="0"/>
              <a:t>Assuming data generated by a normal distribution could be sometimes overly simplified</a:t>
            </a:r>
          </a:p>
          <a:p>
            <a:pPr>
              <a:lnSpc>
                <a:spcPct val="130000"/>
              </a:lnSpc>
            </a:pPr>
            <a:r>
              <a:rPr lang="en-US" sz="2000" smtClean="0"/>
              <a:t>Example (right figure): The objects between the two clusters cannot be captured as outliers since they are close to the estimated mean</a:t>
            </a:r>
          </a:p>
        </p:txBody>
      </p:sp>
      <p:sp>
        <p:nvSpPr>
          <p:cNvPr id="21508"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9941729C-C547-40ED-888E-47389C52B71D}" type="slidenum">
              <a:rPr lang="en-US" sz="1200" b="1">
                <a:latin typeface="Calibri" pitchFamily="34" charset="0"/>
              </a:rPr>
              <a:pPr algn="r"/>
              <a:t>19</a:t>
            </a:fld>
            <a:endParaRPr lang="en-US" sz="1200" b="1">
              <a:latin typeface="Calibri" pitchFamily="34" charset="0"/>
            </a:endParaRPr>
          </a:p>
        </p:txBody>
      </p:sp>
      <p:sp>
        <p:nvSpPr>
          <p:cNvPr id="21509" name="Rectangle 6"/>
          <p:cNvSpPr>
            <a:spLocks noChangeArrowheads="1"/>
          </p:cNvSpPr>
          <p:nvPr/>
        </p:nvSpPr>
        <p:spPr bwMode="auto">
          <a:xfrm>
            <a:off x="304800" y="4267200"/>
            <a:ext cx="8686800" cy="19812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endParaRPr lang="en-US" sz="2000">
              <a:latin typeface="Arial" pitchFamily="34" charset="0"/>
            </a:endParaRPr>
          </a:p>
        </p:txBody>
      </p:sp>
      <p:pic>
        <p:nvPicPr>
          <p:cNvPr id="21510" name="Picture 7"/>
          <p:cNvPicPr>
            <a:picLocks noChangeAspect="1" noChangeArrowheads="1"/>
          </p:cNvPicPr>
          <p:nvPr/>
        </p:nvPicPr>
        <p:blipFill>
          <a:blip r:embed="rId3" cstate="print"/>
          <a:srcRect/>
          <a:stretch>
            <a:fillRect/>
          </a:stretch>
        </p:blipFill>
        <p:spPr bwMode="auto">
          <a:xfrm>
            <a:off x="6629400" y="1058863"/>
            <a:ext cx="2438400" cy="2141537"/>
          </a:xfrm>
          <a:prstGeom prst="rect">
            <a:avLst/>
          </a:prstGeom>
          <a:noFill/>
          <a:ln w="9525">
            <a:noFill/>
            <a:miter lim="800000"/>
            <a:headEnd/>
            <a:tailEnd/>
          </a:ln>
          <a:effectLst/>
        </p:spPr>
      </p:pic>
      <p:sp>
        <p:nvSpPr>
          <p:cNvPr id="21511" name="Rectangle 8"/>
          <p:cNvSpPr>
            <a:spLocks noChangeArrowheads="1"/>
          </p:cNvSpPr>
          <p:nvPr/>
        </p:nvSpPr>
        <p:spPr bwMode="auto">
          <a:xfrm>
            <a:off x="228600" y="3048000"/>
            <a:ext cx="8686800" cy="3581400"/>
          </a:xfrm>
          <a:prstGeom prst="rect">
            <a:avLst/>
          </a:prstGeom>
          <a:noFill/>
          <a:ln w="9525">
            <a:noFill/>
            <a:miter lim="800000"/>
            <a:headEnd/>
            <a:tailEnd/>
          </a:ln>
        </p:spPr>
        <p:txBody>
          <a:bodyPr/>
          <a:lstStyle/>
          <a:p>
            <a:pPr marL="342900" indent="-342900" algn="l" eaLnBrk="0" hangingPunct="0">
              <a:lnSpc>
                <a:spcPct val="140000"/>
              </a:lnSpc>
              <a:spcBef>
                <a:spcPct val="20000"/>
              </a:spcBef>
              <a:buClr>
                <a:schemeClr val="folHlink"/>
              </a:buClr>
              <a:buSzPct val="60000"/>
              <a:buFont typeface="Wingdings" pitchFamily="2" charset="2"/>
              <a:buChar char="n"/>
            </a:pPr>
            <a:r>
              <a:rPr lang="en-US" sz="2000">
                <a:latin typeface="Arial" pitchFamily="34" charset="0"/>
              </a:rPr>
              <a:t>To overcome this problem, assume the normal data is generated by two normal distributions.  For any object o in the data set, the probability that o is generated by the mixture of the two distributions is given by </a:t>
            </a:r>
          </a:p>
          <a:p>
            <a:pPr marL="342900" indent="-342900" algn="l" eaLnBrk="0" hangingPunct="0">
              <a:lnSpc>
                <a:spcPct val="140000"/>
              </a:lnSpc>
              <a:spcBef>
                <a:spcPct val="20000"/>
              </a:spcBef>
              <a:buClr>
                <a:schemeClr val="folHlink"/>
              </a:buClr>
              <a:buSzPct val="60000"/>
              <a:buFont typeface="Wingdings" pitchFamily="2" charset="2"/>
              <a:buChar char="n"/>
            </a:pPr>
            <a:endParaRPr lang="en-US" sz="2000">
              <a:latin typeface="Arial" pitchFamily="34" charset="0"/>
            </a:endParaRPr>
          </a:p>
          <a:p>
            <a:pPr marL="742950" lvl="1" indent="-285750" algn="l" eaLnBrk="0" hangingPunct="0">
              <a:lnSpc>
                <a:spcPct val="140000"/>
              </a:lnSpc>
              <a:spcBef>
                <a:spcPct val="20000"/>
              </a:spcBef>
              <a:buClr>
                <a:schemeClr val="hlink"/>
              </a:buClr>
              <a:buSzPct val="55000"/>
              <a:buFont typeface="Wingdings" pitchFamily="2" charset="2"/>
              <a:buNone/>
            </a:pPr>
            <a:r>
              <a:rPr lang="en-US" sz="2000">
                <a:latin typeface="Arial" pitchFamily="34" charset="0"/>
              </a:rPr>
              <a:t>where f</a:t>
            </a:r>
            <a:r>
              <a:rPr lang="el-GR" sz="2000" baseline="-25000"/>
              <a:t>θ</a:t>
            </a:r>
            <a:r>
              <a:rPr lang="en-US" sz="2000" baseline="-25000">
                <a:latin typeface="Arial" pitchFamily="34" charset="0"/>
              </a:rPr>
              <a:t>1</a:t>
            </a:r>
            <a:r>
              <a:rPr lang="en-US" sz="2000">
                <a:latin typeface="Arial" pitchFamily="34" charset="0"/>
              </a:rPr>
              <a:t> and f</a:t>
            </a:r>
            <a:r>
              <a:rPr lang="el-GR" sz="2000" baseline="-25000"/>
              <a:t>θ</a:t>
            </a:r>
            <a:r>
              <a:rPr lang="en-US" sz="2000" baseline="-25000">
                <a:latin typeface="Arial" pitchFamily="34" charset="0"/>
              </a:rPr>
              <a:t>2</a:t>
            </a:r>
            <a:r>
              <a:rPr lang="en-US" sz="2000">
                <a:latin typeface="Arial" pitchFamily="34" charset="0"/>
              </a:rPr>
              <a:t> are the probability density functions of </a:t>
            </a:r>
            <a:r>
              <a:rPr lang="el-GR" sz="2000"/>
              <a:t>θ</a:t>
            </a:r>
            <a:r>
              <a:rPr lang="en-US" sz="2000" baseline="-25000">
                <a:latin typeface="Arial" pitchFamily="34" charset="0"/>
              </a:rPr>
              <a:t>1</a:t>
            </a:r>
            <a:r>
              <a:rPr lang="en-US" sz="2000">
                <a:latin typeface="Arial" pitchFamily="34" charset="0"/>
              </a:rPr>
              <a:t> and </a:t>
            </a:r>
            <a:r>
              <a:rPr lang="el-GR" sz="2000"/>
              <a:t>θ</a:t>
            </a:r>
            <a:r>
              <a:rPr lang="en-US" sz="2000" baseline="-25000">
                <a:latin typeface="Arial" pitchFamily="34" charset="0"/>
              </a:rPr>
              <a:t>2</a:t>
            </a:r>
            <a:r>
              <a:rPr lang="en-US" sz="2000">
                <a:latin typeface="Arial" pitchFamily="34" charset="0"/>
              </a:rPr>
              <a:t> </a:t>
            </a:r>
          </a:p>
          <a:p>
            <a:pPr marL="342900" indent="-342900" algn="l" eaLnBrk="0" hangingPunct="0">
              <a:lnSpc>
                <a:spcPct val="140000"/>
              </a:lnSpc>
              <a:spcBef>
                <a:spcPct val="20000"/>
              </a:spcBef>
              <a:buClr>
                <a:schemeClr val="folHlink"/>
              </a:buClr>
              <a:buSzPct val="60000"/>
              <a:buFont typeface="Wingdings" pitchFamily="2" charset="2"/>
              <a:buChar char="n"/>
            </a:pPr>
            <a:r>
              <a:rPr lang="en-US" sz="2000">
                <a:latin typeface="Arial" pitchFamily="34" charset="0"/>
              </a:rPr>
              <a:t>Then use EM algorithm to learn the parameters </a:t>
            </a:r>
            <a:r>
              <a:rPr lang="el-GR" sz="2000">
                <a:latin typeface="Arial" pitchFamily="34" charset="0"/>
                <a:cs typeface="Arial" pitchFamily="34" charset="0"/>
              </a:rPr>
              <a:t>μ</a:t>
            </a:r>
            <a:r>
              <a:rPr lang="en-US" sz="2000" baseline="-25000">
                <a:latin typeface="Arial" pitchFamily="34" charset="0"/>
              </a:rPr>
              <a:t>1</a:t>
            </a:r>
            <a:r>
              <a:rPr lang="en-US" sz="2000">
                <a:latin typeface="Arial" pitchFamily="34" charset="0"/>
              </a:rPr>
              <a:t>, </a:t>
            </a:r>
            <a:r>
              <a:rPr lang="el-GR" sz="2000">
                <a:latin typeface="Arial" pitchFamily="34" charset="0"/>
                <a:cs typeface="Arial" pitchFamily="34" charset="0"/>
              </a:rPr>
              <a:t>σ</a:t>
            </a:r>
            <a:r>
              <a:rPr lang="en-US" sz="2000" baseline="-25000">
                <a:latin typeface="Arial" pitchFamily="34" charset="0"/>
              </a:rPr>
              <a:t>1</a:t>
            </a:r>
            <a:r>
              <a:rPr lang="en-US" sz="2000">
                <a:latin typeface="Arial" pitchFamily="34" charset="0"/>
              </a:rPr>
              <a:t>, </a:t>
            </a:r>
            <a:r>
              <a:rPr lang="el-GR" sz="2000">
                <a:latin typeface="Arial" pitchFamily="34" charset="0"/>
                <a:cs typeface="Arial" pitchFamily="34" charset="0"/>
              </a:rPr>
              <a:t>μ</a:t>
            </a:r>
            <a:r>
              <a:rPr lang="en-US" sz="2000" baseline="-25000">
                <a:latin typeface="Arial" pitchFamily="34" charset="0"/>
              </a:rPr>
              <a:t>2</a:t>
            </a:r>
            <a:r>
              <a:rPr lang="en-US" sz="2000">
                <a:latin typeface="Arial" pitchFamily="34" charset="0"/>
              </a:rPr>
              <a:t>, </a:t>
            </a:r>
            <a:r>
              <a:rPr lang="el-GR" sz="2000">
                <a:latin typeface="Arial" pitchFamily="34" charset="0"/>
                <a:cs typeface="Arial" pitchFamily="34" charset="0"/>
              </a:rPr>
              <a:t>σ</a:t>
            </a:r>
            <a:r>
              <a:rPr lang="en-US" sz="2000" baseline="-25000">
                <a:latin typeface="Arial" pitchFamily="34" charset="0"/>
              </a:rPr>
              <a:t>2</a:t>
            </a:r>
            <a:r>
              <a:rPr lang="en-US" sz="2000">
                <a:latin typeface="Arial" pitchFamily="34" charset="0"/>
              </a:rPr>
              <a:t> from data</a:t>
            </a:r>
          </a:p>
          <a:p>
            <a:pPr marL="342900" indent="-342900" algn="l" eaLnBrk="0" hangingPunct="0">
              <a:lnSpc>
                <a:spcPct val="140000"/>
              </a:lnSpc>
              <a:spcBef>
                <a:spcPct val="20000"/>
              </a:spcBef>
              <a:buClr>
                <a:schemeClr val="folHlink"/>
              </a:buClr>
              <a:buSzPct val="60000"/>
              <a:buFont typeface="Wingdings" pitchFamily="2" charset="2"/>
              <a:buChar char="n"/>
            </a:pPr>
            <a:r>
              <a:rPr lang="en-US" sz="2000">
                <a:latin typeface="Arial" pitchFamily="34" charset="0"/>
              </a:rPr>
              <a:t>An object o is an outlier if it does not belong to any cluster</a:t>
            </a:r>
          </a:p>
        </p:txBody>
      </p:sp>
      <p:pic>
        <p:nvPicPr>
          <p:cNvPr id="21512" name="Picture 9"/>
          <p:cNvPicPr>
            <a:picLocks noChangeAspect="1" noChangeArrowheads="1"/>
          </p:cNvPicPr>
          <p:nvPr/>
        </p:nvPicPr>
        <p:blipFill>
          <a:blip r:embed="rId4" cstate="print"/>
          <a:srcRect/>
          <a:stretch>
            <a:fillRect/>
          </a:stretch>
        </p:blipFill>
        <p:spPr bwMode="auto">
          <a:xfrm>
            <a:off x="2590800" y="4459288"/>
            <a:ext cx="4343400" cy="417512"/>
          </a:xfrm>
          <a:prstGeom prst="rect">
            <a:avLst/>
          </a:prstGeom>
          <a:noFill/>
          <a:ln w="9525">
            <a:noFill/>
            <a:miter lim="800000"/>
            <a:headEnd/>
            <a:tailEnd/>
          </a:ln>
          <a:effectLst/>
        </p:spPr>
      </p:pic>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0" y="152400"/>
            <a:ext cx="9144000" cy="762000"/>
          </a:xfrm>
          <a:noFill/>
        </p:spPr>
        <p:txBody>
          <a:bodyPr lIns="92075" tIns="46038" rIns="92075" bIns="46038" anchor="ctr">
            <a:normAutofit fontScale="90000"/>
          </a:bodyPr>
          <a:lstStyle/>
          <a:p>
            <a:pPr eaLnBrk="1" hangingPunct="1"/>
            <a:r>
              <a:rPr lang="en-US" smtClean="0"/>
              <a:t>Chapter 12. </a:t>
            </a:r>
            <a:r>
              <a:rPr lang="en-AU" altLang="zh-TW" smtClean="0">
                <a:ea typeface="PMingLiU" pitchFamily="18" charset="-120"/>
              </a:rPr>
              <a:t>Outlier Analysis</a:t>
            </a:r>
            <a:endParaRPr lang="en-US" smtClean="0">
              <a:ea typeface="PMingLiU" pitchFamily="18" charset="-120"/>
            </a:endParaRPr>
          </a:p>
        </p:txBody>
      </p:sp>
      <p:sp>
        <p:nvSpPr>
          <p:cNvPr id="4100" name="Rectangle 3"/>
          <p:cNvSpPr>
            <a:spLocks noGrp="1" noChangeArrowheads="1"/>
          </p:cNvSpPr>
          <p:nvPr>
            <p:ph idx="1"/>
          </p:nvPr>
        </p:nvSpPr>
        <p:spPr>
          <a:xfrm>
            <a:off x="304800" y="1066800"/>
            <a:ext cx="8534400" cy="5486400"/>
          </a:xfrm>
          <a:noFill/>
        </p:spPr>
        <p:txBody>
          <a:bodyPr lIns="92075" tIns="46038" rIns="92075" bIns="46038">
            <a:normAutofit fontScale="92500" lnSpcReduction="10000"/>
          </a:bodyPr>
          <a:lstStyle/>
          <a:p>
            <a:pPr marL="533400" indent="-533400">
              <a:lnSpc>
                <a:spcPct val="120000"/>
              </a:lnSpc>
            </a:pPr>
            <a:r>
              <a:rPr lang="en-US" smtClean="0"/>
              <a:t>Outlier and Outlier Analysis</a:t>
            </a:r>
          </a:p>
          <a:p>
            <a:pPr marL="533400" indent="-533400">
              <a:lnSpc>
                <a:spcPct val="120000"/>
              </a:lnSpc>
            </a:pPr>
            <a:r>
              <a:rPr lang="en-US" smtClean="0"/>
              <a:t>Outlier Detection Methods</a:t>
            </a:r>
          </a:p>
          <a:p>
            <a:pPr marL="533400" indent="-533400">
              <a:lnSpc>
                <a:spcPct val="120000"/>
              </a:lnSpc>
            </a:pPr>
            <a:r>
              <a:rPr lang="en-US" smtClean="0"/>
              <a:t>Statistical Approaches</a:t>
            </a:r>
          </a:p>
          <a:p>
            <a:pPr marL="533400" indent="-533400">
              <a:lnSpc>
                <a:spcPct val="120000"/>
              </a:lnSpc>
            </a:pPr>
            <a:r>
              <a:rPr lang="en-US" smtClean="0"/>
              <a:t>Proximity-Base Approaches</a:t>
            </a:r>
          </a:p>
          <a:p>
            <a:pPr marL="533400" indent="-533400">
              <a:lnSpc>
                <a:spcPct val="120000"/>
              </a:lnSpc>
            </a:pPr>
            <a:r>
              <a:rPr lang="en-US" smtClean="0"/>
              <a:t>Clustering-Base Approaches</a:t>
            </a:r>
          </a:p>
          <a:p>
            <a:pPr marL="533400" indent="-533400">
              <a:lnSpc>
                <a:spcPct val="120000"/>
              </a:lnSpc>
            </a:pPr>
            <a:r>
              <a:rPr lang="en-US" smtClean="0"/>
              <a:t>Classification Approaches</a:t>
            </a:r>
          </a:p>
          <a:p>
            <a:pPr marL="533400" indent="-533400">
              <a:lnSpc>
                <a:spcPct val="120000"/>
              </a:lnSpc>
            </a:pPr>
            <a:r>
              <a:rPr lang="en-US" smtClean="0"/>
              <a:t>Mining Contextual and Collective Outliers</a:t>
            </a:r>
          </a:p>
          <a:p>
            <a:pPr marL="533400" indent="-533400">
              <a:lnSpc>
                <a:spcPct val="120000"/>
              </a:lnSpc>
            </a:pPr>
            <a:r>
              <a:rPr lang="en-US" smtClean="0"/>
              <a:t>Outlier Detection in High Dimensional Data</a:t>
            </a:r>
          </a:p>
          <a:p>
            <a:pPr marL="533400" indent="-533400">
              <a:lnSpc>
                <a:spcPct val="120000"/>
              </a:lnSpc>
            </a:pPr>
            <a:r>
              <a:rPr lang="en-US" smtClean="0"/>
              <a:t>Summary</a:t>
            </a:r>
          </a:p>
        </p:txBody>
      </p:sp>
      <p:sp>
        <p:nvSpPr>
          <p:cNvPr id="4098" name="Slide Number Placeholder 5"/>
          <p:cNvSpPr>
            <a:spLocks noGrp="1"/>
          </p:cNvSpPr>
          <p:nvPr>
            <p:ph type="sldNum" sz="quarter" idx="12"/>
          </p:nvPr>
        </p:nvSpPr>
        <p:spPr>
          <a:noFill/>
        </p:spPr>
        <p:txBody>
          <a:bodyPr/>
          <a:lstStyle/>
          <a:p>
            <a:fld id="{A42C6946-2C56-428D-B3A9-46DDDCCF5E7B}" type="slidenum">
              <a:rPr lang="en-US" smtClean="0"/>
              <a:pPr/>
              <a:t>2</a:t>
            </a:fld>
            <a:endParaRPr lang="en-US" smtClean="0"/>
          </a:p>
        </p:txBody>
      </p:sp>
      <p:sp>
        <p:nvSpPr>
          <p:cNvPr id="4101" name="AutoShape 7"/>
          <p:cNvSpPr>
            <a:spLocks noChangeArrowheads="1"/>
          </p:cNvSpPr>
          <p:nvPr/>
        </p:nvSpPr>
        <p:spPr bwMode="auto">
          <a:xfrm rot="9426988">
            <a:off x="5562600" y="990600"/>
            <a:ext cx="3810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6600"/>
          </a:solidFill>
          <a:ln w="9525">
            <a:solidFill>
              <a:schemeClr val="tx1"/>
            </a:solidFill>
            <a:miter lim="800000"/>
            <a:headEnd/>
            <a:tailEnd/>
          </a:ln>
          <a:effectLst/>
        </p:spPr>
        <p:txBody>
          <a:bodyPr wrap="none" anchor="ctr"/>
          <a:lstStyle/>
          <a:p>
            <a:endParaRPr lang="en-IN"/>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0" name="Picture 9"/>
          <p:cNvPicPr>
            <a:picLocks noChangeAspect="1" noChangeArrowheads="1"/>
          </p:cNvPicPr>
          <p:nvPr/>
        </p:nvPicPr>
        <p:blipFill>
          <a:blip r:embed="rId3" cstate="print"/>
          <a:srcRect/>
          <a:stretch>
            <a:fillRect/>
          </a:stretch>
        </p:blipFill>
        <p:spPr bwMode="auto">
          <a:xfrm>
            <a:off x="6019800" y="990600"/>
            <a:ext cx="3048000" cy="1981200"/>
          </a:xfrm>
          <a:prstGeom prst="rect">
            <a:avLst/>
          </a:prstGeom>
          <a:noFill/>
          <a:ln w="9525">
            <a:noFill/>
            <a:miter lim="800000"/>
            <a:headEnd/>
            <a:tailEnd/>
          </a:ln>
          <a:effectLst/>
        </p:spPr>
      </p:pic>
      <p:sp>
        <p:nvSpPr>
          <p:cNvPr id="22531" name="Rectangle 2"/>
          <p:cNvSpPr>
            <a:spLocks noGrp="1" noChangeArrowheads="1"/>
          </p:cNvSpPr>
          <p:nvPr>
            <p:ph type="title"/>
          </p:nvPr>
        </p:nvSpPr>
        <p:spPr>
          <a:xfrm>
            <a:off x="0" y="76200"/>
            <a:ext cx="9144000" cy="685800"/>
          </a:xfrm>
        </p:spPr>
        <p:txBody>
          <a:bodyPr/>
          <a:lstStyle/>
          <a:p>
            <a:r>
              <a:rPr lang="en-US" sz="2800" smtClean="0"/>
              <a:t>Non-Parametric Methods: Detection Using Histogram</a:t>
            </a:r>
          </a:p>
        </p:txBody>
      </p:sp>
      <p:sp>
        <p:nvSpPr>
          <p:cNvPr id="22532" name="Rectangle 3"/>
          <p:cNvSpPr>
            <a:spLocks noGrp="1" noChangeArrowheads="1"/>
          </p:cNvSpPr>
          <p:nvPr>
            <p:ph idx="1"/>
          </p:nvPr>
        </p:nvSpPr>
        <p:spPr>
          <a:xfrm>
            <a:off x="228600" y="990600"/>
            <a:ext cx="6096000" cy="1981200"/>
          </a:xfrm>
        </p:spPr>
        <p:txBody>
          <a:bodyPr>
            <a:normAutofit lnSpcReduction="10000"/>
          </a:bodyPr>
          <a:lstStyle/>
          <a:p>
            <a:pPr>
              <a:lnSpc>
                <a:spcPct val="120000"/>
              </a:lnSpc>
            </a:pPr>
            <a:r>
              <a:rPr lang="en-US" sz="2000" smtClean="0"/>
              <a:t>The model of normal data is learned from the input data without any </a:t>
            </a:r>
            <a:r>
              <a:rPr lang="en-US" sz="2000" i="1" smtClean="0"/>
              <a:t>a priori</a:t>
            </a:r>
            <a:r>
              <a:rPr lang="en-US" sz="2000" smtClean="0"/>
              <a:t> structure.  </a:t>
            </a:r>
          </a:p>
          <a:p>
            <a:pPr>
              <a:lnSpc>
                <a:spcPct val="120000"/>
              </a:lnSpc>
            </a:pPr>
            <a:r>
              <a:rPr lang="en-US" sz="2000" smtClean="0"/>
              <a:t>Often makes fewer assumptions about the data, and thus can be applicable in more scenarios</a:t>
            </a:r>
          </a:p>
          <a:p>
            <a:pPr>
              <a:lnSpc>
                <a:spcPct val="120000"/>
              </a:lnSpc>
            </a:pPr>
            <a:r>
              <a:rPr lang="en-US" sz="2000" smtClean="0"/>
              <a:t>Outlier detection using histogram:</a:t>
            </a:r>
          </a:p>
        </p:txBody>
      </p:sp>
      <p:sp>
        <p:nvSpPr>
          <p:cNvPr id="22533"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9F1548D8-E4F4-4F07-9631-6A8307D56260}" type="slidenum">
              <a:rPr lang="en-US" sz="1200" b="1">
                <a:latin typeface="Calibri" pitchFamily="34" charset="0"/>
              </a:rPr>
              <a:pPr algn="r"/>
              <a:t>20</a:t>
            </a:fld>
            <a:endParaRPr lang="en-US" sz="1200" b="1">
              <a:latin typeface="Calibri" pitchFamily="34" charset="0"/>
            </a:endParaRPr>
          </a:p>
        </p:txBody>
      </p:sp>
      <p:sp>
        <p:nvSpPr>
          <p:cNvPr id="22534" name="Rectangle 5"/>
          <p:cNvSpPr>
            <a:spLocks noChangeArrowheads="1"/>
          </p:cNvSpPr>
          <p:nvPr/>
        </p:nvSpPr>
        <p:spPr bwMode="auto">
          <a:xfrm>
            <a:off x="304800" y="4267200"/>
            <a:ext cx="8686800" cy="19812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endParaRPr lang="en-US" sz="2000">
              <a:latin typeface="Arial" pitchFamily="34" charset="0"/>
            </a:endParaRPr>
          </a:p>
        </p:txBody>
      </p:sp>
      <p:sp>
        <p:nvSpPr>
          <p:cNvPr id="22535" name="Rectangle 7"/>
          <p:cNvSpPr>
            <a:spLocks noChangeArrowheads="1"/>
          </p:cNvSpPr>
          <p:nvPr/>
        </p:nvSpPr>
        <p:spPr bwMode="auto">
          <a:xfrm>
            <a:off x="304800" y="3048000"/>
            <a:ext cx="8839200" cy="3429000"/>
          </a:xfrm>
          <a:prstGeom prst="rect">
            <a:avLst/>
          </a:prstGeom>
          <a:noFill/>
          <a:ln w="9525">
            <a:noFill/>
            <a:miter lim="800000"/>
            <a:headEnd/>
            <a:tailEnd/>
          </a:ln>
        </p:spPr>
        <p:txBody>
          <a:bodyPr/>
          <a:lstStyle/>
          <a:p>
            <a:pPr marL="742950" lvl="1" indent="-285750" algn="l" eaLnBrk="0" hangingPunct="0">
              <a:lnSpc>
                <a:spcPct val="120000"/>
              </a:lnSpc>
              <a:spcBef>
                <a:spcPct val="20000"/>
              </a:spcBef>
              <a:buClr>
                <a:schemeClr val="hlink"/>
              </a:buClr>
              <a:buSzPct val="55000"/>
              <a:buFont typeface="Wingdings" pitchFamily="2" charset="2"/>
              <a:buChar char="n"/>
            </a:pPr>
            <a:r>
              <a:rPr lang="en-US" sz="2000">
                <a:latin typeface="Arial" pitchFamily="34" charset="0"/>
              </a:rPr>
              <a:t>Figure shows the histogram of purchase amounts in transactions</a:t>
            </a:r>
          </a:p>
          <a:p>
            <a:pPr marL="742950" lvl="1" indent="-285750" algn="l" eaLnBrk="0" hangingPunct="0">
              <a:lnSpc>
                <a:spcPct val="120000"/>
              </a:lnSpc>
              <a:spcBef>
                <a:spcPct val="20000"/>
              </a:spcBef>
              <a:buClr>
                <a:schemeClr val="hlink"/>
              </a:buClr>
              <a:buSzPct val="55000"/>
              <a:buFont typeface="Wingdings" pitchFamily="2" charset="2"/>
              <a:buChar char="n"/>
            </a:pPr>
            <a:r>
              <a:rPr lang="en-US" sz="2000">
                <a:latin typeface="Arial" pitchFamily="34" charset="0"/>
              </a:rPr>
              <a:t>A transaction in the amount of $7,500 is an outlier, since only 0.2% transactions have an amount higher than $5,000</a:t>
            </a:r>
          </a:p>
          <a:p>
            <a:pPr marL="342900" indent="-342900" algn="l" eaLnBrk="0" hangingPunct="0">
              <a:lnSpc>
                <a:spcPct val="120000"/>
              </a:lnSpc>
              <a:spcBef>
                <a:spcPct val="20000"/>
              </a:spcBef>
              <a:buClr>
                <a:schemeClr val="folHlink"/>
              </a:buClr>
              <a:buSzPct val="60000"/>
              <a:buFont typeface="Wingdings" pitchFamily="2" charset="2"/>
              <a:buChar char="n"/>
            </a:pPr>
            <a:r>
              <a:rPr lang="en-US" sz="2000">
                <a:latin typeface="Arial" pitchFamily="34" charset="0"/>
              </a:rPr>
              <a:t>Problem: Hard to choose an appropriate bin size for histogram</a:t>
            </a:r>
          </a:p>
          <a:p>
            <a:pPr marL="742950" lvl="1" indent="-285750" algn="l" eaLnBrk="0" hangingPunct="0">
              <a:lnSpc>
                <a:spcPct val="120000"/>
              </a:lnSpc>
              <a:spcBef>
                <a:spcPct val="20000"/>
              </a:spcBef>
              <a:buClr>
                <a:schemeClr val="hlink"/>
              </a:buClr>
              <a:buSzPct val="55000"/>
              <a:buFont typeface="Wingdings" pitchFamily="2" charset="2"/>
              <a:buChar char="n"/>
            </a:pPr>
            <a:r>
              <a:rPr lang="en-US" sz="2000">
                <a:latin typeface="Arial" pitchFamily="34" charset="0"/>
              </a:rPr>
              <a:t>Too small bin size </a:t>
            </a:r>
            <a:r>
              <a:rPr lang="en-US" sz="2000">
                <a:latin typeface="Arial" pitchFamily="34" charset="0"/>
                <a:cs typeface="Arial" pitchFamily="34" charset="0"/>
              </a:rPr>
              <a:t>→ </a:t>
            </a:r>
            <a:r>
              <a:rPr lang="en-US" sz="2000">
                <a:latin typeface="Arial" pitchFamily="34" charset="0"/>
              </a:rPr>
              <a:t>normal objects in empty/rare bins, false positive</a:t>
            </a:r>
          </a:p>
          <a:p>
            <a:pPr marL="742950" lvl="1" indent="-285750" algn="l" eaLnBrk="0" hangingPunct="0">
              <a:lnSpc>
                <a:spcPct val="120000"/>
              </a:lnSpc>
              <a:spcBef>
                <a:spcPct val="20000"/>
              </a:spcBef>
              <a:buClr>
                <a:schemeClr val="hlink"/>
              </a:buClr>
              <a:buSzPct val="55000"/>
              <a:buFont typeface="Wingdings" pitchFamily="2" charset="2"/>
              <a:buChar char="n"/>
            </a:pPr>
            <a:r>
              <a:rPr lang="en-US" sz="2000">
                <a:latin typeface="Arial" pitchFamily="34" charset="0"/>
              </a:rPr>
              <a:t>Too big bin size </a:t>
            </a:r>
            <a:r>
              <a:rPr lang="en-US" sz="2000">
                <a:latin typeface="Arial" pitchFamily="34" charset="0"/>
                <a:cs typeface="Arial" pitchFamily="34" charset="0"/>
              </a:rPr>
              <a:t>→ </a:t>
            </a:r>
            <a:r>
              <a:rPr lang="en-US" sz="2000">
                <a:latin typeface="Arial" pitchFamily="34" charset="0"/>
              </a:rPr>
              <a:t>outliers in some frequent bins, false negative </a:t>
            </a:r>
          </a:p>
          <a:p>
            <a:pPr marL="342900" indent="-342900" algn="l" eaLnBrk="0" hangingPunct="0">
              <a:lnSpc>
                <a:spcPct val="120000"/>
              </a:lnSpc>
              <a:spcBef>
                <a:spcPct val="20000"/>
              </a:spcBef>
              <a:buClr>
                <a:schemeClr val="folHlink"/>
              </a:buClr>
              <a:buSzPct val="60000"/>
              <a:buFont typeface="Wingdings" pitchFamily="2" charset="2"/>
              <a:buChar char="n"/>
            </a:pPr>
            <a:r>
              <a:rPr lang="en-US" sz="2000">
                <a:latin typeface="Arial" pitchFamily="34" charset="0"/>
              </a:rPr>
              <a:t>Solution: Adopt kernel density estimation to estimate the probability density distribution of the data.  If the estimated density function is high, the object is likely normal.  Otherwise, it is likely an outlier.  </a:t>
            </a:r>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47572ADE-677F-4D66-804F-D1DF82BD6210}" type="slidenum">
              <a:rPr lang="en-US" sz="1200" b="1">
                <a:latin typeface="Calibri" pitchFamily="34" charset="0"/>
              </a:rPr>
              <a:pPr algn="r"/>
              <a:t>21</a:t>
            </a:fld>
            <a:endParaRPr lang="en-US" sz="1200" b="1">
              <a:latin typeface="Calibri" pitchFamily="34" charset="0"/>
            </a:endParaRPr>
          </a:p>
        </p:txBody>
      </p:sp>
      <p:sp>
        <p:nvSpPr>
          <p:cNvPr id="23555" name="Rectangle 2"/>
          <p:cNvSpPr>
            <a:spLocks noGrp="1" noChangeArrowheads="1"/>
          </p:cNvSpPr>
          <p:nvPr>
            <p:ph type="title" idx="4294967295"/>
          </p:nvPr>
        </p:nvSpPr>
        <p:spPr>
          <a:xfrm>
            <a:off x="0" y="152400"/>
            <a:ext cx="9144000" cy="762000"/>
          </a:xfrm>
          <a:noFill/>
        </p:spPr>
        <p:txBody>
          <a:bodyPr lIns="92075" tIns="46038" rIns="92075" bIns="46038" anchor="ctr">
            <a:normAutofit fontScale="90000"/>
          </a:bodyPr>
          <a:lstStyle/>
          <a:p>
            <a:pPr eaLnBrk="1" hangingPunct="1"/>
            <a:r>
              <a:rPr lang="en-US" smtClean="0"/>
              <a:t>Chapter 12. </a:t>
            </a:r>
            <a:r>
              <a:rPr lang="en-AU" altLang="zh-TW" smtClean="0">
                <a:ea typeface="PMingLiU" pitchFamily="18" charset="-120"/>
              </a:rPr>
              <a:t>Outlier Analysis</a:t>
            </a:r>
            <a:endParaRPr lang="en-US" smtClean="0">
              <a:ea typeface="PMingLiU" pitchFamily="18" charset="-120"/>
            </a:endParaRPr>
          </a:p>
        </p:txBody>
      </p:sp>
      <p:sp>
        <p:nvSpPr>
          <p:cNvPr id="23556" name="Rectangle 3"/>
          <p:cNvSpPr>
            <a:spLocks noGrp="1" noChangeArrowheads="1"/>
          </p:cNvSpPr>
          <p:nvPr>
            <p:ph type="body" idx="4294967295"/>
          </p:nvPr>
        </p:nvSpPr>
        <p:spPr>
          <a:xfrm>
            <a:off x="0" y="1066800"/>
            <a:ext cx="8534400" cy="5486400"/>
          </a:xfrm>
          <a:noFill/>
        </p:spPr>
        <p:txBody>
          <a:bodyPr lIns="92075" tIns="46038" rIns="92075" bIns="46038">
            <a:normAutofit fontScale="92500" lnSpcReduction="10000"/>
          </a:bodyPr>
          <a:lstStyle/>
          <a:p>
            <a:pPr marL="533400" indent="-533400">
              <a:lnSpc>
                <a:spcPct val="120000"/>
              </a:lnSpc>
            </a:pPr>
            <a:r>
              <a:rPr lang="en-US" smtClean="0"/>
              <a:t>Outlier and Outlier Analysis</a:t>
            </a:r>
          </a:p>
          <a:p>
            <a:pPr marL="533400" indent="-533400">
              <a:lnSpc>
                <a:spcPct val="120000"/>
              </a:lnSpc>
            </a:pPr>
            <a:r>
              <a:rPr lang="en-US" smtClean="0"/>
              <a:t>Outlier Detection Methods</a:t>
            </a:r>
          </a:p>
          <a:p>
            <a:pPr marL="533400" indent="-533400">
              <a:lnSpc>
                <a:spcPct val="120000"/>
              </a:lnSpc>
            </a:pPr>
            <a:r>
              <a:rPr lang="en-US" smtClean="0"/>
              <a:t>Statistical Approaches</a:t>
            </a:r>
          </a:p>
          <a:p>
            <a:pPr marL="533400" indent="-533400">
              <a:lnSpc>
                <a:spcPct val="120000"/>
              </a:lnSpc>
            </a:pPr>
            <a:r>
              <a:rPr lang="en-US" smtClean="0"/>
              <a:t>Proximity-Base Approaches</a:t>
            </a:r>
          </a:p>
          <a:p>
            <a:pPr marL="533400" indent="-533400">
              <a:lnSpc>
                <a:spcPct val="120000"/>
              </a:lnSpc>
            </a:pPr>
            <a:r>
              <a:rPr lang="en-US" smtClean="0"/>
              <a:t>Clustering-Base Approaches</a:t>
            </a:r>
          </a:p>
          <a:p>
            <a:pPr marL="533400" indent="-533400">
              <a:lnSpc>
                <a:spcPct val="120000"/>
              </a:lnSpc>
            </a:pPr>
            <a:r>
              <a:rPr lang="en-US" smtClean="0"/>
              <a:t>Classification Approaches</a:t>
            </a:r>
          </a:p>
          <a:p>
            <a:pPr marL="533400" indent="-533400">
              <a:lnSpc>
                <a:spcPct val="120000"/>
              </a:lnSpc>
            </a:pPr>
            <a:r>
              <a:rPr lang="en-US" smtClean="0"/>
              <a:t>Mining Contextual and Collective Outliers</a:t>
            </a:r>
          </a:p>
          <a:p>
            <a:pPr marL="533400" indent="-533400">
              <a:lnSpc>
                <a:spcPct val="120000"/>
              </a:lnSpc>
            </a:pPr>
            <a:r>
              <a:rPr lang="en-US" smtClean="0"/>
              <a:t>Outlier Detection in High Dimensional Data</a:t>
            </a:r>
          </a:p>
          <a:p>
            <a:pPr marL="533400" indent="-533400">
              <a:lnSpc>
                <a:spcPct val="120000"/>
              </a:lnSpc>
            </a:pPr>
            <a:r>
              <a:rPr lang="en-US" smtClean="0"/>
              <a:t>Summary</a:t>
            </a:r>
          </a:p>
        </p:txBody>
      </p:sp>
      <p:sp>
        <p:nvSpPr>
          <p:cNvPr id="23557" name="AutoShape 5"/>
          <p:cNvSpPr>
            <a:spLocks noChangeArrowheads="1"/>
          </p:cNvSpPr>
          <p:nvPr/>
        </p:nvSpPr>
        <p:spPr bwMode="auto">
          <a:xfrm rot="9426988">
            <a:off x="5486400" y="2743200"/>
            <a:ext cx="3810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6600"/>
          </a:solidFill>
          <a:ln w="9525">
            <a:solidFill>
              <a:schemeClr val="tx1"/>
            </a:solidFill>
            <a:miter lim="800000"/>
            <a:headEnd/>
            <a:tailEnd/>
          </a:ln>
          <a:effectLst/>
        </p:spPr>
        <p:txBody>
          <a:bodyPr wrap="none" anchor="ctr"/>
          <a:lstStyle/>
          <a:p>
            <a:endParaRPr lang="en-IN"/>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52400" y="0"/>
            <a:ext cx="8763000" cy="914400"/>
          </a:xfrm>
        </p:spPr>
        <p:txBody>
          <a:bodyPr>
            <a:normAutofit fontScale="90000"/>
          </a:bodyPr>
          <a:lstStyle/>
          <a:p>
            <a:r>
              <a:rPr lang="en-US" sz="2800" smtClean="0"/>
              <a:t>Proximity-Based Approaches: Distance-Based vs. Density-Based Outlier Detection</a:t>
            </a:r>
          </a:p>
        </p:txBody>
      </p:sp>
      <p:sp>
        <p:nvSpPr>
          <p:cNvPr id="24579" name="Rectangle 3"/>
          <p:cNvSpPr>
            <a:spLocks noGrp="1" noChangeArrowheads="1"/>
          </p:cNvSpPr>
          <p:nvPr>
            <p:ph idx="1"/>
          </p:nvPr>
        </p:nvSpPr>
        <p:spPr/>
        <p:txBody>
          <a:bodyPr>
            <a:normAutofit lnSpcReduction="10000"/>
          </a:bodyPr>
          <a:lstStyle/>
          <a:p>
            <a:pPr>
              <a:lnSpc>
                <a:spcPct val="110000"/>
              </a:lnSpc>
            </a:pPr>
            <a:r>
              <a:rPr lang="en-US" sz="2400" smtClean="0"/>
              <a:t>Intuition: Objects that are far away from the others are outliers</a:t>
            </a:r>
          </a:p>
          <a:p>
            <a:pPr>
              <a:lnSpc>
                <a:spcPct val="110000"/>
              </a:lnSpc>
            </a:pPr>
            <a:r>
              <a:rPr lang="en-US" sz="2400" smtClean="0"/>
              <a:t>Assumption of proximity-based approach: The proximity of an outlier deviates significantly from that of most of the others in the data set</a:t>
            </a:r>
          </a:p>
          <a:p>
            <a:pPr>
              <a:lnSpc>
                <a:spcPct val="110000"/>
              </a:lnSpc>
            </a:pPr>
            <a:r>
              <a:rPr lang="en-US" sz="2400" smtClean="0"/>
              <a:t>Two types of proximity-based outlier detection methods</a:t>
            </a:r>
          </a:p>
          <a:p>
            <a:pPr lvl="1">
              <a:lnSpc>
                <a:spcPct val="110000"/>
              </a:lnSpc>
            </a:pPr>
            <a:r>
              <a:rPr lang="en-US" sz="2400" smtClean="0"/>
              <a:t>Distance-based outlier detection: An object o is an outlier if its neighborhood does not have enough other points</a:t>
            </a:r>
          </a:p>
          <a:p>
            <a:pPr lvl="1">
              <a:lnSpc>
                <a:spcPct val="110000"/>
              </a:lnSpc>
            </a:pPr>
            <a:r>
              <a:rPr lang="en-US" sz="2400" smtClean="0"/>
              <a:t>Density-based outlier detection: An object o is an outlier if its density is relatively much lower than that of its neighbors</a:t>
            </a:r>
          </a:p>
        </p:txBody>
      </p:sp>
      <p:sp>
        <p:nvSpPr>
          <p:cNvPr id="24580"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205D5531-86E1-4189-8BF7-5ED795F4DD87}" type="slidenum">
              <a:rPr lang="en-US" sz="1200" b="1">
                <a:latin typeface="Calibri" pitchFamily="34" charset="0"/>
              </a:rPr>
              <a:pPr algn="r"/>
              <a:t>22</a:t>
            </a:fld>
            <a:endParaRPr lang="en-US" sz="1200" b="1">
              <a:latin typeface="Calibri" pitchFamily="34" charset="0"/>
            </a:endParaRPr>
          </a:p>
        </p:txBody>
      </p:sp>
    </p:spTree>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52400" y="152400"/>
            <a:ext cx="8763000" cy="685800"/>
          </a:xfrm>
        </p:spPr>
        <p:txBody>
          <a:bodyPr>
            <a:normAutofit fontScale="90000"/>
          </a:bodyPr>
          <a:lstStyle/>
          <a:p>
            <a:r>
              <a:rPr lang="en-US" smtClean="0"/>
              <a:t>Distance-Based Outlier Detection</a:t>
            </a:r>
          </a:p>
        </p:txBody>
      </p:sp>
      <p:sp>
        <p:nvSpPr>
          <p:cNvPr id="25603" name="Rectangle 3"/>
          <p:cNvSpPr>
            <a:spLocks noGrp="1" noChangeArrowheads="1"/>
          </p:cNvSpPr>
          <p:nvPr>
            <p:ph idx="1"/>
          </p:nvPr>
        </p:nvSpPr>
        <p:spPr/>
        <p:txBody>
          <a:bodyPr>
            <a:normAutofit fontScale="92500" lnSpcReduction="20000"/>
          </a:bodyPr>
          <a:lstStyle/>
          <a:p>
            <a:pPr>
              <a:lnSpc>
                <a:spcPct val="110000"/>
              </a:lnSpc>
            </a:pPr>
            <a:r>
              <a:rPr lang="en-US" sz="2000" smtClean="0"/>
              <a:t>For each object o, examine the # of other objects in the </a:t>
            </a:r>
            <a:r>
              <a:rPr lang="en-US" sz="2000" i="1" smtClean="0"/>
              <a:t>r</a:t>
            </a:r>
            <a:r>
              <a:rPr lang="en-US" sz="2000" smtClean="0"/>
              <a:t>-neighborhood of o, where </a:t>
            </a:r>
            <a:r>
              <a:rPr lang="en-US" sz="2000" i="1" smtClean="0"/>
              <a:t>r</a:t>
            </a:r>
            <a:r>
              <a:rPr lang="en-US" sz="2000" smtClean="0"/>
              <a:t> is a user-specified </a:t>
            </a:r>
            <a:r>
              <a:rPr lang="en-US" sz="2000" b="1" smtClean="0"/>
              <a:t>distance threshold</a:t>
            </a:r>
          </a:p>
          <a:p>
            <a:pPr>
              <a:lnSpc>
                <a:spcPct val="110000"/>
              </a:lnSpc>
            </a:pPr>
            <a:r>
              <a:rPr lang="en-US" sz="2000" smtClean="0"/>
              <a:t>An object o is an outlier if most (taking </a:t>
            </a:r>
            <a:r>
              <a:rPr lang="el-GR" sz="2000" smtClean="0">
                <a:cs typeface="Arial" pitchFamily="34" charset="0"/>
              </a:rPr>
              <a:t>π</a:t>
            </a:r>
            <a:r>
              <a:rPr lang="en-US" sz="2000" smtClean="0"/>
              <a:t> as a </a:t>
            </a:r>
            <a:r>
              <a:rPr lang="en-US" sz="2000" b="1" smtClean="0"/>
              <a:t>fraction threshold</a:t>
            </a:r>
            <a:r>
              <a:rPr lang="en-US" sz="2000" smtClean="0"/>
              <a:t>) of the objects in D are far away from o, i.e., not in the r-neighborhood of o</a:t>
            </a:r>
          </a:p>
          <a:p>
            <a:pPr>
              <a:lnSpc>
                <a:spcPct val="110000"/>
              </a:lnSpc>
            </a:pPr>
            <a:endParaRPr lang="en-US" sz="2000" smtClean="0"/>
          </a:p>
          <a:p>
            <a:pPr>
              <a:lnSpc>
                <a:spcPct val="110000"/>
              </a:lnSpc>
            </a:pPr>
            <a:r>
              <a:rPr lang="en-US" sz="2000" smtClean="0"/>
              <a:t>An object o is a DB(r, </a:t>
            </a:r>
            <a:r>
              <a:rPr lang="el-GR" sz="2000" smtClean="0">
                <a:cs typeface="Arial" pitchFamily="34" charset="0"/>
              </a:rPr>
              <a:t>π</a:t>
            </a:r>
            <a:r>
              <a:rPr lang="en-US" sz="2000" smtClean="0"/>
              <a:t>) outlier if</a:t>
            </a:r>
          </a:p>
          <a:p>
            <a:pPr>
              <a:lnSpc>
                <a:spcPct val="110000"/>
              </a:lnSpc>
            </a:pPr>
            <a:r>
              <a:rPr lang="en-US" sz="2000" smtClean="0"/>
              <a:t>Equivalently, one can check the distance between </a:t>
            </a:r>
            <a:r>
              <a:rPr lang="en-US" sz="2000" i="1" smtClean="0"/>
              <a:t>o</a:t>
            </a:r>
            <a:r>
              <a:rPr lang="en-US" sz="2000" smtClean="0"/>
              <a:t> and its </a:t>
            </a:r>
            <a:r>
              <a:rPr lang="en-US" sz="2000" i="1" smtClean="0"/>
              <a:t>k</a:t>
            </a:r>
            <a:r>
              <a:rPr lang="en-US" sz="2000" smtClean="0"/>
              <a:t>-th nearest neighbor </a:t>
            </a:r>
            <a:r>
              <a:rPr lang="en-US" sz="2000" i="1" smtClean="0"/>
              <a:t>o</a:t>
            </a:r>
            <a:r>
              <a:rPr lang="en-US" sz="2000" i="1" baseline="-25000" smtClean="0"/>
              <a:t>k</a:t>
            </a:r>
            <a:r>
              <a:rPr lang="en-US" sz="2000" smtClean="0"/>
              <a:t>, where                       . </a:t>
            </a:r>
            <a:r>
              <a:rPr lang="en-US" sz="2000" i="1" smtClean="0"/>
              <a:t>o</a:t>
            </a:r>
            <a:r>
              <a:rPr lang="en-US" sz="2000" smtClean="0"/>
              <a:t> is an outlier if dist(</a:t>
            </a:r>
            <a:r>
              <a:rPr lang="en-US" sz="2000" i="1" smtClean="0"/>
              <a:t>o, o</a:t>
            </a:r>
            <a:r>
              <a:rPr lang="en-US" sz="2000" i="1" baseline="-25000" smtClean="0"/>
              <a:t>k</a:t>
            </a:r>
            <a:r>
              <a:rPr lang="en-US" sz="2000" smtClean="0"/>
              <a:t>) &gt; r</a:t>
            </a:r>
          </a:p>
          <a:p>
            <a:pPr>
              <a:lnSpc>
                <a:spcPct val="110000"/>
              </a:lnSpc>
            </a:pPr>
            <a:r>
              <a:rPr lang="en-US" sz="2000" smtClean="0"/>
              <a:t>Efficient computation: Nested loop algorithm</a:t>
            </a:r>
          </a:p>
          <a:p>
            <a:pPr lvl="1">
              <a:lnSpc>
                <a:spcPct val="110000"/>
              </a:lnSpc>
            </a:pPr>
            <a:r>
              <a:rPr lang="en-US" sz="2000" smtClean="0"/>
              <a:t>For any object o</a:t>
            </a:r>
            <a:r>
              <a:rPr lang="en-US" sz="2000" baseline="-25000" smtClean="0"/>
              <a:t>i</a:t>
            </a:r>
            <a:r>
              <a:rPr lang="en-US" sz="2000" smtClean="0"/>
              <a:t>, calculate its distance from other objects, and count the # of other objects in the r-neighborhood.</a:t>
            </a:r>
          </a:p>
          <a:p>
            <a:pPr lvl="1">
              <a:lnSpc>
                <a:spcPct val="110000"/>
              </a:lnSpc>
            </a:pPr>
            <a:r>
              <a:rPr lang="en-US" sz="2000" smtClean="0"/>
              <a:t>If  </a:t>
            </a:r>
            <a:r>
              <a:rPr lang="el-GR" sz="2000" smtClean="0">
                <a:cs typeface="Arial" pitchFamily="34" charset="0"/>
              </a:rPr>
              <a:t>π</a:t>
            </a:r>
            <a:r>
              <a:rPr lang="en-US" sz="2000" smtClean="0">
                <a:cs typeface="Arial" pitchFamily="34" charset="0"/>
              </a:rPr>
              <a:t>∙</a:t>
            </a:r>
            <a:r>
              <a:rPr lang="en-US" sz="2000" smtClean="0"/>
              <a:t>n other objects are within r distance, terminate the inner loop</a:t>
            </a:r>
          </a:p>
          <a:p>
            <a:pPr lvl="1">
              <a:lnSpc>
                <a:spcPct val="110000"/>
              </a:lnSpc>
            </a:pPr>
            <a:r>
              <a:rPr lang="en-US" sz="2000" smtClean="0"/>
              <a:t>Otherwise, o</a:t>
            </a:r>
            <a:r>
              <a:rPr lang="en-US" sz="2000" baseline="-25000" smtClean="0"/>
              <a:t>i</a:t>
            </a:r>
            <a:r>
              <a:rPr lang="en-US" sz="2000" smtClean="0"/>
              <a:t> is a DB(r, </a:t>
            </a:r>
            <a:r>
              <a:rPr lang="el-GR" sz="2000" smtClean="0">
                <a:cs typeface="Arial" pitchFamily="34" charset="0"/>
              </a:rPr>
              <a:t>π</a:t>
            </a:r>
            <a:r>
              <a:rPr lang="en-US" sz="2000" smtClean="0"/>
              <a:t>) outlier</a:t>
            </a:r>
          </a:p>
          <a:p>
            <a:pPr>
              <a:lnSpc>
                <a:spcPct val="110000"/>
              </a:lnSpc>
            </a:pPr>
            <a:r>
              <a:rPr lang="en-US" sz="2000" smtClean="0"/>
              <a:t>Efficiency: Actually CPU time is not O(n</a:t>
            </a:r>
            <a:r>
              <a:rPr lang="en-US" sz="2000" baseline="30000" smtClean="0"/>
              <a:t>2</a:t>
            </a:r>
            <a:r>
              <a:rPr lang="en-US" sz="2000" smtClean="0"/>
              <a:t>) but linear to the data set size since for most non-outlier objects, the inner loop terminates early</a:t>
            </a:r>
          </a:p>
        </p:txBody>
      </p:sp>
      <p:sp>
        <p:nvSpPr>
          <p:cNvPr id="25604"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5E710729-A432-49E3-AC28-9700CED4457F}" type="slidenum">
              <a:rPr lang="en-US" sz="1200" b="1">
                <a:latin typeface="Calibri" pitchFamily="34" charset="0"/>
              </a:rPr>
              <a:pPr algn="r"/>
              <a:t>23</a:t>
            </a:fld>
            <a:endParaRPr lang="en-US" sz="1200" b="1">
              <a:latin typeface="Calibri" pitchFamily="34" charset="0"/>
            </a:endParaRPr>
          </a:p>
        </p:txBody>
      </p:sp>
      <p:pic>
        <p:nvPicPr>
          <p:cNvPr id="25605" name="Picture 5"/>
          <p:cNvPicPr>
            <a:picLocks noChangeAspect="1" noChangeArrowheads="1"/>
          </p:cNvPicPr>
          <p:nvPr/>
        </p:nvPicPr>
        <p:blipFill>
          <a:blip r:embed="rId3" cstate="print"/>
          <a:srcRect/>
          <a:stretch>
            <a:fillRect/>
          </a:stretch>
        </p:blipFill>
        <p:spPr bwMode="auto">
          <a:xfrm>
            <a:off x="4572000" y="2667000"/>
            <a:ext cx="2846388" cy="635000"/>
          </a:xfrm>
          <a:prstGeom prst="rect">
            <a:avLst/>
          </a:prstGeom>
          <a:noFill/>
          <a:ln w="9525">
            <a:noFill/>
            <a:miter lim="800000"/>
            <a:headEnd/>
            <a:tailEnd/>
          </a:ln>
          <a:effectLst/>
        </p:spPr>
      </p:pic>
      <p:pic>
        <p:nvPicPr>
          <p:cNvPr id="25606" name="Picture 6"/>
          <p:cNvPicPr>
            <a:picLocks noChangeAspect="1" noChangeArrowheads="1"/>
          </p:cNvPicPr>
          <p:nvPr/>
        </p:nvPicPr>
        <p:blipFill>
          <a:blip r:embed="rId4" cstate="print"/>
          <a:srcRect/>
          <a:stretch>
            <a:fillRect/>
          </a:stretch>
        </p:blipFill>
        <p:spPr bwMode="auto">
          <a:xfrm>
            <a:off x="3962400" y="3733800"/>
            <a:ext cx="1447800" cy="309563"/>
          </a:xfrm>
          <a:prstGeom prst="rect">
            <a:avLst/>
          </a:prstGeom>
          <a:noFill/>
          <a:ln w="9525">
            <a:noFill/>
            <a:miter lim="800000"/>
            <a:headEnd/>
            <a:tailEnd/>
          </a:ln>
          <a:effectLst/>
        </p:spPr>
      </p:pic>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6200" y="76200"/>
            <a:ext cx="9296400" cy="685800"/>
          </a:xfrm>
        </p:spPr>
        <p:txBody>
          <a:bodyPr/>
          <a:lstStyle/>
          <a:p>
            <a:r>
              <a:rPr lang="en-US" sz="2800" smtClean="0"/>
              <a:t>Distance-Based Outlier Detection: A Grid-Based Method</a:t>
            </a:r>
          </a:p>
        </p:txBody>
      </p:sp>
      <p:sp>
        <p:nvSpPr>
          <p:cNvPr id="26627" name="Rectangle 3"/>
          <p:cNvSpPr>
            <a:spLocks noGrp="1" noChangeArrowheads="1"/>
          </p:cNvSpPr>
          <p:nvPr>
            <p:ph idx="1"/>
          </p:nvPr>
        </p:nvSpPr>
        <p:spPr>
          <a:xfrm>
            <a:off x="304800" y="914400"/>
            <a:ext cx="8534400" cy="2438400"/>
          </a:xfrm>
        </p:spPr>
        <p:txBody>
          <a:bodyPr/>
          <a:lstStyle/>
          <a:p>
            <a:pPr>
              <a:lnSpc>
                <a:spcPct val="110000"/>
              </a:lnSpc>
            </a:pPr>
            <a:r>
              <a:rPr lang="en-US" sz="2000" smtClean="0"/>
              <a:t>Why efficiency is still a concern?  When the complete set of objects cannot be held into main memory, cost I/O swapping</a:t>
            </a:r>
          </a:p>
          <a:p>
            <a:pPr>
              <a:lnSpc>
                <a:spcPct val="110000"/>
              </a:lnSpc>
            </a:pPr>
            <a:r>
              <a:rPr lang="en-US" sz="2000" smtClean="0"/>
              <a:t>The major cost: (1) each object tests against the whole data set, why not only its close neighbor? (2) check objects one by one, why not group by group?</a:t>
            </a:r>
          </a:p>
          <a:p>
            <a:pPr>
              <a:lnSpc>
                <a:spcPct val="110000"/>
              </a:lnSpc>
            </a:pPr>
            <a:r>
              <a:rPr lang="en-US" sz="2000" smtClean="0"/>
              <a:t>Grid-based method (CELL):  Data space is partitioned into a multi-D grid. Each cell is a hyper cube with diagonal length r/2</a:t>
            </a:r>
          </a:p>
        </p:txBody>
      </p:sp>
      <p:sp>
        <p:nvSpPr>
          <p:cNvPr id="26628"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8BB5B6BD-C859-4424-9FDC-CEBB0D64C50E}" type="slidenum">
              <a:rPr lang="en-US" sz="1200" b="1">
                <a:latin typeface="Calibri" pitchFamily="34" charset="0"/>
              </a:rPr>
              <a:pPr algn="r"/>
              <a:t>24</a:t>
            </a:fld>
            <a:endParaRPr lang="en-US" sz="1200" b="1">
              <a:latin typeface="Calibri" pitchFamily="34" charset="0"/>
            </a:endParaRPr>
          </a:p>
        </p:txBody>
      </p:sp>
      <p:pic>
        <p:nvPicPr>
          <p:cNvPr id="26629" name="Picture 7"/>
          <p:cNvPicPr>
            <a:picLocks noChangeAspect="1" noChangeArrowheads="1"/>
          </p:cNvPicPr>
          <p:nvPr/>
        </p:nvPicPr>
        <p:blipFill>
          <a:blip r:embed="rId3" cstate="print"/>
          <a:srcRect/>
          <a:stretch>
            <a:fillRect/>
          </a:stretch>
        </p:blipFill>
        <p:spPr bwMode="auto">
          <a:xfrm>
            <a:off x="7010400" y="3429000"/>
            <a:ext cx="1976438" cy="1943100"/>
          </a:xfrm>
          <a:prstGeom prst="rect">
            <a:avLst/>
          </a:prstGeom>
          <a:noFill/>
          <a:ln w="9525">
            <a:noFill/>
            <a:miter lim="800000"/>
            <a:headEnd/>
            <a:tailEnd/>
          </a:ln>
          <a:effectLst/>
        </p:spPr>
      </p:pic>
      <p:sp>
        <p:nvSpPr>
          <p:cNvPr id="26630" name="Rectangle 8"/>
          <p:cNvSpPr>
            <a:spLocks noChangeArrowheads="1"/>
          </p:cNvSpPr>
          <p:nvPr/>
        </p:nvSpPr>
        <p:spPr bwMode="auto">
          <a:xfrm>
            <a:off x="304800" y="3352800"/>
            <a:ext cx="6553200" cy="1981200"/>
          </a:xfrm>
          <a:prstGeom prst="rect">
            <a:avLst/>
          </a:prstGeom>
          <a:noFill/>
          <a:ln w="9525">
            <a:noFill/>
            <a:miter lim="800000"/>
            <a:headEnd/>
            <a:tailEnd/>
          </a:ln>
        </p:spPr>
        <p:txBody>
          <a:bodyPr/>
          <a:lstStyle/>
          <a:p>
            <a:pPr marL="342900" indent="-342900" algn="l" eaLnBrk="0" hangingPunct="0">
              <a:lnSpc>
                <a:spcPct val="110000"/>
              </a:lnSpc>
              <a:spcBef>
                <a:spcPct val="20000"/>
              </a:spcBef>
              <a:buClr>
                <a:schemeClr val="folHlink"/>
              </a:buClr>
              <a:buSzPct val="60000"/>
              <a:buFont typeface="Wingdings" pitchFamily="2" charset="2"/>
              <a:buChar char="n"/>
            </a:pPr>
            <a:r>
              <a:rPr lang="en-US" sz="2000">
                <a:latin typeface="Arial" pitchFamily="34" charset="0"/>
              </a:rPr>
              <a:t>Pruning using the level-1 &amp; level 2 cell properties: </a:t>
            </a:r>
            <a:r>
              <a:rPr lang="en-US" sz="2800">
                <a:latin typeface="Arial" pitchFamily="34" charset="0"/>
              </a:rPr>
              <a:t> </a:t>
            </a:r>
          </a:p>
          <a:p>
            <a:pPr marL="742950" lvl="1" indent="-285750" algn="l" eaLnBrk="0" hangingPunct="0">
              <a:lnSpc>
                <a:spcPct val="110000"/>
              </a:lnSpc>
              <a:spcBef>
                <a:spcPct val="20000"/>
              </a:spcBef>
              <a:buClr>
                <a:schemeClr val="hlink"/>
              </a:buClr>
              <a:buSzPct val="55000"/>
              <a:buFont typeface="Wingdings" pitchFamily="2" charset="2"/>
              <a:buChar char="n"/>
            </a:pPr>
            <a:r>
              <a:rPr lang="en-US" sz="2000">
                <a:latin typeface="Arial" pitchFamily="34" charset="0"/>
              </a:rPr>
              <a:t>For any possible point x in cell C and any possible point y in a level-1 cell, dist(x,y) </a:t>
            </a:r>
            <a:r>
              <a:rPr lang="en-US" sz="2000">
                <a:latin typeface="Arial" pitchFamily="34" charset="0"/>
                <a:cs typeface="Arial" pitchFamily="34" charset="0"/>
              </a:rPr>
              <a:t>≤</a:t>
            </a:r>
            <a:r>
              <a:rPr lang="en-US" sz="2000">
                <a:latin typeface="Arial" pitchFamily="34" charset="0"/>
              </a:rPr>
              <a:t> r</a:t>
            </a:r>
          </a:p>
          <a:p>
            <a:pPr marL="742950" lvl="1" indent="-285750" algn="l" eaLnBrk="0" hangingPunct="0">
              <a:lnSpc>
                <a:spcPct val="110000"/>
              </a:lnSpc>
              <a:spcBef>
                <a:spcPct val="20000"/>
              </a:spcBef>
              <a:buClr>
                <a:schemeClr val="hlink"/>
              </a:buClr>
              <a:buSzPct val="55000"/>
              <a:buFont typeface="Wingdings" pitchFamily="2" charset="2"/>
              <a:buChar char="n"/>
            </a:pPr>
            <a:r>
              <a:rPr lang="en-US" sz="2000">
                <a:latin typeface="Arial" pitchFamily="34" charset="0"/>
              </a:rPr>
              <a:t>For any possible point x in cell C and any point y such that dist(x,y) </a:t>
            </a:r>
            <a:r>
              <a:rPr lang="en-US" sz="2000">
                <a:latin typeface="Arial" pitchFamily="34" charset="0"/>
                <a:cs typeface="Arial" pitchFamily="34" charset="0"/>
              </a:rPr>
              <a:t>≥</a:t>
            </a:r>
            <a:r>
              <a:rPr lang="en-US" sz="2000">
                <a:latin typeface="Arial" pitchFamily="34" charset="0"/>
              </a:rPr>
              <a:t> r, y is in a level-2 cell</a:t>
            </a:r>
          </a:p>
        </p:txBody>
      </p:sp>
      <p:sp>
        <p:nvSpPr>
          <p:cNvPr id="26631" name="Rectangle 11"/>
          <p:cNvSpPr>
            <a:spLocks noChangeArrowheads="1"/>
          </p:cNvSpPr>
          <p:nvPr/>
        </p:nvSpPr>
        <p:spPr bwMode="auto">
          <a:xfrm>
            <a:off x="381000" y="5334000"/>
            <a:ext cx="8458200" cy="1295400"/>
          </a:xfrm>
          <a:prstGeom prst="rect">
            <a:avLst/>
          </a:prstGeom>
          <a:noFill/>
          <a:ln w="9525">
            <a:noFill/>
            <a:miter lim="800000"/>
            <a:headEnd/>
            <a:tailEnd/>
          </a:ln>
        </p:spPr>
        <p:txBody>
          <a:bodyPr/>
          <a:lstStyle/>
          <a:p>
            <a:pPr marL="342900" indent="-342900" algn="l" eaLnBrk="0" hangingPunct="0">
              <a:lnSpc>
                <a:spcPct val="110000"/>
              </a:lnSpc>
              <a:spcBef>
                <a:spcPct val="20000"/>
              </a:spcBef>
              <a:buClr>
                <a:schemeClr val="folHlink"/>
              </a:buClr>
              <a:buSzPct val="60000"/>
              <a:buFont typeface="Wingdings" pitchFamily="2" charset="2"/>
              <a:buChar char="n"/>
            </a:pPr>
            <a:r>
              <a:rPr lang="en-US" sz="2000">
                <a:latin typeface="Arial" pitchFamily="34" charset="0"/>
              </a:rPr>
              <a:t>Thus we only need to check the objects that cannot be pruned, and even for such an object o, only need to compute the distance between o and the objects in the level-2 cells (since beyond level-2, the distance from o is more than r)</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 y="76200"/>
            <a:ext cx="9296400" cy="685800"/>
          </a:xfrm>
        </p:spPr>
        <p:txBody>
          <a:bodyPr/>
          <a:lstStyle/>
          <a:p>
            <a:r>
              <a:rPr lang="en-US" sz="2800" smtClean="0"/>
              <a:t>Density-Based Outlier Detection</a:t>
            </a:r>
          </a:p>
        </p:txBody>
      </p:sp>
      <p:sp>
        <p:nvSpPr>
          <p:cNvPr id="27651" name="Rectangle 3"/>
          <p:cNvSpPr>
            <a:spLocks noGrp="1" noChangeArrowheads="1"/>
          </p:cNvSpPr>
          <p:nvPr>
            <p:ph idx="1"/>
          </p:nvPr>
        </p:nvSpPr>
        <p:spPr>
          <a:xfrm>
            <a:off x="304800" y="1066800"/>
            <a:ext cx="6019800" cy="2514600"/>
          </a:xfrm>
        </p:spPr>
        <p:txBody>
          <a:bodyPr/>
          <a:lstStyle/>
          <a:p>
            <a:pPr>
              <a:lnSpc>
                <a:spcPct val="110000"/>
              </a:lnSpc>
            </a:pPr>
            <a:r>
              <a:rPr lang="en-US" sz="2000" smtClean="0"/>
              <a:t>Local outliers: Outliers comparing to their local neighborhoods, instead of the global data distribution</a:t>
            </a:r>
          </a:p>
          <a:p>
            <a:pPr>
              <a:lnSpc>
                <a:spcPct val="110000"/>
              </a:lnSpc>
            </a:pPr>
            <a:r>
              <a:rPr lang="en-US" sz="2000" smtClean="0"/>
              <a:t>In Fig., o</a:t>
            </a:r>
            <a:r>
              <a:rPr lang="en-US" sz="2000" baseline="-25000" smtClean="0"/>
              <a:t>1</a:t>
            </a:r>
            <a:r>
              <a:rPr lang="en-US" sz="2000" smtClean="0"/>
              <a:t> and o2 are local outliers to C</a:t>
            </a:r>
            <a:r>
              <a:rPr lang="en-US" sz="2000" baseline="-25000" smtClean="0"/>
              <a:t>1</a:t>
            </a:r>
            <a:r>
              <a:rPr lang="en-US" sz="2000" smtClean="0"/>
              <a:t>, o</a:t>
            </a:r>
            <a:r>
              <a:rPr lang="en-US" sz="2000" baseline="-25000" smtClean="0"/>
              <a:t>3</a:t>
            </a:r>
            <a:r>
              <a:rPr lang="en-US" sz="2000" smtClean="0"/>
              <a:t> is a global outlier, but o</a:t>
            </a:r>
            <a:r>
              <a:rPr lang="en-US" sz="2000" baseline="-25000" smtClean="0"/>
              <a:t>4</a:t>
            </a:r>
            <a:r>
              <a:rPr lang="en-US" sz="2000" smtClean="0"/>
              <a:t> is not an outlier.  However, proximity-based clustering cannot find o</a:t>
            </a:r>
            <a:r>
              <a:rPr lang="en-US" sz="2000" baseline="-25000" smtClean="0"/>
              <a:t>1</a:t>
            </a:r>
            <a:r>
              <a:rPr lang="en-US" sz="2000" smtClean="0"/>
              <a:t> and o</a:t>
            </a:r>
            <a:r>
              <a:rPr lang="en-US" sz="2000" baseline="-25000" smtClean="0"/>
              <a:t>2</a:t>
            </a:r>
            <a:r>
              <a:rPr lang="en-US" sz="2000" smtClean="0"/>
              <a:t> are outlier (e.g., comparing with O</a:t>
            </a:r>
            <a:r>
              <a:rPr lang="en-US" sz="2000" baseline="-25000" smtClean="0"/>
              <a:t>4</a:t>
            </a:r>
            <a:r>
              <a:rPr lang="en-US" sz="2000" smtClean="0"/>
              <a:t>).</a:t>
            </a:r>
          </a:p>
        </p:txBody>
      </p:sp>
      <p:sp>
        <p:nvSpPr>
          <p:cNvPr id="27652"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2F36152C-BD8D-4B62-8D1F-84EA5789AE36}" type="slidenum">
              <a:rPr lang="en-US" sz="1200" b="1">
                <a:latin typeface="Calibri" pitchFamily="34" charset="0"/>
              </a:rPr>
              <a:pPr algn="r"/>
              <a:t>25</a:t>
            </a:fld>
            <a:endParaRPr lang="en-US" sz="1200" b="1">
              <a:latin typeface="Calibri" pitchFamily="34" charset="0"/>
            </a:endParaRPr>
          </a:p>
        </p:txBody>
      </p:sp>
      <p:sp>
        <p:nvSpPr>
          <p:cNvPr id="27653" name="Rectangle 6"/>
          <p:cNvSpPr>
            <a:spLocks noChangeArrowheads="1"/>
          </p:cNvSpPr>
          <p:nvPr/>
        </p:nvSpPr>
        <p:spPr bwMode="auto">
          <a:xfrm>
            <a:off x="304800" y="3657600"/>
            <a:ext cx="8686800" cy="2971800"/>
          </a:xfrm>
          <a:prstGeom prst="rect">
            <a:avLst/>
          </a:prstGeom>
          <a:noFill/>
          <a:ln w="9525">
            <a:noFill/>
            <a:miter lim="800000"/>
            <a:headEnd/>
            <a:tailEnd/>
          </a:ln>
        </p:spPr>
        <p:txBody>
          <a:bodyPr/>
          <a:lstStyle/>
          <a:p>
            <a:pPr marL="342900" indent="-342900" algn="l" eaLnBrk="0" hangingPunct="0">
              <a:lnSpc>
                <a:spcPct val="110000"/>
              </a:lnSpc>
              <a:spcBef>
                <a:spcPct val="20000"/>
              </a:spcBef>
              <a:buClr>
                <a:schemeClr val="folHlink"/>
              </a:buClr>
              <a:buSzPct val="60000"/>
              <a:buFont typeface="Wingdings" pitchFamily="2" charset="2"/>
              <a:buChar char="n"/>
            </a:pPr>
            <a:r>
              <a:rPr lang="en-US" sz="2000">
                <a:latin typeface="Arial" pitchFamily="34" charset="0"/>
              </a:rPr>
              <a:t>Intuition (density-based outlier detection): The density around </a:t>
            </a:r>
            <a:r>
              <a:rPr lang="en-US" sz="2000">
                <a:solidFill>
                  <a:schemeClr val="hlink"/>
                </a:solidFill>
                <a:latin typeface="Arial" pitchFamily="34" charset="0"/>
              </a:rPr>
              <a:t>an outlier</a:t>
            </a:r>
            <a:r>
              <a:rPr lang="en-US" sz="2000">
                <a:latin typeface="Arial" pitchFamily="34" charset="0"/>
              </a:rPr>
              <a:t> object is </a:t>
            </a:r>
            <a:r>
              <a:rPr lang="en-US" sz="2000">
                <a:solidFill>
                  <a:schemeClr val="hlink"/>
                </a:solidFill>
                <a:latin typeface="Arial" pitchFamily="34" charset="0"/>
              </a:rPr>
              <a:t>significantly different from</a:t>
            </a:r>
            <a:r>
              <a:rPr lang="en-US" sz="2000">
                <a:latin typeface="Arial" pitchFamily="34" charset="0"/>
              </a:rPr>
              <a:t> the density around its neighbors</a:t>
            </a:r>
          </a:p>
          <a:p>
            <a:pPr marL="342900" indent="-342900" algn="l" eaLnBrk="0" hangingPunct="0">
              <a:lnSpc>
                <a:spcPct val="110000"/>
              </a:lnSpc>
              <a:spcBef>
                <a:spcPct val="20000"/>
              </a:spcBef>
              <a:buClr>
                <a:schemeClr val="folHlink"/>
              </a:buClr>
              <a:buSzPct val="60000"/>
              <a:buFont typeface="Wingdings" pitchFamily="2" charset="2"/>
              <a:buChar char="n"/>
            </a:pPr>
            <a:r>
              <a:rPr lang="en-US" sz="2000">
                <a:latin typeface="Arial" pitchFamily="34" charset="0"/>
              </a:rPr>
              <a:t>Method: Use the relative density of an object against its neighbors as the indicator of the degree of the object being outliers</a:t>
            </a:r>
          </a:p>
          <a:p>
            <a:pPr marL="342900" indent="-342900" algn="l" eaLnBrk="0" hangingPunct="0">
              <a:lnSpc>
                <a:spcPct val="110000"/>
              </a:lnSpc>
              <a:spcBef>
                <a:spcPct val="20000"/>
              </a:spcBef>
              <a:buClr>
                <a:schemeClr val="folHlink"/>
              </a:buClr>
              <a:buSzPct val="60000"/>
              <a:buFont typeface="Wingdings" pitchFamily="2" charset="2"/>
              <a:buChar char="n"/>
            </a:pPr>
            <a:r>
              <a:rPr lang="en-US" sz="2000" i="1">
                <a:latin typeface="Arial" pitchFamily="34" charset="0"/>
              </a:rPr>
              <a:t>k-distance</a:t>
            </a:r>
            <a:r>
              <a:rPr lang="en-US" sz="2000">
                <a:latin typeface="Arial" pitchFamily="34" charset="0"/>
              </a:rPr>
              <a:t> of an object o, dist</a:t>
            </a:r>
            <a:r>
              <a:rPr lang="en-US" sz="2000" baseline="-25000">
                <a:latin typeface="Arial" pitchFamily="34" charset="0"/>
              </a:rPr>
              <a:t>k</a:t>
            </a:r>
            <a:r>
              <a:rPr lang="en-US" sz="2000">
                <a:latin typeface="Arial" pitchFamily="34" charset="0"/>
              </a:rPr>
              <a:t>(o): distance between o and its k-th NN</a:t>
            </a:r>
          </a:p>
          <a:p>
            <a:pPr marL="342900" indent="-342900" algn="l" eaLnBrk="0" hangingPunct="0">
              <a:lnSpc>
                <a:spcPct val="110000"/>
              </a:lnSpc>
              <a:spcBef>
                <a:spcPct val="20000"/>
              </a:spcBef>
              <a:buClr>
                <a:schemeClr val="folHlink"/>
              </a:buClr>
              <a:buSzPct val="60000"/>
              <a:buFont typeface="Wingdings" pitchFamily="2" charset="2"/>
              <a:buChar char="n"/>
            </a:pPr>
            <a:r>
              <a:rPr lang="en-US" sz="2000" i="1">
                <a:latin typeface="Arial" pitchFamily="34" charset="0"/>
              </a:rPr>
              <a:t>k-distance neighborhood</a:t>
            </a:r>
            <a:r>
              <a:rPr lang="en-US" sz="2000">
                <a:latin typeface="Arial" pitchFamily="34" charset="0"/>
              </a:rPr>
              <a:t> of o, N</a:t>
            </a:r>
            <a:r>
              <a:rPr lang="en-US" sz="2000" baseline="-25000">
                <a:latin typeface="Arial" pitchFamily="34" charset="0"/>
              </a:rPr>
              <a:t>k</a:t>
            </a:r>
            <a:r>
              <a:rPr lang="en-US" sz="2000">
                <a:latin typeface="Arial" pitchFamily="34" charset="0"/>
              </a:rPr>
              <a:t>(o) = {o’| o’ in D, dist(o, o’) </a:t>
            </a:r>
            <a:r>
              <a:rPr lang="en-US" sz="2000">
                <a:latin typeface="Arial" pitchFamily="34" charset="0"/>
                <a:cs typeface="Arial" pitchFamily="34" charset="0"/>
              </a:rPr>
              <a:t>≤</a:t>
            </a:r>
            <a:r>
              <a:rPr lang="en-US" sz="2000">
                <a:latin typeface="Arial" pitchFamily="34" charset="0"/>
              </a:rPr>
              <a:t> dist</a:t>
            </a:r>
            <a:r>
              <a:rPr lang="en-US" sz="2000" baseline="-25000">
                <a:latin typeface="Arial" pitchFamily="34" charset="0"/>
              </a:rPr>
              <a:t>k</a:t>
            </a:r>
            <a:r>
              <a:rPr lang="en-US" sz="2000">
                <a:latin typeface="Arial" pitchFamily="34" charset="0"/>
              </a:rPr>
              <a:t>(o)}</a:t>
            </a:r>
          </a:p>
          <a:p>
            <a:pPr marL="742950" lvl="1" indent="-285750" algn="l" eaLnBrk="0" hangingPunct="0">
              <a:lnSpc>
                <a:spcPct val="110000"/>
              </a:lnSpc>
              <a:spcBef>
                <a:spcPct val="20000"/>
              </a:spcBef>
              <a:buClr>
                <a:schemeClr val="hlink"/>
              </a:buClr>
              <a:buSzPct val="55000"/>
              <a:buFont typeface="Wingdings" pitchFamily="2" charset="2"/>
              <a:buChar char="n"/>
            </a:pPr>
            <a:r>
              <a:rPr lang="en-US" sz="2000">
                <a:latin typeface="Arial" pitchFamily="34" charset="0"/>
              </a:rPr>
              <a:t>N</a:t>
            </a:r>
            <a:r>
              <a:rPr lang="en-US" sz="2000" baseline="-25000">
                <a:latin typeface="Arial" pitchFamily="34" charset="0"/>
              </a:rPr>
              <a:t>k</a:t>
            </a:r>
            <a:r>
              <a:rPr lang="en-US" sz="2000">
                <a:latin typeface="Arial" pitchFamily="34" charset="0"/>
              </a:rPr>
              <a:t>(o) could be bigger than k since multiple objects may have identical distance to o</a:t>
            </a:r>
          </a:p>
        </p:txBody>
      </p:sp>
      <p:pic>
        <p:nvPicPr>
          <p:cNvPr id="27654" name="Picture 7"/>
          <p:cNvPicPr>
            <a:picLocks noChangeAspect="1" noChangeArrowheads="1"/>
          </p:cNvPicPr>
          <p:nvPr/>
        </p:nvPicPr>
        <p:blipFill>
          <a:blip r:embed="rId3" cstate="print"/>
          <a:srcRect/>
          <a:stretch>
            <a:fillRect/>
          </a:stretch>
        </p:blipFill>
        <p:spPr bwMode="auto">
          <a:xfrm>
            <a:off x="6237288" y="990600"/>
            <a:ext cx="2906712" cy="1533525"/>
          </a:xfrm>
          <a:prstGeom prst="rect">
            <a:avLst/>
          </a:prstGeom>
          <a:noFill/>
          <a:ln w="9525">
            <a:noFill/>
            <a:miter lim="800000"/>
            <a:headEnd/>
            <a:tailEnd/>
          </a:ln>
          <a:effectLst/>
        </p:spPr>
      </p:pic>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6200" y="76200"/>
            <a:ext cx="9296400" cy="685800"/>
          </a:xfrm>
        </p:spPr>
        <p:txBody>
          <a:bodyPr/>
          <a:lstStyle/>
          <a:p>
            <a:r>
              <a:rPr lang="en-US" sz="2800" smtClean="0"/>
              <a:t>Local Outlier Factor: LOF</a:t>
            </a:r>
          </a:p>
        </p:txBody>
      </p:sp>
      <p:sp>
        <p:nvSpPr>
          <p:cNvPr id="28675" name="Rectangle 3"/>
          <p:cNvSpPr>
            <a:spLocks noGrp="1" noChangeArrowheads="1"/>
          </p:cNvSpPr>
          <p:nvPr>
            <p:ph idx="1"/>
          </p:nvPr>
        </p:nvSpPr>
        <p:spPr>
          <a:xfrm>
            <a:off x="304800" y="1066800"/>
            <a:ext cx="5257800" cy="2514600"/>
          </a:xfrm>
        </p:spPr>
        <p:txBody>
          <a:bodyPr/>
          <a:lstStyle/>
          <a:p>
            <a:pPr>
              <a:lnSpc>
                <a:spcPct val="110000"/>
              </a:lnSpc>
            </a:pPr>
            <a:r>
              <a:rPr lang="en-US" sz="2000" smtClean="0"/>
              <a:t>Reachability distance from </a:t>
            </a:r>
            <a:r>
              <a:rPr lang="en-US" sz="2000" i="1" smtClean="0"/>
              <a:t>o’</a:t>
            </a:r>
            <a:r>
              <a:rPr lang="en-US" sz="2000" smtClean="0"/>
              <a:t> to </a:t>
            </a:r>
            <a:r>
              <a:rPr lang="en-US" sz="2000" i="1" smtClean="0"/>
              <a:t>o</a:t>
            </a:r>
            <a:r>
              <a:rPr lang="en-US" sz="2000" smtClean="0"/>
              <a:t>:</a:t>
            </a:r>
          </a:p>
          <a:p>
            <a:pPr>
              <a:lnSpc>
                <a:spcPct val="110000"/>
              </a:lnSpc>
            </a:pPr>
            <a:endParaRPr lang="en-US" sz="2000" smtClean="0"/>
          </a:p>
          <a:p>
            <a:pPr lvl="1">
              <a:lnSpc>
                <a:spcPct val="110000"/>
              </a:lnSpc>
            </a:pPr>
            <a:r>
              <a:rPr lang="en-US" sz="2000" smtClean="0"/>
              <a:t>where k is a user-specified parameter</a:t>
            </a:r>
          </a:p>
          <a:p>
            <a:pPr>
              <a:lnSpc>
                <a:spcPct val="110000"/>
              </a:lnSpc>
            </a:pPr>
            <a:r>
              <a:rPr lang="en-US" sz="2000" smtClean="0"/>
              <a:t>Local reachability density of </a:t>
            </a:r>
            <a:r>
              <a:rPr lang="en-US" sz="2000" i="1" smtClean="0"/>
              <a:t>o</a:t>
            </a:r>
            <a:r>
              <a:rPr lang="en-US" sz="2000" smtClean="0"/>
              <a:t>:</a:t>
            </a:r>
          </a:p>
        </p:txBody>
      </p:sp>
      <p:sp>
        <p:nvSpPr>
          <p:cNvPr id="28676"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1E655367-3565-4368-AFBB-8F9900807072}" type="slidenum">
              <a:rPr lang="en-US" sz="1200" b="1">
                <a:latin typeface="Calibri" pitchFamily="34" charset="0"/>
              </a:rPr>
              <a:pPr algn="r"/>
              <a:t>26</a:t>
            </a:fld>
            <a:endParaRPr lang="en-US" sz="1200" b="1">
              <a:latin typeface="Calibri" pitchFamily="34" charset="0"/>
            </a:endParaRPr>
          </a:p>
        </p:txBody>
      </p:sp>
      <p:sp>
        <p:nvSpPr>
          <p:cNvPr id="28677" name="Rectangle 5"/>
          <p:cNvSpPr>
            <a:spLocks noChangeArrowheads="1"/>
          </p:cNvSpPr>
          <p:nvPr/>
        </p:nvSpPr>
        <p:spPr bwMode="auto">
          <a:xfrm>
            <a:off x="304800" y="3352800"/>
            <a:ext cx="8686800" cy="3048000"/>
          </a:xfrm>
          <a:prstGeom prst="rect">
            <a:avLst/>
          </a:prstGeom>
          <a:noFill/>
          <a:ln w="9525">
            <a:noFill/>
            <a:miter lim="800000"/>
            <a:headEnd/>
            <a:tailEnd/>
          </a:ln>
        </p:spPr>
        <p:txBody>
          <a:bodyPr/>
          <a:lstStyle/>
          <a:p>
            <a:pPr marL="342900" indent="-342900" algn="l" eaLnBrk="0" hangingPunct="0">
              <a:lnSpc>
                <a:spcPct val="110000"/>
              </a:lnSpc>
              <a:spcBef>
                <a:spcPct val="20000"/>
              </a:spcBef>
              <a:buClr>
                <a:schemeClr val="folHlink"/>
              </a:buClr>
              <a:buSzPct val="60000"/>
              <a:buFont typeface="Wingdings" pitchFamily="2" charset="2"/>
              <a:buChar char="n"/>
            </a:pPr>
            <a:r>
              <a:rPr lang="en-US" sz="2000">
                <a:latin typeface="Arial" pitchFamily="34" charset="0"/>
              </a:rPr>
              <a:t>LOF (Local outlier factor) of an object o is the average of the ratio of local reachability of </a:t>
            </a:r>
            <a:r>
              <a:rPr lang="en-US" sz="2000" i="1">
                <a:latin typeface="Arial" pitchFamily="34" charset="0"/>
              </a:rPr>
              <a:t>o</a:t>
            </a:r>
            <a:r>
              <a:rPr lang="en-US" sz="2000">
                <a:latin typeface="Arial" pitchFamily="34" charset="0"/>
              </a:rPr>
              <a:t> and those of </a:t>
            </a:r>
            <a:r>
              <a:rPr lang="en-US" sz="2000" i="1">
                <a:latin typeface="Arial" pitchFamily="34" charset="0"/>
              </a:rPr>
              <a:t>o</a:t>
            </a:r>
            <a:r>
              <a:rPr lang="en-US" sz="2000">
                <a:latin typeface="Arial" pitchFamily="34" charset="0"/>
              </a:rPr>
              <a:t>’s k-nearest neighbors</a:t>
            </a:r>
          </a:p>
          <a:p>
            <a:pPr marL="342900" indent="-342900" algn="l" eaLnBrk="0" hangingPunct="0">
              <a:lnSpc>
                <a:spcPct val="110000"/>
              </a:lnSpc>
              <a:spcBef>
                <a:spcPct val="20000"/>
              </a:spcBef>
              <a:buClr>
                <a:schemeClr val="folHlink"/>
              </a:buClr>
              <a:buSzPct val="60000"/>
              <a:buFont typeface="Wingdings" pitchFamily="2" charset="2"/>
              <a:buChar char="n"/>
            </a:pPr>
            <a:endParaRPr lang="en-US" sz="2000">
              <a:latin typeface="Arial" pitchFamily="34" charset="0"/>
            </a:endParaRPr>
          </a:p>
          <a:p>
            <a:pPr marL="342900" indent="-342900" algn="l" eaLnBrk="0" hangingPunct="0">
              <a:lnSpc>
                <a:spcPct val="110000"/>
              </a:lnSpc>
              <a:spcBef>
                <a:spcPct val="20000"/>
              </a:spcBef>
              <a:buClr>
                <a:schemeClr val="folHlink"/>
              </a:buClr>
              <a:buSzPct val="60000"/>
              <a:buFont typeface="Wingdings" pitchFamily="2" charset="2"/>
              <a:buChar char="n"/>
            </a:pPr>
            <a:endParaRPr lang="en-US" sz="2000" i="1">
              <a:latin typeface="Arial" pitchFamily="34" charset="0"/>
            </a:endParaRPr>
          </a:p>
          <a:p>
            <a:pPr marL="342900" indent="-342900" algn="l" eaLnBrk="0" hangingPunct="0">
              <a:lnSpc>
                <a:spcPct val="110000"/>
              </a:lnSpc>
              <a:spcBef>
                <a:spcPct val="20000"/>
              </a:spcBef>
              <a:buClr>
                <a:schemeClr val="folHlink"/>
              </a:buClr>
              <a:buSzPct val="60000"/>
              <a:buFont typeface="Wingdings" pitchFamily="2" charset="2"/>
              <a:buChar char="n"/>
            </a:pPr>
            <a:r>
              <a:rPr lang="en-US" sz="2000">
                <a:latin typeface="Arial" pitchFamily="34" charset="0"/>
              </a:rPr>
              <a:t>The lower the local reachability density of o, and the higher the local reachability density of the kNN of o, the higher LOF</a:t>
            </a:r>
          </a:p>
          <a:p>
            <a:pPr marL="342900" indent="-342900" algn="l" eaLnBrk="0" hangingPunct="0">
              <a:lnSpc>
                <a:spcPct val="110000"/>
              </a:lnSpc>
              <a:spcBef>
                <a:spcPct val="20000"/>
              </a:spcBef>
              <a:buClr>
                <a:schemeClr val="folHlink"/>
              </a:buClr>
              <a:buSzPct val="60000"/>
              <a:buFont typeface="Wingdings" pitchFamily="2" charset="2"/>
              <a:buChar char="n"/>
            </a:pPr>
            <a:r>
              <a:rPr lang="en-US" sz="2000">
                <a:latin typeface="Arial" pitchFamily="34" charset="0"/>
              </a:rPr>
              <a:t>This captures a local outlier whose local density is relatively low comparing to the local densities of its kNN</a:t>
            </a:r>
          </a:p>
        </p:txBody>
      </p:sp>
      <p:pic>
        <p:nvPicPr>
          <p:cNvPr id="28678" name="Picture 7"/>
          <p:cNvPicPr>
            <a:picLocks noChangeAspect="1" noChangeArrowheads="1"/>
          </p:cNvPicPr>
          <p:nvPr/>
        </p:nvPicPr>
        <p:blipFill>
          <a:blip r:embed="rId3" cstate="print"/>
          <a:srcRect/>
          <a:stretch>
            <a:fillRect/>
          </a:stretch>
        </p:blipFill>
        <p:spPr bwMode="auto">
          <a:xfrm>
            <a:off x="5638800" y="990600"/>
            <a:ext cx="3352800" cy="2335213"/>
          </a:xfrm>
          <a:prstGeom prst="rect">
            <a:avLst/>
          </a:prstGeom>
          <a:noFill/>
          <a:ln w="9525">
            <a:noFill/>
            <a:miter lim="800000"/>
            <a:headEnd/>
            <a:tailEnd/>
          </a:ln>
          <a:effectLst/>
        </p:spPr>
      </p:pic>
      <p:pic>
        <p:nvPicPr>
          <p:cNvPr id="28679" name="Picture 8"/>
          <p:cNvPicPr>
            <a:picLocks noChangeAspect="1" noChangeArrowheads="1"/>
          </p:cNvPicPr>
          <p:nvPr/>
        </p:nvPicPr>
        <p:blipFill>
          <a:blip r:embed="rId4" cstate="print"/>
          <a:srcRect/>
          <a:stretch>
            <a:fillRect/>
          </a:stretch>
        </p:blipFill>
        <p:spPr bwMode="auto">
          <a:xfrm>
            <a:off x="609600" y="1524000"/>
            <a:ext cx="5029200" cy="350838"/>
          </a:xfrm>
          <a:prstGeom prst="rect">
            <a:avLst/>
          </a:prstGeom>
          <a:noFill/>
          <a:ln w="9525">
            <a:noFill/>
            <a:miter lim="800000"/>
            <a:headEnd/>
            <a:tailEnd/>
          </a:ln>
          <a:effectLst/>
        </p:spPr>
      </p:pic>
      <p:pic>
        <p:nvPicPr>
          <p:cNvPr id="28680" name="Picture 9"/>
          <p:cNvPicPr>
            <a:picLocks noChangeAspect="1" noChangeArrowheads="1"/>
          </p:cNvPicPr>
          <p:nvPr/>
        </p:nvPicPr>
        <p:blipFill>
          <a:blip r:embed="rId5" cstate="print"/>
          <a:srcRect/>
          <a:stretch>
            <a:fillRect/>
          </a:stretch>
        </p:blipFill>
        <p:spPr bwMode="auto">
          <a:xfrm>
            <a:off x="990600" y="2667000"/>
            <a:ext cx="4625975" cy="609600"/>
          </a:xfrm>
          <a:prstGeom prst="rect">
            <a:avLst/>
          </a:prstGeom>
          <a:noFill/>
          <a:ln w="9525">
            <a:noFill/>
            <a:miter lim="800000"/>
            <a:headEnd/>
            <a:tailEnd/>
          </a:ln>
          <a:effectLst/>
        </p:spPr>
      </p:pic>
      <p:pic>
        <p:nvPicPr>
          <p:cNvPr id="28681" name="Picture 10"/>
          <p:cNvPicPr>
            <a:picLocks noChangeAspect="1" noChangeArrowheads="1"/>
          </p:cNvPicPr>
          <p:nvPr/>
        </p:nvPicPr>
        <p:blipFill>
          <a:blip r:embed="rId6" cstate="print"/>
          <a:srcRect/>
          <a:stretch>
            <a:fillRect/>
          </a:stretch>
        </p:blipFill>
        <p:spPr bwMode="auto">
          <a:xfrm>
            <a:off x="762000" y="4114800"/>
            <a:ext cx="7772400" cy="762000"/>
          </a:xfrm>
          <a:prstGeom prst="rect">
            <a:avLst/>
          </a:prstGeom>
          <a:noFill/>
          <a:ln w="9525">
            <a:noFill/>
            <a:miter lim="800000"/>
            <a:headEnd/>
            <a:tailEnd/>
          </a:ln>
          <a:effectLst/>
        </p:spPr>
      </p:pic>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CB637F5B-9447-474B-A168-0BBB9569ADBB}" type="slidenum">
              <a:rPr lang="en-US" sz="1400" b="1">
                <a:latin typeface="Calibri" pitchFamily="34" charset="0"/>
              </a:rPr>
              <a:pPr algn="r"/>
              <a:t>27</a:t>
            </a:fld>
            <a:endParaRPr lang="en-US" sz="1400" b="1">
              <a:latin typeface="Calibri" pitchFamily="34" charset="0"/>
            </a:endParaRPr>
          </a:p>
        </p:txBody>
      </p:sp>
      <p:sp>
        <p:nvSpPr>
          <p:cNvPr id="29699" name="Rectangle 2"/>
          <p:cNvSpPr>
            <a:spLocks noGrp="1" noChangeArrowheads="1"/>
          </p:cNvSpPr>
          <p:nvPr>
            <p:ph type="title" idx="4294967295"/>
          </p:nvPr>
        </p:nvSpPr>
        <p:spPr>
          <a:xfrm>
            <a:off x="0" y="152400"/>
            <a:ext cx="9144000" cy="762000"/>
          </a:xfrm>
          <a:noFill/>
        </p:spPr>
        <p:txBody>
          <a:bodyPr lIns="92075" tIns="46038" rIns="92075" bIns="46038" anchor="ctr">
            <a:normAutofit fontScale="90000"/>
          </a:bodyPr>
          <a:lstStyle/>
          <a:p>
            <a:pPr eaLnBrk="1" hangingPunct="1"/>
            <a:r>
              <a:rPr lang="en-US" smtClean="0"/>
              <a:t>Chapter 12. </a:t>
            </a:r>
            <a:r>
              <a:rPr lang="en-AU" altLang="zh-TW" smtClean="0">
                <a:ea typeface="PMingLiU" pitchFamily="18" charset="-120"/>
              </a:rPr>
              <a:t>Outlier Analysis</a:t>
            </a:r>
            <a:endParaRPr lang="en-US" smtClean="0">
              <a:ea typeface="PMingLiU" pitchFamily="18" charset="-120"/>
            </a:endParaRPr>
          </a:p>
        </p:txBody>
      </p:sp>
      <p:sp>
        <p:nvSpPr>
          <p:cNvPr id="29700" name="Rectangle 3"/>
          <p:cNvSpPr>
            <a:spLocks noGrp="1" noChangeArrowheads="1"/>
          </p:cNvSpPr>
          <p:nvPr>
            <p:ph type="body" idx="4294967295"/>
          </p:nvPr>
        </p:nvSpPr>
        <p:spPr>
          <a:xfrm>
            <a:off x="0" y="1066800"/>
            <a:ext cx="8534400" cy="5486400"/>
          </a:xfrm>
          <a:noFill/>
        </p:spPr>
        <p:txBody>
          <a:bodyPr lIns="92075" tIns="46038" rIns="92075" bIns="46038">
            <a:normAutofit fontScale="92500" lnSpcReduction="10000"/>
          </a:bodyPr>
          <a:lstStyle/>
          <a:p>
            <a:pPr marL="533400" indent="-533400">
              <a:lnSpc>
                <a:spcPct val="120000"/>
              </a:lnSpc>
            </a:pPr>
            <a:r>
              <a:rPr lang="en-US" smtClean="0"/>
              <a:t>Outlier and Outlier Analysis</a:t>
            </a:r>
          </a:p>
          <a:p>
            <a:pPr marL="533400" indent="-533400">
              <a:lnSpc>
                <a:spcPct val="120000"/>
              </a:lnSpc>
            </a:pPr>
            <a:r>
              <a:rPr lang="en-US" smtClean="0"/>
              <a:t>Outlier Detection Methods</a:t>
            </a:r>
          </a:p>
          <a:p>
            <a:pPr marL="533400" indent="-533400">
              <a:lnSpc>
                <a:spcPct val="120000"/>
              </a:lnSpc>
            </a:pPr>
            <a:r>
              <a:rPr lang="en-US" smtClean="0"/>
              <a:t>Statistical Approaches</a:t>
            </a:r>
          </a:p>
          <a:p>
            <a:pPr marL="533400" indent="-533400">
              <a:lnSpc>
                <a:spcPct val="120000"/>
              </a:lnSpc>
            </a:pPr>
            <a:r>
              <a:rPr lang="en-US" smtClean="0"/>
              <a:t>Proximity-Base Approaches</a:t>
            </a:r>
          </a:p>
          <a:p>
            <a:pPr marL="533400" indent="-533400">
              <a:lnSpc>
                <a:spcPct val="120000"/>
              </a:lnSpc>
            </a:pPr>
            <a:r>
              <a:rPr lang="en-US" smtClean="0"/>
              <a:t>Clustering-Base Approaches</a:t>
            </a:r>
          </a:p>
          <a:p>
            <a:pPr marL="533400" indent="-533400">
              <a:lnSpc>
                <a:spcPct val="120000"/>
              </a:lnSpc>
            </a:pPr>
            <a:r>
              <a:rPr lang="en-US" smtClean="0"/>
              <a:t>Classification Approaches</a:t>
            </a:r>
          </a:p>
          <a:p>
            <a:pPr marL="533400" indent="-533400">
              <a:lnSpc>
                <a:spcPct val="120000"/>
              </a:lnSpc>
            </a:pPr>
            <a:r>
              <a:rPr lang="en-US" smtClean="0"/>
              <a:t>Mining Contextual and Collective Outliers</a:t>
            </a:r>
          </a:p>
          <a:p>
            <a:pPr marL="533400" indent="-533400">
              <a:lnSpc>
                <a:spcPct val="120000"/>
              </a:lnSpc>
            </a:pPr>
            <a:r>
              <a:rPr lang="en-US" smtClean="0"/>
              <a:t>Outlier Detection in High Dimensional Data</a:t>
            </a:r>
          </a:p>
          <a:p>
            <a:pPr marL="533400" indent="-533400">
              <a:lnSpc>
                <a:spcPct val="120000"/>
              </a:lnSpc>
            </a:pPr>
            <a:r>
              <a:rPr lang="en-US" smtClean="0"/>
              <a:t>Summary</a:t>
            </a:r>
          </a:p>
        </p:txBody>
      </p:sp>
      <p:sp>
        <p:nvSpPr>
          <p:cNvPr id="29701" name="AutoShape 5"/>
          <p:cNvSpPr>
            <a:spLocks noChangeArrowheads="1"/>
          </p:cNvSpPr>
          <p:nvPr/>
        </p:nvSpPr>
        <p:spPr bwMode="auto">
          <a:xfrm rot="9426988">
            <a:off x="5638800" y="3352800"/>
            <a:ext cx="3810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6600"/>
          </a:solidFill>
          <a:ln w="9525">
            <a:solidFill>
              <a:schemeClr val="tx1"/>
            </a:solidFill>
            <a:miter lim="800000"/>
            <a:headEnd/>
            <a:tailEnd/>
          </a:ln>
          <a:effectLst/>
        </p:spPr>
        <p:txBody>
          <a:bodyPr wrap="none" anchor="ctr"/>
          <a:lstStyle/>
          <a:p>
            <a:endParaRPr lang="en-IN"/>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914400"/>
          </a:xfrm>
        </p:spPr>
        <p:txBody>
          <a:bodyPr>
            <a:normAutofit fontScale="90000"/>
          </a:bodyPr>
          <a:lstStyle/>
          <a:p>
            <a:r>
              <a:rPr lang="en-US" sz="3200" smtClean="0"/>
              <a:t>Clustering-Based Outlier Detection (1 &amp; 2):</a:t>
            </a:r>
            <a:br>
              <a:rPr lang="en-US" sz="3200" smtClean="0"/>
            </a:br>
            <a:r>
              <a:rPr lang="en-US" sz="2400" smtClean="0"/>
              <a:t>Not belong to any cluster, or far from the closest one</a:t>
            </a:r>
          </a:p>
        </p:txBody>
      </p:sp>
      <p:sp>
        <p:nvSpPr>
          <p:cNvPr id="30723" name="Rectangle 3"/>
          <p:cNvSpPr>
            <a:spLocks noGrp="1" noChangeArrowheads="1"/>
          </p:cNvSpPr>
          <p:nvPr>
            <p:ph idx="1"/>
          </p:nvPr>
        </p:nvSpPr>
        <p:spPr>
          <a:xfrm>
            <a:off x="152400" y="990600"/>
            <a:ext cx="8610600" cy="914400"/>
          </a:xfrm>
        </p:spPr>
        <p:txBody>
          <a:bodyPr/>
          <a:lstStyle/>
          <a:p>
            <a:pPr>
              <a:lnSpc>
                <a:spcPct val="90000"/>
              </a:lnSpc>
            </a:pPr>
            <a:r>
              <a:rPr lang="en-US" sz="2000" smtClean="0"/>
              <a:t>An object is an outlier if (1) it does not belong to any cluster, (2) there is a large distance between the object and its closest cluster , or (3) it belongs to a small or sparse cluster </a:t>
            </a:r>
          </a:p>
        </p:txBody>
      </p:sp>
      <p:pic>
        <p:nvPicPr>
          <p:cNvPr id="30724" name="Picture 4"/>
          <p:cNvPicPr>
            <a:picLocks noChangeAspect="1" noChangeArrowheads="1"/>
          </p:cNvPicPr>
          <p:nvPr/>
        </p:nvPicPr>
        <p:blipFill>
          <a:blip r:embed="rId3" cstate="print"/>
          <a:srcRect/>
          <a:stretch>
            <a:fillRect/>
          </a:stretch>
        </p:blipFill>
        <p:spPr bwMode="auto">
          <a:xfrm>
            <a:off x="7180263" y="1752600"/>
            <a:ext cx="1963737" cy="1184275"/>
          </a:xfrm>
          <a:prstGeom prst="rect">
            <a:avLst/>
          </a:prstGeom>
          <a:noFill/>
          <a:ln w="9525">
            <a:noFill/>
            <a:miter lim="800000"/>
            <a:headEnd/>
            <a:tailEnd/>
          </a:ln>
          <a:effectLst/>
        </p:spPr>
      </p:pic>
      <p:pic>
        <p:nvPicPr>
          <p:cNvPr id="30725" name="Picture 5"/>
          <p:cNvPicPr>
            <a:picLocks noChangeAspect="1" noChangeArrowheads="1"/>
          </p:cNvPicPr>
          <p:nvPr/>
        </p:nvPicPr>
        <p:blipFill>
          <a:blip r:embed="rId4" cstate="print"/>
          <a:srcRect/>
          <a:stretch>
            <a:fillRect/>
          </a:stretch>
        </p:blipFill>
        <p:spPr bwMode="auto">
          <a:xfrm>
            <a:off x="6999288" y="3429000"/>
            <a:ext cx="2144712" cy="1819275"/>
          </a:xfrm>
          <a:prstGeom prst="rect">
            <a:avLst/>
          </a:prstGeom>
          <a:noFill/>
          <a:ln w="9525">
            <a:noFill/>
            <a:miter lim="800000"/>
            <a:headEnd/>
            <a:tailEnd/>
          </a:ln>
          <a:effectLst/>
        </p:spPr>
      </p:pic>
      <p:sp>
        <p:nvSpPr>
          <p:cNvPr id="30726" name="Rectangle 6"/>
          <p:cNvSpPr>
            <a:spLocks noChangeArrowheads="1"/>
          </p:cNvSpPr>
          <p:nvPr/>
        </p:nvSpPr>
        <p:spPr bwMode="auto">
          <a:xfrm>
            <a:off x="152400" y="1905000"/>
            <a:ext cx="6858000" cy="34290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Case I: Not belong to any cluster</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Identify animals not part of a flock:  Using a density-based clustering method such as DBSCAN</a:t>
            </a:r>
          </a:p>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Case 2:  Far from its closest cluster </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Using k-means, partition data points of into clusters </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For each object o, assign an outlier score based on its distance from its closest center </a:t>
            </a:r>
          </a:p>
          <a:p>
            <a:pPr marL="1143000" lvl="2" indent="-228600" algn="l" eaLnBrk="0" hangingPunct="0">
              <a:spcBef>
                <a:spcPct val="20000"/>
              </a:spcBef>
              <a:buClr>
                <a:schemeClr val="folHlink"/>
              </a:buClr>
              <a:buSzPct val="50000"/>
              <a:buFont typeface="Wingdings" pitchFamily="2" charset="2"/>
              <a:buChar char="n"/>
            </a:pPr>
            <a:r>
              <a:rPr lang="en-US" sz="2000">
                <a:latin typeface="Arial" pitchFamily="34" charset="0"/>
              </a:rPr>
              <a:t>If dist(o, c</a:t>
            </a:r>
            <a:r>
              <a:rPr lang="en-US" sz="2000" baseline="-25000">
                <a:latin typeface="Arial" pitchFamily="34" charset="0"/>
              </a:rPr>
              <a:t>o</a:t>
            </a:r>
            <a:r>
              <a:rPr lang="en-US" sz="2000">
                <a:latin typeface="Arial" pitchFamily="34" charset="0"/>
              </a:rPr>
              <a:t>)/avg_dist(c</a:t>
            </a:r>
            <a:r>
              <a:rPr lang="en-US" sz="2000" baseline="-25000">
                <a:latin typeface="Arial" pitchFamily="34" charset="0"/>
              </a:rPr>
              <a:t>o</a:t>
            </a:r>
            <a:r>
              <a:rPr lang="en-US" sz="2000">
                <a:latin typeface="Arial" pitchFamily="34" charset="0"/>
              </a:rPr>
              <a:t>) is large, likely an outlier</a:t>
            </a:r>
          </a:p>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Ex. Intrusion detection: Consider the similarity between data points and the clusters in a training data set</a:t>
            </a:r>
          </a:p>
        </p:txBody>
      </p:sp>
      <p:sp>
        <p:nvSpPr>
          <p:cNvPr id="30727" name="Rectangle 7"/>
          <p:cNvSpPr>
            <a:spLocks noChangeArrowheads="1"/>
          </p:cNvSpPr>
          <p:nvPr/>
        </p:nvSpPr>
        <p:spPr bwMode="auto">
          <a:xfrm>
            <a:off x="152400" y="5410200"/>
            <a:ext cx="8839200" cy="1371600"/>
          </a:xfrm>
          <a:prstGeom prst="rect">
            <a:avLst/>
          </a:prstGeom>
          <a:noFill/>
          <a:ln w="9525">
            <a:noFill/>
            <a:miter lim="800000"/>
            <a:headEnd/>
            <a:tailEnd/>
          </a:ln>
        </p:spPr>
        <p:txBody>
          <a:bodyPr/>
          <a:lstStyle/>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Use a training set to find patterns of “normal” data, e.g., frequent itemsets in each segment, and cluster similar connections into groups</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Compare new data points with the clusters mined</a:t>
            </a:r>
            <a:r>
              <a:rPr lang="en-US" sz="2000">
                <a:latin typeface="Arial" pitchFamily="34" charset="0"/>
                <a:cs typeface="Arial" pitchFamily="34" charset="0"/>
              </a:rPr>
              <a:t>—</a:t>
            </a:r>
            <a:r>
              <a:rPr lang="en-US" sz="2000">
                <a:latin typeface="Arial" pitchFamily="34" charset="0"/>
              </a:rPr>
              <a:t>Outliers are possible attacks</a:t>
            </a:r>
          </a:p>
        </p:txBody>
      </p:sp>
      <p:sp>
        <p:nvSpPr>
          <p:cNvPr id="30728"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B9B6189A-B115-4B8E-BCEE-D7098940E93B}" type="slidenum">
              <a:rPr lang="en-US" sz="1400" b="1">
                <a:latin typeface="Calibri" pitchFamily="34" charset="0"/>
              </a:rPr>
              <a:pPr algn="r"/>
              <a:t>28</a:t>
            </a:fld>
            <a:endParaRPr lang="en-US" sz="1400" b="1">
              <a:latin typeface="Calibri" pitchFamily="34" charset="0"/>
            </a:endParaRPr>
          </a:p>
        </p:txBody>
      </p:sp>
    </p:spTree>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6" name="Picture 7"/>
          <p:cNvPicPr>
            <a:picLocks noChangeAspect="1" noChangeArrowheads="1"/>
          </p:cNvPicPr>
          <p:nvPr/>
        </p:nvPicPr>
        <p:blipFill>
          <a:blip r:embed="rId3" cstate="print"/>
          <a:srcRect/>
          <a:stretch>
            <a:fillRect/>
          </a:stretch>
        </p:blipFill>
        <p:spPr bwMode="auto">
          <a:xfrm>
            <a:off x="6386513" y="1066800"/>
            <a:ext cx="2605087" cy="2078038"/>
          </a:xfrm>
          <a:prstGeom prst="rect">
            <a:avLst/>
          </a:prstGeom>
          <a:noFill/>
          <a:ln w="9525">
            <a:noFill/>
            <a:miter lim="800000"/>
            <a:headEnd/>
            <a:tailEnd/>
          </a:ln>
          <a:effectLst/>
        </p:spPr>
      </p:pic>
      <p:sp>
        <p:nvSpPr>
          <p:cNvPr id="31747" name="Rectangle 3"/>
          <p:cNvSpPr>
            <a:spLocks noGrp="1" noChangeArrowheads="1"/>
          </p:cNvSpPr>
          <p:nvPr>
            <p:ph idx="1"/>
          </p:nvPr>
        </p:nvSpPr>
        <p:spPr>
          <a:xfrm>
            <a:off x="228600" y="1143000"/>
            <a:ext cx="6477000" cy="3352800"/>
          </a:xfrm>
        </p:spPr>
        <p:txBody>
          <a:bodyPr/>
          <a:lstStyle/>
          <a:p>
            <a:pPr>
              <a:lnSpc>
                <a:spcPct val="120000"/>
              </a:lnSpc>
            </a:pPr>
            <a:r>
              <a:rPr lang="en-US" sz="2000" i="1" smtClean="0"/>
              <a:t>FindCBLOF: </a:t>
            </a:r>
            <a:r>
              <a:rPr lang="en-US" sz="2000" smtClean="0"/>
              <a:t>Detect outliers in small clusters</a:t>
            </a:r>
          </a:p>
          <a:p>
            <a:pPr lvl="1">
              <a:lnSpc>
                <a:spcPct val="120000"/>
              </a:lnSpc>
            </a:pPr>
            <a:r>
              <a:rPr lang="en-US" sz="2000" smtClean="0"/>
              <a:t>Find clusters, and sort them in decreasing size</a:t>
            </a:r>
          </a:p>
          <a:p>
            <a:pPr lvl="1">
              <a:lnSpc>
                <a:spcPct val="120000"/>
              </a:lnSpc>
            </a:pPr>
            <a:r>
              <a:rPr lang="en-US" sz="2000" smtClean="0"/>
              <a:t>To each data point, assign a </a:t>
            </a:r>
            <a:r>
              <a:rPr lang="en-US" sz="2000" i="1" smtClean="0"/>
              <a:t>cluster-based local outlier factor </a:t>
            </a:r>
            <a:r>
              <a:rPr lang="en-US" sz="2000" smtClean="0"/>
              <a:t>(CBLOF):</a:t>
            </a:r>
          </a:p>
          <a:p>
            <a:pPr lvl="1">
              <a:lnSpc>
                <a:spcPct val="120000"/>
              </a:lnSpc>
            </a:pPr>
            <a:r>
              <a:rPr lang="en-US" sz="2000" smtClean="0"/>
              <a:t>If obj p belongs to a large cluster, CBLOF = cluster_size X similarity between p and cluster</a:t>
            </a:r>
          </a:p>
          <a:p>
            <a:pPr lvl="1">
              <a:lnSpc>
                <a:spcPct val="120000"/>
              </a:lnSpc>
            </a:pPr>
            <a:r>
              <a:rPr lang="en-US" sz="2000" smtClean="0"/>
              <a:t>If p belongs to a small one, CBLOF = cluster size X  similarity betw. p and the closest large cluster</a:t>
            </a:r>
          </a:p>
        </p:txBody>
      </p:sp>
      <p:sp>
        <p:nvSpPr>
          <p:cNvPr id="31748"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ABFA2766-9892-4CD1-8BBF-685942E43B0E}" type="slidenum">
              <a:rPr lang="en-US" sz="1400" b="1">
                <a:latin typeface="Calibri" pitchFamily="34" charset="0"/>
              </a:rPr>
              <a:pPr algn="r"/>
              <a:t>29</a:t>
            </a:fld>
            <a:endParaRPr lang="en-US" sz="1400" b="1">
              <a:latin typeface="Calibri" pitchFamily="34" charset="0"/>
            </a:endParaRPr>
          </a:p>
        </p:txBody>
      </p:sp>
      <p:sp>
        <p:nvSpPr>
          <p:cNvPr id="31749" name="Rectangle 5"/>
          <p:cNvSpPr>
            <a:spLocks noChangeArrowheads="1"/>
          </p:cNvSpPr>
          <p:nvPr/>
        </p:nvSpPr>
        <p:spPr bwMode="auto">
          <a:xfrm>
            <a:off x="0" y="0"/>
            <a:ext cx="9144000" cy="990600"/>
          </a:xfrm>
          <a:prstGeom prst="rect">
            <a:avLst/>
          </a:prstGeom>
          <a:noFill/>
          <a:ln w="9525">
            <a:noFill/>
            <a:miter lim="800000"/>
            <a:headEnd/>
            <a:tailEnd/>
          </a:ln>
        </p:spPr>
        <p:txBody>
          <a:bodyPr anchor="b"/>
          <a:lstStyle/>
          <a:p>
            <a:pPr eaLnBrk="0" hangingPunct="0"/>
            <a:r>
              <a:rPr lang="en-US" sz="3200">
                <a:solidFill>
                  <a:schemeClr val="tx2"/>
                </a:solidFill>
                <a:latin typeface="Berlin Sans FB Demi" pitchFamily="34" charset="0"/>
              </a:rPr>
              <a:t>Clustering-Based Outlier Detection (3): </a:t>
            </a:r>
            <a:br>
              <a:rPr lang="en-US" sz="3200">
                <a:solidFill>
                  <a:schemeClr val="tx2"/>
                </a:solidFill>
                <a:latin typeface="Berlin Sans FB Demi" pitchFamily="34" charset="0"/>
              </a:rPr>
            </a:br>
            <a:r>
              <a:rPr lang="en-US" sz="3200">
                <a:solidFill>
                  <a:schemeClr val="tx2"/>
                </a:solidFill>
                <a:latin typeface="Berlin Sans FB Demi" pitchFamily="34" charset="0"/>
              </a:rPr>
              <a:t>Detecting Outliers in Small Clusters</a:t>
            </a:r>
          </a:p>
        </p:txBody>
      </p:sp>
      <p:sp>
        <p:nvSpPr>
          <p:cNvPr id="31750" name="Rectangle 9"/>
          <p:cNvSpPr>
            <a:spLocks noChangeArrowheads="1"/>
          </p:cNvSpPr>
          <p:nvPr/>
        </p:nvSpPr>
        <p:spPr bwMode="auto">
          <a:xfrm>
            <a:off x="228600" y="4648200"/>
            <a:ext cx="8534400" cy="1219200"/>
          </a:xfrm>
          <a:prstGeom prst="rect">
            <a:avLst/>
          </a:prstGeom>
          <a:noFill/>
          <a:ln w="9525">
            <a:noFill/>
            <a:miter lim="800000"/>
            <a:headEnd/>
            <a:tailEnd/>
          </a:ln>
        </p:spPr>
        <p:txBody>
          <a:bodyPr/>
          <a:lstStyle/>
          <a:p>
            <a:pPr marL="342900" indent="-342900" algn="l" eaLnBrk="0" hangingPunct="0">
              <a:lnSpc>
                <a:spcPct val="110000"/>
              </a:lnSpc>
              <a:spcBef>
                <a:spcPct val="20000"/>
              </a:spcBef>
              <a:buClr>
                <a:schemeClr val="folHlink"/>
              </a:buClr>
              <a:buSzPct val="60000"/>
              <a:buFont typeface="Wingdings" pitchFamily="2" charset="2"/>
              <a:buChar char="n"/>
            </a:pPr>
            <a:r>
              <a:rPr lang="en-US" sz="2000">
                <a:latin typeface="Arial" pitchFamily="34" charset="0"/>
              </a:rPr>
              <a:t>Ex. In the figure, o is outlier since its closest large cluster is C</a:t>
            </a:r>
            <a:r>
              <a:rPr lang="en-US" sz="2000" baseline="-25000">
                <a:latin typeface="Arial" pitchFamily="34" charset="0"/>
              </a:rPr>
              <a:t>1</a:t>
            </a:r>
            <a:r>
              <a:rPr lang="en-US" sz="2000">
                <a:latin typeface="Arial" pitchFamily="34" charset="0"/>
              </a:rPr>
              <a:t>, but the similarity between o and C</a:t>
            </a:r>
            <a:r>
              <a:rPr lang="en-US" sz="2000" baseline="-25000">
                <a:latin typeface="Arial" pitchFamily="34" charset="0"/>
              </a:rPr>
              <a:t>1</a:t>
            </a:r>
            <a:r>
              <a:rPr lang="en-US" sz="2000">
                <a:latin typeface="Arial" pitchFamily="34" charset="0"/>
              </a:rPr>
              <a:t> is small. For any point in C</a:t>
            </a:r>
            <a:r>
              <a:rPr lang="en-US" sz="2000" baseline="-25000">
                <a:latin typeface="Arial" pitchFamily="34" charset="0"/>
              </a:rPr>
              <a:t>3</a:t>
            </a:r>
            <a:r>
              <a:rPr lang="en-US" sz="2000">
                <a:latin typeface="Arial" pitchFamily="34" charset="0"/>
              </a:rPr>
              <a:t>, its closest large cluster is C</a:t>
            </a:r>
            <a:r>
              <a:rPr lang="en-US" sz="2000" baseline="-25000">
                <a:latin typeface="Arial" pitchFamily="34" charset="0"/>
              </a:rPr>
              <a:t>2</a:t>
            </a:r>
            <a:r>
              <a:rPr lang="en-US" sz="2000">
                <a:latin typeface="Arial" pitchFamily="34" charset="0"/>
              </a:rPr>
              <a:t> but its similarity from C</a:t>
            </a:r>
            <a:r>
              <a:rPr lang="en-US" sz="2000" baseline="-25000">
                <a:latin typeface="Arial" pitchFamily="34" charset="0"/>
              </a:rPr>
              <a:t>2</a:t>
            </a:r>
            <a:r>
              <a:rPr lang="en-US" sz="2000">
                <a:latin typeface="Arial" pitchFamily="34" charset="0"/>
              </a:rPr>
              <a:t> is low, plus |C</a:t>
            </a:r>
            <a:r>
              <a:rPr lang="en-US" sz="2000" baseline="-25000">
                <a:latin typeface="Arial" pitchFamily="34" charset="0"/>
              </a:rPr>
              <a:t>3</a:t>
            </a:r>
            <a:r>
              <a:rPr lang="en-US" sz="2000">
                <a:latin typeface="Arial" pitchFamily="34" charset="0"/>
              </a:rPr>
              <a:t>| = 3 is small</a:t>
            </a: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152400" y="152400"/>
            <a:ext cx="8839200" cy="609600"/>
          </a:xfrm>
        </p:spPr>
        <p:txBody>
          <a:bodyPr>
            <a:normAutofit fontScale="90000"/>
          </a:bodyPr>
          <a:lstStyle/>
          <a:p>
            <a:pPr eaLnBrk="1" hangingPunct="1"/>
            <a:r>
              <a:rPr lang="en-US" smtClean="0"/>
              <a:t>What Are Outliers?</a:t>
            </a:r>
          </a:p>
        </p:txBody>
      </p:sp>
      <p:sp>
        <p:nvSpPr>
          <p:cNvPr id="5124" name="Rectangle 3"/>
          <p:cNvSpPr>
            <a:spLocks noGrp="1" noChangeArrowheads="1"/>
          </p:cNvSpPr>
          <p:nvPr>
            <p:ph idx="1"/>
          </p:nvPr>
        </p:nvSpPr>
        <p:spPr/>
        <p:txBody>
          <a:bodyPr>
            <a:normAutofit fontScale="92500" lnSpcReduction="20000"/>
          </a:bodyPr>
          <a:lstStyle/>
          <a:p>
            <a:pPr eaLnBrk="1" hangingPunct="1"/>
            <a:r>
              <a:rPr lang="en-US" sz="2000" b="1" smtClean="0"/>
              <a:t>Outlier</a:t>
            </a:r>
            <a:r>
              <a:rPr lang="en-US" sz="2000" smtClean="0"/>
              <a:t>: A data object that </a:t>
            </a:r>
            <a:r>
              <a:rPr lang="en-US" sz="2000" b="1" smtClean="0"/>
              <a:t>deviates significantly</a:t>
            </a:r>
            <a:r>
              <a:rPr lang="en-US" sz="2000" smtClean="0"/>
              <a:t> from the normal objects as if it were </a:t>
            </a:r>
            <a:r>
              <a:rPr lang="en-US" sz="2000" b="1" smtClean="0"/>
              <a:t>generated by a different mechanism</a:t>
            </a:r>
          </a:p>
          <a:p>
            <a:pPr lvl="1" eaLnBrk="1" hangingPunct="1"/>
            <a:r>
              <a:rPr lang="en-US" sz="2000" smtClean="0"/>
              <a:t>Ex.:  Unusual credit card purchase, sports: Michael Jordon, Wayne Gretzky, ...</a:t>
            </a:r>
          </a:p>
          <a:p>
            <a:pPr eaLnBrk="1" hangingPunct="1"/>
            <a:r>
              <a:rPr lang="en-US" sz="2000" smtClean="0"/>
              <a:t>Outliers are different from the noise data </a:t>
            </a:r>
          </a:p>
          <a:p>
            <a:pPr lvl="1" eaLnBrk="1" hangingPunct="1"/>
            <a:r>
              <a:rPr lang="en-US" sz="2000" smtClean="0"/>
              <a:t>Noise is random error or variance in a measured variable</a:t>
            </a:r>
          </a:p>
          <a:p>
            <a:pPr lvl="1" eaLnBrk="1" hangingPunct="1"/>
            <a:r>
              <a:rPr lang="en-US" sz="2000" smtClean="0"/>
              <a:t>Noise should be removed before outlier detection</a:t>
            </a:r>
          </a:p>
          <a:p>
            <a:pPr eaLnBrk="1" hangingPunct="1"/>
            <a:r>
              <a:rPr lang="en-US" sz="2000" smtClean="0"/>
              <a:t>Outliers are interesting:  It violates the mechanism that generates the normal data</a:t>
            </a:r>
          </a:p>
          <a:p>
            <a:pPr eaLnBrk="1" hangingPunct="1"/>
            <a:r>
              <a:rPr lang="en-US" sz="2000" smtClean="0"/>
              <a:t>Outlier detection vs. </a:t>
            </a:r>
            <a:r>
              <a:rPr lang="en-US" sz="2000" i="1" smtClean="0"/>
              <a:t>novelty detection</a:t>
            </a:r>
            <a:r>
              <a:rPr lang="en-US" sz="2000" smtClean="0"/>
              <a:t>: early stage, outlier; but later merged into the model</a:t>
            </a:r>
          </a:p>
          <a:p>
            <a:pPr eaLnBrk="1" hangingPunct="1"/>
            <a:r>
              <a:rPr lang="en-US" sz="2000" smtClean="0"/>
              <a:t>Applications:</a:t>
            </a:r>
          </a:p>
          <a:p>
            <a:pPr lvl="1" eaLnBrk="1" hangingPunct="1"/>
            <a:r>
              <a:rPr lang="en-US" sz="2000" smtClean="0"/>
              <a:t>Credit card fraud detection</a:t>
            </a:r>
          </a:p>
          <a:p>
            <a:pPr lvl="1" eaLnBrk="1" hangingPunct="1"/>
            <a:r>
              <a:rPr lang="en-US" sz="2000" smtClean="0"/>
              <a:t>Telecom fraud detection</a:t>
            </a:r>
          </a:p>
          <a:p>
            <a:pPr lvl="1" eaLnBrk="1" hangingPunct="1"/>
            <a:r>
              <a:rPr lang="en-US" sz="2000" smtClean="0"/>
              <a:t>Customer segmentation</a:t>
            </a:r>
          </a:p>
          <a:p>
            <a:pPr lvl="1" eaLnBrk="1" hangingPunct="1"/>
            <a:r>
              <a:rPr lang="en-US" sz="2000" smtClean="0"/>
              <a:t>Medical analysis</a:t>
            </a:r>
          </a:p>
        </p:txBody>
      </p:sp>
      <p:sp>
        <p:nvSpPr>
          <p:cNvPr id="5122" name="Slide Number Placeholder 5"/>
          <p:cNvSpPr>
            <a:spLocks noGrp="1"/>
          </p:cNvSpPr>
          <p:nvPr>
            <p:ph type="sldNum" sz="quarter" idx="12"/>
          </p:nvPr>
        </p:nvSpPr>
        <p:spPr>
          <a:noFill/>
        </p:spPr>
        <p:txBody>
          <a:bodyPr/>
          <a:lstStyle/>
          <a:p>
            <a:fld id="{1504140E-3753-47C1-9606-D9F88BD1868F}" type="slidenum">
              <a:rPr lang="en-US" smtClean="0"/>
              <a:pPr/>
              <a:t>3</a:t>
            </a:fld>
            <a:endParaRPr lang="en-US" smtClean="0"/>
          </a:p>
        </p:txBody>
      </p:sp>
      <p:pic>
        <p:nvPicPr>
          <p:cNvPr id="5125" name="Picture 8"/>
          <p:cNvPicPr>
            <a:picLocks noChangeAspect="1" noChangeArrowheads="1"/>
          </p:cNvPicPr>
          <p:nvPr/>
        </p:nvPicPr>
        <p:blipFill>
          <a:blip r:embed="rId3" cstate="print"/>
          <a:srcRect/>
          <a:stretch>
            <a:fillRect/>
          </a:stretch>
        </p:blipFill>
        <p:spPr bwMode="auto">
          <a:xfrm>
            <a:off x="6019800" y="4800600"/>
            <a:ext cx="2274888" cy="1679575"/>
          </a:xfrm>
          <a:prstGeom prst="rect">
            <a:avLst/>
          </a:prstGeom>
          <a:noFill/>
          <a:ln w="9525">
            <a:noFill/>
            <a:miter lim="800000"/>
            <a:headEnd/>
            <a:tailEnd/>
          </a:ln>
          <a:effectLst/>
        </p:spPr>
      </p:pic>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2400" y="0"/>
            <a:ext cx="9448800" cy="762000"/>
          </a:xfrm>
        </p:spPr>
        <p:txBody>
          <a:bodyPr/>
          <a:lstStyle/>
          <a:p>
            <a:r>
              <a:rPr lang="en-US" sz="3200" smtClean="0"/>
              <a:t>Clustering-Based Method: Strength and Weakness</a:t>
            </a:r>
          </a:p>
        </p:txBody>
      </p:sp>
      <p:sp>
        <p:nvSpPr>
          <p:cNvPr id="32771" name="Rectangle 3"/>
          <p:cNvSpPr>
            <a:spLocks noGrp="1" noChangeArrowheads="1"/>
          </p:cNvSpPr>
          <p:nvPr>
            <p:ph idx="1"/>
          </p:nvPr>
        </p:nvSpPr>
        <p:spPr/>
        <p:txBody>
          <a:bodyPr>
            <a:normAutofit fontScale="92500" lnSpcReduction="20000"/>
          </a:bodyPr>
          <a:lstStyle/>
          <a:p>
            <a:r>
              <a:rPr lang="en-US" sz="2000" smtClean="0"/>
              <a:t>Strength</a:t>
            </a:r>
          </a:p>
          <a:p>
            <a:pPr lvl="1"/>
            <a:r>
              <a:rPr lang="en-US" sz="2000" smtClean="0"/>
              <a:t>Detect outliers without requiring any labeled data</a:t>
            </a:r>
          </a:p>
          <a:p>
            <a:pPr lvl="1"/>
            <a:r>
              <a:rPr lang="en-US" sz="2000" smtClean="0"/>
              <a:t> Work for many types of data</a:t>
            </a:r>
          </a:p>
          <a:p>
            <a:pPr lvl="1"/>
            <a:r>
              <a:rPr lang="en-US" sz="2000" smtClean="0"/>
              <a:t>Clusters can be regarded as summaries of the data</a:t>
            </a:r>
          </a:p>
          <a:p>
            <a:pPr lvl="1"/>
            <a:r>
              <a:rPr lang="en-US" sz="2000" smtClean="0"/>
              <a:t>Once the cluster are obtained, need only compare any object against the clusters to determine whether it is an outlier (fast)</a:t>
            </a:r>
          </a:p>
          <a:p>
            <a:r>
              <a:rPr lang="en-US" sz="2000" smtClean="0"/>
              <a:t>Weakness</a:t>
            </a:r>
          </a:p>
          <a:p>
            <a:pPr lvl="1"/>
            <a:r>
              <a:rPr lang="en-US" sz="2000" smtClean="0"/>
              <a:t>Effectiveness depends highly on the clustering method used</a:t>
            </a:r>
            <a:r>
              <a:rPr lang="en-US" sz="2000" smtClean="0">
                <a:cs typeface="Arial" pitchFamily="34" charset="0"/>
              </a:rPr>
              <a:t>—</a:t>
            </a:r>
            <a:r>
              <a:rPr lang="en-US" sz="2000" smtClean="0"/>
              <a:t>they may not be optimized for outlier detection</a:t>
            </a:r>
          </a:p>
          <a:p>
            <a:pPr lvl="1"/>
            <a:r>
              <a:rPr lang="en-US" sz="2000" smtClean="0"/>
              <a:t>High computational cost: Need to first find clusters</a:t>
            </a:r>
          </a:p>
          <a:p>
            <a:pPr lvl="1"/>
            <a:r>
              <a:rPr lang="en-US" sz="2000" smtClean="0"/>
              <a:t>A method to reduce the cost: Fixed-width clustering</a:t>
            </a:r>
          </a:p>
          <a:p>
            <a:pPr lvl="2"/>
            <a:r>
              <a:rPr lang="en-US" sz="2000" smtClean="0"/>
              <a:t>A point is assigned to a cluster if the center of the cluster is within a pre-defined distance threshold from the point</a:t>
            </a:r>
          </a:p>
          <a:p>
            <a:pPr lvl="2"/>
            <a:r>
              <a:rPr lang="en-US" sz="2000" smtClean="0"/>
              <a:t>If a point cannot be assigned to any existing cluster, a new cluster is created and the distance threshold may be learned from the training data under certain conditions</a:t>
            </a:r>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B4E73501-EF6D-4C9E-9F4E-C6310ECFD63D}" type="slidenum">
              <a:rPr lang="en-US" sz="1200" b="1">
                <a:latin typeface="Calibri" pitchFamily="34" charset="0"/>
              </a:rPr>
              <a:pPr algn="r"/>
              <a:t>31</a:t>
            </a:fld>
            <a:endParaRPr lang="en-US" sz="1200" b="1">
              <a:latin typeface="Calibri" pitchFamily="34" charset="0"/>
            </a:endParaRPr>
          </a:p>
        </p:txBody>
      </p:sp>
      <p:sp>
        <p:nvSpPr>
          <p:cNvPr id="33795" name="Rectangle 2"/>
          <p:cNvSpPr>
            <a:spLocks noGrp="1" noChangeArrowheads="1"/>
          </p:cNvSpPr>
          <p:nvPr>
            <p:ph type="title" idx="4294967295"/>
          </p:nvPr>
        </p:nvSpPr>
        <p:spPr>
          <a:xfrm>
            <a:off x="0" y="152400"/>
            <a:ext cx="9144000" cy="762000"/>
          </a:xfrm>
          <a:noFill/>
        </p:spPr>
        <p:txBody>
          <a:bodyPr lIns="92075" tIns="46038" rIns="92075" bIns="46038" anchor="ctr">
            <a:normAutofit fontScale="90000"/>
          </a:bodyPr>
          <a:lstStyle/>
          <a:p>
            <a:pPr eaLnBrk="1" hangingPunct="1"/>
            <a:r>
              <a:rPr lang="en-US" smtClean="0"/>
              <a:t>Chapter 12. </a:t>
            </a:r>
            <a:r>
              <a:rPr lang="en-AU" altLang="zh-TW" smtClean="0">
                <a:ea typeface="PMingLiU" pitchFamily="18" charset="-120"/>
              </a:rPr>
              <a:t>Outlier Analysis</a:t>
            </a:r>
            <a:endParaRPr lang="en-US" smtClean="0">
              <a:ea typeface="PMingLiU" pitchFamily="18" charset="-120"/>
            </a:endParaRPr>
          </a:p>
        </p:txBody>
      </p:sp>
      <p:sp>
        <p:nvSpPr>
          <p:cNvPr id="33796" name="Rectangle 3"/>
          <p:cNvSpPr>
            <a:spLocks noGrp="1" noChangeArrowheads="1"/>
          </p:cNvSpPr>
          <p:nvPr>
            <p:ph type="body" idx="4294967295"/>
          </p:nvPr>
        </p:nvSpPr>
        <p:spPr>
          <a:xfrm>
            <a:off x="0" y="1066800"/>
            <a:ext cx="8534400" cy="5486400"/>
          </a:xfrm>
          <a:noFill/>
        </p:spPr>
        <p:txBody>
          <a:bodyPr lIns="92075" tIns="46038" rIns="92075" bIns="46038">
            <a:normAutofit fontScale="92500" lnSpcReduction="10000"/>
          </a:bodyPr>
          <a:lstStyle/>
          <a:p>
            <a:pPr marL="533400" indent="-533400">
              <a:lnSpc>
                <a:spcPct val="120000"/>
              </a:lnSpc>
            </a:pPr>
            <a:r>
              <a:rPr lang="en-US" smtClean="0"/>
              <a:t>Outlier and Outlier Analysis</a:t>
            </a:r>
          </a:p>
          <a:p>
            <a:pPr marL="533400" indent="-533400">
              <a:lnSpc>
                <a:spcPct val="120000"/>
              </a:lnSpc>
            </a:pPr>
            <a:r>
              <a:rPr lang="en-US" smtClean="0"/>
              <a:t>Outlier Detection Methods</a:t>
            </a:r>
          </a:p>
          <a:p>
            <a:pPr marL="533400" indent="-533400">
              <a:lnSpc>
                <a:spcPct val="120000"/>
              </a:lnSpc>
            </a:pPr>
            <a:r>
              <a:rPr lang="en-US" smtClean="0"/>
              <a:t>Statistical Approaches</a:t>
            </a:r>
          </a:p>
          <a:p>
            <a:pPr marL="533400" indent="-533400">
              <a:lnSpc>
                <a:spcPct val="120000"/>
              </a:lnSpc>
            </a:pPr>
            <a:r>
              <a:rPr lang="en-US" smtClean="0"/>
              <a:t>Proximity-Base Approaches</a:t>
            </a:r>
          </a:p>
          <a:p>
            <a:pPr marL="533400" indent="-533400">
              <a:lnSpc>
                <a:spcPct val="120000"/>
              </a:lnSpc>
            </a:pPr>
            <a:r>
              <a:rPr lang="en-US" smtClean="0"/>
              <a:t>Clustering-Base Approaches</a:t>
            </a:r>
          </a:p>
          <a:p>
            <a:pPr marL="533400" indent="-533400">
              <a:lnSpc>
                <a:spcPct val="120000"/>
              </a:lnSpc>
            </a:pPr>
            <a:r>
              <a:rPr lang="en-US" smtClean="0"/>
              <a:t>Classification Approaches</a:t>
            </a:r>
          </a:p>
          <a:p>
            <a:pPr marL="533400" indent="-533400">
              <a:lnSpc>
                <a:spcPct val="120000"/>
              </a:lnSpc>
            </a:pPr>
            <a:r>
              <a:rPr lang="en-US" smtClean="0"/>
              <a:t>Mining Contextual and Collective Outliers</a:t>
            </a:r>
          </a:p>
          <a:p>
            <a:pPr marL="533400" indent="-533400">
              <a:lnSpc>
                <a:spcPct val="120000"/>
              </a:lnSpc>
            </a:pPr>
            <a:r>
              <a:rPr lang="en-US" smtClean="0"/>
              <a:t>Outlier Detection in High Dimensional Data</a:t>
            </a:r>
          </a:p>
          <a:p>
            <a:pPr marL="533400" indent="-533400">
              <a:lnSpc>
                <a:spcPct val="120000"/>
              </a:lnSpc>
            </a:pPr>
            <a:r>
              <a:rPr lang="en-US" smtClean="0"/>
              <a:t>Summary</a:t>
            </a:r>
          </a:p>
        </p:txBody>
      </p:sp>
      <p:sp>
        <p:nvSpPr>
          <p:cNvPr id="33797" name="AutoShape 5"/>
          <p:cNvSpPr>
            <a:spLocks noChangeArrowheads="1"/>
          </p:cNvSpPr>
          <p:nvPr/>
        </p:nvSpPr>
        <p:spPr bwMode="auto">
          <a:xfrm rot="9426988">
            <a:off x="5257800" y="4038600"/>
            <a:ext cx="3810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6600"/>
          </a:solidFill>
          <a:ln w="9525">
            <a:solidFill>
              <a:schemeClr val="tx1"/>
            </a:solidFill>
            <a:miter lim="800000"/>
            <a:headEnd/>
            <a:tailEnd/>
          </a:ln>
          <a:effectLst/>
        </p:spPr>
        <p:txBody>
          <a:bodyPr wrap="none" anchor="ctr"/>
          <a:lstStyle/>
          <a:p>
            <a:endParaRPr lang="en-IN"/>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6200" y="152400"/>
            <a:ext cx="9220200" cy="609600"/>
          </a:xfrm>
        </p:spPr>
        <p:txBody>
          <a:bodyPr/>
          <a:lstStyle/>
          <a:p>
            <a:r>
              <a:rPr lang="en-US" sz="3200" smtClean="0"/>
              <a:t>Classification-Based Method I: One-Class Model</a:t>
            </a:r>
          </a:p>
        </p:txBody>
      </p:sp>
      <p:sp>
        <p:nvSpPr>
          <p:cNvPr id="34819" name="Rectangle 3"/>
          <p:cNvSpPr>
            <a:spLocks noGrp="1" noChangeArrowheads="1"/>
          </p:cNvSpPr>
          <p:nvPr>
            <p:ph idx="1"/>
          </p:nvPr>
        </p:nvSpPr>
        <p:spPr>
          <a:xfrm>
            <a:off x="228600" y="990600"/>
            <a:ext cx="5867400" cy="2667000"/>
          </a:xfrm>
        </p:spPr>
        <p:txBody>
          <a:bodyPr>
            <a:normAutofit lnSpcReduction="10000"/>
          </a:bodyPr>
          <a:lstStyle/>
          <a:p>
            <a:pPr>
              <a:lnSpc>
                <a:spcPct val="90000"/>
              </a:lnSpc>
            </a:pPr>
            <a:r>
              <a:rPr lang="en-US" sz="2000" smtClean="0"/>
              <a:t>Idea: Train a classification model that can distinguish “normal” data from outliers</a:t>
            </a:r>
          </a:p>
          <a:p>
            <a:pPr>
              <a:lnSpc>
                <a:spcPct val="90000"/>
              </a:lnSpc>
            </a:pPr>
            <a:r>
              <a:rPr lang="en-US" sz="2000" smtClean="0"/>
              <a:t>A brute-force approach: Consider a training set that contains samples labeled as “normal” and others labeled as “outlier”</a:t>
            </a:r>
          </a:p>
          <a:p>
            <a:pPr lvl="1">
              <a:lnSpc>
                <a:spcPct val="90000"/>
              </a:lnSpc>
            </a:pPr>
            <a:r>
              <a:rPr lang="en-US" sz="2000" smtClean="0"/>
              <a:t>But, the training set is typically heavily biased:  # of “normal” samples likely far exceeds # of outlier samples</a:t>
            </a:r>
          </a:p>
          <a:p>
            <a:pPr lvl="1">
              <a:lnSpc>
                <a:spcPct val="90000"/>
              </a:lnSpc>
            </a:pPr>
            <a:r>
              <a:rPr lang="en-US" sz="2000" smtClean="0"/>
              <a:t>Cannot detect unseen anomaly</a:t>
            </a:r>
          </a:p>
        </p:txBody>
      </p:sp>
      <p:sp>
        <p:nvSpPr>
          <p:cNvPr id="34820"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5109DCD5-7EBF-4F02-91D4-D30D30353BDE}" type="slidenum">
              <a:rPr lang="en-US" sz="1400" b="1">
                <a:latin typeface="Calibri" pitchFamily="34" charset="0"/>
              </a:rPr>
              <a:pPr algn="r"/>
              <a:t>32</a:t>
            </a:fld>
            <a:endParaRPr lang="en-US" sz="1400" b="1">
              <a:latin typeface="Calibri" pitchFamily="34" charset="0"/>
            </a:endParaRPr>
          </a:p>
        </p:txBody>
      </p:sp>
      <p:pic>
        <p:nvPicPr>
          <p:cNvPr id="34821" name="Picture 5"/>
          <p:cNvPicPr>
            <a:picLocks noChangeAspect="1" noChangeArrowheads="1"/>
          </p:cNvPicPr>
          <p:nvPr/>
        </p:nvPicPr>
        <p:blipFill>
          <a:blip r:embed="rId3" cstate="print"/>
          <a:srcRect/>
          <a:stretch>
            <a:fillRect/>
          </a:stretch>
        </p:blipFill>
        <p:spPr bwMode="auto">
          <a:xfrm>
            <a:off x="6019800" y="1143000"/>
            <a:ext cx="3124200" cy="2028825"/>
          </a:xfrm>
          <a:prstGeom prst="rect">
            <a:avLst/>
          </a:prstGeom>
          <a:noFill/>
          <a:ln w="9525">
            <a:noFill/>
            <a:miter lim="800000"/>
            <a:headEnd/>
            <a:tailEnd/>
          </a:ln>
          <a:effectLst/>
        </p:spPr>
      </p:pic>
      <p:sp>
        <p:nvSpPr>
          <p:cNvPr id="34822" name="Rectangle 6"/>
          <p:cNvSpPr>
            <a:spLocks noChangeArrowheads="1"/>
          </p:cNvSpPr>
          <p:nvPr/>
        </p:nvSpPr>
        <p:spPr bwMode="auto">
          <a:xfrm>
            <a:off x="228600" y="3733800"/>
            <a:ext cx="8763000" cy="29718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One-class model: A classifier is built to describe only the normal class. </a:t>
            </a:r>
            <a:endParaRPr lang="en-US" sz="2800">
              <a:latin typeface="Arial" pitchFamily="34" charset="0"/>
            </a:endParaRP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Learn the decision boundary of the normal class using classification methods such as SVM</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Any samples that do not belong to the normal class (not within the decision boundary) are declared as outliers</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Adv: can detect new outliers that may not appear close to any outlier objects in the training set</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Extension: Normal objects may belong to multiple classes</a:t>
            </a:r>
          </a:p>
        </p:txBody>
      </p:sp>
    </p:spTree>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5842" name="Picture 7"/>
          <p:cNvPicPr>
            <a:picLocks noChangeAspect="1" noChangeArrowheads="1"/>
          </p:cNvPicPr>
          <p:nvPr/>
        </p:nvPicPr>
        <p:blipFill>
          <a:blip r:embed="rId3" cstate="print"/>
          <a:srcRect/>
          <a:stretch>
            <a:fillRect/>
          </a:stretch>
        </p:blipFill>
        <p:spPr bwMode="auto">
          <a:xfrm>
            <a:off x="6677025" y="1600200"/>
            <a:ext cx="2466975" cy="2895600"/>
          </a:xfrm>
          <a:prstGeom prst="rect">
            <a:avLst/>
          </a:prstGeom>
          <a:noFill/>
          <a:ln w="9525">
            <a:noFill/>
            <a:miter lim="800000"/>
            <a:headEnd/>
            <a:tailEnd/>
          </a:ln>
          <a:effectLst/>
        </p:spPr>
      </p:pic>
      <p:sp>
        <p:nvSpPr>
          <p:cNvPr id="35843" name="Rectangle 2"/>
          <p:cNvSpPr>
            <a:spLocks noGrp="1" noChangeArrowheads="1"/>
          </p:cNvSpPr>
          <p:nvPr>
            <p:ph type="title"/>
          </p:nvPr>
        </p:nvSpPr>
        <p:spPr>
          <a:xfrm>
            <a:off x="-228600" y="76200"/>
            <a:ext cx="9601200" cy="609600"/>
          </a:xfrm>
        </p:spPr>
        <p:txBody>
          <a:bodyPr/>
          <a:lstStyle/>
          <a:p>
            <a:r>
              <a:rPr lang="en-US" sz="2800" smtClean="0"/>
              <a:t>Classification-Based Method II: Semi-Supervised Learning</a:t>
            </a:r>
          </a:p>
        </p:txBody>
      </p:sp>
      <p:sp>
        <p:nvSpPr>
          <p:cNvPr id="35844" name="Rectangle 3"/>
          <p:cNvSpPr>
            <a:spLocks noGrp="1" noChangeArrowheads="1"/>
          </p:cNvSpPr>
          <p:nvPr>
            <p:ph idx="1"/>
          </p:nvPr>
        </p:nvSpPr>
        <p:spPr>
          <a:xfrm>
            <a:off x="228600" y="914400"/>
            <a:ext cx="6934200" cy="4114800"/>
          </a:xfrm>
        </p:spPr>
        <p:txBody>
          <a:bodyPr/>
          <a:lstStyle/>
          <a:p>
            <a:pPr>
              <a:lnSpc>
                <a:spcPct val="90000"/>
              </a:lnSpc>
            </a:pPr>
            <a:r>
              <a:rPr lang="en-US" sz="2000" smtClean="0"/>
              <a:t>Semi-supervised learning: Combining classification-based and clustering-based methods</a:t>
            </a:r>
          </a:p>
          <a:p>
            <a:pPr>
              <a:lnSpc>
                <a:spcPct val="90000"/>
              </a:lnSpc>
            </a:pPr>
            <a:r>
              <a:rPr lang="en-US" sz="2000" smtClean="0"/>
              <a:t>Method</a:t>
            </a:r>
          </a:p>
          <a:p>
            <a:pPr lvl="1">
              <a:lnSpc>
                <a:spcPct val="90000"/>
              </a:lnSpc>
            </a:pPr>
            <a:r>
              <a:rPr lang="en-US" sz="2000" smtClean="0"/>
              <a:t>Using a clustering-based approach, find a large cluster, C, and a small cluster, C</a:t>
            </a:r>
            <a:r>
              <a:rPr lang="en-US" sz="2000" baseline="-25000" smtClean="0"/>
              <a:t>1</a:t>
            </a:r>
            <a:endParaRPr lang="en-US" sz="2000" smtClean="0"/>
          </a:p>
          <a:p>
            <a:pPr lvl="1">
              <a:lnSpc>
                <a:spcPct val="90000"/>
              </a:lnSpc>
            </a:pPr>
            <a:r>
              <a:rPr lang="en-US" sz="2000" smtClean="0"/>
              <a:t>Since some objects in C carry the label “normal”, treat all objects in C as normal</a:t>
            </a:r>
          </a:p>
          <a:p>
            <a:pPr lvl="1">
              <a:lnSpc>
                <a:spcPct val="90000"/>
              </a:lnSpc>
            </a:pPr>
            <a:r>
              <a:rPr lang="en-US" sz="2000" smtClean="0"/>
              <a:t>Use the one-class model of this cluster to identify normal objects in outlier detection</a:t>
            </a:r>
          </a:p>
          <a:p>
            <a:pPr lvl="1">
              <a:lnSpc>
                <a:spcPct val="90000"/>
              </a:lnSpc>
            </a:pPr>
            <a:r>
              <a:rPr lang="en-US" sz="2000" smtClean="0"/>
              <a:t>Since some objects in cluster C</a:t>
            </a:r>
            <a:r>
              <a:rPr lang="en-US" sz="2000" baseline="-25000" smtClean="0"/>
              <a:t>1</a:t>
            </a:r>
            <a:r>
              <a:rPr lang="en-US" sz="2000" smtClean="0"/>
              <a:t> carry the label “outlier”, declare all objects in C</a:t>
            </a:r>
            <a:r>
              <a:rPr lang="en-US" sz="2000" baseline="-25000" smtClean="0"/>
              <a:t>1</a:t>
            </a:r>
            <a:r>
              <a:rPr lang="en-US" sz="2000" smtClean="0"/>
              <a:t> as outliers</a:t>
            </a:r>
          </a:p>
          <a:p>
            <a:pPr lvl="1">
              <a:lnSpc>
                <a:spcPct val="90000"/>
              </a:lnSpc>
            </a:pPr>
            <a:r>
              <a:rPr lang="en-US" sz="2000" smtClean="0"/>
              <a:t>Any object that does not fall into the model for C (such as </a:t>
            </a:r>
            <a:r>
              <a:rPr lang="en-US" sz="2000" i="1" smtClean="0"/>
              <a:t>a</a:t>
            </a:r>
            <a:r>
              <a:rPr lang="en-US" sz="2000" smtClean="0"/>
              <a:t>) is considered an outlier as well</a:t>
            </a:r>
          </a:p>
        </p:txBody>
      </p:sp>
      <p:sp>
        <p:nvSpPr>
          <p:cNvPr id="35845"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0EEBF914-CEE6-43D8-9153-A516E86D2636}" type="slidenum">
              <a:rPr lang="en-US" sz="1400" b="1">
                <a:latin typeface="Calibri" pitchFamily="34" charset="0"/>
              </a:rPr>
              <a:pPr algn="r"/>
              <a:t>33</a:t>
            </a:fld>
            <a:endParaRPr lang="en-US" sz="1400" b="1">
              <a:latin typeface="Calibri" pitchFamily="34" charset="0"/>
            </a:endParaRPr>
          </a:p>
        </p:txBody>
      </p:sp>
      <p:sp>
        <p:nvSpPr>
          <p:cNvPr id="35846" name="Rectangle 6"/>
          <p:cNvSpPr>
            <a:spLocks noChangeArrowheads="1"/>
          </p:cNvSpPr>
          <p:nvPr/>
        </p:nvSpPr>
        <p:spPr bwMode="auto">
          <a:xfrm>
            <a:off x="228600" y="4953000"/>
            <a:ext cx="8686800" cy="17526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r>
              <a:rPr lang="en-US" sz="2000">
                <a:latin typeface="Arial" pitchFamily="34" charset="0"/>
              </a:rPr>
              <a:t>Comments on classification-based outlier detection methods</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Strength: Outlier detection is fast</a:t>
            </a:r>
          </a:p>
          <a:p>
            <a:pPr marL="742950" lvl="1" indent="-285750" algn="l" eaLnBrk="0" hangingPunct="0">
              <a:spcBef>
                <a:spcPct val="20000"/>
              </a:spcBef>
              <a:buClr>
                <a:schemeClr val="hlink"/>
              </a:buClr>
              <a:buSzPct val="55000"/>
              <a:buFont typeface="Wingdings" pitchFamily="2" charset="2"/>
              <a:buChar char="n"/>
            </a:pPr>
            <a:r>
              <a:rPr lang="en-US" sz="2000">
                <a:latin typeface="Arial" pitchFamily="34" charset="0"/>
              </a:rPr>
              <a:t>Bottleneck: Quality heavily depends on the availability and quality of the training set, but often difficult to obtain representative and high-quality training data</a:t>
            </a:r>
          </a:p>
        </p:txBody>
      </p:sp>
    </p:spTree>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28EE3668-AE4A-4898-81F2-8A86CA8A0DBE}" type="slidenum">
              <a:rPr lang="en-US" sz="1200" b="1">
                <a:latin typeface="Calibri" pitchFamily="34" charset="0"/>
              </a:rPr>
              <a:pPr algn="r"/>
              <a:t>34</a:t>
            </a:fld>
            <a:endParaRPr lang="en-US" sz="1200" b="1">
              <a:latin typeface="Calibri" pitchFamily="34" charset="0"/>
            </a:endParaRPr>
          </a:p>
        </p:txBody>
      </p:sp>
      <p:sp>
        <p:nvSpPr>
          <p:cNvPr id="36867" name="Rectangle 2"/>
          <p:cNvSpPr>
            <a:spLocks noGrp="1" noChangeArrowheads="1"/>
          </p:cNvSpPr>
          <p:nvPr>
            <p:ph type="title" idx="4294967295"/>
          </p:nvPr>
        </p:nvSpPr>
        <p:spPr>
          <a:xfrm>
            <a:off x="0" y="152400"/>
            <a:ext cx="9144000" cy="762000"/>
          </a:xfrm>
          <a:noFill/>
        </p:spPr>
        <p:txBody>
          <a:bodyPr lIns="92075" tIns="46038" rIns="92075" bIns="46038" anchor="ctr">
            <a:normAutofit fontScale="90000"/>
          </a:bodyPr>
          <a:lstStyle/>
          <a:p>
            <a:pPr eaLnBrk="1" hangingPunct="1"/>
            <a:r>
              <a:rPr lang="en-US" smtClean="0"/>
              <a:t>Chapter 12. </a:t>
            </a:r>
            <a:r>
              <a:rPr lang="en-AU" altLang="zh-TW" smtClean="0">
                <a:ea typeface="PMingLiU" pitchFamily="18" charset="-120"/>
              </a:rPr>
              <a:t>Outlier Analysis</a:t>
            </a:r>
            <a:endParaRPr lang="en-US" smtClean="0">
              <a:ea typeface="PMingLiU" pitchFamily="18" charset="-120"/>
            </a:endParaRPr>
          </a:p>
        </p:txBody>
      </p:sp>
      <p:sp>
        <p:nvSpPr>
          <p:cNvPr id="36868" name="Rectangle 3"/>
          <p:cNvSpPr>
            <a:spLocks noGrp="1" noChangeArrowheads="1"/>
          </p:cNvSpPr>
          <p:nvPr>
            <p:ph type="body" idx="4294967295"/>
          </p:nvPr>
        </p:nvSpPr>
        <p:spPr>
          <a:xfrm>
            <a:off x="0" y="1066800"/>
            <a:ext cx="8534400" cy="5486400"/>
          </a:xfrm>
          <a:noFill/>
        </p:spPr>
        <p:txBody>
          <a:bodyPr lIns="92075" tIns="46038" rIns="92075" bIns="46038">
            <a:normAutofit fontScale="92500" lnSpcReduction="10000"/>
          </a:bodyPr>
          <a:lstStyle/>
          <a:p>
            <a:pPr marL="533400" indent="-533400">
              <a:lnSpc>
                <a:spcPct val="120000"/>
              </a:lnSpc>
            </a:pPr>
            <a:r>
              <a:rPr lang="en-US" smtClean="0"/>
              <a:t>Outlier and Outlier Analysis</a:t>
            </a:r>
          </a:p>
          <a:p>
            <a:pPr marL="533400" indent="-533400">
              <a:lnSpc>
                <a:spcPct val="120000"/>
              </a:lnSpc>
            </a:pPr>
            <a:r>
              <a:rPr lang="en-US" smtClean="0"/>
              <a:t>Outlier Detection Methods</a:t>
            </a:r>
          </a:p>
          <a:p>
            <a:pPr marL="533400" indent="-533400">
              <a:lnSpc>
                <a:spcPct val="120000"/>
              </a:lnSpc>
            </a:pPr>
            <a:r>
              <a:rPr lang="en-US" smtClean="0"/>
              <a:t>Statistical Approaches</a:t>
            </a:r>
          </a:p>
          <a:p>
            <a:pPr marL="533400" indent="-533400">
              <a:lnSpc>
                <a:spcPct val="120000"/>
              </a:lnSpc>
            </a:pPr>
            <a:r>
              <a:rPr lang="en-US" smtClean="0"/>
              <a:t>Proximity-Base Approaches</a:t>
            </a:r>
          </a:p>
          <a:p>
            <a:pPr marL="533400" indent="-533400">
              <a:lnSpc>
                <a:spcPct val="120000"/>
              </a:lnSpc>
            </a:pPr>
            <a:r>
              <a:rPr lang="en-US" smtClean="0"/>
              <a:t>Clustering-Base Approaches</a:t>
            </a:r>
          </a:p>
          <a:p>
            <a:pPr marL="533400" indent="-533400">
              <a:lnSpc>
                <a:spcPct val="120000"/>
              </a:lnSpc>
            </a:pPr>
            <a:r>
              <a:rPr lang="en-US" smtClean="0"/>
              <a:t>Classification Approaches</a:t>
            </a:r>
          </a:p>
          <a:p>
            <a:pPr marL="533400" indent="-533400">
              <a:lnSpc>
                <a:spcPct val="120000"/>
              </a:lnSpc>
            </a:pPr>
            <a:r>
              <a:rPr lang="en-US" smtClean="0"/>
              <a:t>Mining Contextual and Collective Outliers</a:t>
            </a:r>
          </a:p>
          <a:p>
            <a:pPr marL="533400" indent="-533400">
              <a:lnSpc>
                <a:spcPct val="120000"/>
              </a:lnSpc>
            </a:pPr>
            <a:r>
              <a:rPr lang="en-US" smtClean="0"/>
              <a:t>Outlier Detection in High Dimensional Data</a:t>
            </a:r>
          </a:p>
          <a:p>
            <a:pPr marL="533400" indent="-533400">
              <a:lnSpc>
                <a:spcPct val="120000"/>
              </a:lnSpc>
            </a:pPr>
            <a:r>
              <a:rPr lang="en-US" smtClean="0"/>
              <a:t>Summary</a:t>
            </a:r>
          </a:p>
        </p:txBody>
      </p:sp>
      <p:sp>
        <p:nvSpPr>
          <p:cNvPr id="36869" name="AutoShape 5"/>
          <p:cNvSpPr>
            <a:spLocks noChangeArrowheads="1"/>
          </p:cNvSpPr>
          <p:nvPr/>
        </p:nvSpPr>
        <p:spPr bwMode="auto">
          <a:xfrm rot="9426988">
            <a:off x="7696200" y="4648200"/>
            <a:ext cx="3810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6600"/>
          </a:solidFill>
          <a:ln w="9525">
            <a:solidFill>
              <a:schemeClr val="tx1"/>
            </a:solidFill>
            <a:miter lim="800000"/>
            <a:headEnd/>
            <a:tailEnd/>
          </a:ln>
          <a:effectLst/>
        </p:spPr>
        <p:txBody>
          <a:bodyPr wrap="none" anchor="ctr"/>
          <a:lstStyle/>
          <a:p>
            <a:endParaRPr lang="en-IN"/>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52400" y="0"/>
            <a:ext cx="8991600" cy="914400"/>
          </a:xfrm>
        </p:spPr>
        <p:txBody>
          <a:bodyPr>
            <a:normAutofit fontScale="90000"/>
          </a:bodyPr>
          <a:lstStyle/>
          <a:p>
            <a:r>
              <a:rPr lang="en-US" sz="3200" smtClean="0"/>
              <a:t>Mining Contextual Outliers I: Transform into  </a:t>
            </a:r>
            <a:br>
              <a:rPr lang="en-US" sz="3200" smtClean="0"/>
            </a:br>
            <a:r>
              <a:rPr lang="en-US" sz="3200" smtClean="0"/>
              <a:t>Conventional Outlier Detection</a:t>
            </a:r>
          </a:p>
        </p:txBody>
      </p:sp>
      <p:sp>
        <p:nvSpPr>
          <p:cNvPr id="37891" name="Rectangle 3"/>
          <p:cNvSpPr>
            <a:spLocks noGrp="1" noChangeArrowheads="1"/>
          </p:cNvSpPr>
          <p:nvPr>
            <p:ph idx="1"/>
          </p:nvPr>
        </p:nvSpPr>
        <p:spPr>
          <a:xfrm>
            <a:off x="228600" y="990600"/>
            <a:ext cx="8534400" cy="5562600"/>
          </a:xfrm>
        </p:spPr>
        <p:txBody>
          <a:bodyPr/>
          <a:lstStyle/>
          <a:p>
            <a:pPr>
              <a:lnSpc>
                <a:spcPct val="90000"/>
              </a:lnSpc>
            </a:pPr>
            <a:r>
              <a:rPr lang="en-US" sz="2000" smtClean="0"/>
              <a:t>If the contexts can be clearly identified, transform it to conventional outlier detection</a:t>
            </a:r>
          </a:p>
          <a:p>
            <a:pPr lvl="1">
              <a:lnSpc>
                <a:spcPct val="90000"/>
              </a:lnSpc>
              <a:buSzTx/>
              <a:buFont typeface="Wingdings" pitchFamily="2" charset="2"/>
              <a:buAutoNum type="arabicPeriod"/>
            </a:pPr>
            <a:r>
              <a:rPr lang="en-US" sz="2000" smtClean="0"/>
              <a:t>Identify the context of the object using the contextual attributes</a:t>
            </a:r>
          </a:p>
          <a:p>
            <a:pPr lvl="1">
              <a:lnSpc>
                <a:spcPct val="90000"/>
              </a:lnSpc>
              <a:buSzTx/>
              <a:buFont typeface="Wingdings" pitchFamily="2" charset="2"/>
              <a:buAutoNum type="arabicPeriod"/>
            </a:pPr>
            <a:r>
              <a:rPr lang="en-US" sz="2000" smtClean="0"/>
              <a:t>Calculate the outlier score for the object in the context using a conventional outlier detection method</a:t>
            </a:r>
          </a:p>
          <a:p>
            <a:pPr>
              <a:lnSpc>
                <a:spcPct val="90000"/>
              </a:lnSpc>
            </a:pPr>
            <a:r>
              <a:rPr lang="en-US" sz="2000" smtClean="0"/>
              <a:t>Ex. Detect outlier customers in the context of customer groups</a:t>
            </a:r>
          </a:p>
          <a:p>
            <a:pPr lvl="1">
              <a:lnSpc>
                <a:spcPct val="90000"/>
              </a:lnSpc>
            </a:pPr>
            <a:r>
              <a:rPr lang="en-US" sz="2000" smtClean="0"/>
              <a:t>Contextual attributes: </a:t>
            </a:r>
            <a:r>
              <a:rPr lang="en-US" sz="2000" i="1" smtClean="0"/>
              <a:t>age group,</a:t>
            </a:r>
            <a:r>
              <a:rPr lang="en-US" sz="2000" smtClean="0"/>
              <a:t> </a:t>
            </a:r>
            <a:r>
              <a:rPr lang="en-US" sz="2000" i="1" smtClean="0"/>
              <a:t>postal code </a:t>
            </a:r>
            <a:endParaRPr lang="en-US" sz="2000" smtClean="0"/>
          </a:p>
          <a:p>
            <a:pPr lvl="1">
              <a:lnSpc>
                <a:spcPct val="90000"/>
              </a:lnSpc>
            </a:pPr>
            <a:r>
              <a:rPr lang="en-US" sz="2000" smtClean="0"/>
              <a:t>Behavioral attributes: #</a:t>
            </a:r>
            <a:r>
              <a:rPr lang="en-US" sz="2000" i="1" smtClean="0"/>
              <a:t> of trans/yr</a:t>
            </a:r>
            <a:r>
              <a:rPr lang="en-US" sz="2000" smtClean="0"/>
              <a:t>, </a:t>
            </a:r>
            <a:r>
              <a:rPr lang="en-US" sz="2000" i="1" smtClean="0"/>
              <a:t>annual total trans. amount </a:t>
            </a:r>
          </a:p>
          <a:p>
            <a:pPr>
              <a:lnSpc>
                <a:spcPct val="90000"/>
              </a:lnSpc>
            </a:pPr>
            <a:r>
              <a:rPr lang="en-US" sz="2000" smtClean="0"/>
              <a:t>Steps: (1) locate c’s context, (2) compare c with the other customers in the same group, and (3) use a conventional outlier detection method</a:t>
            </a:r>
          </a:p>
          <a:p>
            <a:pPr>
              <a:lnSpc>
                <a:spcPct val="90000"/>
              </a:lnSpc>
            </a:pPr>
            <a:r>
              <a:rPr lang="en-US" sz="2000" smtClean="0"/>
              <a:t>If the context contains very few customers, generalize contexts </a:t>
            </a:r>
          </a:p>
          <a:p>
            <a:pPr lvl="1">
              <a:lnSpc>
                <a:spcPct val="90000"/>
              </a:lnSpc>
            </a:pPr>
            <a:r>
              <a:rPr lang="en-US" sz="2000" smtClean="0"/>
              <a:t>Ex. Learn a mixture model U on the contextual attributes, and another mixture model V of the data on the behavior attributes</a:t>
            </a:r>
          </a:p>
          <a:p>
            <a:pPr lvl="1">
              <a:lnSpc>
                <a:spcPct val="90000"/>
              </a:lnSpc>
            </a:pPr>
            <a:r>
              <a:rPr lang="en-US" sz="2000" smtClean="0"/>
              <a:t>Learn a mapping p(V</a:t>
            </a:r>
            <a:r>
              <a:rPr lang="en-US" sz="2000" baseline="-25000" smtClean="0"/>
              <a:t>i</a:t>
            </a:r>
            <a:r>
              <a:rPr lang="en-US" sz="2000" smtClean="0"/>
              <a:t>|U</a:t>
            </a:r>
            <a:r>
              <a:rPr lang="en-US" sz="2000" baseline="-25000" smtClean="0"/>
              <a:t>j</a:t>
            </a:r>
            <a:r>
              <a:rPr lang="en-US" sz="2000" smtClean="0"/>
              <a:t>): the probability that a data object o belonging to cluster U</a:t>
            </a:r>
            <a:r>
              <a:rPr lang="en-US" sz="2000" baseline="-25000" smtClean="0"/>
              <a:t>j</a:t>
            </a:r>
            <a:r>
              <a:rPr lang="en-US" sz="2000" smtClean="0"/>
              <a:t> on the contextual attributes is generated by cluster Vi on the behavior attributes</a:t>
            </a:r>
          </a:p>
          <a:p>
            <a:pPr lvl="1">
              <a:lnSpc>
                <a:spcPct val="90000"/>
              </a:lnSpc>
            </a:pPr>
            <a:r>
              <a:rPr lang="en-US" sz="2000" smtClean="0"/>
              <a:t>Outlier score:</a:t>
            </a:r>
          </a:p>
        </p:txBody>
      </p:sp>
      <p:pic>
        <p:nvPicPr>
          <p:cNvPr id="37892" name="Picture 4"/>
          <p:cNvPicPr>
            <a:picLocks noChangeAspect="1" noChangeArrowheads="1"/>
          </p:cNvPicPr>
          <p:nvPr/>
        </p:nvPicPr>
        <p:blipFill>
          <a:blip r:embed="rId3" cstate="print"/>
          <a:srcRect/>
          <a:stretch>
            <a:fillRect/>
          </a:stretch>
        </p:blipFill>
        <p:spPr bwMode="auto">
          <a:xfrm>
            <a:off x="2895600" y="6096000"/>
            <a:ext cx="4462463" cy="587375"/>
          </a:xfrm>
          <a:prstGeom prst="rect">
            <a:avLst/>
          </a:prstGeom>
          <a:noFill/>
          <a:ln w="9525">
            <a:noFill/>
            <a:miter lim="800000"/>
            <a:headEnd/>
            <a:tailEnd/>
          </a:ln>
          <a:effectLst/>
        </p:spPr>
      </p:pic>
      <p:sp>
        <p:nvSpPr>
          <p:cNvPr id="37893"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A3BBFF89-E631-48FF-8AF1-1861C06FAFEA}" type="slidenum">
              <a:rPr lang="en-US" sz="1200" b="1">
                <a:latin typeface="Calibri" pitchFamily="34" charset="0"/>
              </a:rPr>
              <a:pPr algn="r"/>
              <a:t>35</a:t>
            </a:fld>
            <a:endParaRPr lang="en-US" sz="1200" b="1">
              <a:latin typeface="Calibri" pitchFamily="34" charset="0"/>
            </a:endParaRPr>
          </a:p>
        </p:txBody>
      </p:sp>
    </p:spTree>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76200"/>
            <a:ext cx="9144000" cy="914400"/>
          </a:xfrm>
        </p:spPr>
        <p:txBody>
          <a:bodyPr>
            <a:normAutofit fontScale="90000"/>
          </a:bodyPr>
          <a:lstStyle/>
          <a:p>
            <a:r>
              <a:rPr lang="en-US" sz="3200" smtClean="0"/>
              <a:t>Mining Contextual Outliers II: Modeling Normal Behavior with Respect to Contexts</a:t>
            </a:r>
          </a:p>
        </p:txBody>
      </p:sp>
      <p:sp>
        <p:nvSpPr>
          <p:cNvPr id="38915" name="Rectangle 3"/>
          <p:cNvSpPr>
            <a:spLocks noGrp="1" noChangeArrowheads="1"/>
          </p:cNvSpPr>
          <p:nvPr>
            <p:ph idx="1"/>
          </p:nvPr>
        </p:nvSpPr>
        <p:spPr>
          <a:xfrm>
            <a:off x="228600" y="1066800"/>
            <a:ext cx="8534400" cy="5562600"/>
          </a:xfrm>
        </p:spPr>
        <p:txBody>
          <a:bodyPr/>
          <a:lstStyle/>
          <a:p>
            <a:pPr>
              <a:lnSpc>
                <a:spcPct val="110000"/>
              </a:lnSpc>
            </a:pPr>
            <a:r>
              <a:rPr lang="en-US" sz="2000" smtClean="0"/>
              <a:t>In some applications, one cannot clearly partition the data into contexts</a:t>
            </a:r>
          </a:p>
          <a:p>
            <a:pPr lvl="1">
              <a:lnSpc>
                <a:spcPct val="110000"/>
              </a:lnSpc>
            </a:pPr>
            <a:r>
              <a:rPr lang="en-US" sz="2000" smtClean="0"/>
              <a:t>Ex. if a customer suddenly purchased a product that is unrelated to those she recently browsed, it is unclear how many products browsed earlier should be considered as the context</a:t>
            </a:r>
          </a:p>
          <a:p>
            <a:pPr>
              <a:lnSpc>
                <a:spcPct val="110000"/>
              </a:lnSpc>
            </a:pPr>
            <a:r>
              <a:rPr lang="en-US" sz="2000" smtClean="0"/>
              <a:t>Model the “normal” behavior with respect to contexts</a:t>
            </a:r>
          </a:p>
          <a:p>
            <a:pPr lvl="1">
              <a:lnSpc>
                <a:spcPct val="110000"/>
              </a:lnSpc>
            </a:pPr>
            <a:r>
              <a:rPr lang="en-US" sz="2000" smtClean="0"/>
              <a:t>Using a training data set, train a model that predicts the expected behavior attribute values with respect to the contextual attribute values</a:t>
            </a:r>
          </a:p>
          <a:p>
            <a:pPr lvl="1">
              <a:lnSpc>
                <a:spcPct val="110000"/>
              </a:lnSpc>
            </a:pPr>
            <a:r>
              <a:rPr lang="en-US" sz="2000" smtClean="0"/>
              <a:t>An object is a contextual outlier if its behavior attribute values significantly deviate from the values predicted by the model</a:t>
            </a:r>
          </a:p>
          <a:p>
            <a:pPr>
              <a:lnSpc>
                <a:spcPct val="110000"/>
              </a:lnSpc>
            </a:pPr>
            <a:r>
              <a:rPr lang="en-US" sz="2000" smtClean="0"/>
              <a:t>Using a prediction model that links the contexts and behavior, these methods avoid the explicit identification of specific contexts</a:t>
            </a:r>
          </a:p>
          <a:p>
            <a:pPr>
              <a:lnSpc>
                <a:spcPct val="110000"/>
              </a:lnSpc>
            </a:pPr>
            <a:r>
              <a:rPr lang="en-US" sz="2000" smtClean="0"/>
              <a:t>Methods: A number of classification and prediction techniques can be used to build such models, such as regression, Markov Models, and Finite State Automaton</a:t>
            </a:r>
          </a:p>
        </p:txBody>
      </p:sp>
      <p:sp>
        <p:nvSpPr>
          <p:cNvPr id="38916"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9BD67E24-DA0E-4192-A1AA-007114E6A8DA}" type="slidenum">
              <a:rPr lang="en-US" sz="1200" b="1">
                <a:latin typeface="Calibri" pitchFamily="34" charset="0"/>
              </a:rPr>
              <a:pPr algn="r"/>
              <a:t>36</a:t>
            </a:fld>
            <a:endParaRPr lang="en-US" sz="1200" b="1">
              <a:latin typeface="Calibri" pitchFamily="34" charset="0"/>
            </a:endParaRPr>
          </a:p>
        </p:txBody>
      </p:sp>
    </p:spTree>
  </p:cSld>
  <p:clrMapOvr>
    <a:masterClrMapping/>
  </p:clrMapOvr>
  <p:transition>
    <p:zoom/>
  </p:transition>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9938" name="Picture 6"/>
          <p:cNvPicPr>
            <a:picLocks noChangeAspect="1" noChangeArrowheads="1"/>
          </p:cNvPicPr>
          <p:nvPr/>
        </p:nvPicPr>
        <p:blipFill>
          <a:blip r:embed="rId3" cstate="print"/>
          <a:srcRect/>
          <a:stretch>
            <a:fillRect/>
          </a:stretch>
        </p:blipFill>
        <p:spPr bwMode="auto">
          <a:xfrm>
            <a:off x="7010400" y="533400"/>
            <a:ext cx="2005013" cy="1539875"/>
          </a:xfrm>
          <a:prstGeom prst="rect">
            <a:avLst/>
          </a:prstGeom>
          <a:noFill/>
          <a:ln w="9525">
            <a:noFill/>
            <a:miter lim="800000"/>
            <a:headEnd/>
            <a:tailEnd/>
          </a:ln>
          <a:effectLst/>
        </p:spPr>
      </p:pic>
      <p:sp>
        <p:nvSpPr>
          <p:cNvPr id="39939" name="Rectangle 2"/>
          <p:cNvSpPr>
            <a:spLocks noGrp="1" noChangeArrowheads="1"/>
          </p:cNvSpPr>
          <p:nvPr>
            <p:ph type="title"/>
          </p:nvPr>
        </p:nvSpPr>
        <p:spPr>
          <a:xfrm>
            <a:off x="0" y="76200"/>
            <a:ext cx="7315200" cy="914400"/>
          </a:xfrm>
        </p:spPr>
        <p:txBody>
          <a:bodyPr>
            <a:normAutofit fontScale="90000"/>
          </a:bodyPr>
          <a:lstStyle/>
          <a:p>
            <a:pPr>
              <a:lnSpc>
                <a:spcPct val="70000"/>
              </a:lnSpc>
            </a:pPr>
            <a:r>
              <a:rPr lang="en-US" sz="3200" smtClean="0"/>
              <a:t>Mining Collective Outliers I: On the Set of “Structured Objects”</a:t>
            </a:r>
            <a:r>
              <a:rPr lang="en-US" sz="4800" smtClean="0"/>
              <a:t> </a:t>
            </a:r>
          </a:p>
        </p:txBody>
      </p:sp>
      <p:sp>
        <p:nvSpPr>
          <p:cNvPr id="39940" name="Rectangle 3"/>
          <p:cNvSpPr>
            <a:spLocks noGrp="1" noChangeArrowheads="1"/>
          </p:cNvSpPr>
          <p:nvPr>
            <p:ph idx="1"/>
          </p:nvPr>
        </p:nvSpPr>
        <p:spPr>
          <a:xfrm>
            <a:off x="304800" y="1066800"/>
            <a:ext cx="6864350" cy="1066800"/>
          </a:xfrm>
        </p:spPr>
        <p:txBody>
          <a:bodyPr>
            <a:normAutofit lnSpcReduction="10000"/>
          </a:bodyPr>
          <a:lstStyle/>
          <a:p>
            <a:pPr>
              <a:lnSpc>
                <a:spcPct val="80000"/>
              </a:lnSpc>
            </a:pPr>
            <a:r>
              <a:rPr lang="en-US" sz="2000" smtClean="0"/>
              <a:t>Collective outlier if objects as a group deviate significantly from the entire data</a:t>
            </a:r>
          </a:p>
          <a:p>
            <a:pPr>
              <a:lnSpc>
                <a:spcPct val="80000"/>
              </a:lnSpc>
            </a:pPr>
            <a:r>
              <a:rPr lang="en-US" sz="2000" smtClean="0"/>
              <a:t>Need to examine the </a:t>
            </a:r>
            <a:r>
              <a:rPr lang="en-US" sz="2000" i="1" smtClean="0"/>
              <a:t>structure </a:t>
            </a:r>
            <a:r>
              <a:rPr lang="en-US" sz="2000" smtClean="0"/>
              <a:t>of the data set, i.e, the relationships between multiple data objects </a:t>
            </a:r>
          </a:p>
        </p:txBody>
      </p:sp>
      <p:sp>
        <p:nvSpPr>
          <p:cNvPr id="39941"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65A51CD7-64FD-4123-9993-77292FC8CB38}" type="slidenum">
              <a:rPr lang="en-US" sz="1200" b="1">
                <a:latin typeface="Calibri" pitchFamily="34" charset="0"/>
              </a:rPr>
              <a:pPr algn="r"/>
              <a:t>37</a:t>
            </a:fld>
            <a:endParaRPr lang="en-US" sz="1200" b="1">
              <a:latin typeface="Calibri" pitchFamily="34" charset="0"/>
            </a:endParaRPr>
          </a:p>
        </p:txBody>
      </p:sp>
      <p:sp>
        <p:nvSpPr>
          <p:cNvPr id="39942" name="Rectangle 3"/>
          <p:cNvSpPr txBox="1">
            <a:spLocks noChangeArrowheads="1"/>
          </p:cNvSpPr>
          <p:nvPr/>
        </p:nvSpPr>
        <p:spPr bwMode="auto">
          <a:xfrm>
            <a:off x="304800" y="2171700"/>
            <a:ext cx="8534400" cy="4457700"/>
          </a:xfrm>
          <a:prstGeom prst="rect">
            <a:avLst/>
          </a:prstGeom>
          <a:noFill/>
          <a:ln w="9525">
            <a:noFill/>
            <a:miter lim="800000"/>
            <a:headEnd/>
            <a:tailEnd/>
          </a:ln>
        </p:spPr>
        <p:txBody>
          <a:bodyPr/>
          <a:lstStyle/>
          <a:p>
            <a:pPr marL="342900" indent="-342900" algn="l" eaLnBrk="0" hangingPunct="0">
              <a:lnSpc>
                <a:spcPct val="80000"/>
              </a:lnSpc>
              <a:spcBef>
                <a:spcPct val="20000"/>
              </a:spcBef>
              <a:buClr>
                <a:schemeClr val="folHlink"/>
              </a:buClr>
              <a:buSzPct val="60000"/>
              <a:buFont typeface="Wingdings" pitchFamily="2" charset="2"/>
              <a:buChar char="n"/>
            </a:pPr>
            <a:r>
              <a:rPr lang="en-US" sz="2000">
                <a:latin typeface="Arial" pitchFamily="34" charset="0"/>
              </a:rPr>
              <a:t>Each of these structures is inherent to its respective type of data</a:t>
            </a:r>
          </a:p>
          <a:p>
            <a:pPr marL="742950" lvl="1" indent="-285750" algn="l" eaLnBrk="0" hangingPunct="0">
              <a:lnSpc>
                <a:spcPct val="80000"/>
              </a:lnSpc>
              <a:spcBef>
                <a:spcPct val="20000"/>
              </a:spcBef>
              <a:buClr>
                <a:schemeClr val="hlink"/>
              </a:buClr>
              <a:buSzPct val="55000"/>
              <a:buFont typeface="Wingdings" pitchFamily="2" charset="2"/>
              <a:buChar char="n"/>
            </a:pPr>
            <a:r>
              <a:rPr lang="en-US" sz="2000">
                <a:latin typeface="Arial" pitchFamily="34" charset="0"/>
              </a:rPr>
              <a:t>For temporal data (such as time series and sequences), we explore the structures formed by time, which occur in segments of the time series or subsequences</a:t>
            </a:r>
          </a:p>
          <a:p>
            <a:pPr marL="742950" lvl="1" indent="-285750" algn="l" eaLnBrk="0" hangingPunct="0">
              <a:lnSpc>
                <a:spcPct val="80000"/>
              </a:lnSpc>
              <a:spcBef>
                <a:spcPct val="20000"/>
              </a:spcBef>
              <a:buClr>
                <a:schemeClr val="hlink"/>
              </a:buClr>
              <a:buSzPct val="55000"/>
              <a:buFont typeface="Wingdings" pitchFamily="2" charset="2"/>
              <a:buChar char="n"/>
            </a:pPr>
            <a:r>
              <a:rPr lang="en-US" sz="2000">
                <a:latin typeface="Arial" pitchFamily="34" charset="0"/>
              </a:rPr>
              <a:t>For spatial data,  explore local areas</a:t>
            </a:r>
          </a:p>
          <a:p>
            <a:pPr marL="742950" lvl="1" indent="-285750" algn="l" eaLnBrk="0" hangingPunct="0">
              <a:lnSpc>
                <a:spcPct val="80000"/>
              </a:lnSpc>
              <a:spcBef>
                <a:spcPct val="20000"/>
              </a:spcBef>
              <a:buClr>
                <a:schemeClr val="hlink"/>
              </a:buClr>
              <a:buSzPct val="55000"/>
              <a:buFont typeface="Wingdings" pitchFamily="2" charset="2"/>
              <a:buChar char="n"/>
            </a:pPr>
            <a:r>
              <a:rPr lang="en-US" sz="2000">
                <a:latin typeface="Arial" pitchFamily="34" charset="0"/>
              </a:rPr>
              <a:t>For graph and network data, we explore subgraphs</a:t>
            </a:r>
          </a:p>
          <a:p>
            <a:pPr marL="342900" indent="-342900" algn="l" eaLnBrk="0" hangingPunct="0">
              <a:lnSpc>
                <a:spcPct val="80000"/>
              </a:lnSpc>
              <a:spcBef>
                <a:spcPct val="20000"/>
              </a:spcBef>
              <a:buClr>
                <a:schemeClr val="folHlink"/>
              </a:buClr>
              <a:buSzPct val="60000"/>
              <a:buFont typeface="Wingdings" pitchFamily="2" charset="2"/>
              <a:buChar char="n"/>
            </a:pPr>
            <a:r>
              <a:rPr lang="en-US" sz="2000">
                <a:latin typeface="Arial" pitchFamily="34" charset="0"/>
              </a:rPr>
              <a:t>Difference from the contextual outlier detection: the structures are often not explicitly defined, and have to be discovered as part of the outlier detection process.</a:t>
            </a:r>
          </a:p>
          <a:p>
            <a:pPr marL="342900" indent="-342900" algn="l" eaLnBrk="0" hangingPunct="0">
              <a:lnSpc>
                <a:spcPct val="80000"/>
              </a:lnSpc>
              <a:spcBef>
                <a:spcPct val="20000"/>
              </a:spcBef>
              <a:buClr>
                <a:schemeClr val="folHlink"/>
              </a:buClr>
              <a:buSzPct val="60000"/>
              <a:buFont typeface="Wingdings" pitchFamily="2" charset="2"/>
              <a:buChar char="n"/>
            </a:pPr>
            <a:r>
              <a:rPr lang="en-US" sz="2000">
                <a:latin typeface="Arial" pitchFamily="34" charset="0"/>
              </a:rPr>
              <a:t>Collective outlier detection methods: two categories</a:t>
            </a:r>
          </a:p>
          <a:p>
            <a:pPr marL="742950" lvl="1" indent="-285750" algn="l" eaLnBrk="0" hangingPunct="0">
              <a:lnSpc>
                <a:spcPct val="80000"/>
              </a:lnSpc>
              <a:spcBef>
                <a:spcPct val="20000"/>
              </a:spcBef>
              <a:buClr>
                <a:schemeClr val="hlink"/>
              </a:buClr>
              <a:buSzPct val="55000"/>
              <a:buFont typeface="Wingdings" pitchFamily="2" charset="2"/>
              <a:buChar char="n"/>
            </a:pPr>
            <a:r>
              <a:rPr lang="en-US" sz="2000">
                <a:latin typeface="Arial" pitchFamily="34" charset="0"/>
              </a:rPr>
              <a:t>Reduce the problem to conventional outlier detection</a:t>
            </a:r>
          </a:p>
          <a:p>
            <a:pPr marL="1143000" lvl="2" indent="-228600" algn="l" eaLnBrk="0" hangingPunct="0">
              <a:lnSpc>
                <a:spcPct val="80000"/>
              </a:lnSpc>
              <a:spcBef>
                <a:spcPct val="20000"/>
              </a:spcBef>
              <a:buClr>
                <a:schemeClr val="folHlink"/>
              </a:buClr>
              <a:buSzPct val="50000"/>
              <a:buFont typeface="Wingdings" pitchFamily="2" charset="2"/>
              <a:buChar char="n"/>
            </a:pPr>
            <a:r>
              <a:rPr lang="en-US" sz="2000">
                <a:latin typeface="Arial" pitchFamily="34" charset="0"/>
              </a:rPr>
              <a:t>Identify </a:t>
            </a:r>
            <a:r>
              <a:rPr lang="en-US" sz="2000" i="1">
                <a:latin typeface="Arial" pitchFamily="34" charset="0"/>
              </a:rPr>
              <a:t>structure units</a:t>
            </a:r>
            <a:r>
              <a:rPr lang="en-US" sz="2000">
                <a:latin typeface="Arial" pitchFamily="34" charset="0"/>
              </a:rPr>
              <a:t>, treat each structure unit (e.g., subsequence, time series segment, local area, or subgraph) as a data object, and extract features</a:t>
            </a:r>
          </a:p>
          <a:p>
            <a:pPr marL="1143000" lvl="2" indent="-228600" algn="l" eaLnBrk="0" hangingPunct="0">
              <a:lnSpc>
                <a:spcPct val="80000"/>
              </a:lnSpc>
              <a:spcBef>
                <a:spcPct val="20000"/>
              </a:spcBef>
              <a:buClr>
                <a:schemeClr val="folHlink"/>
              </a:buClr>
              <a:buSzPct val="50000"/>
              <a:buFont typeface="Wingdings" pitchFamily="2" charset="2"/>
              <a:buChar char="n"/>
            </a:pPr>
            <a:r>
              <a:rPr lang="en-US" sz="2000">
                <a:latin typeface="Arial" pitchFamily="34" charset="0"/>
              </a:rPr>
              <a:t>Then outlier detection on the set of “structured objects” constructed as such using the extracted features</a:t>
            </a:r>
          </a:p>
        </p:txBody>
      </p:sp>
    </p:spTree>
  </p:cSld>
  <p:clrMapOvr>
    <a:masterClrMapping/>
  </p:clrMapOvr>
  <p:transition>
    <p:zoom/>
  </p:transition>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76200" y="0"/>
            <a:ext cx="8991600" cy="914400"/>
          </a:xfrm>
        </p:spPr>
        <p:txBody>
          <a:bodyPr/>
          <a:lstStyle/>
          <a:p>
            <a:pPr>
              <a:lnSpc>
                <a:spcPct val="80000"/>
              </a:lnSpc>
            </a:pPr>
            <a:r>
              <a:rPr lang="en-US" sz="3200" smtClean="0"/>
              <a:t>Mining Collective Outliers II: Direct Modeling of the Expected Behavior of Structure Units</a:t>
            </a:r>
          </a:p>
        </p:txBody>
      </p:sp>
      <p:sp>
        <p:nvSpPr>
          <p:cNvPr id="40963" name="Rectangle 3"/>
          <p:cNvSpPr>
            <a:spLocks noGrp="1" noChangeArrowheads="1"/>
          </p:cNvSpPr>
          <p:nvPr>
            <p:ph idx="1"/>
          </p:nvPr>
        </p:nvSpPr>
        <p:spPr>
          <a:xfrm>
            <a:off x="304800" y="990600"/>
            <a:ext cx="8534400" cy="5715000"/>
          </a:xfrm>
        </p:spPr>
        <p:txBody>
          <a:bodyPr/>
          <a:lstStyle/>
          <a:p>
            <a:r>
              <a:rPr lang="en-US" sz="2000" smtClean="0"/>
              <a:t>Models the expected behavior of structure units directly </a:t>
            </a:r>
          </a:p>
          <a:p>
            <a:r>
              <a:rPr lang="en-US" sz="2000" smtClean="0"/>
              <a:t>Ex. 1. Detect collective outliers in</a:t>
            </a:r>
            <a:r>
              <a:rPr lang="en-US" sz="2000" i="1" smtClean="0"/>
              <a:t> </a:t>
            </a:r>
            <a:r>
              <a:rPr lang="en-US" sz="2000" smtClean="0"/>
              <a:t>online social network of customers</a:t>
            </a:r>
          </a:p>
          <a:p>
            <a:pPr lvl="1"/>
            <a:r>
              <a:rPr lang="en-US" sz="2000" smtClean="0"/>
              <a:t>Treat each possible subgraph of the network as a structure unit</a:t>
            </a:r>
          </a:p>
          <a:p>
            <a:pPr lvl="1"/>
            <a:r>
              <a:rPr lang="en-US" sz="2000" smtClean="0"/>
              <a:t>Collective outlier: An </a:t>
            </a:r>
            <a:r>
              <a:rPr lang="en-US" sz="2000" i="1" smtClean="0"/>
              <a:t>outlier subgraph </a:t>
            </a:r>
            <a:r>
              <a:rPr lang="en-US" sz="2000" smtClean="0"/>
              <a:t>in the social network</a:t>
            </a:r>
          </a:p>
          <a:p>
            <a:pPr lvl="2"/>
            <a:r>
              <a:rPr lang="en-US" sz="2000" smtClean="0"/>
              <a:t>Small subgraphs that are of very low frequency </a:t>
            </a:r>
          </a:p>
          <a:p>
            <a:pPr lvl="2"/>
            <a:r>
              <a:rPr lang="en-US" sz="2000" smtClean="0"/>
              <a:t>Large subgraphs that are surprisingly frequent</a:t>
            </a:r>
          </a:p>
          <a:p>
            <a:r>
              <a:rPr lang="en-US" sz="2000" smtClean="0"/>
              <a:t>Ex. 2. Detect collective outliers in temporal sequences</a:t>
            </a:r>
          </a:p>
          <a:p>
            <a:pPr lvl="1"/>
            <a:r>
              <a:rPr lang="en-US" sz="2000" smtClean="0"/>
              <a:t>Learn a Markov model from the sequences</a:t>
            </a:r>
          </a:p>
          <a:p>
            <a:pPr lvl="1"/>
            <a:r>
              <a:rPr lang="en-US" sz="2000" smtClean="0"/>
              <a:t>A subsequence can then be declared as a collective outlier if it significantly deviates from the model</a:t>
            </a:r>
          </a:p>
          <a:p>
            <a:r>
              <a:rPr lang="en-US" sz="2000" smtClean="0"/>
              <a:t>Collective outlier detection is subtle due to the challenge of exploring the structures in data</a:t>
            </a:r>
          </a:p>
          <a:p>
            <a:pPr lvl="1"/>
            <a:r>
              <a:rPr lang="en-US" sz="2000" smtClean="0"/>
              <a:t>The exploration typically uses heuristics, and thus may be application dependent</a:t>
            </a:r>
          </a:p>
          <a:p>
            <a:pPr lvl="1"/>
            <a:r>
              <a:rPr lang="en-US" sz="2000" smtClean="0"/>
              <a:t>The computational cost is often high due to the sophisticated mining process</a:t>
            </a:r>
          </a:p>
        </p:txBody>
      </p:sp>
      <p:sp>
        <p:nvSpPr>
          <p:cNvPr id="40964"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7F64E69D-5538-4B67-ADC8-DE3BE3B631D4}" type="slidenum">
              <a:rPr lang="en-US" sz="1200" b="1">
                <a:latin typeface="Calibri" pitchFamily="34" charset="0"/>
              </a:rPr>
              <a:pPr algn="r"/>
              <a:t>38</a:t>
            </a:fld>
            <a:endParaRPr lang="en-US" sz="1200" b="1">
              <a:latin typeface="Calibri" pitchFamily="34" charset="0"/>
            </a:endParaRPr>
          </a:p>
        </p:txBody>
      </p:sp>
    </p:spTree>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0D9CA053-9C77-47B8-BFC9-8522CEF3C5D6}" type="slidenum">
              <a:rPr lang="en-US" sz="1200" b="1">
                <a:latin typeface="Calibri" pitchFamily="34" charset="0"/>
              </a:rPr>
              <a:pPr algn="r"/>
              <a:t>39</a:t>
            </a:fld>
            <a:endParaRPr lang="en-US" sz="1200" b="1">
              <a:latin typeface="Calibri" pitchFamily="34" charset="0"/>
            </a:endParaRPr>
          </a:p>
        </p:txBody>
      </p:sp>
      <p:sp>
        <p:nvSpPr>
          <p:cNvPr id="41987" name="Rectangle 2"/>
          <p:cNvSpPr>
            <a:spLocks noGrp="1" noChangeArrowheads="1"/>
          </p:cNvSpPr>
          <p:nvPr>
            <p:ph type="title" idx="4294967295"/>
          </p:nvPr>
        </p:nvSpPr>
        <p:spPr>
          <a:xfrm>
            <a:off x="0" y="152400"/>
            <a:ext cx="9144000" cy="762000"/>
          </a:xfrm>
          <a:noFill/>
        </p:spPr>
        <p:txBody>
          <a:bodyPr lIns="92075" tIns="46038" rIns="92075" bIns="46038" anchor="ctr">
            <a:normAutofit fontScale="90000"/>
          </a:bodyPr>
          <a:lstStyle/>
          <a:p>
            <a:pPr eaLnBrk="1" hangingPunct="1"/>
            <a:r>
              <a:rPr lang="en-US" smtClean="0"/>
              <a:t>Chapter 12. </a:t>
            </a:r>
            <a:r>
              <a:rPr lang="en-AU" altLang="zh-TW" smtClean="0">
                <a:ea typeface="PMingLiU" pitchFamily="18" charset="-120"/>
              </a:rPr>
              <a:t>Outlier Analysis</a:t>
            </a:r>
            <a:endParaRPr lang="en-US" smtClean="0">
              <a:ea typeface="PMingLiU" pitchFamily="18" charset="-120"/>
            </a:endParaRPr>
          </a:p>
        </p:txBody>
      </p:sp>
      <p:sp>
        <p:nvSpPr>
          <p:cNvPr id="41988" name="Rectangle 3"/>
          <p:cNvSpPr>
            <a:spLocks noGrp="1" noChangeArrowheads="1"/>
          </p:cNvSpPr>
          <p:nvPr>
            <p:ph type="body" idx="4294967295"/>
          </p:nvPr>
        </p:nvSpPr>
        <p:spPr>
          <a:xfrm>
            <a:off x="0" y="1066800"/>
            <a:ext cx="8534400" cy="5486400"/>
          </a:xfrm>
          <a:noFill/>
        </p:spPr>
        <p:txBody>
          <a:bodyPr lIns="92075" tIns="46038" rIns="92075" bIns="46038">
            <a:normAutofit fontScale="92500" lnSpcReduction="10000"/>
          </a:bodyPr>
          <a:lstStyle/>
          <a:p>
            <a:pPr marL="533400" indent="-533400">
              <a:lnSpc>
                <a:spcPct val="120000"/>
              </a:lnSpc>
            </a:pPr>
            <a:r>
              <a:rPr lang="en-US" smtClean="0"/>
              <a:t>Outlier and Outlier Analysis</a:t>
            </a:r>
          </a:p>
          <a:p>
            <a:pPr marL="533400" indent="-533400">
              <a:lnSpc>
                <a:spcPct val="120000"/>
              </a:lnSpc>
            </a:pPr>
            <a:r>
              <a:rPr lang="en-US" smtClean="0"/>
              <a:t>Outlier Detection Methods</a:t>
            </a:r>
          </a:p>
          <a:p>
            <a:pPr marL="533400" indent="-533400">
              <a:lnSpc>
                <a:spcPct val="120000"/>
              </a:lnSpc>
            </a:pPr>
            <a:r>
              <a:rPr lang="en-US" smtClean="0"/>
              <a:t>Statistical Approaches</a:t>
            </a:r>
          </a:p>
          <a:p>
            <a:pPr marL="533400" indent="-533400">
              <a:lnSpc>
                <a:spcPct val="120000"/>
              </a:lnSpc>
            </a:pPr>
            <a:r>
              <a:rPr lang="en-US" smtClean="0"/>
              <a:t>Proximity-Base Approaches</a:t>
            </a:r>
          </a:p>
          <a:p>
            <a:pPr marL="533400" indent="-533400">
              <a:lnSpc>
                <a:spcPct val="120000"/>
              </a:lnSpc>
            </a:pPr>
            <a:r>
              <a:rPr lang="en-US" smtClean="0"/>
              <a:t>Clustering-Base Approaches</a:t>
            </a:r>
          </a:p>
          <a:p>
            <a:pPr marL="533400" indent="-533400">
              <a:lnSpc>
                <a:spcPct val="120000"/>
              </a:lnSpc>
            </a:pPr>
            <a:r>
              <a:rPr lang="en-US" smtClean="0"/>
              <a:t>Classification Approaches</a:t>
            </a:r>
          </a:p>
          <a:p>
            <a:pPr marL="533400" indent="-533400">
              <a:lnSpc>
                <a:spcPct val="120000"/>
              </a:lnSpc>
            </a:pPr>
            <a:r>
              <a:rPr lang="en-US" smtClean="0"/>
              <a:t>Mining Contextual and Collective Outliers</a:t>
            </a:r>
          </a:p>
          <a:p>
            <a:pPr marL="533400" indent="-533400">
              <a:lnSpc>
                <a:spcPct val="120000"/>
              </a:lnSpc>
            </a:pPr>
            <a:r>
              <a:rPr lang="en-US" smtClean="0"/>
              <a:t>Outlier Detection in High Dimensional Data</a:t>
            </a:r>
          </a:p>
          <a:p>
            <a:pPr marL="533400" indent="-533400">
              <a:lnSpc>
                <a:spcPct val="120000"/>
              </a:lnSpc>
            </a:pPr>
            <a:r>
              <a:rPr lang="en-US" smtClean="0"/>
              <a:t>Summary</a:t>
            </a:r>
          </a:p>
        </p:txBody>
      </p:sp>
      <p:sp>
        <p:nvSpPr>
          <p:cNvPr id="41989" name="AutoShape 5"/>
          <p:cNvSpPr>
            <a:spLocks noChangeArrowheads="1"/>
          </p:cNvSpPr>
          <p:nvPr/>
        </p:nvSpPr>
        <p:spPr bwMode="auto">
          <a:xfrm rot="9426988">
            <a:off x="7848600" y="5181600"/>
            <a:ext cx="3810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6600"/>
          </a:solidFill>
          <a:ln w="9525">
            <a:solidFill>
              <a:schemeClr val="tx1"/>
            </a:solidFill>
            <a:miter lim="800000"/>
            <a:headEnd/>
            <a:tailEnd/>
          </a:ln>
          <a:effectLst/>
        </p:spPr>
        <p:txBody>
          <a:bodyPr wrap="none" anchor="ctr"/>
          <a:lstStyle/>
          <a:p>
            <a:endParaRPr lang="en-IN"/>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94C70C8A-0FA9-4B2B-A362-439145C17328}" type="slidenum">
              <a:rPr lang="en-US" sz="1200" b="1">
                <a:latin typeface="Calibri" pitchFamily="34" charset="0"/>
              </a:rPr>
              <a:pPr algn="r"/>
              <a:t>4</a:t>
            </a:fld>
            <a:endParaRPr lang="en-US" sz="1200" b="1">
              <a:latin typeface="Calibri" pitchFamily="34" charset="0"/>
            </a:endParaRPr>
          </a:p>
        </p:txBody>
      </p:sp>
      <p:sp>
        <p:nvSpPr>
          <p:cNvPr id="6147" name="Rectangle 2"/>
          <p:cNvSpPr>
            <a:spLocks noGrp="1" noChangeArrowheads="1"/>
          </p:cNvSpPr>
          <p:nvPr>
            <p:ph type="title" idx="4294967295"/>
          </p:nvPr>
        </p:nvSpPr>
        <p:spPr>
          <a:xfrm>
            <a:off x="0" y="152400"/>
            <a:ext cx="7772400" cy="609600"/>
          </a:xfrm>
        </p:spPr>
        <p:txBody>
          <a:bodyPr>
            <a:normAutofit fontScale="90000"/>
          </a:bodyPr>
          <a:lstStyle/>
          <a:p>
            <a:pPr eaLnBrk="1" hangingPunct="1"/>
            <a:r>
              <a:rPr lang="en-US" smtClean="0"/>
              <a:t>Types of Outliers (I)</a:t>
            </a:r>
          </a:p>
        </p:txBody>
      </p:sp>
      <p:sp>
        <p:nvSpPr>
          <p:cNvPr id="6148" name="Rectangle 3"/>
          <p:cNvSpPr>
            <a:spLocks noGrp="1" noChangeArrowheads="1"/>
          </p:cNvSpPr>
          <p:nvPr>
            <p:ph type="body" idx="4294967295"/>
          </p:nvPr>
        </p:nvSpPr>
        <p:spPr>
          <a:xfrm>
            <a:off x="0" y="990600"/>
            <a:ext cx="8763000" cy="5562600"/>
          </a:xfrm>
        </p:spPr>
        <p:txBody>
          <a:bodyPr/>
          <a:lstStyle/>
          <a:p>
            <a:pPr eaLnBrk="1" hangingPunct="1"/>
            <a:r>
              <a:rPr lang="en-US" sz="2000" smtClean="0"/>
              <a:t>Three kinds: </a:t>
            </a:r>
            <a:r>
              <a:rPr lang="en-US" sz="2000" i="1" smtClean="0"/>
              <a:t>global, contextual</a:t>
            </a:r>
            <a:r>
              <a:rPr lang="en-US" sz="2000" smtClean="0"/>
              <a:t> and </a:t>
            </a:r>
            <a:r>
              <a:rPr lang="en-US" sz="2000" i="1" smtClean="0"/>
              <a:t>collective </a:t>
            </a:r>
            <a:r>
              <a:rPr lang="en-US" sz="2000" smtClean="0"/>
              <a:t>outliers</a:t>
            </a:r>
            <a:endParaRPr lang="en-US" sz="2000" i="1" smtClean="0"/>
          </a:p>
          <a:p>
            <a:pPr eaLnBrk="1" hangingPunct="1"/>
            <a:r>
              <a:rPr lang="en-US" sz="2000" b="1" smtClean="0"/>
              <a:t>Global outlier</a:t>
            </a:r>
            <a:r>
              <a:rPr lang="en-US" sz="2000" smtClean="0"/>
              <a:t> (or point anomaly)</a:t>
            </a:r>
          </a:p>
          <a:p>
            <a:pPr lvl="1" eaLnBrk="1" hangingPunct="1"/>
            <a:r>
              <a:rPr lang="en-US" sz="2000" smtClean="0"/>
              <a:t>Object is O</a:t>
            </a:r>
            <a:r>
              <a:rPr lang="en-US" sz="2000" baseline="-25000" smtClean="0"/>
              <a:t>g</a:t>
            </a:r>
            <a:r>
              <a:rPr lang="en-US" sz="2000" smtClean="0"/>
              <a:t> if it significantly deviates from the rest of the data set</a:t>
            </a:r>
          </a:p>
          <a:p>
            <a:pPr lvl="1" eaLnBrk="1" hangingPunct="1"/>
            <a:r>
              <a:rPr lang="en-US" sz="2000" smtClean="0"/>
              <a:t>Ex. Intrusion detection in computer networks</a:t>
            </a:r>
          </a:p>
          <a:p>
            <a:pPr lvl="1" eaLnBrk="1" hangingPunct="1"/>
            <a:r>
              <a:rPr lang="en-US" sz="2000" smtClean="0"/>
              <a:t>Issue: Find an appropriate measurement of deviation</a:t>
            </a:r>
          </a:p>
          <a:p>
            <a:pPr eaLnBrk="1" hangingPunct="1"/>
            <a:r>
              <a:rPr lang="en-US" sz="2000" b="1" smtClean="0"/>
              <a:t>Contextual outlier</a:t>
            </a:r>
            <a:r>
              <a:rPr lang="en-US" sz="2000" smtClean="0"/>
              <a:t> (or </a:t>
            </a:r>
            <a:r>
              <a:rPr lang="en-US" sz="2000" i="1" smtClean="0"/>
              <a:t>conditional outlier</a:t>
            </a:r>
            <a:r>
              <a:rPr lang="en-US" sz="2000" smtClean="0"/>
              <a:t>)</a:t>
            </a:r>
          </a:p>
          <a:p>
            <a:pPr lvl="1" eaLnBrk="1" hangingPunct="1"/>
            <a:r>
              <a:rPr lang="en-US" sz="2000" smtClean="0"/>
              <a:t>Object is O</a:t>
            </a:r>
            <a:r>
              <a:rPr lang="en-US" sz="2000" baseline="-25000" smtClean="0"/>
              <a:t>c</a:t>
            </a:r>
            <a:r>
              <a:rPr lang="en-US" sz="2000" smtClean="0"/>
              <a:t> if it deviates significantly based on a selected context</a:t>
            </a:r>
          </a:p>
          <a:p>
            <a:pPr lvl="1" eaLnBrk="1" hangingPunct="1"/>
            <a:r>
              <a:rPr lang="en-US" sz="2000" smtClean="0"/>
              <a:t>Ex. 80</a:t>
            </a:r>
            <a:r>
              <a:rPr lang="en-US" sz="2000" baseline="30000" smtClean="0"/>
              <a:t>o</a:t>
            </a:r>
            <a:r>
              <a:rPr lang="en-US" sz="2000" smtClean="0"/>
              <a:t> F in Urbana: outlier? (depending on summer or winter?)</a:t>
            </a:r>
          </a:p>
          <a:p>
            <a:pPr lvl="1" eaLnBrk="1" hangingPunct="1"/>
            <a:r>
              <a:rPr lang="en-US" sz="2000" smtClean="0"/>
              <a:t>Attributes of data objects should be divided into two groups </a:t>
            </a:r>
          </a:p>
          <a:p>
            <a:pPr lvl="2" eaLnBrk="1" hangingPunct="1"/>
            <a:r>
              <a:rPr lang="en-US" sz="2000" smtClean="0"/>
              <a:t>Contextual attributes: defines the context, e.g., time &amp; location </a:t>
            </a:r>
          </a:p>
          <a:p>
            <a:pPr lvl="2" eaLnBrk="1" hangingPunct="1"/>
            <a:r>
              <a:rPr lang="en-US" sz="2000" smtClean="0"/>
              <a:t>Behavioral attributes:  characteristics of the object, used in outlier evaluation, e.g., temperature</a:t>
            </a:r>
          </a:p>
          <a:p>
            <a:pPr lvl="1" eaLnBrk="1" hangingPunct="1"/>
            <a:r>
              <a:rPr lang="en-US" sz="2000" smtClean="0"/>
              <a:t>Can be viewed as a generalization of </a:t>
            </a:r>
            <a:r>
              <a:rPr lang="en-US" sz="2000" i="1" smtClean="0"/>
              <a:t>local outliers</a:t>
            </a:r>
            <a:r>
              <a:rPr lang="en-US" sz="2000" smtClean="0">
                <a:cs typeface="Arial" pitchFamily="34" charset="0"/>
              </a:rPr>
              <a:t>—</a:t>
            </a:r>
            <a:r>
              <a:rPr lang="en-US" sz="2000" smtClean="0"/>
              <a:t>whose density significantly deviates from its local area</a:t>
            </a:r>
          </a:p>
          <a:p>
            <a:pPr lvl="1" eaLnBrk="1" hangingPunct="1"/>
            <a:r>
              <a:rPr lang="en-US" sz="2000" smtClean="0"/>
              <a:t>Issue: How to define or formulate meaningful context?</a:t>
            </a:r>
          </a:p>
        </p:txBody>
      </p:sp>
      <p:pic>
        <p:nvPicPr>
          <p:cNvPr id="6149" name="Picture 6"/>
          <p:cNvPicPr>
            <a:picLocks noChangeAspect="1" noChangeArrowheads="1"/>
          </p:cNvPicPr>
          <p:nvPr/>
        </p:nvPicPr>
        <p:blipFill>
          <a:blip r:embed="rId3" cstate="print"/>
          <a:srcRect/>
          <a:stretch>
            <a:fillRect/>
          </a:stretch>
        </p:blipFill>
        <p:spPr bwMode="auto">
          <a:xfrm>
            <a:off x="7467600" y="152400"/>
            <a:ext cx="1524000" cy="1123950"/>
          </a:xfrm>
          <a:prstGeom prst="rect">
            <a:avLst/>
          </a:prstGeom>
          <a:noFill/>
          <a:ln w="9525">
            <a:noFill/>
            <a:miter lim="800000"/>
            <a:headEnd/>
            <a:tailEnd/>
          </a:ln>
          <a:effectLst/>
        </p:spPr>
      </p:pic>
      <p:sp>
        <p:nvSpPr>
          <p:cNvPr id="6150" name="Text Box 8"/>
          <p:cNvSpPr txBox="1">
            <a:spLocks noChangeArrowheads="1"/>
          </p:cNvSpPr>
          <p:nvPr/>
        </p:nvSpPr>
        <p:spPr bwMode="auto">
          <a:xfrm>
            <a:off x="7467600" y="1339850"/>
            <a:ext cx="1600200" cy="336550"/>
          </a:xfrm>
          <a:prstGeom prst="rect">
            <a:avLst/>
          </a:prstGeom>
          <a:noFill/>
          <a:ln w="9525">
            <a:noFill/>
            <a:miter lim="800000"/>
            <a:headEnd/>
            <a:tailEnd/>
          </a:ln>
          <a:effectLst/>
        </p:spPr>
        <p:txBody>
          <a:bodyPr>
            <a:spAutoFit/>
          </a:bodyPr>
          <a:lstStyle/>
          <a:p>
            <a:pPr>
              <a:spcBef>
                <a:spcPct val="50000"/>
              </a:spcBef>
            </a:pPr>
            <a:r>
              <a:rPr lang="en-US" sz="1600"/>
              <a:t>Global Outlier</a:t>
            </a: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52400" y="0"/>
            <a:ext cx="8763000" cy="914400"/>
          </a:xfrm>
        </p:spPr>
        <p:txBody>
          <a:bodyPr>
            <a:normAutofit fontScale="90000"/>
          </a:bodyPr>
          <a:lstStyle/>
          <a:p>
            <a:r>
              <a:rPr lang="en-US" sz="3200" smtClean="0"/>
              <a:t>Challenges for Outlier Detection in High-Dimensional Data</a:t>
            </a:r>
          </a:p>
        </p:txBody>
      </p:sp>
      <p:sp>
        <p:nvSpPr>
          <p:cNvPr id="43011" name="Rectangle 3"/>
          <p:cNvSpPr>
            <a:spLocks noGrp="1" noChangeArrowheads="1"/>
          </p:cNvSpPr>
          <p:nvPr>
            <p:ph idx="1"/>
          </p:nvPr>
        </p:nvSpPr>
        <p:spPr/>
        <p:txBody>
          <a:bodyPr>
            <a:normAutofit fontScale="92500" lnSpcReduction="20000"/>
          </a:bodyPr>
          <a:lstStyle/>
          <a:p>
            <a:r>
              <a:rPr lang="en-US" sz="2000" smtClean="0"/>
              <a:t>Interpretation of outliers</a:t>
            </a:r>
          </a:p>
          <a:p>
            <a:pPr lvl="1"/>
            <a:r>
              <a:rPr lang="en-US" sz="2000" smtClean="0"/>
              <a:t>Detecting outliers without saying why they are outliers is not very useful in high-D due to many features (or dimensions) are involved in a high-dimensional data set</a:t>
            </a:r>
          </a:p>
          <a:p>
            <a:pPr lvl="1"/>
            <a:r>
              <a:rPr lang="en-US" sz="2000" smtClean="0"/>
              <a:t>E.g., which subspaces that manifest the outliers or an assessment regarding the “outlier-ness” of the objects</a:t>
            </a:r>
          </a:p>
          <a:p>
            <a:r>
              <a:rPr lang="en-US" sz="2000" smtClean="0"/>
              <a:t>Data sparsity</a:t>
            </a:r>
          </a:p>
          <a:p>
            <a:pPr lvl="1"/>
            <a:r>
              <a:rPr lang="en-US" sz="2000" smtClean="0"/>
              <a:t>Data in high-D spaces are often sparse </a:t>
            </a:r>
          </a:p>
          <a:p>
            <a:pPr lvl="1"/>
            <a:r>
              <a:rPr lang="en-US" sz="2000" smtClean="0"/>
              <a:t>The distance between objects becomes heavily dominated by noise as the dimensionality increases</a:t>
            </a:r>
          </a:p>
          <a:p>
            <a:r>
              <a:rPr lang="en-US" sz="2000" smtClean="0"/>
              <a:t>Data subspaces</a:t>
            </a:r>
          </a:p>
          <a:p>
            <a:pPr lvl="1"/>
            <a:r>
              <a:rPr lang="en-US" sz="2000" smtClean="0"/>
              <a:t>Adaptive to the subspaces signifying the outliers </a:t>
            </a:r>
          </a:p>
          <a:p>
            <a:pPr lvl="1"/>
            <a:r>
              <a:rPr lang="en-US" sz="2000" smtClean="0"/>
              <a:t>Capturing the local behavior of data</a:t>
            </a:r>
          </a:p>
          <a:p>
            <a:r>
              <a:rPr lang="en-US" sz="2000" smtClean="0"/>
              <a:t>Scalable with respect to dimensionality</a:t>
            </a:r>
          </a:p>
          <a:p>
            <a:pPr lvl="1"/>
            <a:r>
              <a:rPr lang="en-US" sz="2000" smtClean="0"/>
              <a:t># of subspaces increases exponentially</a:t>
            </a:r>
          </a:p>
        </p:txBody>
      </p:sp>
      <p:sp>
        <p:nvSpPr>
          <p:cNvPr id="43012"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1339CD32-AF14-476F-B970-35760B4EFD9F}" type="slidenum">
              <a:rPr lang="en-US" sz="1200" b="1">
                <a:latin typeface="Calibri" pitchFamily="34" charset="0"/>
              </a:rPr>
              <a:pPr algn="r"/>
              <a:t>40</a:t>
            </a:fld>
            <a:endParaRPr lang="en-US" sz="1200" b="1">
              <a:latin typeface="Calibri" pitchFamily="34" charset="0"/>
            </a:endParaRPr>
          </a:p>
        </p:txBody>
      </p:sp>
    </p:spTree>
  </p:cSld>
  <p:clrMapOvr>
    <a:masterClrMapping/>
  </p:clrMapOvr>
  <p:transition>
    <p:zoom/>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52400" y="0"/>
            <a:ext cx="9448800" cy="914400"/>
          </a:xfrm>
        </p:spPr>
        <p:txBody>
          <a:bodyPr/>
          <a:lstStyle/>
          <a:p>
            <a:pPr>
              <a:lnSpc>
                <a:spcPct val="80000"/>
              </a:lnSpc>
            </a:pPr>
            <a:r>
              <a:rPr lang="en-US" sz="3200" smtClean="0"/>
              <a:t>Approach I: Extending Conventional Outlier Detection</a:t>
            </a:r>
          </a:p>
        </p:txBody>
      </p:sp>
      <p:sp>
        <p:nvSpPr>
          <p:cNvPr id="44035" name="Rectangle 3"/>
          <p:cNvSpPr>
            <a:spLocks noGrp="1" noChangeArrowheads="1"/>
          </p:cNvSpPr>
          <p:nvPr>
            <p:ph idx="1"/>
          </p:nvPr>
        </p:nvSpPr>
        <p:spPr>
          <a:xfrm>
            <a:off x="152400" y="1066800"/>
            <a:ext cx="8686800" cy="5562600"/>
          </a:xfrm>
        </p:spPr>
        <p:txBody>
          <a:bodyPr>
            <a:normAutofit lnSpcReduction="10000"/>
          </a:bodyPr>
          <a:lstStyle/>
          <a:p>
            <a:r>
              <a:rPr lang="en-US" sz="2000" smtClean="0"/>
              <a:t>Method 1: Detect outliers in the full space, e.g., HilOut Algorithm</a:t>
            </a:r>
          </a:p>
          <a:p>
            <a:pPr lvl="1"/>
            <a:r>
              <a:rPr lang="en-US" sz="2000" smtClean="0"/>
              <a:t>Find distance-based outliers, but use the ranks of distance instead of the absolute distance in outlier detection</a:t>
            </a:r>
          </a:p>
          <a:p>
            <a:pPr lvl="1"/>
            <a:r>
              <a:rPr lang="en-US" sz="2000" smtClean="0"/>
              <a:t>For each object </a:t>
            </a:r>
            <a:r>
              <a:rPr lang="en-US" sz="2000" i="1" smtClean="0"/>
              <a:t>o</a:t>
            </a:r>
            <a:r>
              <a:rPr lang="en-US" sz="2000" smtClean="0"/>
              <a:t>, find its k-nearest neighbors: nn</a:t>
            </a:r>
            <a:r>
              <a:rPr lang="en-US" sz="2000" baseline="-25000" smtClean="0"/>
              <a:t>1</a:t>
            </a:r>
            <a:r>
              <a:rPr lang="en-US" sz="2000" smtClean="0"/>
              <a:t>(o), . . . , nn</a:t>
            </a:r>
            <a:r>
              <a:rPr lang="en-US" sz="2000" baseline="-25000" smtClean="0"/>
              <a:t>k</a:t>
            </a:r>
            <a:r>
              <a:rPr lang="en-US" sz="2000" smtClean="0"/>
              <a:t>(o)</a:t>
            </a:r>
          </a:p>
          <a:p>
            <a:pPr lvl="1"/>
            <a:r>
              <a:rPr lang="en-US" sz="2000" smtClean="0"/>
              <a:t>The weight of object o:</a:t>
            </a:r>
          </a:p>
          <a:p>
            <a:pPr lvl="1"/>
            <a:endParaRPr lang="en-US" sz="2000" smtClean="0"/>
          </a:p>
          <a:p>
            <a:pPr lvl="1"/>
            <a:r>
              <a:rPr lang="en-US" sz="2000" smtClean="0"/>
              <a:t>All objects are ranked in weight-descending order</a:t>
            </a:r>
          </a:p>
          <a:p>
            <a:pPr lvl="1"/>
            <a:r>
              <a:rPr lang="en-US" sz="2000" smtClean="0"/>
              <a:t>Top-</a:t>
            </a:r>
            <a:r>
              <a:rPr lang="en-US" sz="2000" i="1" smtClean="0"/>
              <a:t>l</a:t>
            </a:r>
            <a:r>
              <a:rPr lang="en-US" sz="2000" smtClean="0"/>
              <a:t> objects in weight are output as outliers (</a:t>
            </a:r>
            <a:r>
              <a:rPr lang="en-US" sz="2000" i="1" smtClean="0"/>
              <a:t>l</a:t>
            </a:r>
            <a:r>
              <a:rPr lang="en-US" sz="2000" smtClean="0"/>
              <a:t>: user-specified parm)</a:t>
            </a:r>
          </a:p>
          <a:p>
            <a:pPr lvl="1"/>
            <a:r>
              <a:rPr lang="en-US" sz="2000" smtClean="0"/>
              <a:t>Employ space-filling curves for approximation: scalable in both time and space w.r.t. data size and dimensionality</a:t>
            </a:r>
          </a:p>
          <a:p>
            <a:r>
              <a:rPr lang="en-US" sz="2000" smtClean="0"/>
              <a:t>Method 2: Dimensionality reduction</a:t>
            </a:r>
          </a:p>
          <a:p>
            <a:pPr lvl="1"/>
            <a:r>
              <a:rPr lang="en-US" sz="2000" smtClean="0"/>
              <a:t>Works only when in lower-dimensionality, normal instances can still be distinguished from outliers</a:t>
            </a:r>
          </a:p>
          <a:p>
            <a:pPr lvl="1"/>
            <a:r>
              <a:rPr lang="en-US" sz="2000" smtClean="0"/>
              <a:t>PCA: Heuristically, the principal components with low variance are preferred because, on such dimensions, normal objects are likely close to each other and outliers often deviate from the majority</a:t>
            </a:r>
          </a:p>
        </p:txBody>
      </p:sp>
      <p:pic>
        <p:nvPicPr>
          <p:cNvPr id="44036" name="Picture 4"/>
          <p:cNvPicPr>
            <a:picLocks noChangeAspect="1" noChangeArrowheads="1"/>
          </p:cNvPicPr>
          <p:nvPr/>
        </p:nvPicPr>
        <p:blipFill>
          <a:blip r:embed="rId3" cstate="print"/>
          <a:srcRect/>
          <a:stretch>
            <a:fillRect/>
          </a:stretch>
        </p:blipFill>
        <p:spPr bwMode="auto">
          <a:xfrm>
            <a:off x="3886200" y="2438400"/>
            <a:ext cx="2801938" cy="728663"/>
          </a:xfrm>
          <a:prstGeom prst="rect">
            <a:avLst/>
          </a:prstGeom>
          <a:noFill/>
          <a:ln w="9525">
            <a:noFill/>
            <a:miter lim="800000"/>
            <a:headEnd/>
            <a:tailEnd/>
          </a:ln>
          <a:effectLst/>
        </p:spPr>
      </p:pic>
      <p:sp>
        <p:nvSpPr>
          <p:cNvPr id="44037"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91C997D6-EEEE-4652-92CD-89A6590D38BA}" type="slidenum">
              <a:rPr lang="en-US" sz="1200" b="1">
                <a:latin typeface="Calibri" pitchFamily="34" charset="0"/>
              </a:rPr>
              <a:pPr algn="r"/>
              <a:t>41</a:t>
            </a:fld>
            <a:endParaRPr lang="en-US" sz="1200" b="1">
              <a:latin typeface="Calibri" pitchFamily="34" charset="0"/>
            </a:endParaRPr>
          </a:p>
        </p:txBody>
      </p:sp>
    </p:spTree>
  </p:cSld>
  <p:clrMapOvr>
    <a:masterClrMapping/>
  </p:clrMapOvr>
  <p:transition>
    <p:zoom/>
  </p:transition>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52400" y="152400"/>
            <a:ext cx="8763000" cy="685800"/>
          </a:xfrm>
        </p:spPr>
        <p:txBody>
          <a:bodyPr>
            <a:normAutofit fontScale="90000"/>
          </a:bodyPr>
          <a:lstStyle/>
          <a:p>
            <a:r>
              <a:rPr lang="en-US" smtClean="0"/>
              <a:t>Approach II: Finding Outliers in Subspaces</a:t>
            </a:r>
          </a:p>
        </p:txBody>
      </p:sp>
      <p:sp>
        <p:nvSpPr>
          <p:cNvPr id="45059" name="Rectangle 3"/>
          <p:cNvSpPr>
            <a:spLocks noGrp="1" noChangeArrowheads="1"/>
          </p:cNvSpPr>
          <p:nvPr>
            <p:ph idx="1"/>
          </p:nvPr>
        </p:nvSpPr>
        <p:spPr>
          <a:xfrm>
            <a:off x="152400" y="990600"/>
            <a:ext cx="8686800" cy="5715000"/>
          </a:xfrm>
        </p:spPr>
        <p:txBody>
          <a:bodyPr>
            <a:normAutofit lnSpcReduction="10000"/>
          </a:bodyPr>
          <a:lstStyle/>
          <a:p>
            <a:r>
              <a:rPr lang="en-US" sz="2000" smtClean="0"/>
              <a:t>Extending conventional outlier detection: Hard for outlier interpretation </a:t>
            </a:r>
          </a:p>
          <a:p>
            <a:pPr>
              <a:lnSpc>
                <a:spcPct val="90000"/>
              </a:lnSpc>
            </a:pPr>
            <a:r>
              <a:rPr lang="en-US" sz="2000" smtClean="0"/>
              <a:t>Find outliers in much lower dimensional subspaces: easy to interpret </a:t>
            </a:r>
            <a:r>
              <a:rPr lang="en-US" sz="2000" i="1" smtClean="0"/>
              <a:t>why</a:t>
            </a:r>
            <a:r>
              <a:rPr lang="en-US" sz="2000" smtClean="0"/>
              <a:t> and </a:t>
            </a:r>
            <a:r>
              <a:rPr lang="en-US" sz="2000" i="1" smtClean="0"/>
              <a:t>to what extent</a:t>
            </a:r>
            <a:r>
              <a:rPr lang="en-US" sz="2000" smtClean="0"/>
              <a:t> the object is an outlier</a:t>
            </a:r>
          </a:p>
          <a:p>
            <a:pPr lvl="1">
              <a:lnSpc>
                <a:spcPct val="90000"/>
              </a:lnSpc>
            </a:pPr>
            <a:r>
              <a:rPr lang="en-US" sz="2000" smtClean="0"/>
              <a:t>E.g., find outlier customers in certain subspace: </a:t>
            </a:r>
            <a:r>
              <a:rPr lang="en-US" sz="2000" i="1" smtClean="0"/>
              <a:t>average transaction amount &gt;&gt; avg. </a:t>
            </a:r>
            <a:r>
              <a:rPr lang="en-US" sz="2000" smtClean="0"/>
              <a:t>and </a:t>
            </a:r>
            <a:r>
              <a:rPr lang="en-US" sz="2000" i="1" smtClean="0"/>
              <a:t>purchase frequency</a:t>
            </a:r>
            <a:r>
              <a:rPr lang="en-US" sz="2000" smtClean="0"/>
              <a:t> &lt;&lt; avg.</a:t>
            </a:r>
          </a:p>
          <a:p>
            <a:pPr>
              <a:lnSpc>
                <a:spcPct val="90000"/>
              </a:lnSpc>
            </a:pPr>
            <a:r>
              <a:rPr lang="en-US" sz="2000" smtClean="0"/>
              <a:t>Ex. A grid-based subspace outlier detection method </a:t>
            </a:r>
          </a:p>
          <a:p>
            <a:pPr lvl="1">
              <a:lnSpc>
                <a:spcPct val="90000"/>
              </a:lnSpc>
            </a:pPr>
            <a:r>
              <a:rPr lang="en-US" sz="2000" smtClean="0"/>
              <a:t>Project data onto various subspaces to find an area whose density is much lower than average</a:t>
            </a:r>
          </a:p>
          <a:p>
            <a:pPr lvl="1">
              <a:lnSpc>
                <a:spcPct val="90000"/>
              </a:lnSpc>
            </a:pPr>
            <a:r>
              <a:rPr lang="en-US" sz="2000" smtClean="0"/>
              <a:t>Discretize the data into a grid with </a:t>
            </a:r>
            <a:r>
              <a:rPr lang="el-GR" sz="2000" smtClean="0">
                <a:cs typeface="Arial" pitchFamily="34" charset="0"/>
              </a:rPr>
              <a:t>φ</a:t>
            </a:r>
            <a:r>
              <a:rPr lang="en-US" sz="2000" smtClean="0"/>
              <a:t> equi-depth (why?) regions</a:t>
            </a:r>
          </a:p>
          <a:p>
            <a:pPr lvl="1">
              <a:lnSpc>
                <a:spcPct val="90000"/>
              </a:lnSpc>
            </a:pPr>
            <a:r>
              <a:rPr lang="en-US" sz="2000" smtClean="0"/>
              <a:t>Search for regions that are significantly sparse</a:t>
            </a:r>
          </a:p>
          <a:p>
            <a:pPr lvl="2">
              <a:lnSpc>
                <a:spcPct val="90000"/>
              </a:lnSpc>
            </a:pPr>
            <a:r>
              <a:rPr lang="en-US" sz="2000" smtClean="0"/>
              <a:t>Consider a k-d cube: k ranges on k dimensions, with n objects</a:t>
            </a:r>
          </a:p>
          <a:p>
            <a:pPr lvl="2">
              <a:lnSpc>
                <a:spcPct val="90000"/>
              </a:lnSpc>
            </a:pPr>
            <a:r>
              <a:rPr lang="en-US" sz="2000" smtClean="0"/>
              <a:t>If objects are independently distributed, the expected number of objects falling into a k-dimensional region is (1/ </a:t>
            </a:r>
            <a:r>
              <a:rPr lang="el-GR" sz="2000" smtClean="0">
                <a:cs typeface="Arial" pitchFamily="34" charset="0"/>
              </a:rPr>
              <a:t>φ</a:t>
            </a:r>
            <a:r>
              <a:rPr lang="en-US" sz="2000" smtClean="0"/>
              <a:t>)</a:t>
            </a:r>
            <a:r>
              <a:rPr lang="en-US" sz="2000" baseline="30000" smtClean="0"/>
              <a:t>k</a:t>
            </a:r>
            <a:r>
              <a:rPr lang="en-US" sz="2000" smtClean="0"/>
              <a:t>n = f</a:t>
            </a:r>
            <a:r>
              <a:rPr lang="en-US" sz="2000" baseline="30000" smtClean="0"/>
              <a:t>k</a:t>
            </a:r>
            <a:r>
              <a:rPr lang="en-US" sz="2000" smtClean="0"/>
              <a:t>n,the standard deviation is</a:t>
            </a:r>
          </a:p>
          <a:p>
            <a:pPr lvl="2">
              <a:lnSpc>
                <a:spcPct val="90000"/>
              </a:lnSpc>
            </a:pPr>
            <a:r>
              <a:rPr lang="en-US" sz="2000" smtClean="0"/>
              <a:t>The sparsity coefficient of cube C:</a:t>
            </a:r>
          </a:p>
          <a:p>
            <a:pPr lvl="2">
              <a:lnSpc>
                <a:spcPct val="90000"/>
              </a:lnSpc>
            </a:pPr>
            <a:r>
              <a:rPr lang="en-US" sz="2000" smtClean="0"/>
              <a:t>If S(C) &lt; 0, C contains less objects than expected</a:t>
            </a:r>
          </a:p>
          <a:p>
            <a:pPr lvl="2">
              <a:lnSpc>
                <a:spcPct val="90000"/>
              </a:lnSpc>
            </a:pPr>
            <a:r>
              <a:rPr lang="en-US" sz="2000" smtClean="0"/>
              <a:t>The more negative, the sparser C is and the more likely the objects in C are outliers in the subspace</a:t>
            </a:r>
          </a:p>
        </p:txBody>
      </p:sp>
      <p:sp>
        <p:nvSpPr>
          <p:cNvPr id="45060"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2F004673-E374-408F-ABA3-FE97AE48607A}" type="slidenum">
              <a:rPr lang="en-US" sz="1200" b="1">
                <a:latin typeface="Calibri" pitchFamily="34" charset="0"/>
              </a:rPr>
              <a:pPr algn="r"/>
              <a:t>42</a:t>
            </a:fld>
            <a:endParaRPr lang="en-US" sz="1200" b="1">
              <a:latin typeface="Calibri" pitchFamily="34" charset="0"/>
            </a:endParaRPr>
          </a:p>
        </p:txBody>
      </p:sp>
      <p:pic>
        <p:nvPicPr>
          <p:cNvPr id="45061" name="Picture 6"/>
          <p:cNvPicPr>
            <a:picLocks noChangeAspect="1" noChangeArrowheads="1"/>
          </p:cNvPicPr>
          <p:nvPr/>
        </p:nvPicPr>
        <p:blipFill>
          <a:blip r:embed="rId3" cstate="print"/>
          <a:srcRect/>
          <a:stretch>
            <a:fillRect/>
          </a:stretch>
        </p:blipFill>
        <p:spPr bwMode="auto">
          <a:xfrm>
            <a:off x="3810000" y="5072063"/>
            <a:ext cx="1592263" cy="338137"/>
          </a:xfrm>
          <a:prstGeom prst="rect">
            <a:avLst/>
          </a:prstGeom>
          <a:noFill/>
          <a:ln w="9525">
            <a:noFill/>
            <a:miter lim="800000"/>
            <a:headEnd/>
            <a:tailEnd/>
          </a:ln>
          <a:effectLst/>
        </p:spPr>
      </p:pic>
      <p:pic>
        <p:nvPicPr>
          <p:cNvPr id="45062" name="Picture 7"/>
          <p:cNvPicPr>
            <a:picLocks noChangeAspect="1" noChangeArrowheads="1"/>
          </p:cNvPicPr>
          <p:nvPr/>
        </p:nvPicPr>
        <p:blipFill>
          <a:blip r:embed="rId4" cstate="print"/>
          <a:srcRect/>
          <a:stretch>
            <a:fillRect/>
          </a:stretch>
        </p:blipFill>
        <p:spPr bwMode="auto">
          <a:xfrm>
            <a:off x="5638800" y="5181600"/>
            <a:ext cx="2149475" cy="576263"/>
          </a:xfrm>
          <a:prstGeom prst="rect">
            <a:avLst/>
          </a:prstGeom>
          <a:noFill/>
          <a:ln w="9525">
            <a:noFill/>
            <a:miter lim="800000"/>
            <a:headEnd/>
            <a:tailEnd/>
          </a:ln>
          <a:effectLst/>
        </p:spPr>
      </p:pic>
    </p:spTree>
  </p:cSld>
  <p:clrMapOvr>
    <a:masterClrMapping/>
  </p:clrMapOvr>
  <p:transition>
    <p:zoom/>
  </p:transition>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76200" y="76200"/>
            <a:ext cx="9372600" cy="685800"/>
          </a:xfrm>
        </p:spPr>
        <p:txBody>
          <a:bodyPr/>
          <a:lstStyle/>
          <a:p>
            <a:r>
              <a:rPr lang="en-US" sz="3200" smtClean="0"/>
              <a:t>Approach III: Modeling High-Dimensional Outliers</a:t>
            </a:r>
          </a:p>
        </p:txBody>
      </p:sp>
      <p:sp>
        <p:nvSpPr>
          <p:cNvPr id="46083" name="Rectangle 3"/>
          <p:cNvSpPr>
            <a:spLocks noGrp="1" noChangeArrowheads="1"/>
          </p:cNvSpPr>
          <p:nvPr>
            <p:ph idx="1"/>
          </p:nvPr>
        </p:nvSpPr>
        <p:spPr>
          <a:xfrm>
            <a:off x="228600" y="2667000"/>
            <a:ext cx="8686800" cy="4038600"/>
          </a:xfrm>
        </p:spPr>
        <p:txBody>
          <a:bodyPr>
            <a:normAutofit lnSpcReduction="10000"/>
          </a:bodyPr>
          <a:lstStyle/>
          <a:p>
            <a:pPr>
              <a:lnSpc>
                <a:spcPct val="90000"/>
              </a:lnSpc>
            </a:pPr>
            <a:r>
              <a:rPr lang="en-US" sz="2000" smtClean="0"/>
              <a:t>Ex. Angle-based outliers: </a:t>
            </a:r>
            <a:r>
              <a:rPr lang="de-DE" sz="2000" smtClean="0"/>
              <a:t>Kriegel, Schubert, and Zimek [KSZ08]</a:t>
            </a:r>
            <a:r>
              <a:rPr lang="en-US" sz="2000" smtClean="0"/>
              <a:t> </a:t>
            </a:r>
          </a:p>
          <a:p>
            <a:pPr>
              <a:lnSpc>
                <a:spcPct val="90000"/>
              </a:lnSpc>
            </a:pPr>
            <a:r>
              <a:rPr lang="en-US" sz="2000" smtClean="0"/>
              <a:t>For each point o, examine the angle </a:t>
            </a:r>
            <a:r>
              <a:rPr lang="en-US" sz="2000" smtClean="0">
                <a:cs typeface="Arial" pitchFamily="34" charset="0"/>
              </a:rPr>
              <a:t>∆</a:t>
            </a:r>
            <a:r>
              <a:rPr lang="en-US" sz="2000" smtClean="0"/>
              <a:t>xoy for every pair of points x, y.</a:t>
            </a:r>
          </a:p>
          <a:p>
            <a:pPr lvl="1">
              <a:lnSpc>
                <a:spcPct val="90000"/>
              </a:lnSpc>
            </a:pPr>
            <a:r>
              <a:rPr lang="en-US" sz="2000" smtClean="0"/>
              <a:t>Point in the center (e.g., a), the angles formed differ widely</a:t>
            </a:r>
          </a:p>
          <a:p>
            <a:pPr lvl="1">
              <a:lnSpc>
                <a:spcPct val="90000"/>
              </a:lnSpc>
            </a:pPr>
            <a:r>
              <a:rPr lang="en-US" sz="2000" smtClean="0"/>
              <a:t>An outlier (e.g., c), angle variable is substantially smaller</a:t>
            </a:r>
          </a:p>
          <a:p>
            <a:pPr>
              <a:lnSpc>
                <a:spcPct val="90000"/>
              </a:lnSpc>
            </a:pPr>
            <a:r>
              <a:rPr lang="en-US" sz="2000" smtClean="0"/>
              <a:t>Use the variance of angles for a point to determine outlier</a:t>
            </a:r>
          </a:p>
          <a:p>
            <a:pPr>
              <a:lnSpc>
                <a:spcPct val="90000"/>
              </a:lnSpc>
            </a:pPr>
            <a:r>
              <a:rPr lang="en-US" sz="2000" smtClean="0"/>
              <a:t>Combine angles and distance to model outliers</a:t>
            </a:r>
          </a:p>
          <a:p>
            <a:pPr lvl="1">
              <a:lnSpc>
                <a:spcPct val="90000"/>
              </a:lnSpc>
            </a:pPr>
            <a:r>
              <a:rPr lang="en-US" sz="2000" smtClean="0"/>
              <a:t>Use the distance-weighted angle variance as the outlier score</a:t>
            </a:r>
          </a:p>
          <a:p>
            <a:pPr lvl="1">
              <a:lnSpc>
                <a:spcPct val="90000"/>
              </a:lnSpc>
            </a:pPr>
            <a:r>
              <a:rPr lang="en-US" sz="2000" smtClean="0"/>
              <a:t>Angle-based outlier factor (ABOF):</a:t>
            </a:r>
          </a:p>
          <a:p>
            <a:pPr lvl="1">
              <a:lnSpc>
                <a:spcPct val="90000"/>
              </a:lnSpc>
            </a:pPr>
            <a:endParaRPr lang="en-US" sz="2000" smtClean="0"/>
          </a:p>
          <a:p>
            <a:pPr lvl="1">
              <a:lnSpc>
                <a:spcPct val="90000"/>
              </a:lnSpc>
            </a:pPr>
            <a:endParaRPr lang="en-US" sz="2000" smtClean="0"/>
          </a:p>
          <a:p>
            <a:pPr lvl="1">
              <a:lnSpc>
                <a:spcPct val="90000"/>
              </a:lnSpc>
            </a:pPr>
            <a:r>
              <a:rPr lang="en-US" sz="2000" smtClean="0"/>
              <a:t>Efficient approximation computation method is developed</a:t>
            </a:r>
          </a:p>
          <a:p>
            <a:pPr lvl="1">
              <a:lnSpc>
                <a:spcPct val="90000"/>
              </a:lnSpc>
            </a:pPr>
            <a:r>
              <a:rPr lang="en-US" sz="2000" smtClean="0"/>
              <a:t>It can be generalized to handle arbitrary types of data</a:t>
            </a:r>
          </a:p>
        </p:txBody>
      </p:sp>
      <p:sp>
        <p:nvSpPr>
          <p:cNvPr id="46084"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D03797E9-ED41-42C5-9762-EE19CE04CCEA}" type="slidenum">
              <a:rPr lang="en-US" sz="1200" b="1">
                <a:latin typeface="Calibri" pitchFamily="34" charset="0"/>
              </a:rPr>
              <a:pPr algn="r"/>
              <a:t>43</a:t>
            </a:fld>
            <a:endParaRPr lang="en-US" sz="1200" b="1">
              <a:latin typeface="Calibri" pitchFamily="34" charset="0"/>
            </a:endParaRPr>
          </a:p>
        </p:txBody>
      </p:sp>
      <p:pic>
        <p:nvPicPr>
          <p:cNvPr id="46085" name="Picture 7"/>
          <p:cNvPicPr>
            <a:picLocks noChangeAspect="1" noChangeArrowheads="1"/>
          </p:cNvPicPr>
          <p:nvPr/>
        </p:nvPicPr>
        <p:blipFill>
          <a:blip r:embed="rId3" cstate="print"/>
          <a:srcRect/>
          <a:stretch>
            <a:fillRect/>
          </a:stretch>
        </p:blipFill>
        <p:spPr bwMode="auto">
          <a:xfrm>
            <a:off x="5105400" y="1066800"/>
            <a:ext cx="3897313" cy="1549400"/>
          </a:xfrm>
          <a:prstGeom prst="rect">
            <a:avLst/>
          </a:prstGeom>
          <a:noFill/>
          <a:ln w="9525">
            <a:noFill/>
            <a:miter lim="800000"/>
            <a:headEnd/>
            <a:tailEnd/>
          </a:ln>
          <a:effectLst/>
        </p:spPr>
      </p:pic>
      <p:sp>
        <p:nvSpPr>
          <p:cNvPr id="46086" name="Rectangle 8"/>
          <p:cNvSpPr>
            <a:spLocks noChangeArrowheads="1"/>
          </p:cNvSpPr>
          <p:nvPr/>
        </p:nvSpPr>
        <p:spPr bwMode="auto">
          <a:xfrm>
            <a:off x="228600" y="990600"/>
            <a:ext cx="4876800" cy="1676400"/>
          </a:xfrm>
          <a:prstGeom prst="rect">
            <a:avLst/>
          </a:prstGeom>
          <a:noFill/>
          <a:ln w="9525">
            <a:noFill/>
            <a:miter lim="800000"/>
            <a:headEnd/>
            <a:tailEnd/>
          </a:ln>
        </p:spPr>
        <p:txBody>
          <a:bodyPr/>
          <a:lstStyle/>
          <a:p>
            <a:pPr marL="342900" indent="-342900" algn="l" eaLnBrk="0" hangingPunct="0">
              <a:spcBef>
                <a:spcPct val="20000"/>
              </a:spcBef>
              <a:buClr>
                <a:schemeClr val="folHlink"/>
              </a:buClr>
              <a:buSzPct val="60000"/>
              <a:buFont typeface="Wingdings" pitchFamily="2" charset="2"/>
              <a:buChar char="n"/>
            </a:pPr>
            <a:r>
              <a:rPr lang="en-US" sz="2000" dirty="0">
                <a:latin typeface="Arial" pitchFamily="34" charset="0"/>
              </a:rPr>
              <a:t>Develop new models for high-dimensional outliers directly</a:t>
            </a:r>
          </a:p>
          <a:p>
            <a:pPr marL="342900" indent="-342900" algn="l" eaLnBrk="0" hangingPunct="0">
              <a:spcBef>
                <a:spcPct val="20000"/>
              </a:spcBef>
              <a:buClr>
                <a:schemeClr val="folHlink"/>
              </a:buClr>
              <a:buSzPct val="60000"/>
              <a:buFont typeface="Wingdings" pitchFamily="2" charset="2"/>
              <a:buChar char="n"/>
            </a:pPr>
            <a:r>
              <a:rPr lang="en-US" sz="2000" dirty="0">
                <a:latin typeface="Arial" pitchFamily="34" charset="0"/>
              </a:rPr>
              <a:t>Avoid proximity measures and adopt new heuristics that do not deteriorate in high-dimensional data</a:t>
            </a:r>
          </a:p>
        </p:txBody>
      </p:sp>
      <p:pic>
        <p:nvPicPr>
          <p:cNvPr id="46087" name="Picture 9"/>
          <p:cNvPicPr>
            <a:picLocks noChangeAspect="1" noChangeArrowheads="1"/>
          </p:cNvPicPr>
          <p:nvPr/>
        </p:nvPicPr>
        <p:blipFill>
          <a:blip r:embed="rId4" cstate="print"/>
          <a:srcRect/>
          <a:stretch>
            <a:fillRect/>
          </a:stretch>
        </p:blipFill>
        <p:spPr bwMode="auto">
          <a:xfrm>
            <a:off x="2362200" y="5316538"/>
            <a:ext cx="6324600" cy="627062"/>
          </a:xfrm>
          <a:prstGeom prst="rect">
            <a:avLst/>
          </a:prstGeom>
          <a:noFill/>
          <a:ln w="9525">
            <a:noFill/>
            <a:miter lim="800000"/>
            <a:headEnd/>
            <a:tailEnd/>
          </a:ln>
          <a:effectLst/>
        </p:spPr>
      </p:pic>
      <p:sp>
        <p:nvSpPr>
          <p:cNvPr id="46088" name="Text Box 11"/>
          <p:cNvSpPr txBox="1">
            <a:spLocks noChangeArrowheads="1"/>
          </p:cNvSpPr>
          <p:nvPr/>
        </p:nvSpPr>
        <p:spPr bwMode="auto">
          <a:xfrm>
            <a:off x="7239000" y="1676400"/>
            <a:ext cx="1752600" cy="754063"/>
          </a:xfrm>
          <a:prstGeom prst="rect">
            <a:avLst/>
          </a:prstGeom>
          <a:noFill/>
          <a:ln w="9525">
            <a:noFill/>
            <a:miter lim="800000"/>
            <a:headEnd/>
            <a:tailEnd/>
          </a:ln>
          <a:effectLst/>
        </p:spPr>
        <p:txBody>
          <a:bodyPr>
            <a:spAutoFit/>
          </a:bodyPr>
          <a:lstStyle/>
          <a:p>
            <a:pPr algn="l" eaLnBrk="0" hangingPunct="0">
              <a:lnSpc>
                <a:spcPct val="90000"/>
              </a:lnSpc>
              <a:spcBef>
                <a:spcPct val="20000"/>
              </a:spcBef>
              <a:buClr>
                <a:schemeClr val="folHlink"/>
              </a:buClr>
              <a:buSzPct val="60000"/>
              <a:buFont typeface="Wingdings" pitchFamily="2" charset="2"/>
              <a:buNone/>
            </a:pPr>
            <a:r>
              <a:rPr lang="en-US" sz="1600"/>
              <a:t>A set of points form a cluster except c (outlier)</a:t>
            </a:r>
          </a:p>
        </p:txBody>
      </p:sp>
    </p:spTree>
  </p:cSld>
  <p:clrMapOvr>
    <a:masterClrMapping/>
  </p:clrMapOvr>
  <p:transition>
    <p:zoom/>
  </p:transition>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28600" y="152400"/>
            <a:ext cx="8610600" cy="609600"/>
          </a:xfrm>
        </p:spPr>
        <p:txBody>
          <a:bodyPr>
            <a:normAutofit fontScale="90000"/>
          </a:bodyPr>
          <a:lstStyle/>
          <a:p>
            <a:pPr eaLnBrk="1" hangingPunct="1"/>
            <a:r>
              <a:rPr lang="en-US" smtClean="0"/>
              <a:t>Summary</a:t>
            </a:r>
          </a:p>
        </p:txBody>
      </p:sp>
      <p:sp>
        <p:nvSpPr>
          <p:cNvPr id="48131" name="Rectangle 3"/>
          <p:cNvSpPr>
            <a:spLocks noGrp="1" noChangeArrowheads="1"/>
          </p:cNvSpPr>
          <p:nvPr>
            <p:ph idx="1"/>
          </p:nvPr>
        </p:nvSpPr>
        <p:spPr>
          <a:xfrm>
            <a:off x="304800" y="1143000"/>
            <a:ext cx="8534400" cy="5397500"/>
          </a:xfrm>
        </p:spPr>
        <p:txBody>
          <a:bodyPr/>
          <a:lstStyle/>
          <a:p>
            <a:pPr>
              <a:lnSpc>
                <a:spcPct val="120000"/>
              </a:lnSpc>
            </a:pPr>
            <a:r>
              <a:rPr lang="en-US" sz="2400" smtClean="0"/>
              <a:t> Types of outliers</a:t>
            </a:r>
          </a:p>
          <a:p>
            <a:pPr lvl="1">
              <a:lnSpc>
                <a:spcPct val="120000"/>
              </a:lnSpc>
            </a:pPr>
            <a:r>
              <a:rPr lang="en-US" sz="2400" smtClean="0"/>
              <a:t>global, contextual &amp; collective outliers</a:t>
            </a:r>
          </a:p>
          <a:p>
            <a:pPr>
              <a:lnSpc>
                <a:spcPct val="120000"/>
              </a:lnSpc>
            </a:pPr>
            <a:r>
              <a:rPr lang="en-US" sz="2400" smtClean="0"/>
              <a:t>Outlier detection</a:t>
            </a:r>
          </a:p>
          <a:p>
            <a:pPr lvl="1">
              <a:lnSpc>
                <a:spcPct val="120000"/>
              </a:lnSpc>
            </a:pPr>
            <a:r>
              <a:rPr lang="en-US" sz="2400" smtClean="0"/>
              <a:t>supervised, semi-supervised, or unsupervised</a:t>
            </a:r>
          </a:p>
          <a:p>
            <a:pPr>
              <a:lnSpc>
                <a:spcPct val="120000"/>
              </a:lnSpc>
            </a:pPr>
            <a:r>
              <a:rPr lang="en-US" sz="2400" smtClean="0"/>
              <a:t>Statistical (or model-based) approaches</a:t>
            </a:r>
          </a:p>
          <a:p>
            <a:pPr>
              <a:lnSpc>
                <a:spcPct val="120000"/>
              </a:lnSpc>
            </a:pPr>
            <a:r>
              <a:rPr lang="en-US" sz="2400" smtClean="0"/>
              <a:t>Proximity-base approaches</a:t>
            </a:r>
          </a:p>
          <a:p>
            <a:pPr>
              <a:lnSpc>
                <a:spcPct val="120000"/>
              </a:lnSpc>
            </a:pPr>
            <a:r>
              <a:rPr lang="en-US" sz="2400" smtClean="0"/>
              <a:t>Clustering-base approaches</a:t>
            </a:r>
          </a:p>
          <a:p>
            <a:pPr>
              <a:lnSpc>
                <a:spcPct val="120000"/>
              </a:lnSpc>
            </a:pPr>
            <a:r>
              <a:rPr lang="en-US" sz="2400" smtClean="0"/>
              <a:t>Classification approaches</a:t>
            </a:r>
          </a:p>
          <a:p>
            <a:pPr>
              <a:lnSpc>
                <a:spcPct val="120000"/>
              </a:lnSpc>
            </a:pPr>
            <a:r>
              <a:rPr lang="en-US" sz="2400" smtClean="0"/>
              <a:t>Mining contextual and collective outliers</a:t>
            </a:r>
          </a:p>
          <a:p>
            <a:pPr>
              <a:lnSpc>
                <a:spcPct val="120000"/>
              </a:lnSpc>
            </a:pPr>
            <a:r>
              <a:rPr lang="en-US" sz="2400" smtClean="0"/>
              <a:t>Outlier detection in high dimensional data</a:t>
            </a:r>
          </a:p>
        </p:txBody>
      </p:sp>
      <p:sp>
        <p:nvSpPr>
          <p:cNvPr id="48132"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B770ADDC-4CC2-4290-BA35-9B602CFBE0A3}" type="slidenum">
              <a:rPr lang="en-US" sz="1200" b="1">
                <a:latin typeface="Calibri" pitchFamily="34" charset="0"/>
              </a:rPr>
              <a:pPr algn="r"/>
              <a:t>44</a:t>
            </a:fld>
            <a:endParaRPr lang="en-US" sz="1200" b="1">
              <a:latin typeface="Calibri" pitchFamily="34" charset="0"/>
            </a:endParaRP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170" name="Picture 6"/>
          <p:cNvPicPr>
            <a:picLocks noChangeAspect="1" noChangeArrowheads="1"/>
          </p:cNvPicPr>
          <p:nvPr/>
        </p:nvPicPr>
        <p:blipFill>
          <a:blip r:embed="rId3" cstate="print"/>
          <a:srcRect/>
          <a:stretch>
            <a:fillRect/>
          </a:stretch>
        </p:blipFill>
        <p:spPr bwMode="auto">
          <a:xfrm>
            <a:off x="7138988" y="914400"/>
            <a:ext cx="2005012" cy="1539875"/>
          </a:xfrm>
          <a:prstGeom prst="rect">
            <a:avLst/>
          </a:prstGeom>
          <a:noFill/>
          <a:ln w="9525">
            <a:noFill/>
            <a:miter lim="800000"/>
            <a:headEnd/>
            <a:tailEnd/>
          </a:ln>
          <a:effectLst/>
        </p:spPr>
      </p:pic>
      <p:sp>
        <p:nvSpPr>
          <p:cNvPr id="7171"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171D908C-0EA6-45AD-ADC8-B3CB2019859E}" type="slidenum">
              <a:rPr lang="en-US" sz="1200" b="1">
                <a:latin typeface="Calibri" pitchFamily="34" charset="0"/>
              </a:rPr>
              <a:pPr algn="r"/>
              <a:t>5</a:t>
            </a:fld>
            <a:endParaRPr lang="en-US" sz="1200" b="1">
              <a:latin typeface="Calibri" pitchFamily="34" charset="0"/>
            </a:endParaRPr>
          </a:p>
        </p:txBody>
      </p:sp>
      <p:sp>
        <p:nvSpPr>
          <p:cNvPr id="7172" name="Rectangle 2"/>
          <p:cNvSpPr>
            <a:spLocks noGrp="1" noChangeArrowheads="1"/>
          </p:cNvSpPr>
          <p:nvPr>
            <p:ph type="title" idx="4294967295"/>
          </p:nvPr>
        </p:nvSpPr>
        <p:spPr>
          <a:xfrm>
            <a:off x="0" y="152400"/>
            <a:ext cx="8839200" cy="609600"/>
          </a:xfrm>
        </p:spPr>
        <p:txBody>
          <a:bodyPr>
            <a:normAutofit fontScale="90000"/>
          </a:bodyPr>
          <a:lstStyle/>
          <a:p>
            <a:pPr eaLnBrk="1" hangingPunct="1"/>
            <a:r>
              <a:rPr lang="en-US" smtClean="0"/>
              <a:t>Types of Outliers (II)</a:t>
            </a:r>
          </a:p>
        </p:txBody>
      </p:sp>
      <p:sp>
        <p:nvSpPr>
          <p:cNvPr id="7173" name="Rectangle 3"/>
          <p:cNvSpPr>
            <a:spLocks noGrp="1" noChangeArrowheads="1"/>
          </p:cNvSpPr>
          <p:nvPr>
            <p:ph type="body" idx="4294967295"/>
          </p:nvPr>
        </p:nvSpPr>
        <p:spPr>
          <a:xfrm>
            <a:off x="0" y="990600"/>
            <a:ext cx="7010400" cy="2667000"/>
          </a:xfrm>
        </p:spPr>
        <p:txBody>
          <a:bodyPr/>
          <a:lstStyle/>
          <a:p>
            <a:pPr eaLnBrk="1" hangingPunct="1">
              <a:lnSpc>
                <a:spcPct val="110000"/>
              </a:lnSpc>
            </a:pPr>
            <a:r>
              <a:rPr lang="en-US" sz="2000" b="1" smtClean="0"/>
              <a:t>Collective Outliers</a:t>
            </a:r>
          </a:p>
          <a:p>
            <a:pPr lvl="1" eaLnBrk="1" hangingPunct="1">
              <a:lnSpc>
                <a:spcPct val="110000"/>
              </a:lnSpc>
            </a:pPr>
            <a:r>
              <a:rPr lang="en-US" sz="2000" smtClean="0"/>
              <a:t>A subset of data objects </a:t>
            </a:r>
            <a:r>
              <a:rPr lang="en-US" sz="2000" i="1" smtClean="0"/>
              <a:t>collectively</a:t>
            </a:r>
            <a:r>
              <a:rPr lang="en-US" sz="2000" smtClean="0"/>
              <a:t> deviate significantly from the whole data set, even if the individual data objects may not be outliers</a:t>
            </a:r>
          </a:p>
          <a:p>
            <a:pPr lvl="1" eaLnBrk="1" hangingPunct="1">
              <a:lnSpc>
                <a:spcPct val="110000"/>
              </a:lnSpc>
            </a:pPr>
            <a:r>
              <a:rPr lang="en-US" sz="2000" smtClean="0"/>
              <a:t>Applications: E.g., </a:t>
            </a:r>
            <a:r>
              <a:rPr lang="en-US" sz="2000" i="1" smtClean="0"/>
              <a:t>intrusion detection</a:t>
            </a:r>
            <a:r>
              <a:rPr lang="en-US" sz="2000" smtClean="0"/>
              <a:t>: </a:t>
            </a:r>
          </a:p>
          <a:p>
            <a:pPr lvl="2" eaLnBrk="1" hangingPunct="1">
              <a:lnSpc>
                <a:spcPct val="110000"/>
              </a:lnSpc>
            </a:pPr>
            <a:r>
              <a:rPr lang="en-US" sz="2000" smtClean="0"/>
              <a:t>When a number of computers keep sending denial-of-service packages to each other </a:t>
            </a:r>
          </a:p>
        </p:txBody>
      </p:sp>
      <p:sp>
        <p:nvSpPr>
          <p:cNvPr id="7174" name="Text Box 8"/>
          <p:cNvSpPr txBox="1">
            <a:spLocks noChangeArrowheads="1"/>
          </p:cNvSpPr>
          <p:nvPr/>
        </p:nvSpPr>
        <p:spPr bwMode="auto">
          <a:xfrm>
            <a:off x="6934200" y="2514600"/>
            <a:ext cx="2362200" cy="366713"/>
          </a:xfrm>
          <a:prstGeom prst="rect">
            <a:avLst/>
          </a:prstGeom>
          <a:noFill/>
          <a:ln w="9525">
            <a:noFill/>
            <a:miter lim="800000"/>
            <a:headEnd/>
            <a:tailEnd/>
          </a:ln>
          <a:effectLst/>
        </p:spPr>
        <p:txBody>
          <a:bodyPr>
            <a:spAutoFit/>
          </a:bodyPr>
          <a:lstStyle/>
          <a:p>
            <a:pPr>
              <a:spcBef>
                <a:spcPct val="50000"/>
              </a:spcBef>
            </a:pPr>
            <a:r>
              <a:rPr lang="en-US" sz="1800"/>
              <a:t>Collective Outlier</a:t>
            </a:r>
          </a:p>
        </p:txBody>
      </p:sp>
      <p:sp>
        <p:nvSpPr>
          <p:cNvPr id="7175" name="Rectangle 3"/>
          <p:cNvSpPr>
            <a:spLocks noChangeArrowheads="1"/>
          </p:cNvSpPr>
          <p:nvPr/>
        </p:nvSpPr>
        <p:spPr bwMode="auto">
          <a:xfrm>
            <a:off x="304800" y="3657600"/>
            <a:ext cx="8534400" cy="2895600"/>
          </a:xfrm>
          <a:prstGeom prst="rect">
            <a:avLst/>
          </a:prstGeom>
          <a:noFill/>
          <a:ln w="9525">
            <a:noFill/>
            <a:miter lim="800000"/>
            <a:headEnd/>
            <a:tailEnd/>
          </a:ln>
        </p:spPr>
        <p:txBody>
          <a:bodyPr/>
          <a:lstStyle/>
          <a:p>
            <a:pPr marL="742950" lvl="1" indent="-285750" algn="l">
              <a:spcBef>
                <a:spcPct val="20000"/>
              </a:spcBef>
              <a:buClr>
                <a:schemeClr val="hlink"/>
              </a:buClr>
              <a:buSzPct val="55000"/>
              <a:buFont typeface="Wingdings" pitchFamily="2" charset="2"/>
              <a:buChar char="n"/>
            </a:pPr>
            <a:r>
              <a:rPr lang="en-US" sz="2000">
                <a:latin typeface="Arial" pitchFamily="34" charset="0"/>
              </a:rPr>
              <a:t>Detection of collective outliers</a:t>
            </a:r>
          </a:p>
          <a:p>
            <a:pPr marL="1143000" lvl="2" indent="-228600" algn="l">
              <a:spcBef>
                <a:spcPct val="20000"/>
              </a:spcBef>
              <a:buClr>
                <a:schemeClr val="folHlink"/>
              </a:buClr>
              <a:buSzPct val="50000"/>
              <a:buFont typeface="Wingdings" pitchFamily="2" charset="2"/>
              <a:buChar char="n"/>
            </a:pPr>
            <a:r>
              <a:rPr lang="en-US" sz="2000">
                <a:latin typeface="Arial" pitchFamily="34" charset="0"/>
              </a:rPr>
              <a:t>Consider not only behavior of individual objects, but also that of groups of objects</a:t>
            </a:r>
          </a:p>
          <a:p>
            <a:pPr marL="1143000" lvl="2" indent="-228600" algn="l">
              <a:spcBef>
                <a:spcPct val="20000"/>
              </a:spcBef>
              <a:buClr>
                <a:schemeClr val="folHlink"/>
              </a:buClr>
              <a:buSzPct val="50000"/>
              <a:buFont typeface="Wingdings" pitchFamily="2" charset="2"/>
              <a:buChar char="n"/>
            </a:pPr>
            <a:r>
              <a:rPr lang="en-US" sz="2000">
                <a:latin typeface="Arial" pitchFamily="34" charset="0"/>
              </a:rPr>
              <a:t>Need to have the background knowledge on the relationship among data objects, such as a distance or similarity measure on objects.</a:t>
            </a:r>
            <a:endParaRPr lang="en-US" sz="1800">
              <a:latin typeface="Arial" pitchFamily="34" charset="0"/>
            </a:endParaRPr>
          </a:p>
          <a:p>
            <a:pPr marL="342900" indent="-342900" algn="l">
              <a:spcBef>
                <a:spcPct val="20000"/>
              </a:spcBef>
              <a:buClr>
                <a:schemeClr val="folHlink"/>
              </a:buClr>
              <a:buSzPct val="60000"/>
              <a:buFont typeface="Wingdings" pitchFamily="2" charset="2"/>
              <a:buChar char="n"/>
            </a:pPr>
            <a:r>
              <a:rPr lang="en-US" sz="2000">
                <a:latin typeface="Arial" pitchFamily="34" charset="0"/>
              </a:rPr>
              <a:t>A data set may have multiple types of outlier</a:t>
            </a:r>
          </a:p>
          <a:p>
            <a:pPr marL="342900" indent="-342900" algn="l">
              <a:spcBef>
                <a:spcPct val="20000"/>
              </a:spcBef>
              <a:buClr>
                <a:schemeClr val="folHlink"/>
              </a:buClr>
              <a:buSzPct val="60000"/>
              <a:buFont typeface="Wingdings" pitchFamily="2" charset="2"/>
              <a:buChar char="n"/>
            </a:pPr>
            <a:r>
              <a:rPr lang="en-US" sz="2000">
                <a:latin typeface="Arial" pitchFamily="34" charset="0"/>
              </a:rPr>
              <a:t>One object may belong to more than one type of outlier</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445F1C2C-074D-4DDA-B464-347293C00C72}" type="slidenum">
              <a:rPr lang="en-US" sz="1200" b="1">
                <a:latin typeface="Calibri" pitchFamily="34" charset="0"/>
              </a:rPr>
              <a:pPr algn="r"/>
              <a:t>6</a:t>
            </a:fld>
            <a:endParaRPr lang="en-US" sz="1200" b="1">
              <a:latin typeface="Calibri" pitchFamily="34" charset="0"/>
            </a:endParaRPr>
          </a:p>
        </p:txBody>
      </p:sp>
      <p:sp>
        <p:nvSpPr>
          <p:cNvPr id="8195" name="Rectangle 2"/>
          <p:cNvSpPr>
            <a:spLocks noGrp="1" noChangeArrowheads="1"/>
          </p:cNvSpPr>
          <p:nvPr>
            <p:ph type="title" idx="4294967295"/>
          </p:nvPr>
        </p:nvSpPr>
        <p:spPr>
          <a:xfrm>
            <a:off x="0" y="152400"/>
            <a:ext cx="8839200" cy="609600"/>
          </a:xfrm>
        </p:spPr>
        <p:txBody>
          <a:bodyPr>
            <a:normAutofit fontScale="90000"/>
          </a:bodyPr>
          <a:lstStyle/>
          <a:p>
            <a:pPr eaLnBrk="1" hangingPunct="1"/>
            <a:r>
              <a:rPr lang="en-US" smtClean="0"/>
              <a:t>Challenges of Outlier Detection</a:t>
            </a:r>
          </a:p>
        </p:txBody>
      </p:sp>
      <p:sp>
        <p:nvSpPr>
          <p:cNvPr id="8196" name="Rectangle 3"/>
          <p:cNvSpPr>
            <a:spLocks noChangeArrowheads="1"/>
          </p:cNvSpPr>
          <p:nvPr/>
        </p:nvSpPr>
        <p:spPr bwMode="auto">
          <a:xfrm>
            <a:off x="228600" y="990600"/>
            <a:ext cx="8534400" cy="5486400"/>
          </a:xfrm>
          <a:prstGeom prst="rect">
            <a:avLst/>
          </a:prstGeom>
          <a:noFill/>
          <a:ln w="9525">
            <a:noFill/>
            <a:miter lim="800000"/>
            <a:headEnd/>
            <a:tailEnd/>
          </a:ln>
        </p:spPr>
        <p:txBody>
          <a:bodyPr/>
          <a:lstStyle/>
          <a:p>
            <a:pPr marL="342900" indent="-342900" algn="l">
              <a:spcBef>
                <a:spcPct val="20000"/>
              </a:spcBef>
              <a:buClr>
                <a:schemeClr val="folHlink"/>
              </a:buClr>
              <a:buSzPct val="60000"/>
              <a:buFont typeface="Wingdings" pitchFamily="2" charset="2"/>
              <a:buChar char="n"/>
            </a:pPr>
            <a:r>
              <a:rPr lang="en-US" sz="2000">
                <a:latin typeface="Arial" pitchFamily="34" charset="0"/>
              </a:rPr>
              <a:t>Modeling normal objects and outliers properly</a:t>
            </a:r>
          </a:p>
          <a:p>
            <a:pPr marL="742950" lvl="1" indent="-285750" algn="l">
              <a:spcBef>
                <a:spcPct val="20000"/>
              </a:spcBef>
              <a:buClr>
                <a:schemeClr val="hlink"/>
              </a:buClr>
              <a:buSzPct val="55000"/>
              <a:buFont typeface="Wingdings" pitchFamily="2" charset="2"/>
              <a:buChar char="n"/>
            </a:pPr>
            <a:r>
              <a:rPr lang="en-US" sz="2000">
                <a:latin typeface="Arial" pitchFamily="34" charset="0"/>
              </a:rPr>
              <a:t>Hard to enumerate all possible normal behaviors in an application</a:t>
            </a:r>
          </a:p>
          <a:p>
            <a:pPr marL="742950" lvl="1" indent="-285750" algn="l">
              <a:spcBef>
                <a:spcPct val="20000"/>
              </a:spcBef>
              <a:buClr>
                <a:schemeClr val="hlink"/>
              </a:buClr>
              <a:buSzPct val="55000"/>
              <a:buFont typeface="Wingdings" pitchFamily="2" charset="2"/>
              <a:buChar char="n"/>
            </a:pPr>
            <a:r>
              <a:rPr lang="en-US" sz="2000">
                <a:latin typeface="Arial" pitchFamily="34" charset="0"/>
              </a:rPr>
              <a:t>The border between normal and outlier objects is often a gray area</a:t>
            </a:r>
          </a:p>
          <a:p>
            <a:pPr marL="342900" indent="-342900" algn="l">
              <a:spcBef>
                <a:spcPct val="20000"/>
              </a:spcBef>
              <a:buClr>
                <a:schemeClr val="folHlink"/>
              </a:buClr>
              <a:buSzPct val="60000"/>
              <a:buFont typeface="Wingdings" pitchFamily="2" charset="2"/>
              <a:buChar char="n"/>
            </a:pPr>
            <a:r>
              <a:rPr lang="en-US" sz="2000">
                <a:latin typeface="Arial" pitchFamily="34" charset="0"/>
              </a:rPr>
              <a:t>Application-specific outlier detection</a:t>
            </a:r>
          </a:p>
          <a:p>
            <a:pPr marL="742950" lvl="1" indent="-285750" algn="l">
              <a:spcBef>
                <a:spcPct val="20000"/>
              </a:spcBef>
              <a:buClr>
                <a:schemeClr val="hlink"/>
              </a:buClr>
              <a:buSzPct val="55000"/>
              <a:buFont typeface="Wingdings" pitchFamily="2" charset="2"/>
              <a:buChar char="n"/>
            </a:pPr>
            <a:r>
              <a:rPr lang="en-US" sz="2000">
                <a:latin typeface="Arial" pitchFamily="34" charset="0"/>
              </a:rPr>
              <a:t>Choice of distance measure among objects and the model of relationship among objects are often application-dependent</a:t>
            </a:r>
          </a:p>
          <a:p>
            <a:pPr marL="742950" lvl="1" indent="-285750" algn="l">
              <a:spcBef>
                <a:spcPct val="20000"/>
              </a:spcBef>
              <a:buClr>
                <a:schemeClr val="hlink"/>
              </a:buClr>
              <a:buSzPct val="55000"/>
              <a:buFont typeface="Wingdings" pitchFamily="2" charset="2"/>
              <a:buChar char="n"/>
            </a:pPr>
            <a:r>
              <a:rPr lang="en-US" sz="2000">
                <a:latin typeface="Arial" pitchFamily="34" charset="0"/>
              </a:rPr>
              <a:t>E.g., clinic data: a small deviation could be an outlier; while in marketing analysis, larger fluctuations</a:t>
            </a:r>
          </a:p>
          <a:p>
            <a:pPr marL="342900" indent="-342900" algn="l">
              <a:spcBef>
                <a:spcPct val="20000"/>
              </a:spcBef>
              <a:buClr>
                <a:schemeClr val="folHlink"/>
              </a:buClr>
              <a:buSzPct val="60000"/>
              <a:buFont typeface="Wingdings" pitchFamily="2" charset="2"/>
              <a:buChar char="n"/>
            </a:pPr>
            <a:r>
              <a:rPr lang="en-US" sz="2000">
                <a:latin typeface="Arial" pitchFamily="34" charset="0"/>
              </a:rPr>
              <a:t>Handling noise in outlier detection</a:t>
            </a:r>
          </a:p>
          <a:p>
            <a:pPr marL="742950" lvl="1" indent="-285750" algn="l">
              <a:spcBef>
                <a:spcPct val="20000"/>
              </a:spcBef>
              <a:buClr>
                <a:schemeClr val="hlink"/>
              </a:buClr>
              <a:buSzPct val="55000"/>
              <a:buFont typeface="Wingdings" pitchFamily="2" charset="2"/>
              <a:buChar char="n"/>
            </a:pPr>
            <a:r>
              <a:rPr lang="en-US" sz="2000">
                <a:latin typeface="Arial" pitchFamily="34" charset="0"/>
              </a:rPr>
              <a:t>Noise may distort the normal objects and blur the distinction between normal objects and outliers.  It may help hide outliers and reduce the effectiveness of outlier detection </a:t>
            </a:r>
          </a:p>
          <a:p>
            <a:pPr marL="342900" indent="-342900" algn="l">
              <a:spcBef>
                <a:spcPct val="20000"/>
              </a:spcBef>
              <a:buClr>
                <a:schemeClr val="folHlink"/>
              </a:buClr>
              <a:buSzPct val="60000"/>
              <a:buFont typeface="Wingdings" pitchFamily="2" charset="2"/>
              <a:buChar char="n"/>
            </a:pPr>
            <a:r>
              <a:rPr lang="en-US" sz="2000">
                <a:latin typeface="Arial" pitchFamily="34" charset="0"/>
              </a:rPr>
              <a:t>Understandability</a:t>
            </a:r>
          </a:p>
          <a:p>
            <a:pPr marL="742950" lvl="1" indent="-285750" algn="l">
              <a:spcBef>
                <a:spcPct val="20000"/>
              </a:spcBef>
              <a:buClr>
                <a:schemeClr val="hlink"/>
              </a:buClr>
              <a:buSzPct val="55000"/>
              <a:buFont typeface="Wingdings" pitchFamily="2" charset="2"/>
              <a:buChar char="n"/>
            </a:pPr>
            <a:r>
              <a:rPr lang="en-US" sz="2000">
                <a:latin typeface="Arial" pitchFamily="34" charset="0"/>
              </a:rPr>
              <a:t>Understand why these are outliers: Justification of the detection</a:t>
            </a:r>
          </a:p>
          <a:p>
            <a:pPr marL="742950" lvl="1" indent="-285750" algn="l">
              <a:spcBef>
                <a:spcPct val="20000"/>
              </a:spcBef>
              <a:buClr>
                <a:schemeClr val="hlink"/>
              </a:buClr>
              <a:buSzPct val="55000"/>
              <a:buFont typeface="Wingdings" pitchFamily="2" charset="2"/>
              <a:buChar char="n"/>
            </a:pPr>
            <a:r>
              <a:rPr lang="en-US" sz="2000">
                <a:latin typeface="Arial" pitchFamily="34" charset="0"/>
              </a:rPr>
              <a:t>Specify the degree of an outlier: the unlikelihood of the object being generated by a normal mechanism</a:t>
            </a: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A705146F-0CB4-41FD-97DE-7F57E16CF21A}" type="slidenum">
              <a:rPr lang="en-US" sz="1200" b="1">
                <a:latin typeface="Calibri" pitchFamily="34" charset="0"/>
              </a:rPr>
              <a:pPr algn="r"/>
              <a:t>7</a:t>
            </a:fld>
            <a:endParaRPr lang="en-US" sz="1200" b="1">
              <a:latin typeface="Calibri" pitchFamily="34" charset="0"/>
            </a:endParaRPr>
          </a:p>
        </p:txBody>
      </p:sp>
      <p:sp>
        <p:nvSpPr>
          <p:cNvPr id="9219" name="Rectangle 2"/>
          <p:cNvSpPr>
            <a:spLocks noGrp="1" noChangeArrowheads="1"/>
          </p:cNvSpPr>
          <p:nvPr>
            <p:ph type="title" idx="4294967295"/>
          </p:nvPr>
        </p:nvSpPr>
        <p:spPr>
          <a:xfrm>
            <a:off x="0" y="152400"/>
            <a:ext cx="9144000" cy="762000"/>
          </a:xfrm>
          <a:noFill/>
        </p:spPr>
        <p:txBody>
          <a:bodyPr lIns="92075" tIns="46038" rIns="92075" bIns="46038" anchor="ctr">
            <a:normAutofit fontScale="90000"/>
          </a:bodyPr>
          <a:lstStyle/>
          <a:p>
            <a:pPr eaLnBrk="1" hangingPunct="1"/>
            <a:r>
              <a:rPr lang="en-US" smtClean="0"/>
              <a:t>Chapter 12. </a:t>
            </a:r>
            <a:r>
              <a:rPr lang="en-AU" altLang="zh-TW" smtClean="0">
                <a:ea typeface="PMingLiU" pitchFamily="18" charset="-120"/>
              </a:rPr>
              <a:t>Outlier Analysis</a:t>
            </a:r>
            <a:endParaRPr lang="en-US" smtClean="0">
              <a:ea typeface="PMingLiU" pitchFamily="18" charset="-120"/>
            </a:endParaRPr>
          </a:p>
        </p:txBody>
      </p:sp>
      <p:sp>
        <p:nvSpPr>
          <p:cNvPr id="9220" name="Rectangle 3"/>
          <p:cNvSpPr>
            <a:spLocks noGrp="1" noChangeArrowheads="1"/>
          </p:cNvSpPr>
          <p:nvPr>
            <p:ph type="body" idx="4294967295"/>
          </p:nvPr>
        </p:nvSpPr>
        <p:spPr>
          <a:xfrm>
            <a:off x="0" y="1066800"/>
            <a:ext cx="8534400" cy="5486400"/>
          </a:xfrm>
          <a:noFill/>
        </p:spPr>
        <p:txBody>
          <a:bodyPr lIns="92075" tIns="46038" rIns="92075" bIns="46038">
            <a:normAutofit fontScale="92500" lnSpcReduction="10000"/>
          </a:bodyPr>
          <a:lstStyle/>
          <a:p>
            <a:pPr marL="533400" indent="-533400">
              <a:lnSpc>
                <a:spcPct val="120000"/>
              </a:lnSpc>
            </a:pPr>
            <a:r>
              <a:rPr lang="en-US" smtClean="0"/>
              <a:t>Outlier and Outlier Analysis</a:t>
            </a:r>
          </a:p>
          <a:p>
            <a:pPr marL="533400" indent="-533400">
              <a:lnSpc>
                <a:spcPct val="120000"/>
              </a:lnSpc>
            </a:pPr>
            <a:r>
              <a:rPr lang="en-US" smtClean="0"/>
              <a:t>Outlier Detection Methods</a:t>
            </a:r>
          </a:p>
          <a:p>
            <a:pPr marL="533400" indent="-533400">
              <a:lnSpc>
                <a:spcPct val="120000"/>
              </a:lnSpc>
            </a:pPr>
            <a:r>
              <a:rPr lang="en-US" smtClean="0"/>
              <a:t>Statistical Approaches</a:t>
            </a:r>
          </a:p>
          <a:p>
            <a:pPr marL="533400" indent="-533400">
              <a:lnSpc>
                <a:spcPct val="120000"/>
              </a:lnSpc>
            </a:pPr>
            <a:r>
              <a:rPr lang="en-US" smtClean="0"/>
              <a:t>Proximity-Base Approaches</a:t>
            </a:r>
          </a:p>
          <a:p>
            <a:pPr marL="533400" indent="-533400">
              <a:lnSpc>
                <a:spcPct val="120000"/>
              </a:lnSpc>
            </a:pPr>
            <a:r>
              <a:rPr lang="en-US" smtClean="0"/>
              <a:t>Clustering-Base Approaches</a:t>
            </a:r>
          </a:p>
          <a:p>
            <a:pPr marL="533400" indent="-533400">
              <a:lnSpc>
                <a:spcPct val="120000"/>
              </a:lnSpc>
            </a:pPr>
            <a:r>
              <a:rPr lang="en-US" smtClean="0"/>
              <a:t>Classification Approaches</a:t>
            </a:r>
          </a:p>
          <a:p>
            <a:pPr marL="533400" indent="-533400">
              <a:lnSpc>
                <a:spcPct val="120000"/>
              </a:lnSpc>
            </a:pPr>
            <a:r>
              <a:rPr lang="en-US" smtClean="0"/>
              <a:t>Mining Contextual and Collective Outliers</a:t>
            </a:r>
          </a:p>
          <a:p>
            <a:pPr marL="533400" indent="-533400">
              <a:lnSpc>
                <a:spcPct val="120000"/>
              </a:lnSpc>
            </a:pPr>
            <a:r>
              <a:rPr lang="en-US" smtClean="0"/>
              <a:t>Outlier Detection in High Dimensional Data</a:t>
            </a:r>
          </a:p>
          <a:p>
            <a:pPr marL="533400" indent="-533400">
              <a:lnSpc>
                <a:spcPct val="120000"/>
              </a:lnSpc>
            </a:pPr>
            <a:r>
              <a:rPr lang="en-US" smtClean="0"/>
              <a:t>Summary</a:t>
            </a:r>
          </a:p>
        </p:txBody>
      </p:sp>
      <p:sp>
        <p:nvSpPr>
          <p:cNvPr id="9221" name="AutoShape 5"/>
          <p:cNvSpPr>
            <a:spLocks noChangeArrowheads="1"/>
          </p:cNvSpPr>
          <p:nvPr/>
        </p:nvSpPr>
        <p:spPr bwMode="auto">
          <a:xfrm rot="9426988">
            <a:off x="5334000" y="1600200"/>
            <a:ext cx="381000" cy="5334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6600"/>
          </a:solidFill>
          <a:ln w="9525">
            <a:solidFill>
              <a:schemeClr val="tx1"/>
            </a:solidFill>
            <a:miter lim="800000"/>
            <a:headEnd/>
            <a:tailEnd/>
          </a:ln>
          <a:effectLst/>
        </p:spPr>
        <p:txBody>
          <a:bodyPr wrap="none" anchor="ctr"/>
          <a:lstStyle/>
          <a:p>
            <a:endParaRPr lang="en-IN"/>
          </a:p>
        </p:txBody>
      </p:sp>
    </p:spTree>
  </p:cSld>
  <p:clrMapOvr>
    <a:masterClrMapping/>
  </p:clrMapOvr>
  <p:transition advTm="0">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152400"/>
            <a:ext cx="9144000" cy="609600"/>
          </a:xfrm>
        </p:spPr>
        <p:txBody>
          <a:bodyPr/>
          <a:lstStyle/>
          <a:p>
            <a:r>
              <a:rPr lang="en-US" sz="3200" smtClean="0"/>
              <a:t>Outlier Detection I: Supervised Methods</a:t>
            </a:r>
          </a:p>
        </p:txBody>
      </p:sp>
      <p:sp>
        <p:nvSpPr>
          <p:cNvPr id="10243" name="Rectangle 3"/>
          <p:cNvSpPr>
            <a:spLocks noGrp="1" noChangeArrowheads="1"/>
          </p:cNvSpPr>
          <p:nvPr>
            <p:ph idx="1"/>
          </p:nvPr>
        </p:nvSpPr>
        <p:spPr>
          <a:xfrm>
            <a:off x="152400" y="990600"/>
            <a:ext cx="8763000" cy="5562600"/>
          </a:xfrm>
        </p:spPr>
        <p:txBody>
          <a:bodyPr>
            <a:normAutofit lnSpcReduction="10000"/>
          </a:bodyPr>
          <a:lstStyle/>
          <a:p>
            <a:r>
              <a:rPr lang="en-US" sz="2000" smtClean="0"/>
              <a:t>Two ways to categorize outlier detection methods: </a:t>
            </a:r>
          </a:p>
          <a:p>
            <a:pPr lvl="1"/>
            <a:r>
              <a:rPr lang="en-US" sz="2000" smtClean="0"/>
              <a:t>Based on </a:t>
            </a:r>
            <a:r>
              <a:rPr lang="en-US" sz="2000" u="sng" smtClean="0"/>
              <a:t>whether user-</a:t>
            </a:r>
            <a:r>
              <a:rPr lang="en-US" sz="2000" i="1" u="sng" smtClean="0"/>
              <a:t>labeled</a:t>
            </a:r>
            <a:r>
              <a:rPr lang="en-US" sz="2000" u="sng" smtClean="0"/>
              <a:t> examples of outliers can be obtained</a:t>
            </a:r>
            <a:r>
              <a:rPr lang="en-US" sz="2000" smtClean="0"/>
              <a:t>: </a:t>
            </a:r>
          </a:p>
          <a:p>
            <a:pPr lvl="2"/>
            <a:r>
              <a:rPr lang="en-US" sz="2000" smtClean="0"/>
              <a:t>Supervised, semi-supervised vs. unsupervised methods</a:t>
            </a:r>
          </a:p>
          <a:p>
            <a:pPr lvl="1"/>
            <a:r>
              <a:rPr lang="en-US" sz="2000" smtClean="0"/>
              <a:t>Based on </a:t>
            </a:r>
            <a:r>
              <a:rPr lang="en-US" sz="2000" i="1" u="sng" smtClean="0"/>
              <a:t>assumptions about normal data and outliers</a:t>
            </a:r>
            <a:r>
              <a:rPr lang="en-US" sz="2000" smtClean="0"/>
              <a:t>:</a:t>
            </a:r>
          </a:p>
          <a:p>
            <a:pPr lvl="2"/>
            <a:r>
              <a:rPr lang="en-US" sz="2000" smtClean="0"/>
              <a:t>Statistical, proximity-based, and clustering-based methods</a:t>
            </a:r>
          </a:p>
          <a:p>
            <a:r>
              <a:rPr lang="en-US" sz="2000" b="1" smtClean="0"/>
              <a:t>Outlier Detection I: Supervised Methods</a:t>
            </a:r>
          </a:p>
          <a:p>
            <a:pPr lvl="1">
              <a:lnSpc>
                <a:spcPct val="90000"/>
              </a:lnSpc>
            </a:pPr>
            <a:r>
              <a:rPr lang="en-US" sz="2000" smtClean="0"/>
              <a:t>Modeling outlier detection as a classification problem</a:t>
            </a:r>
          </a:p>
          <a:p>
            <a:pPr lvl="2">
              <a:lnSpc>
                <a:spcPct val="90000"/>
              </a:lnSpc>
            </a:pPr>
            <a:r>
              <a:rPr lang="en-US" sz="2000" smtClean="0"/>
              <a:t>Samples examined by domain experts used for training &amp; testing</a:t>
            </a:r>
          </a:p>
          <a:p>
            <a:pPr lvl="1">
              <a:lnSpc>
                <a:spcPct val="90000"/>
              </a:lnSpc>
            </a:pPr>
            <a:r>
              <a:rPr lang="en-US" sz="2000" smtClean="0"/>
              <a:t>Methods for Learning a classifier for outlier detection effectively:</a:t>
            </a:r>
          </a:p>
          <a:p>
            <a:pPr lvl="2">
              <a:lnSpc>
                <a:spcPct val="90000"/>
              </a:lnSpc>
            </a:pPr>
            <a:r>
              <a:rPr lang="en-US" sz="2000" smtClean="0"/>
              <a:t>Model normal objects &amp; report those not matching the model as outliers, or</a:t>
            </a:r>
          </a:p>
          <a:p>
            <a:pPr lvl="2">
              <a:lnSpc>
                <a:spcPct val="90000"/>
              </a:lnSpc>
            </a:pPr>
            <a:r>
              <a:rPr lang="en-US" sz="2000" smtClean="0"/>
              <a:t>Model outliers and treat those not matching the model as normal</a:t>
            </a:r>
          </a:p>
          <a:p>
            <a:pPr lvl="1">
              <a:lnSpc>
                <a:spcPct val="90000"/>
              </a:lnSpc>
            </a:pPr>
            <a:r>
              <a:rPr lang="en-US" sz="2000" smtClean="0"/>
              <a:t>Challenges</a:t>
            </a:r>
          </a:p>
          <a:p>
            <a:pPr lvl="2">
              <a:lnSpc>
                <a:spcPct val="90000"/>
              </a:lnSpc>
            </a:pPr>
            <a:r>
              <a:rPr lang="en-US" sz="2000" smtClean="0"/>
              <a:t>Imbalanced classes, i.e., outliers are rare: Boost the outlier class and make up some artificial outliers</a:t>
            </a:r>
          </a:p>
          <a:p>
            <a:pPr lvl="2">
              <a:lnSpc>
                <a:spcPct val="90000"/>
              </a:lnSpc>
            </a:pPr>
            <a:r>
              <a:rPr lang="en-US" sz="2000" smtClean="0"/>
              <a:t>Catch as many outliers as possible, i.e., recall is more important than accuracy (i.e., not mislabeling normal objects as outliers)</a:t>
            </a:r>
            <a:endParaRPr lang="en-US" sz="1800" smtClean="0"/>
          </a:p>
        </p:txBody>
      </p:sp>
      <p:sp>
        <p:nvSpPr>
          <p:cNvPr id="10244"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D3B236B0-407A-484E-B2BD-863DAF1B94F2}" type="slidenum">
              <a:rPr lang="en-US" sz="1200" b="1">
                <a:latin typeface="Calibri" pitchFamily="34" charset="0"/>
              </a:rPr>
              <a:pPr algn="r"/>
              <a:t>8</a:t>
            </a:fld>
            <a:endParaRPr lang="en-US" sz="1200" b="1">
              <a:latin typeface="Calibri" pitchFamily="34" charset="0"/>
            </a:endParaRP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200" smtClean="0"/>
              <a:t>Outlier Detection II: Unsupervised Methods </a:t>
            </a:r>
          </a:p>
        </p:txBody>
      </p:sp>
      <p:sp>
        <p:nvSpPr>
          <p:cNvPr id="11267" name="Rectangle 3"/>
          <p:cNvSpPr>
            <a:spLocks noGrp="1" noChangeArrowheads="1"/>
          </p:cNvSpPr>
          <p:nvPr>
            <p:ph idx="1"/>
          </p:nvPr>
        </p:nvSpPr>
        <p:spPr>
          <a:xfrm>
            <a:off x="228600" y="990600"/>
            <a:ext cx="8763000" cy="5638800"/>
          </a:xfrm>
        </p:spPr>
        <p:txBody>
          <a:bodyPr/>
          <a:lstStyle/>
          <a:p>
            <a:pPr>
              <a:lnSpc>
                <a:spcPct val="90000"/>
              </a:lnSpc>
            </a:pPr>
            <a:r>
              <a:rPr lang="en-US" sz="2000" smtClean="0"/>
              <a:t>Assume the normal objects are somewhat ``clustered'‘ into multiple groups, each having some distinct features</a:t>
            </a:r>
          </a:p>
          <a:p>
            <a:pPr>
              <a:lnSpc>
                <a:spcPct val="90000"/>
              </a:lnSpc>
            </a:pPr>
            <a:r>
              <a:rPr lang="en-US" sz="2000" smtClean="0"/>
              <a:t>An outlier is expected to be far away from any groups of normal objects</a:t>
            </a:r>
          </a:p>
          <a:p>
            <a:pPr>
              <a:lnSpc>
                <a:spcPct val="90000"/>
              </a:lnSpc>
            </a:pPr>
            <a:r>
              <a:rPr lang="en-US" sz="2000" smtClean="0"/>
              <a:t>Weakness: Cannot detect collective outlier effectively</a:t>
            </a:r>
          </a:p>
          <a:p>
            <a:pPr lvl="1">
              <a:lnSpc>
                <a:spcPct val="90000"/>
              </a:lnSpc>
            </a:pPr>
            <a:r>
              <a:rPr lang="en-US" sz="2000" smtClean="0"/>
              <a:t>Normal objects may not share any strong patterns, but the collective outliers may share high similarity in a small area</a:t>
            </a:r>
          </a:p>
          <a:p>
            <a:pPr>
              <a:lnSpc>
                <a:spcPct val="90000"/>
              </a:lnSpc>
            </a:pPr>
            <a:r>
              <a:rPr lang="en-US" sz="2000" smtClean="0"/>
              <a:t>Ex. In some intrusion or virus detection, normal activities are diverse</a:t>
            </a:r>
          </a:p>
          <a:p>
            <a:pPr lvl="1">
              <a:lnSpc>
                <a:spcPct val="90000"/>
              </a:lnSpc>
            </a:pPr>
            <a:r>
              <a:rPr lang="en-US" sz="2000" smtClean="0"/>
              <a:t>Unsupervised methods may have a high false positive rate but still miss many real outliers.</a:t>
            </a:r>
          </a:p>
          <a:p>
            <a:pPr lvl="1">
              <a:lnSpc>
                <a:spcPct val="90000"/>
              </a:lnSpc>
            </a:pPr>
            <a:r>
              <a:rPr lang="en-US" sz="2000" smtClean="0"/>
              <a:t>Supervised methods can be more effective, e.g., identify attacking some key resources</a:t>
            </a:r>
          </a:p>
          <a:p>
            <a:pPr>
              <a:lnSpc>
                <a:spcPct val="90000"/>
              </a:lnSpc>
            </a:pPr>
            <a:r>
              <a:rPr lang="en-US" sz="2000" smtClean="0"/>
              <a:t>Many clustering methods can be adapted for unsupervised methods</a:t>
            </a:r>
          </a:p>
          <a:p>
            <a:pPr lvl="1">
              <a:lnSpc>
                <a:spcPct val="90000"/>
              </a:lnSpc>
            </a:pPr>
            <a:r>
              <a:rPr lang="en-US" sz="2000" smtClean="0"/>
              <a:t>Find clusters, then outliers: not belonging to any cluster</a:t>
            </a:r>
          </a:p>
          <a:p>
            <a:pPr lvl="1">
              <a:lnSpc>
                <a:spcPct val="90000"/>
              </a:lnSpc>
            </a:pPr>
            <a:r>
              <a:rPr lang="en-US" sz="2000" smtClean="0"/>
              <a:t>Problem 1: Hard to distinguish noise from outliers</a:t>
            </a:r>
          </a:p>
          <a:p>
            <a:pPr lvl="1">
              <a:lnSpc>
                <a:spcPct val="90000"/>
              </a:lnSpc>
            </a:pPr>
            <a:r>
              <a:rPr lang="en-US" sz="2000" smtClean="0"/>
              <a:t>Problem 2: Costly since first clustering: but far less outliers than normal objects </a:t>
            </a:r>
          </a:p>
          <a:p>
            <a:pPr lvl="2">
              <a:lnSpc>
                <a:spcPct val="90000"/>
              </a:lnSpc>
            </a:pPr>
            <a:r>
              <a:rPr lang="en-US" sz="2000" smtClean="0"/>
              <a:t>Newer methods: tackle outliers directly</a:t>
            </a:r>
          </a:p>
        </p:txBody>
      </p:sp>
      <p:sp>
        <p:nvSpPr>
          <p:cNvPr id="11268" name="Slide Number Placeholder 5"/>
          <p:cNvSpPr txBox="1">
            <a:spLocks noGrp="1"/>
          </p:cNvSpPr>
          <p:nvPr/>
        </p:nvSpPr>
        <p:spPr bwMode="auto">
          <a:xfrm>
            <a:off x="7239000" y="6477000"/>
            <a:ext cx="1905000" cy="381000"/>
          </a:xfrm>
          <a:prstGeom prst="rect">
            <a:avLst/>
          </a:prstGeom>
          <a:noFill/>
          <a:ln w="9525">
            <a:noFill/>
            <a:miter lim="800000"/>
            <a:headEnd/>
            <a:tailEnd/>
          </a:ln>
        </p:spPr>
        <p:txBody>
          <a:bodyPr anchor="b"/>
          <a:lstStyle/>
          <a:p>
            <a:pPr algn="r"/>
            <a:fld id="{609EA2D1-1E31-4F13-84D6-F7AE19728856}" type="slidenum">
              <a:rPr lang="en-US" sz="1200" b="1">
                <a:latin typeface="Calibri" pitchFamily="34" charset="0"/>
              </a:rPr>
              <a:pPr algn="r"/>
              <a:t>9</a:t>
            </a:fld>
            <a:endParaRPr lang="en-US" sz="1200" b="1">
              <a:latin typeface="Calibri" pitchFamily="34" charset="0"/>
            </a:endParaRPr>
          </a:p>
        </p:txBody>
      </p:sp>
    </p:spTree>
  </p:cSld>
  <p:clrMapOvr>
    <a:masterClrMapping/>
  </p:clrMapOvr>
  <p:transition>
    <p:zoom/>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12926</TotalTime>
  <Words>5177</Words>
  <Application>Microsoft Office PowerPoint</Application>
  <PresentationFormat>On-screen Show (4:3)</PresentationFormat>
  <Paragraphs>503</Paragraphs>
  <Slides>44</Slides>
  <Notes>44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44</vt:i4>
      </vt:variant>
    </vt:vector>
  </HeadingPairs>
  <TitlesOfParts>
    <vt:vector size="54" baseType="lpstr">
      <vt:lpstr>Tahoma</vt:lpstr>
      <vt:lpstr>Arial</vt:lpstr>
      <vt:lpstr>Berlin Sans FB Demi</vt:lpstr>
      <vt:lpstr>Wingdings</vt:lpstr>
      <vt:lpstr>Times New Roman</vt:lpstr>
      <vt:lpstr>Calibri</vt:lpstr>
      <vt:lpstr>SimSun</vt:lpstr>
      <vt:lpstr>PMingLiU</vt:lpstr>
      <vt:lpstr>Monotype Sorts</vt:lpstr>
      <vt:lpstr>Office Theme</vt:lpstr>
      <vt:lpstr>Data Mining:   Concepts and Techniques — Chapter 12 —</vt:lpstr>
      <vt:lpstr>Chapter 12. Outlier Analysis</vt:lpstr>
      <vt:lpstr>What Are Outliers?</vt:lpstr>
      <vt:lpstr>Types of Outliers (I)</vt:lpstr>
      <vt:lpstr>Types of Outliers (II)</vt:lpstr>
      <vt:lpstr>Challenges of Outlier Detection</vt:lpstr>
      <vt:lpstr>Chapter 12. Outlier Analysis</vt:lpstr>
      <vt:lpstr>Outlier Detection I: Supervised Methods</vt:lpstr>
      <vt:lpstr>Outlier Detection II: Unsupervised Methods </vt:lpstr>
      <vt:lpstr>Outlier Detection III: Semi-Supervised Methods </vt:lpstr>
      <vt:lpstr>Outlier Detection (1): Statistical Methods</vt:lpstr>
      <vt:lpstr>Outlier Detection (2): Proximity-Based Methods</vt:lpstr>
      <vt:lpstr>Outlier Detection (3): Clustering-Based Methods</vt:lpstr>
      <vt:lpstr>Chapter 12. Outlier Analysis</vt:lpstr>
      <vt:lpstr>Statistical Approaches</vt:lpstr>
      <vt:lpstr>Parametric Methods I: Detection Univariate Outliers Based on Normal Distribution</vt:lpstr>
      <vt:lpstr>Parametric Methods I: The Grubb’s Test</vt:lpstr>
      <vt:lpstr>Parametric Methods II: Detection of Multivariate Outliers</vt:lpstr>
      <vt:lpstr>Parametric Methods III: Using Mixture of Parametric Distributions</vt:lpstr>
      <vt:lpstr>Non-Parametric Methods: Detection Using Histogram</vt:lpstr>
      <vt:lpstr>Chapter 12. Outlier Analysis</vt:lpstr>
      <vt:lpstr>Proximity-Based Approaches: Distance-Based vs. Density-Based Outlier Detection</vt:lpstr>
      <vt:lpstr>Distance-Based Outlier Detection</vt:lpstr>
      <vt:lpstr>Distance-Based Outlier Detection: A Grid-Based Method</vt:lpstr>
      <vt:lpstr>Density-Based Outlier Detection</vt:lpstr>
      <vt:lpstr>Local Outlier Factor: LOF</vt:lpstr>
      <vt:lpstr>Chapter 12. Outlier Analysis</vt:lpstr>
      <vt:lpstr>Clustering-Based Outlier Detection (1 &amp; 2): Not belong to any cluster, or far from the closest one</vt:lpstr>
      <vt:lpstr>Slide 29</vt:lpstr>
      <vt:lpstr>Clustering-Based Method: Strength and Weakness</vt:lpstr>
      <vt:lpstr>Chapter 12. Outlier Analysis</vt:lpstr>
      <vt:lpstr>Classification-Based Method I: One-Class Model</vt:lpstr>
      <vt:lpstr>Classification-Based Method II: Semi-Supervised Learning</vt:lpstr>
      <vt:lpstr>Chapter 12. Outlier Analysis</vt:lpstr>
      <vt:lpstr>Mining Contextual Outliers I: Transform into   Conventional Outlier Detection</vt:lpstr>
      <vt:lpstr>Mining Contextual Outliers II: Modeling Normal Behavior with Respect to Contexts</vt:lpstr>
      <vt:lpstr>Mining Collective Outliers I: On the Set of “Structured Objects” </vt:lpstr>
      <vt:lpstr>Mining Collective Outliers II: Direct Modeling of the Expected Behavior of Structure Units</vt:lpstr>
      <vt:lpstr>Chapter 12. Outlier Analysis</vt:lpstr>
      <vt:lpstr>Challenges for Outlier Detection in High-Dimensional Data</vt:lpstr>
      <vt:lpstr>Approach I: Extending Conventional Outlier Detection</vt:lpstr>
      <vt:lpstr>Approach II: Finding Outliers in Subspaces</vt:lpstr>
      <vt:lpstr>Approach III: Modeling High-Dimensional Outliers</vt:lpstr>
      <vt:lpstr>Summary</vt:lpstr>
    </vt:vector>
  </TitlesOfParts>
  <Company>S.F.U.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Jiawei Han</dc:creator>
  <cp:lastModifiedBy>Nithya</cp:lastModifiedBy>
  <cp:revision>561</cp:revision>
  <cp:lastPrinted>1999-09-10T20:38:56Z</cp:lastPrinted>
  <dcterms:created xsi:type="dcterms:W3CDTF">1998-06-19T04:38:52Z</dcterms:created>
  <dcterms:modified xsi:type="dcterms:W3CDTF">2020-12-08T10:17:10Z</dcterms:modified>
</cp:coreProperties>
</file>