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7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6" y="54"/>
      </p:cViewPr>
      <p:guideLst>
        <p:guide orient="horz" pos="68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89550-F439-47DF-BB7D-6BB1F86EE08F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9AA32-FA67-4A33-86D2-FFFA9F838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6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9AA32-FA67-4A33-86D2-FFFA9F83888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654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9AA32-FA67-4A33-86D2-FFFA9F83888C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57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9AA32-FA67-4A33-86D2-FFFA9F83888C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459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0E79-45F8-4DE9-86FD-6306728BD2CF}" type="datetime1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73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D15C-59E5-4B84-90F2-B9D47FF099BB}" type="datetime1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616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B027-1F0F-449E-AFFE-C2771603F12B}" type="datetime1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209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D79-8279-4A61-90CD-08F69CE890F5}" type="datetime1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09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E7755-805E-4400-ADDC-279CDB5B4251}" type="datetime1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379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F3C9-6C57-41D4-B6A0-5D12945E4B13}" type="datetime1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290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A924-5EAE-4038-AA8E-D37D5C05E273}" type="datetime1">
              <a:rPr lang="en-IN" smtClean="0"/>
              <a:t>06-12-2020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229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E976-0F8F-49D9-99F6-4BACA6531F89}" type="datetime1">
              <a:rPr lang="en-IN" smtClean="0"/>
              <a:t>06-12-2020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187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D7C7-D131-4B14-BA0B-544EF25CFB48}" type="datetime1">
              <a:rPr lang="en-IN" smtClean="0"/>
              <a:t>06-12-2020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8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EC53-4324-425A-B97D-4C9B14416670}" type="datetime1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270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778F-2349-4A08-A823-2E0215119BC6}" type="datetime1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74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38CFE-3D85-4093-8DEB-6CD326B0EE01}" type="datetime1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FA59-0DEE-4372-8466-E32F85FD2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7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099" y="163772"/>
            <a:ext cx="9144000" cy="998775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 TIMES NEW RAOMA"/>
              </a:rPr>
              <a:t>THERMO ANALYTICAL METHODS</a:t>
            </a:r>
            <a:endParaRPr lang="en-IN" sz="3200" dirty="0">
              <a:latin typeface=" TIMES NEW RAO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236" y="1414937"/>
            <a:ext cx="11409528" cy="5043818"/>
          </a:xfrm>
        </p:spPr>
        <p:txBody>
          <a:bodyPr>
            <a:normAutofit/>
          </a:bodyPr>
          <a:lstStyle/>
          <a:p>
            <a:r>
              <a:rPr lang="en-IN" sz="3200" dirty="0" smtClean="0"/>
              <a:t> what is  thermal analysis?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3200" dirty="0" smtClean="0"/>
              <a:t>In</a:t>
            </a:r>
            <a:r>
              <a:rPr lang="en-IN" dirty="0" smtClean="0"/>
              <a:t>  </a:t>
            </a:r>
            <a:r>
              <a:rPr lang="en-IN" sz="3200" dirty="0" smtClean="0"/>
              <a:t>thermal analysis substances are heated  they undergo physical and chemical changes . These changes are recorded as  a function of time or temperature.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3200" dirty="0"/>
              <a:t> T</a:t>
            </a:r>
            <a:r>
              <a:rPr lang="en-IN" sz="3200" dirty="0" smtClean="0"/>
              <a:t>he  two important  thermal analyses are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3200" dirty="0" smtClean="0"/>
              <a:t>1. </a:t>
            </a:r>
            <a:r>
              <a:rPr lang="en-IN" sz="3200" dirty="0" err="1"/>
              <a:t>T</a:t>
            </a:r>
            <a:r>
              <a:rPr lang="en-IN" sz="3200" dirty="0" err="1" smtClean="0"/>
              <a:t>hermogravimetric</a:t>
            </a:r>
            <a:r>
              <a:rPr lang="en-IN" sz="3200" dirty="0" smtClean="0"/>
              <a:t>  analysis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3200" dirty="0" smtClean="0"/>
              <a:t>2.  Differential thermal analysis.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21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3584"/>
            <a:ext cx="10515600" cy="1325563"/>
          </a:xfrm>
        </p:spPr>
        <p:txBody>
          <a:bodyPr/>
          <a:lstStyle/>
          <a:p>
            <a:r>
              <a:rPr lang="en-IN" dirty="0" smtClean="0"/>
              <a:t> CHARACTERISTICS OF -TGA CaC</a:t>
            </a:r>
            <a:r>
              <a:rPr lang="en-IN" baseline="-25000" dirty="0" smtClean="0"/>
              <a:t>2</a:t>
            </a:r>
            <a:r>
              <a:rPr lang="en-IN" dirty="0" smtClean="0"/>
              <a:t>O</a:t>
            </a:r>
            <a:r>
              <a:rPr lang="en-IN" baseline="-25000" dirty="0" smtClean="0"/>
              <a:t>4</a:t>
            </a:r>
            <a:r>
              <a:rPr lang="en-IN" dirty="0" smtClean="0"/>
              <a:t>.H</a:t>
            </a:r>
            <a:r>
              <a:rPr lang="en-IN" baseline="-25000" dirty="0" smtClean="0"/>
              <a:t>2</a:t>
            </a:r>
            <a:r>
              <a:rPr lang="en-IN" dirty="0" smtClean="0"/>
              <a:t>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" y="1962784"/>
            <a:ext cx="10515600" cy="5295265"/>
          </a:xfrm>
        </p:spPr>
        <p:txBody>
          <a:bodyPr/>
          <a:lstStyle/>
          <a:p>
            <a:pPr algn="just"/>
            <a:r>
              <a:rPr lang="en-IN" dirty="0" smtClean="0"/>
              <a:t>At about 100</a:t>
            </a:r>
            <a:r>
              <a:rPr lang="en-I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℃ water is evolved. </a:t>
            </a:r>
          </a:p>
          <a:p>
            <a:pPr algn="just"/>
            <a:r>
              <a:rPr lang="en-IN" dirty="0"/>
              <a:t>At about </a:t>
            </a:r>
            <a:r>
              <a:rPr lang="en-IN" dirty="0" smtClean="0"/>
              <a:t>250</a:t>
            </a:r>
            <a:r>
              <a:rPr lang="en-I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℃ an hydrous salt is got</a:t>
            </a:r>
          </a:p>
          <a:p>
            <a:pPr algn="just"/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Between </a:t>
            </a:r>
            <a:r>
              <a:rPr lang="en-I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500℃- 600℃ </a:t>
            </a:r>
          </a:p>
          <a:p>
            <a:pPr algn="just"/>
            <a:r>
              <a:rPr lang="en-I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calcium carbonate  is present</a:t>
            </a:r>
          </a:p>
          <a:p>
            <a:pPr algn="just"/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Above  </a:t>
            </a:r>
            <a:r>
              <a:rPr lang="en-I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800℃ calcium oxide is present</a:t>
            </a:r>
          </a:p>
          <a:p>
            <a:pPr algn="just"/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N" dirty="0" smtClean="0"/>
              <a:t>CaC</a:t>
            </a:r>
            <a:r>
              <a:rPr lang="en-IN" baseline="-25000" dirty="0" smtClean="0"/>
              <a:t>2</a:t>
            </a:r>
            <a:r>
              <a:rPr lang="en-IN" dirty="0" smtClean="0"/>
              <a:t>O</a:t>
            </a:r>
            <a:r>
              <a:rPr lang="en-IN" baseline="-25000" dirty="0" smtClean="0"/>
              <a:t>4</a:t>
            </a:r>
            <a:r>
              <a:rPr lang="en-IN" dirty="0" smtClean="0"/>
              <a:t>.H</a:t>
            </a:r>
            <a:r>
              <a:rPr lang="en-IN" baseline="-25000" dirty="0" smtClean="0"/>
              <a:t>2</a:t>
            </a:r>
            <a:r>
              <a:rPr lang="en-IN" dirty="0" smtClean="0"/>
              <a:t>O → CaC</a:t>
            </a:r>
            <a:r>
              <a:rPr lang="en-IN" baseline="-25000" dirty="0" smtClean="0"/>
              <a:t>2</a:t>
            </a:r>
            <a:r>
              <a:rPr lang="en-IN" dirty="0" smtClean="0"/>
              <a:t>O</a:t>
            </a:r>
            <a:r>
              <a:rPr lang="en-IN" baseline="-25000" dirty="0" smtClean="0"/>
              <a:t>4 </a:t>
            </a:r>
            <a:r>
              <a:rPr lang="en-IN" dirty="0" smtClean="0"/>
              <a:t>→ CaCO</a:t>
            </a:r>
            <a:r>
              <a:rPr lang="en-IN" baseline="-25000" dirty="0"/>
              <a:t>3</a:t>
            </a:r>
            <a:r>
              <a:rPr lang="en-IN" baseline="-25000" dirty="0" smtClean="0"/>
              <a:t> </a:t>
            </a:r>
            <a:r>
              <a:rPr lang="en-IN" dirty="0" smtClean="0"/>
              <a:t>→</a:t>
            </a:r>
            <a:r>
              <a:rPr lang="en-IN" dirty="0"/>
              <a:t> </a:t>
            </a:r>
            <a:r>
              <a:rPr lang="en-IN" dirty="0" err="1" smtClean="0"/>
              <a:t>CaO</a:t>
            </a:r>
            <a:endParaRPr lang="en-IN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t="44422" r="54958" b="867"/>
          <a:stretch/>
        </p:blipFill>
        <p:spPr>
          <a:xfrm rot="5400000">
            <a:off x="6832474" y="990753"/>
            <a:ext cx="4324666" cy="5408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1149" y="5993303"/>
            <a:ext cx="197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∆W-Weight change </a:t>
            </a:r>
          </a:p>
          <a:p>
            <a:r>
              <a:rPr lang="en-IN" dirty="0" smtClean="0"/>
              <a:t>T- temperature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54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457" y="0"/>
            <a:ext cx="9075234" cy="455576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 </a:t>
            </a:r>
            <a:r>
              <a:rPr lang="en-IN" b="1" dirty="0" smtClean="0"/>
              <a:t>TGA curve of  CuSO</a:t>
            </a:r>
            <a:r>
              <a:rPr lang="en-IN" b="1" baseline="-25000" dirty="0" smtClean="0"/>
              <a:t>4</a:t>
            </a:r>
            <a:r>
              <a:rPr lang="en-IN" b="1" dirty="0" smtClean="0"/>
              <a:t>.5H</a:t>
            </a:r>
            <a:r>
              <a:rPr lang="en-IN" b="1" baseline="-25000" dirty="0" smtClean="0"/>
              <a:t>2</a:t>
            </a:r>
            <a:r>
              <a:rPr lang="en-IN" b="1" dirty="0" smtClean="0"/>
              <a:t>O</a:t>
            </a:r>
            <a:endParaRPr lang="en-IN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6" t="27184" r="14331" b="20149"/>
          <a:stretch/>
        </p:blipFill>
        <p:spPr>
          <a:xfrm rot="5400000">
            <a:off x="6623048" y="234952"/>
            <a:ext cx="5041903" cy="566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599" y="487144"/>
            <a:ext cx="62103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/>
              <a:t>At about 100</a:t>
            </a:r>
            <a:r>
              <a:rPr lang="en-I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℃ it loses its four molecules of water and becomes pale blue monohydrate CUSO</a:t>
            </a:r>
            <a:r>
              <a:rPr lang="en-IN" sz="32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I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At about </a:t>
            </a:r>
            <a:r>
              <a:rPr lang="en-IN" sz="3200" dirty="0" smtClean="0"/>
              <a:t>230</a:t>
            </a:r>
            <a:r>
              <a:rPr lang="en-I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℃ </a:t>
            </a:r>
            <a:r>
              <a:rPr lang="en-I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it becomes white an hydrous </a:t>
            </a:r>
            <a:r>
              <a:rPr lang="en-I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CUSO</a:t>
            </a:r>
            <a:r>
              <a:rPr lang="en-IN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I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, </a:t>
            </a:r>
            <a:endParaRPr lang="en-IN" sz="32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 </a:t>
            </a:r>
            <a:r>
              <a:rPr lang="en-I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hydrous CUSO</a:t>
            </a:r>
            <a:r>
              <a:rPr lang="en-IN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I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, </a:t>
            </a:r>
            <a:r>
              <a:rPr lang="en-I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decomposes at about 720</a:t>
            </a:r>
            <a:r>
              <a:rPr lang="en-I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℃</a:t>
            </a:r>
            <a:r>
              <a:rPr lang="en-I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to give CUO and SO</a:t>
            </a:r>
            <a:r>
              <a:rPr lang="en-IN" sz="32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I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IN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IN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IN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80926"/>
          <a:stretch/>
        </p:blipFill>
        <p:spPr>
          <a:xfrm>
            <a:off x="101598" y="5708648"/>
            <a:ext cx="11747501" cy="16827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61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36537"/>
            <a:ext cx="10515600" cy="1023938"/>
          </a:xfrm>
        </p:spPr>
        <p:txBody>
          <a:bodyPr/>
          <a:lstStyle/>
          <a:p>
            <a:pPr algn="ctr"/>
            <a:r>
              <a:rPr lang="en-IN" b="1" dirty="0" smtClean="0"/>
              <a:t>APPLICATIONS OF TG - CURVE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1912600" cy="6502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 smtClean="0"/>
              <a:t>The TG curve is quantitative so stoichiometric calculations can be done at any given temperature .</a:t>
            </a:r>
          </a:p>
          <a:p>
            <a:pPr algn="just"/>
            <a:r>
              <a:rPr lang="en-IN" dirty="0" smtClean="0"/>
              <a:t>The correct </a:t>
            </a:r>
            <a:r>
              <a:rPr lang="en-IN" dirty="0"/>
              <a:t>drying temperature </a:t>
            </a:r>
            <a:r>
              <a:rPr lang="en-IN" dirty="0" smtClean="0"/>
              <a:t>of </a:t>
            </a:r>
            <a:r>
              <a:rPr lang="en-IN" dirty="0" err="1" smtClean="0"/>
              <a:t>preciptates</a:t>
            </a:r>
            <a:r>
              <a:rPr lang="en-IN" dirty="0" smtClean="0"/>
              <a:t> in gravimetric analysis can be determined.</a:t>
            </a:r>
          </a:p>
          <a:p>
            <a:pPr algn="just"/>
            <a:r>
              <a:rPr lang="en-IN" dirty="0" err="1" smtClean="0"/>
              <a:t>Thermogravimetry</a:t>
            </a:r>
            <a:r>
              <a:rPr lang="en-IN" dirty="0" smtClean="0"/>
              <a:t> is used to find out suitable analytical standard substances. </a:t>
            </a:r>
            <a:r>
              <a:rPr lang="en-IN" dirty="0" err="1" smtClean="0"/>
              <a:t>Eg</a:t>
            </a:r>
            <a:r>
              <a:rPr lang="en-IN" dirty="0" smtClean="0"/>
              <a:t>., EDTA, </a:t>
            </a:r>
            <a:r>
              <a:rPr lang="en-IN" dirty="0" err="1" smtClean="0"/>
              <a:t>NaF</a:t>
            </a:r>
            <a:r>
              <a:rPr lang="en-IN" dirty="0" smtClean="0"/>
              <a:t> </a:t>
            </a:r>
            <a:r>
              <a:rPr lang="en-IN" dirty="0" err="1" smtClean="0"/>
              <a:t>etc</a:t>
            </a:r>
            <a:endParaRPr lang="en-IN" dirty="0" smtClean="0"/>
          </a:p>
          <a:p>
            <a:pPr algn="just"/>
            <a:r>
              <a:rPr lang="en-IN" dirty="0" err="1" smtClean="0"/>
              <a:t>Thermobalance</a:t>
            </a:r>
            <a:r>
              <a:rPr lang="en-IN" dirty="0" smtClean="0"/>
              <a:t> is used to  determine the purity of various substances </a:t>
            </a:r>
          </a:p>
          <a:p>
            <a:pPr algn="just"/>
            <a:r>
              <a:rPr lang="en-IN" b="1" dirty="0" smtClean="0"/>
              <a:t>The following information can be drawn from the TG Curves</a:t>
            </a:r>
          </a:p>
          <a:p>
            <a:pPr algn="just"/>
            <a:r>
              <a:rPr lang="en-IN" dirty="0" smtClean="0"/>
              <a:t>The thermal stability of the material can be known .</a:t>
            </a:r>
            <a:r>
              <a:rPr lang="en-IN" dirty="0"/>
              <a:t> ( from the horizontal portions)</a:t>
            </a:r>
          </a:p>
          <a:p>
            <a:pPr algn="just"/>
            <a:r>
              <a:rPr lang="en-IN" dirty="0" smtClean="0"/>
              <a:t>The weight loss, when the sample is heated to a given temperature Is known.  </a:t>
            </a:r>
            <a:r>
              <a:rPr lang="en-IN" dirty="0"/>
              <a:t>This helps to determine the composition of the </a:t>
            </a:r>
            <a:r>
              <a:rPr lang="en-IN" dirty="0" smtClean="0"/>
              <a:t>compound</a:t>
            </a:r>
          </a:p>
          <a:p>
            <a:pPr algn="just"/>
            <a:r>
              <a:rPr lang="en-IN" dirty="0" smtClean="0"/>
              <a:t>The thermodynamics kinetics of various chemical reactions , reaction mechanisms and the intermediate and final reaction products can be studied from TG – curve.</a:t>
            </a:r>
          </a:p>
          <a:p>
            <a:endParaRPr lang="en-IN" dirty="0"/>
          </a:p>
          <a:p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190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"/>
            <a:ext cx="10515600" cy="850899"/>
          </a:xfrm>
        </p:spPr>
        <p:txBody>
          <a:bodyPr/>
          <a:lstStyle/>
          <a:p>
            <a:pPr algn="ctr"/>
            <a:r>
              <a:rPr lang="en-IN" b="1" dirty="0" smtClean="0"/>
              <a:t>DTA curves of CaC</a:t>
            </a:r>
            <a:r>
              <a:rPr lang="en-IN" b="1" baseline="-25000" dirty="0" smtClean="0"/>
              <a:t>2</a:t>
            </a:r>
            <a:r>
              <a:rPr lang="en-IN" b="1" dirty="0" smtClean="0"/>
              <a:t>O</a:t>
            </a:r>
            <a:r>
              <a:rPr lang="en-IN" b="1" baseline="-25000" dirty="0" smtClean="0"/>
              <a:t>4</a:t>
            </a:r>
            <a:r>
              <a:rPr lang="en-IN" b="1" dirty="0" smtClean="0"/>
              <a:t>.H</a:t>
            </a:r>
            <a:r>
              <a:rPr lang="en-IN" b="1" baseline="-25000" dirty="0" smtClean="0"/>
              <a:t>2</a:t>
            </a:r>
            <a:r>
              <a:rPr lang="en-IN" b="1" dirty="0" smtClean="0"/>
              <a:t>O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800"/>
            <a:ext cx="5765800" cy="5664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 smtClean="0"/>
              <a:t>In DTA a plot is made between ∆T and temperature or time</a:t>
            </a:r>
          </a:p>
          <a:p>
            <a:pPr algn="just"/>
            <a:r>
              <a:rPr lang="en-IN" dirty="0" smtClean="0"/>
              <a:t>The shape and size of the peaks can give a large amount of information about the nature of the test sample .</a:t>
            </a:r>
          </a:p>
          <a:p>
            <a:pPr algn="just"/>
            <a:r>
              <a:rPr lang="en-IN" dirty="0" smtClean="0"/>
              <a:t>Sharp endothermic peaks signify changes in crystallinity or fusion processes.</a:t>
            </a:r>
          </a:p>
          <a:p>
            <a:pPr algn="just"/>
            <a:r>
              <a:rPr lang="en-IN" dirty="0" smtClean="0"/>
              <a:t>Broad endothermic peaks indicate </a:t>
            </a:r>
            <a:r>
              <a:rPr lang="en-IN" dirty="0" err="1" smtClean="0"/>
              <a:t>dehydratation</a:t>
            </a:r>
            <a:r>
              <a:rPr lang="en-IN" dirty="0" smtClean="0"/>
              <a:t> reaction.</a:t>
            </a:r>
          </a:p>
          <a:p>
            <a:pPr algn="just"/>
            <a:r>
              <a:rPr lang="en-IN" dirty="0" smtClean="0"/>
              <a:t>Physical changes can give endothermic curves.</a:t>
            </a:r>
          </a:p>
          <a:p>
            <a:pPr algn="just"/>
            <a:r>
              <a:rPr lang="en-IN" dirty="0"/>
              <a:t> </a:t>
            </a:r>
            <a:r>
              <a:rPr lang="en-IN" dirty="0" smtClean="0"/>
              <a:t>chemical reactions particularly oxidation reactions are exothermic.</a:t>
            </a:r>
          </a:p>
          <a:p>
            <a:pPr algn="just"/>
            <a:r>
              <a:rPr lang="en-IN" dirty="0"/>
              <a:t> </a:t>
            </a:r>
            <a:r>
              <a:rPr lang="en-IN" dirty="0" smtClean="0"/>
              <a:t>These  can be illustrated by taking the DTA curve of calcium oxalate mono hydrate.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9" t="52758" r="1280" b="20302"/>
          <a:stretch/>
        </p:blipFill>
        <p:spPr>
          <a:xfrm>
            <a:off x="6261100" y="1524000"/>
            <a:ext cx="5549900" cy="4775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573000" y="365125"/>
            <a:ext cx="177800" cy="13255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r>
              <a:rPr lang="en-IN" dirty="0"/>
              <a:t> In two different atmosphere (air and CO</a:t>
            </a:r>
            <a:r>
              <a:rPr lang="en-IN" baseline="-25000" dirty="0"/>
              <a:t>2</a:t>
            </a:r>
            <a:r>
              <a:rPr lang="en-IN" dirty="0"/>
              <a:t>)  the DTA </a:t>
            </a:r>
            <a:r>
              <a:rPr lang="en-IN" dirty="0" err="1"/>
              <a:t>thermogram</a:t>
            </a:r>
            <a:r>
              <a:rPr lang="en-IN" dirty="0"/>
              <a:t> of CaC</a:t>
            </a:r>
            <a:r>
              <a:rPr lang="en-IN" baseline="-25000" dirty="0"/>
              <a:t>2</a:t>
            </a:r>
            <a:r>
              <a:rPr lang="en-IN" dirty="0"/>
              <a:t>O</a:t>
            </a:r>
            <a:r>
              <a:rPr lang="en-IN" baseline="-25000" dirty="0"/>
              <a:t>4</a:t>
            </a:r>
            <a:r>
              <a:rPr lang="en-IN" dirty="0"/>
              <a:t>.H</a:t>
            </a:r>
            <a:r>
              <a:rPr lang="en-IN" baseline="-25000" dirty="0"/>
              <a:t>2</a:t>
            </a:r>
            <a:r>
              <a:rPr lang="en-IN" dirty="0"/>
              <a:t>O is as shown in figure.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 t="16019" r="47458" b="3596"/>
          <a:stretch/>
        </p:blipFill>
        <p:spPr>
          <a:xfrm rot="5400000">
            <a:off x="2921000" y="-1911350"/>
            <a:ext cx="6350000" cy="11798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95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"/>
            <a:ext cx="6070600" cy="800100"/>
          </a:xfrm>
        </p:spPr>
        <p:txBody>
          <a:bodyPr/>
          <a:lstStyle/>
          <a:p>
            <a:pPr algn="ctr"/>
            <a:r>
              <a:rPr lang="en-IN" dirty="0" smtClean="0"/>
              <a:t> </a:t>
            </a:r>
            <a:r>
              <a:rPr lang="en-IN" b="1" dirty="0" smtClean="0"/>
              <a:t>APPLICATIONS OF DTA</a:t>
            </a:r>
            <a:endParaRPr lang="en-IN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5" t="11877" r="27260" b="1945"/>
          <a:stretch/>
        </p:blipFill>
        <p:spPr>
          <a:xfrm rot="5400000">
            <a:off x="2480702" y="-2087005"/>
            <a:ext cx="6824191" cy="125984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08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143" y="365125"/>
            <a:ext cx="190943" cy="13255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4" t="11471" r="10575" b="-789"/>
          <a:stretch/>
        </p:blipFill>
        <p:spPr>
          <a:xfrm rot="5400000">
            <a:off x="1869598" y="-1072126"/>
            <a:ext cx="7957239" cy="1230604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7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544022" y="365125"/>
            <a:ext cx="602135" cy="13255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9499" r="59393"/>
          <a:stretch/>
        </p:blipFill>
        <p:spPr>
          <a:xfrm rot="5400000">
            <a:off x="2974007" y="-2505764"/>
            <a:ext cx="6492877" cy="1223465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78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365125"/>
            <a:ext cx="377780" cy="1325563"/>
          </a:xfrm>
        </p:spPr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7" t="8316" r="26901" b="557"/>
          <a:stretch/>
        </p:blipFill>
        <p:spPr>
          <a:xfrm rot="5400000">
            <a:off x="2745955" y="-2401958"/>
            <a:ext cx="6700090" cy="1157577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67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2991" y="315476"/>
            <a:ext cx="1069552" cy="1325563"/>
          </a:xfrm>
        </p:spPr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3" t="7132"/>
          <a:stretch/>
        </p:blipFill>
        <p:spPr>
          <a:xfrm rot="5400000">
            <a:off x="2736572" y="-2630556"/>
            <a:ext cx="6546576" cy="1201972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8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/>
          <a:lstStyle/>
          <a:p>
            <a:r>
              <a:rPr lang="en-IN" dirty="0" smtClean="0"/>
              <a:t> </a:t>
            </a:r>
            <a:r>
              <a:rPr lang="en-IN" sz="3600" dirty="0" smtClean="0">
                <a:latin typeface=" TIMES NEW RAOMA"/>
              </a:rPr>
              <a:t>principle involved in </a:t>
            </a:r>
            <a:r>
              <a:rPr lang="en-IN" sz="3600" dirty="0" err="1" smtClean="0">
                <a:latin typeface=" TIMES NEW RAOMA"/>
              </a:rPr>
              <a:t>thermo</a:t>
            </a:r>
            <a:r>
              <a:rPr lang="en-IN" sz="3600" dirty="0" smtClean="0">
                <a:latin typeface=" TIMES NEW RAOMA"/>
              </a:rPr>
              <a:t> gravimetric analysis</a:t>
            </a:r>
            <a:endParaRPr lang="en-IN" sz="3600" dirty="0">
              <a:latin typeface=" TIMES NEW RA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43487"/>
            <a:ext cx="10898875" cy="541451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dirty="0" smtClean="0"/>
              <a:t> </a:t>
            </a:r>
            <a:r>
              <a:rPr lang="en-IN" sz="3200" dirty="0" smtClean="0"/>
              <a:t>The substance is heated or cooled in a given environment at a controlled rate. The weight of the substance is recorded as a function of time or temperature.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 smtClean="0"/>
              <a:t>A graph is plotted between weight change and temperature or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 smtClean="0"/>
              <a:t>We get a </a:t>
            </a:r>
            <a:r>
              <a:rPr lang="en-IN" sz="3200" dirty="0" err="1" smtClean="0"/>
              <a:t>thermogravimetric</a:t>
            </a:r>
            <a:r>
              <a:rPr lang="en-IN" sz="3200" dirty="0" smtClean="0"/>
              <a:t> curve or TG curve or </a:t>
            </a:r>
            <a:r>
              <a:rPr lang="en-IN" sz="3200" dirty="0" err="1" smtClean="0"/>
              <a:t>thermogram</a:t>
            </a:r>
            <a:r>
              <a:rPr lang="en-IN" sz="3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 </a:t>
            </a:r>
            <a:r>
              <a:rPr lang="en-IN" sz="3200" dirty="0" smtClean="0"/>
              <a:t>on heating a substance various physical and chemical bonds are formed or broken resulting in a change in weight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/>
              <a:t> </a:t>
            </a:r>
            <a:r>
              <a:rPr lang="en-IN" sz="3200" dirty="0" smtClean="0"/>
              <a:t>A weight loss indicates the formation and a subsequent escape of a volatile product or the formation of some other pr</a:t>
            </a:r>
            <a:r>
              <a:rPr lang="en-IN" dirty="0" smtClean="0"/>
              <a:t>oduct.  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0667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9895" y="828951"/>
            <a:ext cx="7815469" cy="13255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1" t="31447" r="-21181" b="51387"/>
          <a:stretch/>
        </p:blipFill>
        <p:spPr>
          <a:xfrm>
            <a:off x="900027" y="2154514"/>
            <a:ext cx="11809927" cy="420653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79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THERMOMETRIC TITRATION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0918"/>
            <a:ext cx="11353800" cy="5640947"/>
          </a:xfrm>
        </p:spPr>
        <p:txBody>
          <a:bodyPr/>
          <a:lstStyle/>
          <a:p>
            <a:pPr marL="0" indent="0" algn="ctr">
              <a:buNone/>
            </a:pPr>
            <a:r>
              <a:rPr lang="en-IN" b="1" dirty="0" smtClean="0"/>
              <a:t>Thermometric  titration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In which the change in temperature of the reaction mixture is observed and plotted against the volume of the titrant added and thereby the </a:t>
            </a:r>
            <a:r>
              <a:rPr lang="en-IN" dirty="0" err="1" smtClean="0"/>
              <a:t>analyte</a:t>
            </a:r>
            <a:r>
              <a:rPr lang="en-IN" dirty="0" smtClean="0"/>
              <a:t> is estimated.  </a:t>
            </a:r>
          </a:p>
          <a:p>
            <a:pPr marL="0" indent="0" algn="ctr">
              <a:buNone/>
            </a:pPr>
            <a:r>
              <a:rPr lang="en-IN" b="1" dirty="0" smtClean="0"/>
              <a:t>Principle</a:t>
            </a:r>
            <a:endParaRPr lang="en-IN" dirty="0" smtClean="0"/>
          </a:p>
          <a:p>
            <a:r>
              <a:rPr lang="en-IN" dirty="0" smtClean="0"/>
              <a:t>All chemical reactions are accompanied by heat changes . </a:t>
            </a:r>
          </a:p>
          <a:p>
            <a:r>
              <a:rPr lang="en-IN" dirty="0" smtClean="0"/>
              <a:t>These will be accompanied by temperature changes. </a:t>
            </a:r>
          </a:p>
          <a:p>
            <a:r>
              <a:rPr lang="en-IN" dirty="0" smtClean="0"/>
              <a:t>So the course of a titration may be followed by measuring the changes in T. </a:t>
            </a:r>
            <a:endParaRPr lang="en-IN" dirty="0"/>
          </a:p>
          <a:p>
            <a:r>
              <a:rPr lang="en-IN" dirty="0" smtClean="0"/>
              <a:t>At the equivalence point the temperature changed will be maximum. Example : Titration of HCL against </a:t>
            </a:r>
            <a:r>
              <a:rPr lang="en-IN" dirty="0" err="1" smtClean="0"/>
              <a:t>NaOH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67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Need </a:t>
            </a:r>
            <a:r>
              <a:rPr lang="en-IN" dirty="0"/>
              <a:t>for thermometric titrations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36372"/>
            <a:ext cx="11908665" cy="6014434"/>
          </a:xfrm>
        </p:spPr>
        <p:txBody>
          <a:bodyPr/>
          <a:lstStyle/>
          <a:p>
            <a:endParaRPr lang="en-IN" dirty="0" smtClean="0"/>
          </a:p>
          <a:p>
            <a:r>
              <a:rPr lang="en-IN" dirty="0"/>
              <a:t> </a:t>
            </a:r>
            <a:r>
              <a:rPr lang="en-IN" sz="3600" dirty="0" smtClean="0"/>
              <a:t>other method of titrations are based on decrease in free energy </a:t>
            </a:r>
            <a:r>
              <a:rPr lang="en-IN" sz="3600" dirty="0" err="1" smtClean="0"/>
              <a:t>ie</a:t>
            </a:r>
            <a:r>
              <a:rPr lang="en-IN" sz="3600" dirty="0" smtClean="0"/>
              <a:t> negative G and hence an equilibrium constant K .</a:t>
            </a:r>
          </a:p>
          <a:p>
            <a:r>
              <a:rPr lang="en-IN" sz="3600" dirty="0" smtClean="0"/>
              <a:t>There are reactions in which G is very low or even zero or in some case positive.</a:t>
            </a:r>
          </a:p>
          <a:p>
            <a:r>
              <a:rPr lang="en-IN" sz="3600" dirty="0"/>
              <a:t> </a:t>
            </a:r>
            <a:r>
              <a:rPr lang="en-IN" sz="3600" dirty="0" smtClean="0"/>
              <a:t>example: For the neutralisation reaction of boric acid ∆G= -6</a:t>
            </a:r>
          </a:p>
          <a:p>
            <a:r>
              <a:rPr lang="en-IN" sz="3600" dirty="0" smtClean="0"/>
              <a:t>For such reactions ordinary titration which depend on PH are not useful, for such reaction thermometric titrations are useful, here ∆H is measured in terms of ∆T.</a:t>
            </a:r>
            <a:endParaRPr lang="en-IN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8395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Conditions for thermometric titrations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1. The heat </a:t>
            </a:r>
            <a:r>
              <a:rPr lang="en-IN" dirty="0" smtClean="0"/>
              <a:t>change accompanying </a:t>
            </a:r>
            <a:r>
              <a:rPr lang="en-IN" dirty="0"/>
              <a:t>the reaction to be studied by thermometric </a:t>
            </a:r>
            <a:r>
              <a:rPr lang="en-IN" dirty="0" smtClean="0"/>
              <a:t>titrations </a:t>
            </a:r>
          </a:p>
          <a:p>
            <a:r>
              <a:rPr lang="en-IN" dirty="0"/>
              <a:t>3.The reaction must be simple, one step </a:t>
            </a:r>
            <a:r>
              <a:rPr lang="en-IN" dirty="0" smtClean="0"/>
              <a:t>reaction .</a:t>
            </a:r>
          </a:p>
          <a:p>
            <a:r>
              <a:rPr lang="en-IN" dirty="0"/>
              <a:t>Heat exchange between the </a:t>
            </a:r>
            <a:r>
              <a:rPr lang="en-IN" dirty="0" err="1"/>
              <a:t>titration.vessel</a:t>
            </a:r>
            <a:r>
              <a:rPr lang="en-IN" dirty="0"/>
              <a:t> must be and its </a:t>
            </a:r>
            <a:r>
              <a:rPr lang="en-IN" dirty="0" smtClean="0"/>
              <a:t>surrounding </a:t>
            </a:r>
            <a:r>
              <a:rPr lang="en-IN" dirty="0"/>
              <a:t>avoided. i.e., The titration should be conducted </a:t>
            </a:r>
            <a:r>
              <a:rPr lang="en-IN" dirty="0" smtClean="0"/>
              <a:t>under </a:t>
            </a:r>
            <a:r>
              <a:rPr lang="en-IN" dirty="0"/>
              <a:t>adiabatic </a:t>
            </a:r>
            <a:r>
              <a:rPr lang="en-IN" dirty="0" smtClean="0"/>
              <a:t>conditions.</a:t>
            </a:r>
          </a:p>
          <a:p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6849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09" y="264660"/>
            <a:ext cx="10515600" cy="5636050"/>
          </a:xfrm>
        </p:spPr>
        <p:txBody>
          <a:bodyPr/>
          <a:lstStyle/>
          <a:p>
            <a:r>
              <a:rPr lang="en-IN" sz="3200" dirty="0" smtClean="0"/>
              <a:t>The </a:t>
            </a:r>
            <a:r>
              <a:rPr lang="en-IN" sz="3200" dirty="0"/>
              <a:t>apparatus </a:t>
            </a:r>
            <a:r>
              <a:rPr lang="en-IN" sz="3200" dirty="0" smtClean="0"/>
              <a:t>for Thermometric Titration:</a:t>
            </a:r>
            <a:endParaRPr lang="en-IN" sz="3200" dirty="0"/>
          </a:p>
          <a:p>
            <a:r>
              <a:rPr lang="en-IN" sz="3200" dirty="0" smtClean="0"/>
              <a:t> </a:t>
            </a:r>
            <a:r>
              <a:rPr lang="en-IN" sz="3200" dirty="0" err="1" smtClean="0"/>
              <a:t>i</a:t>
            </a:r>
            <a:r>
              <a:rPr lang="en-IN" sz="3200" dirty="0" smtClean="0"/>
              <a:t>) Motor driven </a:t>
            </a:r>
            <a:r>
              <a:rPr lang="en-IN" sz="3200" dirty="0"/>
              <a:t>burette, </a:t>
            </a:r>
            <a:endParaRPr lang="en-IN" sz="3200" dirty="0"/>
          </a:p>
          <a:p>
            <a:r>
              <a:rPr lang="en-IN" sz="3200" dirty="0" smtClean="0"/>
              <a:t>ii) An adiabatic titration chamber, </a:t>
            </a:r>
          </a:p>
          <a:p>
            <a:r>
              <a:rPr lang="en-IN" sz="3200" dirty="0" smtClean="0"/>
              <a:t>Iii) Small Dewar </a:t>
            </a:r>
            <a:r>
              <a:rPr lang="en-IN" sz="3200" dirty="0"/>
              <a:t>flask </a:t>
            </a:r>
            <a:r>
              <a:rPr lang="en-IN" sz="3200" dirty="0" smtClean="0"/>
              <a:t>.</a:t>
            </a:r>
          </a:p>
          <a:p>
            <a:r>
              <a:rPr lang="en-IN" sz="3200" dirty="0" smtClean="0"/>
              <a:t>Iv) Thermistor assembly and a recorder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6291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titrant is added from </a:t>
            </a:r>
            <a:r>
              <a:rPr lang="en-IN" dirty="0" smtClean="0"/>
              <a:t>burette in to a thermally  </a:t>
            </a:r>
            <a:r>
              <a:rPr lang="en-IN" dirty="0"/>
              <a:t>insulated vessel. The </a:t>
            </a:r>
            <a:r>
              <a:rPr lang="en-IN" dirty="0" err="1"/>
              <a:t>temprature</a:t>
            </a:r>
            <a:r>
              <a:rPr lang="en-IN" dirty="0"/>
              <a:t> </a:t>
            </a:r>
            <a:r>
              <a:rPr lang="en-IN" dirty="0" smtClean="0"/>
              <a:t>change after every addition </a:t>
            </a:r>
            <a:r>
              <a:rPr lang="en-IN" dirty="0"/>
              <a:t>is recorded. A sharp break in </a:t>
            </a:r>
            <a:r>
              <a:rPr lang="en-IN" dirty="0" smtClean="0"/>
              <a:t>the curve </a:t>
            </a:r>
            <a:r>
              <a:rPr lang="en-IN" dirty="0" err="1"/>
              <a:t>gjves</a:t>
            </a:r>
            <a:r>
              <a:rPr lang="en-IN" dirty="0"/>
              <a:t> the </a:t>
            </a:r>
            <a:r>
              <a:rPr lang="en-IN" dirty="0" smtClean="0"/>
              <a:t>end point.</a:t>
            </a:r>
          </a:p>
          <a:p>
            <a:r>
              <a:rPr lang="en-IN" dirty="0" err="1" smtClean="0"/>
              <a:t>Example:Titrationof</a:t>
            </a:r>
            <a:r>
              <a:rPr lang="en-IN" dirty="0" smtClean="0"/>
              <a:t> </a:t>
            </a:r>
            <a:r>
              <a:rPr lang="en-IN" dirty="0"/>
              <a:t>HCI Vs </a:t>
            </a:r>
            <a:r>
              <a:rPr lang="en-IN" dirty="0" err="1"/>
              <a:t>NaOH</a:t>
            </a:r>
            <a:r>
              <a:rPr lang="en-IN" dirty="0"/>
              <a:t>: </a:t>
            </a:r>
            <a:r>
              <a:rPr lang="en-IN" dirty="0" smtClean="0"/>
              <a:t>A known volume of HCI to be </a:t>
            </a:r>
            <a:r>
              <a:rPr lang="en-IN" dirty="0"/>
              <a:t>estimated </a:t>
            </a:r>
            <a:r>
              <a:rPr lang="en-IN" dirty="0" smtClean="0"/>
              <a:t>is </a:t>
            </a:r>
            <a:r>
              <a:rPr lang="en-IN" dirty="0"/>
              <a:t>taken in an adiabatic </a:t>
            </a:r>
            <a:r>
              <a:rPr lang="en-IN" dirty="0" smtClean="0"/>
              <a:t>chamber </a:t>
            </a:r>
            <a:r>
              <a:rPr lang="en-IN" dirty="0"/>
              <a:t>(Dewar flask).</a:t>
            </a:r>
            <a:r>
              <a:rPr lang="en-IN" dirty="0" err="1" smtClean="0"/>
              <a:t>NaOH</a:t>
            </a:r>
            <a:r>
              <a:rPr lang="en-IN" dirty="0" smtClean="0"/>
              <a:t> is </a:t>
            </a:r>
            <a:r>
              <a:rPr lang="en-IN" dirty="0"/>
              <a:t>added from a burette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 temperature change </a:t>
            </a:r>
            <a:r>
              <a:rPr lang="en-IN" dirty="0" err="1"/>
              <a:t>afer</a:t>
            </a:r>
            <a:r>
              <a:rPr lang="en-IN" dirty="0"/>
              <a:t> each </a:t>
            </a:r>
            <a:r>
              <a:rPr lang="en-IN" dirty="0" smtClean="0"/>
              <a:t>addition </a:t>
            </a:r>
            <a:r>
              <a:rPr lang="en-IN" dirty="0"/>
              <a:t>is recorded. A sharp break in the curve gives the end point.</a:t>
            </a:r>
          </a:p>
          <a:p>
            <a:r>
              <a:rPr lang="en-IN" dirty="0"/>
              <a:t>The thermometric titration curve between </a:t>
            </a:r>
            <a:r>
              <a:rPr lang="en-IN" dirty="0" err="1"/>
              <a:t>HCl</a:t>
            </a:r>
            <a:r>
              <a:rPr lang="en-IN" dirty="0"/>
              <a:t> and </a:t>
            </a:r>
            <a:r>
              <a:rPr lang="en-IN" dirty="0" err="1"/>
              <a:t>NaOH</a:t>
            </a:r>
            <a:r>
              <a:rPr lang="en-IN" dirty="0"/>
              <a:t> is </a:t>
            </a:r>
            <a:r>
              <a:rPr lang="en-IN" dirty="0" smtClean="0"/>
              <a:t>as shown </a:t>
            </a:r>
            <a:r>
              <a:rPr lang="en-IN" dirty="0"/>
              <a:t>below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0065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223" y="2005012"/>
            <a:ext cx="5831378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129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A- Before titrant is added.</a:t>
            </a:r>
          </a:p>
          <a:p>
            <a:r>
              <a:rPr lang="en-IN" dirty="0"/>
              <a:t>ABC Titrant (base) is being added,</a:t>
            </a:r>
          </a:p>
          <a:p>
            <a:r>
              <a:rPr lang="en-IN" dirty="0"/>
              <a:t>C-The titration is complete (end point)</a:t>
            </a:r>
          </a:p>
          <a:p>
            <a:r>
              <a:rPr lang="en-IN" dirty="0"/>
              <a:t>Applications: </a:t>
            </a:r>
            <a:r>
              <a:rPr lang="en-IN" dirty="0" err="1"/>
              <a:t>i</a:t>
            </a:r>
            <a:r>
              <a:rPr lang="en-IN" dirty="0"/>
              <a:t>) Determination of </a:t>
            </a:r>
            <a:r>
              <a:rPr lang="en-IN" dirty="0" smtClean="0"/>
              <a:t>the concentration </a:t>
            </a:r>
            <a:r>
              <a:rPr lang="en-IN" dirty="0"/>
              <a:t>of an unknown</a:t>
            </a:r>
          </a:p>
          <a:p>
            <a:r>
              <a:rPr lang="en-IN" dirty="0"/>
              <a:t>Substance. 1i) Determination of thermodynamic </a:t>
            </a:r>
            <a:r>
              <a:rPr lang="en-IN" dirty="0" smtClean="0"/>
              <a:t>quantities </a:t>
            </a:r>
            <a:r>
              <a:rPr lang="en-IN" dirty="0"/>
              <a:t>like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IN" dirty="0" smtClean="0"/>
              <a:t>H</a:t>
            </a:r>
            <a:endParaRPr lang="en-IN" dirty="0"/>
          </a:p>
          <a:p>
            <a:r>
              <a:rPr lang="en-IN" dirty="0"/>
              <a:t>etc.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1309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N" sz="3200" dirty="0" smtClean="0"/>
          </a:p>
          <a:p>
            <a:pPr marL="0" indent="0" algn="ctr">
              <a:buNone/>
            </a:pPr>
            <a:endParaRPr lang="en-IN" sz="3200" dirty="0"/>
          </a:p>
          <a:p>
            <a:pPr marL="0" indent="0" algn="ctr">
              <a:buNone/>
            </a:pPr>
            <a:endParaRPr lang="en-IN" sz="3200" dirty="0" smtClean="0"/>
          </a:p>
          <a:p>
            <a:pPr marL="0" indent="0" algn="ctr">
              <a:buNone/>
            </a:pPr>
            <a:r>
              <a:rPr lang="en-IN" sz="3200" dirty="0" smtClean="0"/>
              <a:t>ANALYTICAL ELECTROCHEMISTRY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8322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 smtClean="0"/>
              <a:t>ELECTROLYTIC SEPARATIONS</a:t>
            </a:r>
          </a:p>
          <a:p>
            <a:r>
              <a:rPr lang="en-IN" dirty="0" smtClean="0"/>
              <a:t>When </a:t>
            </a:r>
            <a:r>
              <a:rPr lang="en-IN" dirty="0"/>
              <a:t>the applied EMF at </a:t>
            </a:r>
            <a:r>
              <a:rPr lang="en-IN" dirty="0" err="1"/>
              <a:t>cach</a:t>
            </a:r>
            <a:r>
              <a:rPr lang="en-IN" dirty="0"/>
              <a:t> electrode is equal to the reversible </a:t>
            </a:r>
            <a:r>
              <a:rPr lang="en-IN" dirty="0" err="1"/>
              <a:t>polential</a:t>
            </a:r>
            <a:r>
              <a:rPr lang="en-IN" dirty="0"/>
              <a:t> of the electrode, discharge of ions takes place.</a:t>
            </a:r>
          </a:p>
          <a:p>
            <a:r>
              <a:rPr lang="en-IN" dirty="0"/>
              <a:t>When a constant current is passed through a solution</a:t>
            </a:r>
          </a:p>
          <a:p>
            <a:r>
              <a:rPr lang="en-IN" dirty="0"/>
              <a:t>Containing two or more </a:t>
            </a:r>
            <a:r>
              <a:rPr lang="en-IN" dirty="0" err="1"/>
              <a:t>electroytes</a:t>
            </a:r>
            <a:r>
              <a:rPr lang="en-IN" dirty="0"/>
              <a:t>, the </a:t>
            </a:r>
            <a:r>
              <a:rPr lang="en-IN" dirty="0" err="1"/>
              <a:t>clectrochemical</a:t>
            </a:r>
            <a:r>
              <a:rPr lang="en-IN" dirty="0"/>
              <a:t> process </a:t>
            </a:r>
            <a:r>
              <a:rPr lang="en-IN" dirty="0" smtClean="0"/>
              <a:t>with the </a:t>
            </a:r>
            <a:r>
              <a:rPr lang="en-IN" dirty="0"/>
              <a:t>most positive reduction potential will occur first at the </a:t>
            </a:r>
            <a:r>
              <a:rPr lang="en-IN" dirty="0" smtClean="0"/>
              <a:t>cathode  followed </a:t>
            </a:r>
            <a:r>
              <a:rPr lang="en-IN" dirty="0"/>
              <a:t>by the next most positive electrochemical process etc. </a:t>
            </a:r>
            <a:r>
              <a:rPr lang="en-IN" dirty="0" smtClean="0"/>
              <a:t>Thus we </a:t>
            </a:r>
            <a:r>
              <a:rPr lang="en-IN" dirty="0"/>
              <a:t>can </a:t>
            </a:r>
            <a:r>
              <a:rPr lang="en-IN" dirty="0" err="1"/>
              <a:t>etfect</a:t>
            </a:r>
            <a:r>
              <a:rPr lang="en-IN" dirty="0"/>
              <a:t> electrolytic separations. Depending on the nature </a:t>
            </a:r>
            <a:r>
              <a:rPr lang="en-IN" dirty="0" smtClean="0"/>
              <a:t>of the </a:t>
            </a:r>
            <a:r>
              <a:rPr lang="en-IN" dirty="0" err="1"/>
              <a:t>constitutents</a:t>
            </a:r>
            <a:r>
              <a:rPr lang="en-IN" dirty="0"/>
              <a:t> of the mixture of </a:t>
            </a:r>
            <a:r>
              <a:rPr lang="en-IN" dirty="0" err="1"/>
              <a:t>electrotytes</a:t>
            </a:r>
            <a:r>
              <a:rPr lang="en-IN" dirty="0"/>
              <a:t> to be separated, </a:t>
            </a:r>
            <a:r>
              <a:rPr lang="en-IN" dirty="0" smtClean="0"/>
              <a:t>we adopt </a:t>
            </a:r>
            <a:r>
              <a:rPr lang="en-IN" dirty="0"/>
              <a:t>different </a:t>
            </a:r>
            <a:r>
              <a:rPr lang="en-IN" dirty="0" smtClean="0"/>
              <a:t>techniques.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185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182"/>
            <a:ext cx="10515600" cy="545911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latin typeface=" TIMES NEW RAOMA"/>
              </a:rPr>
              <a:t>principle involved in differential thermal analysis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535" y="655093"/>
            <a:ext cx="12091916" cy="661916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sz="3200" dirty="0" smtClean="0"/>
              <a:t>The substance to be analysed and an inert reference material like </a:t>
            </a:r>
            <a:r>
              <a:rPr lang="el-GR" sz="3200" dirty="0" smtClean="0"/>
              <a:t>α</a:t>
            </a:r>
            <a:r>
              <a:rPr lang="en-IN" sz="3200" dirty="0" smtClean="0"/>
              <a:t>-alumina are heated or cooled in a given environment and at a controlled rate.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3200" dirty="0"/>
              <a:t> </a:t>
            </a:r>
            <a:r>
              <a:rPr lang="en-IN" sz="3200" dirty="0" smtClean="0"/>
              <a:t>whenever the substances to be analysed undergoes an endothermic change , like when it melts or when it is dehydrated the temperature of the substances will be lower than that of the reference material.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3200" dirty="0" smtClean="0"/>
              <a:t>If the substance to be analysed undergoes an exothermic change its temperature will be higher than that of the reference material.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3200" dirty="0" smtClean="0"/>
              <a:t>When the substance under observation </a:t>
            </a:r>
            <a:r>
              <a:rPr lang="en-IN" sz="3200" dirty="0" err="1" smtClean="0"/>
              <a:t>doesnot</a:t>
            </a:r>
            <a:r>
              <a:rPr lang="en-IN" sz="3200" dirty="0" smtClean="0"/>
              <a:t> undergo any heat change, there will be  no difference in temperature between the sample and reference material.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3200" dirty="0" smtClean="0"/>
              <a:t>These temperature difference ∆TS are plotted against temperature.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3200" dirty="0"/>
              <a:t> </a:t>
            </a:r>
            <a:r>
              <a:rPr lang="en-IN" sz="3200" dirty="0" smtClean="0"/>
              <a:t>we get a DTA curves.</a:t>
            </a:r>
            <a:endParaRPr lang="en-IN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326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24" y="1089025"/>
            <a:ext cx="11139152" cy="4895850"/>
          </a:xfrm>
        </p:spPr>
        <p:txBody>
          <a:bodyPr>
            <a:noAutofit/>
          </a:bodyPr>
          <a:lstStyle/>
          <a:p>
            <a:r>
              <a:rPr lang="en-IN" sz="3200" dirty="0"/>
              <a:t>To separate two electrolytes having electrode potentials with</a:t>
            </a:r>
          </a:p>
          <a:p>
            <a:r>
              <a:rPr lang="fr-FR" sz="3200" dirty="0"/>
              <a:t>opposite </a:t>
            </a:r>
            <a:r>
              <a:rPr lang="fr-FR" sz="3200" dirty="0" err="1"/>
              <a:t>signs</a:t>
            </a:r>
            <a:r>
              <a:rPr lang="fr-FR" sz="3200" dirty="0"/>
              <a:t> : (Constant </a:t>
            </a:r>
            <a:r>
              <a:rPr lang="fr-FR" sz="3200" dirty="0" err="1"/>
              <a:t>current</a:t>
            </a:r>
            <a:r>
              <a:rPr lang="fr-FR" sz="3200" dirty="0"/>
              <a:t> </a:t>
            </a:r>
            <a:r>
              <a:rPr lang="fr-FR" sz="3200" dirty="0" err="1"/>
              <a:t>electrolysis</a:t>
            </a:r>
            <a:r>
              <a:rPr lang="fr-FR" sz="3200" dirty="0"/>
              <a:t> technique</a:t>
            </a:r>
            <a:r>
              <a:rPr lang="fr-FR" sz="3200" dirty="0" smtClean="0"/>
              <a:t>)</a:t>
            </a:r>
            <a:endParaRPr lang="en-IN" sz="3200" dirty="0"/>
          </a:p>
          <a:p>
            <a:r>
              <a:rPr lang="en-IN" sz="3200" dirty="0"/>
              <a:t>E.g. Separation of </a:t>
            </a:r>
            <a:r>
              <a:rPr lang="en-IN" sz="3200" dirty="0" smtClean="0"/>
              <a:t>Cu 2+ </a:t>
            </a:r>
            <a:r>
              <a:rPr lang="en-IN" sz="3200" dirty="0"/>
              <a:t>and </a:t>
            </a:r>
            <a:r>
              <a:rPr lang="en-IN" sz="3200" dirty="0" smtClean="0"/>
              <a:t>Cd2+ </a:t>
            </a:r>
            <a:r>
              <a:rPr lang="en-IN" sz="3200" dirty="0"/>
              <a:t>ions. The reduction potential </a:t>
            </a:r>
            <a:r>
              <a:rPr lang="en-IN" sz="3200" dirty="0" smtClean="0"/>
              <a:t>of Cu2+ </a:t>
            </a:r>
            <a:r>
              <a:rPr lang="en-IN" sz="3200" dirty="0"/>
              <a:t>is 0.340 v while that of </a:t>
            </a:r>
            <a:r>
              <a:rPr lang="en-IN" sz="3200" dirty="0" smtClean="0"/>
              <a:t>Cd2+ </a:t>
            </a:r>
            <a:r>
              <a:rPr lang="en-IN" sz="3200" dirty="0"/>
              <a:t>is - 0.402 v.</a:t>
            </a:r>
          </a:p>
          <a:p>
            <a:r>
              <a:rPr lang="en-IN" sz="3200" dirty="0"/>
              <a:t>Thus if a constant current is passed through a solution</a:t>
            </a:r>
          </a:p>
          <a:p>
            <a:pPr marL="0" indent="0">
              <a:buNone/>
            </a:pPr>
            <a:r>
              <a:rPr lang="en-IN" sz="3200" dirty="0" smtClean="0"/>
              <a:t>   containing </a:t>
            </a:r>
            <a:r>
              <a:rPr lang="en-IN" sz="3200" dirty="0"/>
              <a:t>copper, hydrogen and cadmium ions, copper will </a:t>
            </a:r>
            <a:r>
              <a:rPr lang="en-IN" sz="3200" dirty="0" smtClean="0"/>
              <a:t>be    deposited </a:t>
            </a:r>
            <a:r>
              <a:rPr lang="en-IN" sz="3200" dirty="0"/>
              <a:t>first at the cathode. As the copper deposits, the </a:t>
            </a:r>
            <a:r>
              <a:rPr lang="en-IN" sz="3200" dirty="0" smtClean="0"/>
              <a:t>electrode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831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IN" dirty="0"/>
              <a:t>potential decreases, When the potential is </a:t>
            </a:r>
            <a:r>
              <a:rPr lang="en-IN" dirty="0" err="1"/>
              <a:t>cqual</a:t>
            </a:r>
            <a:r>
              <a:rPr lang="en-IN" dirty="0"/>
              <a:t> to that of hydrogen</a:t>
            </a:r>
          </a:p>
          <a:p>
            <a:r>
              <a:rPr lang="en-IN" dirty="0"/>
              <a:t>ions hydrogen gas will form at the cathode. The potential at the</a:t>
            </a:r>
          </a:p>
          <a:p>
            <a:r>
              <a:rPr lang="en-IN" dirty="0"/>
              <a:t>cathode will remain-constant as long as hydrogen is evolved. This</a:t>
            </a:r>
          </a:p>
          <a:p>
            <a:r>
              <a:rPr lang="en-IN" dirty="0"/>
              <a:t>takes place until all the water is electrolysed.</a:t>
            </a:r>
          </a:p>
          <a:p>
            <a:r>
              <a:rPr lang="en-IN" dirty="0"/>
              <a:t>The potential of the cathode cannot become </a:t>
            </a:r>
            <a:r>
              <a:rPr lang="en-IN" dirty="0" err="1"/>
              <a:t>sufficienty</a:t>
            </a:r>
            <a:endParaRPr lang="en-IN" dirty="0"/>
          </a:p>
          <a:p>
            <a:r>
              <a:rPr lang="en-IN" dirty="0"/>
              <a:t>negative to cause the deposition of cadmium ions. Thus metal ions</a:t>
            </a:r>
          </a:p>
          <a:p>
            <a:r>
              <a:rPr lang="en-IN" dirty="0"/>
              <a:t>with positive reduction potential may be separated from metal ions</a:t>
            </a:r>
          </a:p>
          <a:p>
            <a:r>
              <a:rPr lang="en-IN" dirty="0"/>
              <a:t>having negative reduction potentials.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456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this technique cathode potential during </a:t>
            </a:r>
            <a:r>
              <a:rPr lang="en-IN" dirty="0" err="1"/>
              <a:t>electroysis</a:t>
            </a:r>
            <a:r>
              <a:rPr lang="en-IN" dirty="0"/>
              <a:t> need</a:t>
            </a:r>
          </a:p>
          <a:p>
            <a:pPr marL="0" indent="0">
              <a:buNone/>
            </a:pPr>
            <a:r>
              <a:rPr lang="en-IN" dirty="0" smtClean="0"/>
              <a:t>   not </a:t>
            </a:r>
            <a:r>
              <a:rPr lang="en-IN" dirty="0"/>
              <a:t>be measured.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   After </a:t>
            </a:r>
            <a:r>
              <a:rPr lang="en-IN" dirty="0"/>
              <a:t>Cu gets deposited, only hydrogen will </a:t>
            </a:r>
            <a:r>
              <a:rPr lang="en-IN" dirty="0" smtClean="0"/>
              <a:t>be evolved</a:t>
            </a:r>
            <a:r>
              <a:rPr lang="en-IN" dirty="0"/>
              <a:t>. There is no </a:t>
            </a:r>
            <a:r>
              <a:rPr lang="en-IN" dirty="0" smtClean="0"/>
              <a:t>      possibility </a:t>
            </a:r>
            <a:r>
              <a:rPr lang="en-IN" dirty="0" err="1"/>
              <a:t>ofthe</a:t>
            </a:r>
            <a:r>
              <a:rPr lang="en-IN" dirty="0"/>
              <a:t> second metal getting </a:t>
            </a:r>
            <a:r>
              <a:rPr lang="en-IN" dirty="0" smtClean="0"/>
              <a:t>deposited over the first. So a constant current is </a:t>
            </a:r>
            <a:r>
              <a:rPr lang="en-IN" dirty="0" err="1" smtClean="0"/>
              <a:t>pased</a:t>
            </a:r>
            <a:r>
              <a:rPr lang="en-IN" dirty="0" smtClean="0"/>
              <a:t> during electrolysis by  adjusting </a:t>
            </a:r>
            <a:r>
              <a:rPr lang="en-IN" dirty="0"/>
              <a:t>the applied voltage.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5346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To separate two electrolytes having electrode potentials with</a:t>
            </a:r>
          </a:p>
          <a:p>
            <a:pPr marL="0" indent="0">
              <a:buNone/>
            </a:pPr>
            <a:r>
              <a:rPr lang="en-IN" dirty="0" smtClean="0"/>
              <a:t>  same </a:t>
            </a:r>
            <a:r>
              <a:rPr lang="en-IN" dirty="0"/>
              <a:t>signs : (Constant cathode potential electrolysis technique To</a:t>
            </a:r>
          </a:p>
          <a:p>
            <a:pPr marL="0" indent="0">
              <a:buNone/>
            </a:pPr>
            <a:r>
              <a:rPr lang="en-IN" dirty="0" smtClean="0"/>
              <a:t> separate </a:t>
            </a:r>
            <a:r>
              <a:rPr lang="en-IN" dirty="0"/>
              <a:t>two electrolytes having electrode potentials </a:t>
            </a:r>
            <a:r>
              <a:rPr lang="en-IN" dirty="0" smtClean="0"/>
              <a:t>with same sign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  their </a:t>
            </a:r>
            <a:r>
              <a:rPr lang="en-IN" dirty="0"/>
              <a:t>initial deposition potentials should differ by </a:t>
            </a:r>
            <a:r>
              <a:rPr lang="en-IN" dirty="0" smtClean="0"/>
              <a:t>atleast.25v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5628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IN" sz="5800" dirty="0" err="1" smtClean="0"/>
              <a:t>Eg</a:t>
            </a:r>
            <a:r>
              <a:rPr lang="en-IN" sz="5800" dirty="0" smtClean="0"/>
              <a:t> .Separation </a:t>
            </a:r>
            <a:r>
              <a:rPr lang="en-IN" sz="5800" dirty="0"/>
              <a:t>of </a:t>
            </a:r>
            <a:r>
              <a:rPr lang="en-IN" sz="5800" dirty="0" smtClean="0"/>
              <a:t>Ag2+ </a:t>
            </a:r>
            <a:r>
              <a:rPr lang="en-IN" sz="5800" dirty="0"/>
              <a:t>and </a:t>
            </a:r>
            <a:r>
              <a:rPr lang="en-IN" sz="5800" dirty="0" smtClean="0"/>
              <a:t>Cu2+ </a:t>
            </a:r>
            <a:r>
              <a:rPr lang="en-IN" sz="5800" dirty="0"/>
              <a:t>ions. </a:t>
            </a:r>
            <a:endParaRPr lang="en-IN" sz="5800" dirty="0" smtClean="0"/>
          </a:p>
          <a:p>
            <a:r>
              <a:rPr lang="en-IN" sz="5800" dirty="0" smtClean="0"/>
              <a:t>The </a:t>
            </a:r>
            <a:r>
              <a:rPr lang="en-IN" sz="5800" dirty="0"/>
              <a:t>reduction potential </a:t>
            </a:r>
            <a:r>
              <a:rPr lang="en-IN" sz="5800" dirty="0" smtClean="0"/>
              <a:t>of Ag </a:t>
            </a:r>
            <a:r>
              <a:rPr lang="en-IN" sz="5800" dirty="0"/>
              <a:t>i</a:t>
            </a:r>
            <a:r>
              <a:rPr lang="en-IN" sz="5800" dirty="0" smtClean="0"/>
              <a:t>s </a:t>
            </a:r>
            <a:r>
              <a:rPr lang="en-IN" sz="5800" dirty="0"/>
              <a:t>O.79 v while that of Cu </a:t>
            </a:r>
            <a:r>
              <a:rPr lang="en-IN" sz="5800" dirty="0" smtClean="0"/>
              <a:t>2+ is </a:t>
            </a:r>
            <a:r>
              <a:rPr lang="en-IN" sz="5800" dirty="0"/>
              <a:t>0.340 v. Thus </a:t>
            </a:r>
            <a:r>
              <a:rPr lang="en-IN" sz="5800" dirty="0" smtClean="0"/>
              <a:t>if a current </a:t>
            </a:r>
            <a:r>
              <a:rPr lang="en-IN" sz="5800" dirty="0"/>
              <a:t>is </a:t>
            </a:r>
            <a:r>
              <a:rPr lang="en-IN" sz="5800" dirty="0" smtClean="0"/>
              <a:t>passed through </a:t>
            </a:r>
            <a:r>
              <a:rPr lang="en-IN" sz="5800" dirty="0"/>
              <a:t>a solution containing </a:t>
            </a:r>
            <a:r>
              <a:rPr lang="en-IN" sz="5800" dirty="0" err="1"/>
              <a:t>Agt</a:t>
            </a:r>
            <a:r>
              <a:rPr lang="en-IN" sz="5800" dirty="0"/>
              <a:t> and Cu? silver will be </a:t>
            </a:r>
            <a:r>
              <a:rPr lang="en-IN" sz="5800" dirty="0" smtClean="0"/>
              <a:t>deposited first </a:t>
            </a:r>
            <a:r>
              <a:rPr lang="en-IN" sz="5800" dirty="0"/>
              <a:t>at the cathode quantitatively. Then </a:t>
            </a:r>
            <a:r>
              <a:rPr lang="en-IN" sz="5800" dirty="0" smtClean="0"/>
              <a:t>copper deposition commences</a:t>
            </a:r>
            <a:r>
              <a:rPr lang="en-IN" sz="5800" dirty="0"/>
              <a:t>. Thus they may be </a:t>
            </a:r>
            <a:r>
              <a:rPr lang="en-IN" sz="5800" dirty="0" err="1"/>
              <a:t>separted</a:t>
            </a:r>
            <a:r>
              <a:rPr lang="en-IN" sz="5800" dirty="0"/>
              <a:t>.</a:t>
            </a:r>
          </a:p>
          <a:p>
            <a:r>
              <a:rPr lang="en-IN" sz="5800" dirty="0"/>
              <a:t>In this method, as two metals are going to be deposited at </a:t>
            </a:r>
            <a:r>
              <a:rPr lang="en-IN" sz="5800" dirty="0" smtClean="0"/>
              <a:t>two different </a:t>
            </a:r>
            <a:r>
              <a:rPr lang="en-IN" sz="5800" dirty="0"/>
              <a:t>electrode potentials, measurement of cathode </a:t>
            </a:r>
            <a:r>
              <a:rPr lang="en-IN" sz="5800" dirty="0" smtClean="0"/>
              <a:t>potential becomes </a:t>
            </a:r>
            <a:r>
              <a:rPr lang="en-IN" sz="5800" dirty="0"/>
              <a:t>necessary. </a:t>
            </a:r>
            <a:endParaRPr lang="en-IN" sz="5800" dirty="0" smtClean="0"/>
          </a:p>
          <a:p>
            <a:r>
              <a:rPr lang="en-IN" sz="5800" dirty="0" smtClean="0"/>
              <a:t>This </a:t>
            </a:r>
            <a:r>
              <a:rPr lang="en-IN" sz="5800" dirty="0"/>
              <a:t>is done by connecting the cathode to </a:t>
            </a:r>
            <a:r>
              <a:rPr lang="en-IN" sz="5800" dirty="0" smtClean="0"/>
              <a:t>a reference </a:t>
            </a:r>
            <a:r>
              <a:rPr lang="en-IN" sz="5800" dirty="0"/>
              <a:t>electrode like calomel electrode. Thus the cathode </a:t>
            </a:r>
            <a:r>
              <a:rPr lang="en-IN" sz="5800" dirty="0" smtClean="0"/>
              <a:t>potential is </a:t>
            </a:r>
            <a:r>
              <a:rPr lang="en-IN" sz="5800" dirty="0"/>
              <a:t>continuously measured.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8875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potential is first adjusted to a value</a:t>
            </a:r>
          </a:p>
          <a:p>
            <a:r>
              <a:rPr lang="en-IN" dirty="0"/>
              <a:t>corresponding to the deposition potential of the metal with higher</a:t>
            </a:r>
          </a:p>
          <a:p>
            <a:r>
              <a:rPr lang="en-IN" dirty="0"/>
              <a:t>reduction potential so that it is first deposited. The cathode potential</a:t>
            </a:r>
          </a:p>
          <a:p>
            <a:r>
              <a:rPr lang="en-IN" dirty="0"/>
              <a:t>is maintained at the same value till one metal is deposited completely.</a:t>
            </a:r>
          </a:p>
          <a:p>
            <a:r>
              <a:rPr lang="en-IN" dirty="0"/>
              <a:t>Then the cathode is changed and the potential is also </a:t>
            </a:r>
            <a:r>
              <a:rPr lang="en-IN" dirty="0" smtClean="0"/>
              <a:t>changed</a:t>
            </a:r>
          </a:p>
          <a:p>
            <a:pPr marL="0" indent="0">
              <a:buNone/>
            </a:pPr>
            <a:r>
              <a:rPr lang="en-IN" dirty="0" smtClean="0"/>
              <a:t>    suitably </a:t>
            </a:r>
            <a:r>
              <a:rPr lang="en-IN" dirty="0"/>
              <a:t>to deposit the second metal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597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To separate two electrolytes having electrode potentials that are</a:t>
            </a:r>
          </a:p>
          <a:p>
            <a:r>
              <a:rPr lang="en-IN" dirty="0"/>
              <a:t>very close to each other : (Constant cathode potential electrolysis</a:t>
            </a:r>
          </a:p>
          <a:p>
            <a:r>
              <a:rPr lang="en-IN" dirty="0"/>
              <a:t>technique): When the standard potentials of the two metals </a:t>
            </a:r>
            <a:r>
              <a:rPr lang="en-IN" dirty="0" smtClean="0"/>
              <a:t>differ only </a:t>
            </a:r>
            <a:r>
              <a:rPr lang="en-IN" dirty="0"/>
              <a:t>slightly, the electrolytic separation is more difficult. </a:t>
            </a:r>
            <a:endParaRPr lang="en-IN" dirty="0" smtClean="0"/>
          </a:p>
          <a:p>
            <a:r>
              <a:rPr lang="en-IN" dirty="0" smtClean="0"/>
              <a:t>The obvious method </a:t>
            </a:r>
            <a:r>
              <a:rPr lang="en-IN" dirty="0"/>
              <a:t>is to alter the electrode potential of one of the metals </a:t>
            </a:r>
            <a:r>
              <a:rPr lang="en-IN" dirty="0" smtClean="0"/>
              <a:t>in some </a:t>
            </a:r>
            <a:r>
              <a:rPr lang="en-IN" dirty="0"/>
              <a:t>way. This is achieved by decreasing the ionic </a:t>
            </a:r>
            <a:r>
              <a:rPr lang="en-IN" dirty="0" smtClean="0"/>
              <a:t>concentration of </a:t>
            </a:r>
            <a:r>
              <a:rPr lang="en-IN" dirty="0"/>
              <a:t>the ion being discharged by incorporating it in a complex ion </a:t>
            </a:r>
            <a:r>
              <a:rPr lang="en-IN" dirty="0" smtClean="0"/>
              <a:t>of </a:t>
            </a:r>
            <a:r>
              <a:rPr lang="en-IN" dirty="0"/>
              <a:t>large stability </a:t>
            </a:r>
            <a:r>
              <a:rPr lang="en-IN" dirty="0" smtClean="0"/>
              <a:t>constant.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8168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N" dirty="0" smtClean="0"/>
              <a:t> </a:t>
            </a:r>
            <a:r>
              <a:rPr lang="en-IN" dirty="0"/>
              <a:t>The deposition potential of the metal </a:t>
            </a:r>
            <a:r>
              <a:rPr lang="en-IN" dirty="0" smtClean="0"/>
              <a:t>forming a </a:t>
            </a:r>
            <a:r>
              <a:rPr lang="en-IN" dirty="0"/>
              <a:t>complex ion is thus raised. Further, the </a:t>
            </a:r>
            <a:r>
              <a:rPr lang="en-IN" dirty="0" err="1"/>
              <a:t>overpotential</a:t>
            </a:r>
            <a:r>
              <a:rPr lang="en-IN" dirty="0"/>
              <a:t> at the </a:t>
            </a:r>
            <a:r>
              <a:rPr lang="en-IN" dirty="0" smtClean="0"/>
              <a:t>small ionic </a:t>
            </a:r>
            <a:r>
              <a:rPr lang="en-IN" dirty="0"/>
              <a:t>concentration is also increased. As a result of the change </a:t>
            </a:r>
            <a:r>
              <a:rPr lang="en-IN" dirty="0" smtClean="0"/>
              <a:t>in potential </a:t>
            </a:r>
            <a:r>
              <a:rPr lang="en-IN" dirty="0"/>
              <a:t>the metal which is in simple ionic solution is liberated </a:t>
            </a:r>
            <a:r>
              <a:rPr lang="en-IN" dirty="0" smtClean="0"/>
              <a:t>at a </a:t>
            </a:r>
            <a:r>
              <a:rPr lang="en-IN" dirty="0"/>
              <a:t>lower </a:t>
            </a:r>
            <a:r>
              <a:rPr lang="en-IN" dirty="0" err="1" smtClean="0"/>
              <a:t>voltage.E.g</a:t>
            </a:r>
            <a:r>
              <a:rPr lang="en-IN" dirty="0" smtClean="0"/>
              <a:t>. Separation </a:t>
            </a:r>
            <a:r>
              <a:rPr lang="en-IN" dirty="0"/>
              <a:t>of copper and bismuth. These </a:t>
            </a:r>
            <a:r>
              <a:rPr lang="en-IN" dirty="0" smtClean="0"/>
              <a:t>two metals </a:t>
            </a:r>
            <a:r>
              <a:rPr lang="en-IN" dirty="0"/>
              <a:t>cannot be separated </a:t>
            </a:r>
            <a:r>
              <a:rPr lang="en-IN" dirty="0" err="1"/>
              <a:t>electrolytically</a:t>
            </a:r>
            <a:r>
              <a:rPr lang="en-IN" dirty="0"/>
              <a:t> from a solution of </a:t>
            </a:r>
            <a:r>
              <a:rPr lang="en-IN" dirty="0" smtClean="0"/>
              <a:t>their salts</a:t>
            </a:r>
            <a:r>
              <a:rPr lang="en-IN" dirty="0"/>
              <a:t>. </a:t>
            </a:r>
            <a:endParaRPr lang="en-IN" dirty="0" smtClean="0"/>
          </a:p>
          <a:p>
            <a:pPr>
              <a:lnSpc>
                <a:spcPct val="100000"/>
              </a:lnSpc>
            </a:pPr>
            <a:r>
              <a:rPr lang="en-IN" dirty="0" smtClean="0"/>
              <a:t>If </a:t>
            </a:r>
            <a:r>
              <a:rPr lang="en-IN" dirty="0"/>
              <a:t>cyanide is added, the copper ion forms a </a:t>
            </a:r>
            <a:r>
              <a:rPr lang="en-IN" dirty="0" err="1"/>
              <a:t>cyano</a:t>
            </a:r>
            <a:r>
              <a:rPr lang="en-IN" dirty="0"/>
              <a:t> complex,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 smtClean="0"/>
              <a:t>  and </a:t>
            </a:r>
            <a:r>
              <a:rPr lang="en-IN" dirty="0"/>
              <a:t>bismuth remains unchanged. So, bismuth deposits first.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5070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dirty="0" smtClean="0"/>
              <a:t> ELECTRO DEPOSITION</a:t>
            </a:r>
          </a:p>
          <a:p>
            <a:pPr marL="0" indent="0" algn="just">
              <a:buNone/>
            </a:pPr>
            <a:r>
              <a:rPr lang="en-IN" dirty="0" smtClean="0"/>
              <a:t>When the applied EMF at each electrode is equal to the reversible electrode , discharge of ions take place . </a:t>
            </a:r>
            <a:r>
              <a:rPr lang="en-IN" dirty="0" err="1"/>
              <a:t>i</a:t>
            </a:r>
            <a:r>
              <a:rPr lang="en-IN" dirty="0" err="1" smtClean="0"/>
              <a:t>e</a:t>
            </a:r>
            <a:r>
              <a:rPr lang="en-IN" dirty="0" smtClean="0"/>
              <a:t> depositions </a:t>
            </a:r>
            <a:r>
              <a:rPr lang="en-IN" dirty="0" err="1" smtClean="0"/>
              <a:t>ocuur</a:t>
            </a:r>
            <a:r>
              <a:rPr lang="en-IN" dirty="0" smtClean="0"/>
              <a:t> .</a:t>
            </a:r>
          </a:p>
          <a:p>
            <a:pPr marL="0" indent="0" algn="just">
              <a:buNone/>
            </a:pPr>
            <a:r>
              <a:rPr lang="en-IN" dirty="0"/>
              <a:t> </a:t>
            </a:r>
            <a:r>
              <a:rPr lang="en-IN" dirty="0" smtClean="0"/>
              <a:t>The electro depositions is governed by the Faraday’s Laws of  electrolysis .</a:t>
            </a:r>
          </a:p>
          <a:p>
            <a:pPr marL="0" indent="0" algn="just">
              <a:buNone/>
            </a:pPr>
            <a:r>
              <a:rPr lang="en-IN" dirty="0" smtClean="0"/>
              <a:t>The amount of substance deposited or evolved at electrode is proportional to the quantity of electricity passed through the solution.</a:t>
            </a:r>
          </a:p>
          <a:p>
            <a:pPr marL="0" indent="0" algn="just">
              <a:buNone/>
            </a:pPr>
            <a:endParaRPr lang="en-IN" dirty="0" smtClean="0"/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endParaRPr lang="en-IN" dirty="0"/>
          </a:p>
          <a:p>
            <a:pPr algn="ctr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9361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1t </a:t>
            </a:r>
            <a:r>
              <a:rPr lang="en-IN" dirty="0"/>
              <a:t>Can be mathematically expressed as</a:t>
            </a:r>
          </a:p>
          <a:p>
            <a:r>
              <a:rPr lang="en-IN" dirty="0" smtClean="0"/>
              <a:t>W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IN" dirty="0" smtClean="0"/>
              <a:t>Q or W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IN" dirty="0" smtClean="0"/>
              <a:t>l </a:t>
            </a:r>
            <a:r>
              <a:rPr lang="en-IN" dirty="0" err="1"/>
              <a:t>tiLe</a:t>
            </a:r>
            <a:r>
              <a:rPr lang="en-IN" dirty="0"/>
              <a:t>., W = Z. 1t where W = Weight of the</a:t>
            </a:r>
          </a:p>
          <a:p>
            <a:r>
              <a:rPr lang="en-IN" dirty="0" err="1" smtClean="0"/>
              <a:t>Aubstance</a:t>
            </a:r>
            <a:r>
              <a:rPr lang="en-IN" dirty="0" smtClean="0"/>
              <a:t> deposited</a:t>
            </a:r>
            <a:r>
              <a:rPr lang="en-IN" dirty="0"/>
              <a:t>; I= Current </a:t>
            </a:r>
            <a:r>
              <a:rPr lang="en-IN" dirty="0" smtClean="0"/>
              <a:t>strength:  t</a:t>
            </a:r>
            <a:r>
              <a:rPr lang="en-IN" dirty="0"/>
              <a:t>= Time </a:t>
            </a:r>
            <a:r>
              <a:rPr lang="en-IN" dirty="0" err="1"/>
              <a:t>ofpassage</a:t>
            </a:r>
            <a:endParaRPr lang="en-IN" dirty="0"/>
          </a:p>
          <a:p>
            <a:r>
              <a:rPr lang="en-IN" dirty="0" smtClean="0"/>
              <a:t>Of current  </a:t>
            </a:r>
            <a:r>
              <a:rPr lang="en-IN" dirty="0"/>
              <a:t>and Z=Electrochemical equivalent.</a:t>
            </a:r>
          </a:p>
          <a:p>
            <a:r>
              <a:rPr lang="en-IN" dirty="0"/>
              <a:t> </a:t>
            </a:r>
            <a:r>
              <a:rPr lang="en-IN" dirty="0" smtClean="0"/>
              <a:t>The </a:t>
            </a:r>
            <a:r>
              <a:rPr lang="en-IN" dirty="0"/>
              <a:t>amounts </a:t>
            </a:r>
            <a:r>
              <a:rPr lang="en-IN" dirty="0" smtClean="0"/>
              <a:t>of different </a:t>
            </a:r>
            <a:r>
              <a:rPr lang="en-IN" dirty="0"/>
              <a:t>substances deposited or evolved</a:t>
            </a:r>
          </a:p>
          <a:p>
            <a:r>
              <a:rPr lang="en-IN" dirty="0" smtClean="0"/>
              <a:t>At the electrodes </a:t>
            </a:r>
            <a:r>
              <a:rPr lang="en-IN" dirty="0"/>
              <a:t>by the same quantity of electricity are </a:t>
            </a:r>
            <a:r>
              <a:rPr lang="en-IN" dirty="0" smtClean="0"/>
              <a:t>proportional</a:t>
            </a:r>
            <a:endParaRPr lang="en-IN" dirty="0"/>
          </a:p>
          <a:p>
            <a:r>
              <a:rPr lang="en-IN" dirty="0"/>
              <a:t> </a:t>
            </a:r>
            <a:r>
              <a:rPr lang="en-IN" dirty="0" smtClean="0"/>
              <a:t>to  </a:t>
            </a:r>
            <a:r>
              <a:rPr lang="en-IN" dirty="0"/>
              <a:t>their chemical equivalents".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910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2244"/>
            <a:ext cx="10515600" cy="959219"/>
          </a:xfrm>
        </p:spPr>
        <p:txBody>
          <a:bodyPr/>
          <a:lstStyle/>
          <a:p>
            <a:r>
              <a:rPr lang="en-IN" dirty="0" smtClean="0"/>
              <a:t>TGA INSTRUMENTATION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95" y="1070769"/>
            <a:ext cx="4677375" cy="3037591"/>
          </a:xfrm>
        </p:spPr>
      </p:pic>
      <p:sp>
        <p:nvSpPr>
          <p:cNvPr id="6" name="TextBox 5"/>
          <p:cNvSpPr txBox="1"/>
          <p:nvPr/>
        </p:nvSpPr>
        <p:spPr>
          <a:xfrm>
            <a:off x="8268237" y="565382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64902" y="746975"/>
            <a:ext cx="69245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</a:t>
            </a:r>
            <a:r>
              <a:rPr lang="en-IN" sz="2000" b="1" i="1" dirty="0" smtClean="0"/>
              <a:t>THERMOBALANCE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 </a:t>
            </a:r>
            <a:r>
              <a:rPr lang="en-IN" sz="2400" dirty="0" smtClean="0"/>
              <a:t>A platinum crucible is suspended from one arm of the balance . The other arm of the balance is prevented from oscillating by attaching it with a </a:t>
            </a:r>
            <a:r>
              <a:rPr lang="en-IN" sz="2400" dirty="0" err="1" smtClean="0"/>
              <a:t>dewar</a:t>
            </a:r>
            <a:r>
              <a:rPr lang="en-IN" sz="2400" dirty="0" smtClean="0"/>
              <a:t> flask through a spiral  so that it act as a damper.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/>
              <a:t> </a:t>
            </a:r>
            <a:r>
              <a:rPr lang="en-IN" sz="2400" dirty="0" smtClean="0"/>
              <a:t>a known weight of the sample taken in crucible 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smtClean="0"/>
              <a:t>C is enclosed by furnace 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smtClean="0"/>
              <a:t>Furnace temperature is raised  at slow and steady rate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smtClean="0"/>
              <a:t>The temperature and corresponding weight are </a:t>
            </a:r>
            <a:r>
              <a:rPr lang="en-IN" sz="2400" dirty="0" err="1" smtClean="0"/>
              <a:t>moniterd</a:t>
            </a:r>
            <a:r>
              <a:rPr lang="en-IN" sz="2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smtClean="0"/>
              <a:t>Platinum / platinum </a:t>
            </a:r>
            <a:r>
              <a:rPr lang="en-IN" sz="2400" dirty="0" err="1" smtClean="0"/>
              <a:t>rodium</a:t>
            </a:r>
            <a:r>
              <a:rPr lang="en-IN" sz="2400" dirty="0" smtClean="0"/>
              <a:t>  thermocouple couple is used to measure the sample temperature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smtClean="0"/>
              <a:t>It monitors the temperature continuously and sends signals to the reorder. </a:t>
            </a:r>
          </a:p>
          <a:p>
            <a:r>
              <a:rPr lang="en-IN" dirty="0" smtClean="0"/>
              <a:t>  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87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One equivalent of a substance is liberated by the passage of</a:t>
            </a:r>
          </a:p>
          <a:p>
            <a:pPr marL="0" indent="0">
              <a:buNone/>
            </a:pPr>
            <a:r>
              <a:rPr lang="en-IN" dirty="0" smtClean="0"/>
              <a:t> one </a:t>
            </a:r>
            <a:r>
              <a:rPr lang="en-IN" dirty="0"/>
              <a:t>faraday </a:t>
            </a:r>
            <a:r>
              <a:rPr lang="en-IN" dirty="0" smtClean="0"/>
              <a:t>of electricity</a:t>
            </a:r>
            <a:r>
              <a:rPr lang="en-IN" dirty="0"/>
              <a:t>. One </a:t>
            </a:r>
            <a:r>
              <a:rPr lang="en-IN" dirty="0" smtClean="0"/>
              <a:t>faraday=96,500 </a:t>
            </a:r>
            <a:r>
              <a:rPr lang="en-IN" dirty="0"/>
              <a:t>coulombs. The second</a:t>
            </a:r>
          </a:p>
          <a:p>
            <a:pPr marL="0" indent="0">
              <a:buNone/>
            </a:pPr>
            <a:r>
              <a:rPr lang="en-IN" dirty="0" smtClean="0"/>
              <a:t>    law </a:t>
            </a:r>
            <a:r>
              <a:rPr lang="en-IN" dirty="0"/>
              <a:t>may be expressed by the equation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     Weight </a:t>
            </a:r>
            <a:r>
              <a:rPr lang="en-IN" dirty="0"/>
              <a:t>of A deposited </a:t>
            </a:r>
            <a:r>
              <a:rPr lang="en-IN" dirty="0" smtClean="0"/>
              <a:t>        Equivalent </a:t>
            </a:r>
            <a:r>
              <a:rPr lang="en-IN" dirty="0"/>
              <a:t>weight o! </a:t>
            </a:r>
            <a:r>
              <a:rPr lang="en-IN" dirty="0" smtClean="0"/>
              <a:t>A</a:t>
            </a:r>
          </a:p>
          <a:p>
            <a:pPr marL="0" indent="0">
              <a:buNone/>
            </a:pPr>
            <a:r>
              <a:rPr lang="en-IN" dirty="0" smtClean="0"/>
              <a:t>       ------------------------------- =      -------------------------------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        Weight </a:t>
            </a:r>
            <a:r>
              <a:rPr lang="en-IN" dirty="0"/>
              <a:t>of B deposited </a:t>
            </a:r>
            <a:r>
              <a:rPr lang="en-IN" dirty="0" smtClean="0"/>
              <a:t>         Equivalent </a:t>
            </a:r>
            <a:r>
              <a:rPr lang="en-IN" dirty="0"/>
              <a:t>weight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1750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Conditions for </a:t>
            </a:r>
            <a:r>
              <a:rPr lang="en-IN" dirty="0"/>
              <a:t>e</a:t>
            </a:r>
            <a:r>
              <a:rPr lang="en-IN" dirty="0" smtClean="0"/>
              <a:t>lectro </a:t>
            </a:r>
            <a:r>
              <a:rPr lang="en-IN" dirty="0"/>
              <a:t>deposition of metals : </a:t>
            </a:r>
            <a:r>
              <a:rPr lang="en-IN" dirty="0" err="1"/>
              <a:t>i</a:t>
            </a:r>
            <a:r>
              <a:rPr lang="en-IN" dirty="0"/>
              <a:t>) </a:t>
            </a:r>
            <a:endParaRPr lang="en-IN" dirty="0" smtClean="0"/>
          </a:p>
          <a:p>
            <a:r>
              <a:rPr lang="en-IN" dirty="0" smtClean="0"/>
              <a:t>a</a:t>
            </a:r>
            <a:r>
              <a:rPr lang="en-IN" dirty="0"/>
              <a:t>) For current to flow through a solution, i.e., to cause </a:t>
            </a:r>
            <a:r>
              <a:rPr lang="en-IN" dirty="0" err="1"/>
              <a:t>continous</a:t>
            </a:r>
            <a:r>
              <a:rPr lang="en-IN" dirty="0"/>
              <a:t> electrolysis, a minimum voltage is required. </a:t>
            </a:r>
            <a:endParaRPr lang="en-IN" dirty="0" smtClean="0"/>
          </a:p>
          <a:p>
            <a:r>
              <a:rPr lang="en-IN" dirty="0" smtClean="0"/>
              <a:t>This </a:t>
            </a:r>
            <a:r>
              <a:rPr lang="en-IN" dirty="0"/>
              <a:t>is called the decomposition potential. The applied EMF should exceed this decomposition potential.</a:t>
            </a:r>
          </a:p>
          <a:p>
            <a:r>
              <a:rPr lang="en-IN" dirty="0"/>
              <a:t>b) The cathodic potential should exceed the reversible reduction potential of the metal to be deposited.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1292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metal should be above hydrogen in electrochemical series, </a:t>
            </a:r>
            <a:r>
              <a:rPr lang="en-IN" dirty="0" smtClean="0"/>
              <a:t> </a:t>
            </a:r>
          </a:p>
          <a:p>
            <a:r>
              <a:rPr lang="en-IN" dirty="0" smtClean="0"/>
              <a:t>i.e</a:t>
            </a:r>
            <a:r>
              <a:rPr lang="en-IN" dirty="0"/>
              <a:t>., with a positive value for its reduction potential or if the metal has a negative value for its reduction potential</a:t>
            </a:r>
            <a:r>
              <a:rPr lang="en-IN" dirty="0" smtClean="0"/>
              <a:t>,</a:t>
            </a:r>
          </a:p>
          <a:p>
            <a:r>
              <a:rPr lang="en-IN" dirty="0" smtClean="0"/>
              <a:t>if </a:t>
            </a:r>
            <a:r>
              <a:rPr lang="en-IN" dirty="0"/>
              <a:t>must </a:t>
            </a:r>
            <a:r>
              <a:rPr lang="en-IN" dirty="0" smtClean="0"/>
              <a:t>have a </a:t>
            </a:r>
            <a:r>
              <a:rPr lang="en-IN" dirty="0"/>
              <a:t>high value for its hydrogen over voltage so </a:t>
            </a:r>
            <a:r>
              <a:rPr lang="en-IN" dirty="0" smtClean="0"/>
              <a:t>that the metal </a:t>
            </a:r>
            <a:r>
              <a:rPr lang="en-IN" dirty="0"/>
              <a:t>is deposited without causing evolution of hydrogen.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7272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ELECTROGRAVIMETRY</a:t>
            </a:r>
          </a:p>
          <a:p>
            <a:r>
              <a:rPr lang="en-IN" dirty="0"/>
              <a:t>What is it ? It is a technique used to determine the amount of a metal present in its solution by electrodepositing it and weighing it.</a:t>
            </a:r>
          </a:p>
          <a:p>
            <a:r>
              <a:rPr lang="en-IN" dirty="0"/>
              <a:t>Principle: It is based on quantitative electro deposition </a:t>
            </a:r>
            <a:r>
              <a:rPr lang="en-IN" dirty="0" err="1"/>
              <a:t>ofmetals</a:t>
            </a:r>
            <a:endParaRPr lang="en-IN" dirty="0"/>
          </a:p>
          <a:p>
            <a:r>
              <a:rPr lang="en-IN" dirty="0"/>
              <a:t>from their solutions on a cathode. The cathode is weighed before</a:t>
            </a:r>
          </a:p>
          <a:p>
            <a:r>
              <a:rPr lang="en-IN" dirty="0"/>
              <a:t>and after electrolysis. From the increase in weight, the concentration</a:t>
            </a:r>
          </a:p>
          <a:p>
            <a:r>
              <a:rPr lang="en-IN" dirty="0"/>
              <a:t>Of metal ion in solution is calculated. The process of deposition is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6496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365" y="2673726"/>
            <a:ext cx="5016985" cy="35444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44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6307"/>
          <a:stretch/>
        </p:blipFill>
        <p:spPr>
          <a:xfrm>
            <a:off x="5086636" y="1884635"/>
            <a:ext cx="3387663" cy="11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29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Conditions:</a:t>
            </a:r>
          </a:p>
          <a:p>
            <a:r>
              <a:rPr lang="en-IN" dirty="0" smtClean="0"/>
              <a:t>The  depositions of the substance to be  analysed should be complete </a:t>
            </a:r>
          </a:p>
          <a:p>
            <a:r>
              <a:rPr lang="en-IN" dirty="0" smtClean="0"/>
              <a:t>The deposited  metal should not undergo any change in its weight during the process of electrolysis.</a:t>
            </a:r>
          </a:p>
          <a:p>
            <a:r>
              <a:rPr lang="en-IN" dirty="0"/>
              <a:t> T</a:t>
            </a:r>
            <a:r>
              <a:rPr lang="en-IN" dirty="0" smtClean="0"/>
              <a:t>he deposited metal must be attached to the electrode firmly so that there is no </a:t>
            </a:r>
            <a:r>
              <a:rPr lang="en-IN" dirty="0" err="1" smtClean="0"/>
              <a:t>weightr</a:t>
            </a:r>
            <a:r>
              <a:rPr lang="en-IN" dirty="0" smtClean="0"/>
              <a:t> loss during rising drying and weighing.</a:t>
            </a:r>
          </a:p>
          <a:p>
            <a:r>
              <a:rPr lang="en-IN" dirty="0" smtClean="0"/>
              <a:t> 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1822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Estímation</a:t>
            </a:r>
            <a:r>
              <a:rPr lang="en-IN" dirty="0"/>
              <a:t> </a:t>
            </a:r>
            <a:r>
              <a:rPr lang="en-IN" dirty="0" smtClean="0"/>
              <a:t>of  copper</a:t>
            </a:r>
            <a:endParaRPr lang="en-IN" dirty="0"/>
          </a:p>
          <a:p>
            <a:r>
              <a:rPr lang="en-IN" dirty="0"/>
              <a:t>Principle: Copper may be </a:t>
            </a:r>
            <a:r>
              <a:rPr lang="en-IN" dirty="0" smtClean="0"/>
              <a:t>deposited </a:t>
            </a:r>
            <a:r>
              <a:rPr lang="en-IN" dirty="0"/>
              <a:t> </a:t>
            </a:r>
            <a:r>
              <a:rPr lang="en-IN" dirty="0" smtClean="0"/>
              <a:t>from either sulphuric acid  or nitric acid solution </a:t>
            </a:r>
            <a:r>
              <a:rPr lang="en-IN" dirty="0"/>
              <a:t>But, </a:t>
            </a:r>
            <a:r>
              <a:rPr lang="en-IN" dirty="0" smtClean="0"/>
              <a:t>usually</a:t>
            </a:r>
            <a:r>
              <a:rPr lang="en-IN" dirty="0"/>
              <a:t>, </a:t>
            </a:r>
            <a:r>
              <a:rPr lang="en-IN" dirty="0" smtClean="0"/>
              <a:t> a mixture of the two acids is  used</a:t>
            </a:r>
            <a:endParaRPr lang="en-IN" dirty="0"/>
          </a:p>
          <a:p>
            <a:r>
              <a:rPr lang="en-IN" dirty="0" smtClean="0"/>
              <a:t> If such </a:t>
            </a:r>
            <a:r>
              <a:rPr lang="en-IN" dirty="0"/>
              <a:t>2 solution is </a:t>
            </a:r>
            <a:r>
              <a:rPr lang="en-IN" dirty="0" smtClean="0"/>
              <a:t>electrolysed with an </a:t>
            </a:r>
            <a:r>
              <a:rPr lang="en-IN" dirty="0" err="1" smtClean="0"/>
              <a:t>emf</a:t>
            </a:r>
            <a:r>
              <a:rPr lang="en-IN" dirty="0" smtClean="0"/>
              <a:t> of </a:t>
            </a:r>
            <a:r>
              <a:rPr lang="en-IN" dirty="0"/>
              <a:t>2 </a:t>
            </a:r>
            <a:r>
              <a:rPr lang="en-IN" dirty="0" smtClean="0"/>
              <a:t>to </a:t>
            </a:r>
            <a:r>
              <a:rPr lang="en-IN" dirty="0"/>
              <a:t>3 </a:t>
            </a:r>
            <a:r>
              <a:rPr lang="en-IN" dirty="0"/>
              <a:t> </a:t>
            </a:r>
            <a:r>
              <a:rPr lang="en-IN" dirty="0" smtClean="0"/>
              <a:t>volts.</a:t>
            </a:r>
            <a:endParaRPr lang="en-IN" dirty="0"/>
          </a:p>
          <a:p>
            <a:r>
              <a:rPr lang="en-IN" dirty="0"/>
              <a:t>following </a:t>
            </a:r>
            <a:r>
              <a:rPr lang="en-IN" dirty="0" smtClean="0"/>
              <a:t>reactions occur.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8203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Cathode: Cu+2e </a:t>
            </a:r>
            <a:r>
              <a:rPr lang="en-IN" dirty="0" smtClean="0"/>
              <a:t>-----˃Cu</a:t>
            </a:r>
            <a:endParaRPr lang="en-IN" dirty="0"/>
          </a:p>
          <a:p>
            <a:r>
              <a:rPr lang="en-IN" dirty="0" smtClean="0"/>
              <a:t>2H + 2e </a:t>
            </a:r>
            <a:r>
              <a:rPr lang="en-IN" dirty="0"/>
              <a:t>-----</a:t>
            </a:r>
            <a:r>
              <a:rPr lang="en-IN" dirty="0" smtClean="0"/>
              <a:t>˃ H</a:t>
            </a:r>
            <a:r>
              <a:rPr lang="en-IN" sz="2400" dirty="0" smtClean="0"/>
              <a:t>2</a:t>
            </a:r>
            <a:endParaRPr lang="en-IN" sz="2400" dirty="0"/>
          </a:p>
          <a:p>
            <a:r>
              <a:rPr lang="en-IN" dirty="0"/>
              <a:t>Anode: 40H </a:t>
            </a:r>
            <a:r>
              <a:rPr lang="en-IN" dirty="0"/>
              <a:t>-----˃</a:t>
            </a:r>
            <a:r>
              <a:rPr lang="en-IN" dirty="0" smtClean="0"/>
              <a:t>     0</a:t>
            </a:r>
            <a:r>
              <a:rPr lang="en-IN" sz="2400" dirty="0" smtClean="0"/>
              <a:t>2</a:t>
            </a:r>
            <a:r>
              <a:rPr lang="en-IN" dirty="0" smtClean="0"/>
              <a:t> +2H</a:t>
            </a:r>
            <a:r>
              <a:rPr lang="en-IN" sz="1800" dirty="0" smtClean="0"/>
              <a:t>2</a:t>
            </a:r>
            <a:r>
              <a:rPr lang="en-IN" dirty="0" smtClean="0"/>
              <a:t>0+4e</a:t>
            </a:r>
            <a:r>
              <a:rPr lang="en-IN" sz="3600" dirty="0" smtClean="0"/>
              <a:t>-</a:t>
            </a:r>
            <a:endParaRPr lang="en-IN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47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59471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acid concentration </a:t>
            </a:r>
            <a:r>
              <a:rPr lang="en-IN" dirty="0" smtClean="0"/>
              <a:t>of the </a:t>
            </a:r>
            <a:r>
              <a:rPr lang="en-IN" dirty="0" err="1" smtClean="0"/>
              <a:t>soution</a:t>
            </a:r>
            <a:r>
              <a:rPr lang="en-IN" dirty="0" smtClean="0"/>
              <a:t> should not be too much</a:t>
            </a:r>
            <a:endParaRPr lang="en-IN" dirty="0"/>
          </a:p>
          <a:p>
            <a:r>
              <a:rPr lang="en-IN" dirty="0"/>
              <a:t>Otherwise, the deposition </a:t>
            </a:r>
            <a:r>
              <a:rPr lang="en-IN" dirty="0" smtClean="0"/>
              <a:t>of copper </a:t>
            </a:r>
            <a:r>
              <a:rPr lang="en-IN" dirty="0"/>
              <a:t>may be </a:t>
            </a:r>
            <a:r>
              <a:rPr lang="en-IN" dirty="0" smtClean="0"/>
              <a:t>incomplete or the deposit will not </a:t>
            </a:r>
            <a:r>
              <a:rPr lang="en-IN" dirty="0"/>
              <a:t>adhere satisfactorily to the cathode.</a:t>
            </a:r>
          </a:p>
          <a:p>
            <a:r>
              <a:rPr lang="en-IN" dirty="0"/>
              <a:t>The </a:t>
            </a:r>
            <a:r>
              <a:rPr lang="en-IN" dirty="0" smtClean="0"/>
              <a:t>beneficial effect </a:t>
            </a:r>
            <a:r>
              <a:rPr lang="en-IN" dirty="0"/>
              <a:t>of nitrate ion is due to </a:t>
            </a:r>
            <a:r>
              <a:rPr lang="en-IN" dirty="0" smtClean="0"/>
              <a:t> depolarising </a:t>
            </a:r>
            <a:endParaRPr lang="en-IN" dirty="0"/>
          </a:p>
          <a:p>
            <a:r>
              <a:rPr lang="en-IN" dirty="0"/>
              <a:t>action at the </a:t>
            </a:r>
            <a:r>
              <a:rPr lang="en-IN" dirty="0" smtClean="0"/>
              <a:t>cathode.</a:t>
            </a:r>
          </a:p>
          <a:p>
            <a:r>
              <a:rPr lang="en-IN" dirty="0"/>
              <a:t> </a:t>
            </a:r>
            <a:r>
              <a:rPr lang="en-IN" dirty="0" smtClean="0"/>
              <a:t>NO</a:t>
            </a:r>
            <a:r>
              <a:rPr lang="en-IN" sz="2000" dirty="0" smtClean="0"/>
              <a:t>3</a:t>
            </a:r>
            <a:r>
              <a:rPr lang="en-IN" sz="3600" dirty="0" smtClean="0"/>
              <a:t>-</a:t>
            </a:r>
            <a:r>
              <a:rPr lang="en-IN" dirty="0" smtClean="0"/>
              <a:t>+</a:t>
            </a:r>
            <a:r>
              <a:rPr lang="en-IN" dirty="0"/>
              <a:t>1OH</a:t>
            </a:r>
            <a:r>
              <a:rPr lang="en-IN" sz="4800" dirty="0" smtClean="0"/>
              <a:t>+</a:t>
            </a:r>
            <a:r>
              <a:rPr lang="en-IN" dirty="0" smtClean="0"/>
              <a:t> 8e</a:t>
            </a:r>
            <a:r>
              <a:rPr lang="en-IN" sz="4000" dirty="0" smtClean="0"/>
              <a:t>- </a:t>
            </a:r>
            <a:r>
              <a:rPr lang="en-IN" dirty="0"/>
              <a:t>-----˃ </a:t>
            </a:r>
            <a:r>
              <a:rPr lang="en-IN" dirty="0" smtClean="0"/>
              <a:t>NH</a:t>
            </a:r>
            <a:r>
              <a:rPr lang="en-IN" sz="2000" dirty="0" smtClean="0"/>
              <a:t>4</a:t>
            </a:r>
            <a:r>
              <a:rPr lang="en-IN" sz="4400" dirty="0" smtClean="0"/>
              <a:t>+</a:t>
            </a:r>
            <a:r>
              <a:rPr lang="en-IN" dirty="0" smtClean="0"/>
              <a:t>  </a:t>
            </a:r>
            <a:r>
              <a:rPr lang="en-IN" sz="3600" dirty="0" smtClean="0"/>
              <a:t>+ </a:t>
            </a:r>
            <a:r>
              <a:rPr lang="en-IN" dirty="0" smtClean="0"/>
              <a:t>3H</a:t>
            </a:r>
            <a:r>
              <a:rPr lang="en-IN" sz="2000" dirty="0" smtClean="0"/>
              <a:t>2</a:t>
            </a:r>
            <a:r>
              <a:rPr lang="en-IN" dirty="0" smtClean="0"/>
              <a:t>O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48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7606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reduction potential of the nitrate ion is lower than the</a:t>
            </a:r>
          </a:p>
          <a:p>
            <a:r>
              <a:rPr lang="en-IN" dirty="0" err="1" smtClean="0"/>
              <a:t>dishcharge</a:t>
            </a:r>
            <a:r>
              <a:rPr lang="en-IN" dirty="0" smtClean="0"/>
              <a:t> </a:t>
            </a:r>
            <a:r>
              <a:rPr lang="en-IN" dirty="0"/>
              <a:t>potential of hydrogen. </a:t>
            </a:r>
            <a:r>
              <a:rPr lang="en-IN" dirty="0" smtClean="0"/>
              <a:t>Therefore</a:t>
            </a:r>
            <a:r>
              <a:rPr lang="en-IN" dirty="0"/>
              <a:t>, hydrogen is not </a:t>
            </a:r>
            <a:r>
              <a:rPr lang="en-IN" dirty="0" smtClean="0"/>
              <a:t>liberated</a:t>
            </a:r>
            <a:r>
              <a:rPr lang="en-IN" dirty="0"/>
              <a:t> </a:t>
            </a:r>
            <a:r>
              <a:rPr lang="en-IN" dirty="0" smtClean="0"/>
              <a:t>in </a:t>
            </a:r>
            <a:r>
              <a:rPr lang="en-IN" dirty="0"/>
              <a:t>the free state.</a:t>
            </a:r>
          </a:p>
          <a:p>
            <a:r>
              <a:rPr lang="en-IN" dirty="0" smtClean="0"/>
              <a:t>Procedure</a:t>
            </a:r>
            <a:r>
              <a:rPr lang="en-IN" dirty="0"/>
              <a:t>: 100ml of </a:t>
            </a:r>
            <a:r>
              <a:rPr lang="en-IN" dirty="0" err="1"/>
              <a:t>theCu</a:t>
            </a:r>
            <a:r>
              <a:rPr lang="en-IN" dirty="0"/>
              <a:t>(</a:t>
            </a:r>
            <a:r>
              <a:rPr lang="en-IN" dirty="0" err="1"/>
              <a:t>ll</a:t>
            </a:r>
            <a:r>
              <a:rPr lang="en-IN" dirty="0"/>
              <a:t>) solution containing 0.2 to 0.3 g of</a:t>
            </a:r>
          </a:p>
          <a:p>
            <a:r>
              <a:rPr lang="en-IN" dirty="0"/>
              <a:t>Cu (11) is taken. 2 ml of conc. </a:t>
            </a:r>
            <a:r>
              <a:rPr lang="en-IN" dirty="0" smtClean="0"/>
              <a:t>H</a:t>
            </a:r>
            <a:r>
              <a:rPr lang="en-IN" sz="2400" dirty="0" smtClean="0"/>
              <a:t>2</a:t>
            </a:r>
            <a:r>
              <a:rPr lang="en-IN" dirty="0" smtClean="0"/>
              <a:t>SO</a:t>
            </a:r>
            <a:r>
              <a:rPr lang="en-IN" sz="2400" dirty="0"/>
              <a:t>4</a:t>
            </a:r>
            <a:r>
              <a:rPr lang="en-IN" sz="2400" dirty="0" smtClean="0"/>
              <a:t> </a:t>
            </a:r>
            <a:r>
              <a:rPr lang="en-IN" dirty="0"/>
              <a:t>and 1 ml of conc. HNO, (</a:t>
            </a:r>
            <a:r>
              <a:rPr lang="en-IN" dirty="0" smtClean="0"/>
              <a:t>free</a:t>
            </a:r>
            <a:endParaRPr lang="en-IN" dirty="0"/>
          </a:p>
          <a:p>
            <a:r>
              <a:rPr lang="en-IN" dirty="0" smtClean="0"/>
              <a:t>from </a:t>
            </a:r>
            <a:r>
              <a:rPr lang="en-IN" dirty="0"/>
              <a:t>nitrous acid) are added to it. It is then transferred to the cell.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49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367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3453057" y="622703"/>
            <a:ext cx="2207654" cy="13255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261869"/>
            <a:ext cx="11926957" cy="637747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N" sz="5100" dirty="0" smtClean="0"/>
              <a:t>Changes in weight are recorded from the beam deflection with the help of detectors</a:t>
            </a:r>
          </a:p>
          <a:p>
            <a:pPr algn="just"/>
            <a:r>
              <a:rPr lang="en-IN" sz="5100" dirty="0" smtClean="0"/>
              <a:t>Detectors contain a sensing element which detects deviation of the balance beam from its null position. </a:t>
            </a:r>
          </a:p>
          <a:p>
            <a:pPr algn="just"/>
            <a:r>
              <a:rPr lang="en-IN" sz="5100" dirty="0"/>
              <a:t> D</a:t>
            </a:r>
            <a:r>
              <a:rPr lang="en-IN" sz="5100" dirty="0" smtClean="0"/>
              <a:t>etectors consists of photocells , a slotted flag connected to the balance arm and lamp.</a:t>
            </a:r>
          </a:p>
          <a:p>
            <a:pPr algn="just"/>
            <a:r>
              <a:rPr lang="en-IN" sz="5100" dirty="0" smtClean="0"/>
              <a:t>Any change in sample weight causes balance to rotate .</a:t>
            </a:r>
          </a:p>
          <a:p>
            <a:pPr algn="just"/>
            <a:r>
              <a:rPr lang="en-IN" sz="5100" dirty="0" smtClean="0"/>
              <a:t>This moves the flag so that light falling on each photo cell is no longer equal. </a:t>
            </a:r>
          </a:p>
          <a:p>
            <a:pPr algn="just"/>
            <a:r>
              <a:rPr lang="en-IN" sz="5100" dirty="0" smtClean="0"/>
              <a:t>The resulting signal is amplified and fed as current to motor to restore the balance to equilibrium.</a:t>
            </a:r>
          </a:p>
          <a:p>
            <a:pPr algn="just"/>
            <a:r>
              <a:rPr lang="en-IN" sz="5100" dirty="0" smtClean="0"/>
              <a:t>This current is proportional to the weight change </a:t>
            </a:r>
            <a:r>
              <a:rPr lang="en-IN" sz="5100" dirty="0"/>
              <a:t> </a:t>
            </a:r>
            <a:r>
              <a:rPr lang="en-IN" sz="5100" dirty="0" smtClean="0"/>
              <a:t>which is recorded by the </a:t>
            </a:r>
            <a:r>
              <a:rPr lang="en-IN" sz="5100" dirty="0" err="1" smtClean="0"/>
              <a:t>recoder</a:t>
            </a:r>
            <a:r>
              <a:rPr lang="en-IN" sz="5100" dirty="0" smtClean="0"/>
              <a:t>.</a:t>
            </a:r>
          </a:p>
          <a:p>
            <a:endParaRPr lang="en-IN" sz="5100" dirty="0" smtClean="0"/>
          </a:p>
          <a:p>
            <a:pPr marL="0" indent="0">
              <a:buNone/>
            </a:pPr>
            <a:endParaRPr lang="en-IN" sz="3600" dirty="0"/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7126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p</a:t>
            </a:r>
            <a:r>
              <a:rPr lang="en-IN" dirty="0" smtClean="0"/>
              <a:t>latinum </a:t>
            </a:r>
            <a:r>
              <a:rPr lang="en-IN" dirty="0"/>
              <a:t>gauze is used as cathode and the anode is a gauze cylinder</a:t>
            </a:r>
          </a:p>
          <a:p>
            <a:r>
              <a:rPr lang="en-IN" dirty="0"/>
              <a:t>The cathode is cleaned by heating it in 1: I nitric acid. It is </a:t>
            </a:r>
            <a:r>
              <a:rPr lang="en-IN" dirty="0" err="1"/>
              <a:t>washea</a:t>
            </a:r>
            <a:endParaRPr lang="en-IN" dirty="0"/>
          </a:p>
          <a:p>
            <a:r>
              <a:rPr lang="en-IN" dirty="0" err="1"/>
              <a:t>horoughly</a:t>
            </a:r>
            <a:r>
              <a:rPr lang="en-IN" dirty="0"/>
              <a:t> with distilled water and then with pure acetone. 1ne</a:t>
            </a:r>
          </a:p>
          <a:p>
            <a:r>
              <a:rPr lang="en-IN" dirty="0"/>
              <a:t>cathode is then dried at 100-110'C for 3 to 4 minutes, cooled in the</a:t>
            </a:r>
          </a:p>
          <a:p>
            <a:r>
              <a:rPr lang="en-IN" dirty="0"/>
              <a:t>air for about 5 minutes and weighed, The circuit is </a:t>
            </a:r>
            <a:r>
              <a:rPr lang="en-IN" dirty="0" err="1"/>
              <a:t>arranged.A</a:t>
            </a:r>
            <a:endParaRPr lang="en-IN" dirty="0"/>
          </a:p>
          <a:p>
            <a:r>
              <a:rPr lang="en-IN" dirty="0"/>
              <a:t>potential of2 to 2.5 volts is applied for overnight, The solution is</a:t>
            </a:r>
          </a:p>
          <a:p>
            <a:r>
              <a:rPr lang="en-IN" dirty="0"/>
              <a:t>tested for complete deposition of copper after the blue colour of the</a:t>
            </a:r>
          </a:p>
          <a:p>
            <a:r>
              <a:rPr lang="en-IN" dirty="0"/>
              <a:t>solution has disappeared.</a:t>
            </a:r>
          </a:p>
          <a:p>
            <a:r>
              <a:rPr lang="en-IN" dirty="0"/>
              <a:t>The beaker is lowered very slowly and at the same time 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1733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continuous stream of distilled water is directed against the upper</a:t>
            </a:r>
          </a:p>
          <a:p>
            <a:r>
              <a:rPr lang="en-IN" dirty="0"/>
              <a:t>edge of the cathode. This washing is done </a:t>
            </a:r>
            <a:r>
              <a:rPr lang="en-IN" dirty="0" err="1"/>
              <a:t>immediatley</a:t>
            </a:r>
            <a:r>
              <a:rPr lang="en-IN" dirty="0"/>
              <a:t> after the</a:t>
            </a:r>
          </a:p>
          <a:p>
            <a:r>
              <a:rPr lang="en-IN" dirty="0"/>
              <a:t>cathode is removed out of the solution and the circuit should not be</a:t>
            </a:r>
          </a:p>
          <a:p>
            <a:r>
              <a:rPr lang="en-IN" dirty="0"/>
              <a:t>broken during the process. After washing the cathode thoroughly,</a:t>
            </a:r>
          </a:p>
          <a:p>
            <a:r>
              <a:rPr lang="en-IN" dirty="0"/>
              <a:t>the circuit is broken and the cathode is dipped into a beaker of</a:t>
            </a:r>
          </a:p>
          <a:p>
            <a:r>
              <a:rPr lang="en-IN" dirty="0"/>
              <a:t>distilled water. It is then rinsed with pure acetone. The electrode is</a:t>
            </a:r>
          </a:p>
          <a:p>
            <a:r>
              <a:rPr lang="en-IN" dirty="0"/>
              <a:t>then dried at 100 to 110°C for 3 to 4 minutes, weighed after cooling</a:t>
            </a:r>
          </a:p>
          <a:p>
            <a:r>
              <a:rPr lang="en-IN" dirty="0"/>
              <a:t>in air for about 5 minutes. From the increase in weight </a:t>
            </a:r>
            <a:r>
              <a:rPr lang="en-IN" dirty="0" err="1"/>
              <a:t>ofthe</a:t>
            </a:r>
            <a:r>
              <a:rPr lang="en-IN" dirty="0"/>
              <a:t> cathode,</a:t>
            </a:r>
          </a:p>
          <a:p>
            <a:r>
              <a:rPr lang="en-IN" dirty="0"/>
              <a:t>the copper content of the solution is calculated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51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26968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N" dirty="0" smtClean="0"/>
              <a:t>ESTIMATION OF SILVER</a:t>
            </a:r>
          </a:p>
          <a:p>
            <a:r>
              <a:rPr lang="en-IN" dirty="0" smtClean="0"/>
              <a:t>Principle</a:t>
            </a:r>
            <a:r>
              <a:rPr lang="en-IN" dirty="0"/>
              <a:t>: Silver may be determined by electrolysis in nitrate,</a:t>
            </a:r>
          </a:p>
          <a:p>
            <a:r>
              <a:rPr lang="en-IN" dirty="0" err="1"/>
              <a:t>ammonical</a:t>
            </a:r>
            <a:r>
              <a:rPr lang="en-IN" dirty="0"/>
              <a:t> or cyanide solutions. In cyanide solution, the silver is</a:t>
            </a:r>
          </a:p>
          <a:p>
            <a:r>
              <a:rPr lang="en-IN" dirty="0"/>
              <a:t>present largely as the complex ion</a:t>
            </a:r>
          </a:p>
          <a:p>
            <a:r>
              <a:rPr lang="en-IN" dirty="0"/>
              <a:t>[</a:t>
            </a:r>
            <a:r>
              <a:rPr lang="en-IN" dirty="0" smtClean="0"/>
              <a:t>Ag(CN)</a:t>
            </a:r>
            <a:r>
              <a:rPr lang="en-IN" sz="2400" dirty="0" smtClean="0"/>
              <a:t>2</a:t>
            </a:r>
            <a:r>
              <a:rPr lang="en-IN" dirty="0" smtClean="0"/>
              <a:t> </a:t>
            </a:r>
            <a:r>
              <a:rPr lang="en-IN" sz="3300" dirty="0" smtClean="0"/>
              <a:t>-</a:t>
            </a:r>
            <a:r>
              <a:rPr lang="en-IN" dirty="0" smtClean="0"/>
              <a:t> </a:t>
            </a:r>
            <a:r>
              <a:rPr lang="en-IN" dirty="0"/>
              <a:t>-----˃ </a:t>
            </a:r>
            <a:r>
              <a:rPr lang="en-IN" dirty="0" smtClean="0"/>
              <a:t>Ag+ 2CN</a:t>
            </a:r>
            <a:r>
              <a:rPr lang="en-IN" sz="3800" dirty="0" smtClean="0"/>
              <a:t>-</a:t>
            </a:r>
            <a:endParaRPr lang="en-IN" sz="3800" dirty="0"/>
          </a:p>
          <a:p>
            <a:r>
              <a:rPr lang="en-IN" dirty="0"/>
              <a:t>By this method, an excellent plate is obtained and separation from</a:t>
            </a:r>
          </a:p>
          <a:p>
            <a:r>
              <a:rPr lang="en-IN" dirty="0"/>
              <a:t>other elements for e.g., copper and lead </a:t>
            </a:r>
            <a:r>
              <a:rPr lang="en-IN" dirty="0" err="1"/>
              <a:t>mnay</a:t>
            </a:r>
            <a:r>
              <a:rPr lang="en-IN" dirty="0"/>
              <a:t> be effected.</a:t>
            </a:r>
          </a:p>
          <a:p>
            <a:r>
              <a:rPr lang="en-IN" dirty="0"/>
              <a:t>Procedure: A neutral or faintly acidic solution of silver nitrate</a:t>
            </a:r>
          </a:p>
          <a:p>
            <a:r>
              <a:rPr lang="en-IN" dirty="0"/>
              <a:t>containing 0.2 g of silver is taken.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52614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53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481070" y="2690336"/>
            <a:ext cx="76629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To this solution A.R. potassium</a:t>
            </a:r>
          </a:p>
          <a:p>
            <a:r>
              <a:rPr lang="en-IN" sz="2400" dirty="0"/>
              <a:t>cyanide is added until the precipitate </a:t>
            </a:r>
            <a:r>
              <a:rPr lang="en-IN" sz="2400" dirty="0" err="1"/>
              <a:t>ofsilver</a:t>
            </a:r>
            <a:r>
              <a:rPr lang="en-IN" sz="2400" dirty="0"/>
              <a:t> cyanide is dissolved.</a:t>
            </a:r>
          </a:p>
          <a:p>
            <a:r>
              <a:rPr lang="en-IN" sz="2400" dirty="0"/>
              <a:t>Then an excess potassium cyanide is added such that about 2 g </a:t>
            </a:r>
            <a:r>
              <a:rPr lang="en-IN" sz="2400" dirty="0" smtClean="0"/>
              <a:t>of </a:t>
            </a:r>
            <a:r>
              <a:rPr lang="en-IN" sz="2400" dirty="0"/>
              <a:t>potassium cyanide is </a:t>
            </a:r>
            <a:r>
              <a:rPr lang="en-IN" sz="2400" dirty="0" err="1"/>
              <a:t>prescnt</a:t>
            </a:r>
            <a:r>
              <a:rPr lang="en-IN" sz="2400" dirty="0"/>
              <a:t> to in the solution. It is then diluted to 100 120 ml. The solution is </a:t>
            </a:r>
            <a:r>
              <a:rPr lang="en-IN" sz="2400" dirty="0" err="1"/>
              <a:t>electrolysedwith</a:t>
            </a:r>
            <a:r>
              <a:rPr lang="en-IN" sz="2400" dirty="0"/>
              <a:t> 0.2to.5 </a:t>
            </a:r>
            <a:r>
              <a:rPr lang="en-IN" sz="2400" dirty="0" err="1"/>
              <a:t>amperesat</a:t>
            </a:r>
            <a:r>
              <a:rPr lang="en-IN" sz="2400" dirty="0"/>
              <a:t> 3.7 to 4.8 volts at 20 to 30°C.About 0.1g </a:t>
            </a:r>
            <a:r>
              <a:rPr lang="en-IN" sz="2400" dirty="0" err="1"/>
              <a:t>ofAgis</a:t>
            </a:r>
            <a:r>
              <a:rPr lang="en-IN" sz="2400" dirty="0"/>
              <a:t> deposited in 3 </a:t>
            </a:r>
            <a:r>
              <a:rPr lang="en-IN" sz="2400" dirty="0" smtClean="0"/>
              <a:t>hour</a:t>
            </a:r>
          </a:p>
          <a:p>
            <a:r>
              <a:rPr lang="en-IN" sz="2400" dirty="0" smtClean="0"/>
              <a:t>s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821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Completion of deposition is tested as follows. </a:t>
            </a:r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/>
              <a:t>few drops of the </a:t>
            </a:r>
            <a:r>
              <a:rPr lang="en-IN" dirty="0" err="1"/>
              <a:t>clectrolyte</a:t>
            </a:r>
            <a:r>
              <a:rPr lang="en-IN" dirty="0"/>
              <a:t> is transferred </a:t>
            </a:r>
            <a:r>
              <a:rPr lang="en-IN" dirty="0" err="1"/>
              <a:t>intoa</a:t>
            </a:r>
            <a:r>
              <a:rPr lang="en-IN" dirty="0"/>
              <a:t> test tube, acidified with </a:t>
            </a:r>
            <a:r>
              <a:rPr lang="en-IN" dirty="0" err="1"/>
              <a:t>alittle</a:t>
            </a:r>
            <a:r>
              <a:rPr lang="en-IN" dirty="0"/>
              <a:t> </a:t>
            </a:r>
            <a:r>
              <a:rPr lang="en-IN" dirty="0" smtClean="0"/>
              <a:t>nitric acid</a:t>
            </a:r>
            <a:r>
              <a:rPr lang="en-IN" dirty="0"/>
              <a:t>, the HCN boiled off. Ammonium hydroxide and a few drops of</a:t>
            </a:r>
          </a:p>
          <a:p>
            <a:r>
              <a:rPr lang="en-IN" dirty="0" smtClean="0"/>
              <a:t>Ammonium </a:t>
            </a:r>
            <a:r>
              <a:rPr lang="en-IN" dirty="0"/>
              <a:t>sulphide are added. No brown precipitate is obtained.</a:t>
            </a:r>
          </a:p>
          <a:p>
            <a:r>
              <a:rPr lang="en-IN" dirty="0"/>
              <a:t>The determination is completed as under </a:t>
            </a:r>
            <a:r>
              <a:rPr lang="en-IN" dirty="0" smtClean="0"/>
              <a:t>copper.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10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8725" y="365125"/>
            <a:ext cx="334851" cy="13001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746" y="0"/>
            <a:ext cx="10515600" cy="69932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4000" dirty="0" smtClean="0"/>
              <a:t>In another type of detector , a helical spring is used to detect the weight change . The spring undergoes contraction or elongation with weight change </a:t>
            </a:r>
            <a:endParaRPr lang="en-IN" sz="4000" dirty="0"/>
          </a:p>
          <a:p>
            <a:pPr marL="0" indent="0" algn="just">
              <a:buNone/>
            </a:pPr>
            <a:r>
              <a:rPr lang="en-IN" sz="4000" dirty="0" smtClean="0"/>
              <a:t> This movement is detected by movement of an attached core in a linear variable differential transformer.</a:t>
            </a:r>
          </a:p>
          <a:p>
            <a:pPr marL="0" indent="0" algn="just">
              <a:buNone/>
            </a:pPr>
            <a:r>
              <a:rPr lang="en-IN" sz="4000" dirty="0" smtClean="0"/>
              <a:t> </a:t>
            </a:r>
            <a:r>
              <a:rPr lang="en-IN" sz="4000" b="1" dirty="0" smtClean="0"/>
              <a:t>RECODER</a:t>
            </a:r>
          </a:p>
          <a:p>
            <a:pPr marL="0" indent="0" algn="just">
              <a:buNone/>
            </a:pPr>
            <a:r>
              <a:rPr lang="en-IN" sz="4000" dirty="0" smtClean="0"/>
              <a:t>It is device with a pen and graph sheets. It  records  the weight change in y-axis. It records signals from the thermocouple, on the x- axis , we get a </a:t>
            </a:r>
            <a:r>
              <a:rPr lang="en-IN" sz="4000" dirty="0" err="1" smtClean="0"/>
              <a:t>thermogram</a:t>
            </a:r>
            <a:r>
              <a:rPr lang="en-IN" sz="4000" dirty="0" smtClean="0"/>
              <a:t>.</a:t>
            </a:r>
            <a:endParaRPr lang="en-IN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345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8725" y="365125"/>
            <a:ext cx="334851" cy="1325563"/>
          </a:xfrm>
        </p:spPr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2580" y="317165"/>
            <a:ext cx="11204620" cy="61351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31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063" y="97497"/>
            <a:ext cx="10515600" cy="30394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 DTA- INSTRUMENTATION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63" y="524107"/>
            <a:ext cx="8296508" cy="67241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sz="3600" b="1" dirty="0" smtClean="0"/>
              <a:t>COMPONENTS:</a:t>
            </a:r>
          </a:p>
          <a:p>
            <a:pPr algn="just"/>
            <a:r>
              <a:rPr lang="en-IN" sz="4400" b="1" dirty="0" smtClean="0"/>
              <a:t>Furnace</a:t>
            </a:r>
            <a:r>
              <a:rPr lang="en-IN" sz="4400" dirty="0" smtClean="0"/>
              <a:t> – to heat the sample</a:t>
            </a:r>
          </a:p>
          <a:p>
            <a:pPr algn="just"/>
            <a:r>
              <a:rPr lang="en-IN" sz="4400" b="1" dirty="0" smtClean="0"/>
              <a:t>Holder</a:t>
            </a:r>
            <a:r>
              <a:rPr lang="en-IN" sz="4400" dirty="0" smtClean="0"/>
              <a:t> –hold the sample and reference</a:t>
            </a:r>
          </a:p>
          <a:p>
            <a:pPr algn="just"/>
            <a:r>
              <a:rPr lang="en-IN" sz="4400" b="1" dirty="0" smtClean="0"/>
              <a:t>Furnace programmer and controller-  </a:t>
            </a:r>
            <a:r>
              <a:rPr lang="en-IN" sz="4400" dirty="0" smtClean="0"/>
              <a:t>to increase the furnace and sample block temperature at a linear rate (per minute) . This is done  either by increasing the voltage through the heater element by motor a driven, variable transformer or by a thermocouple actuated feed back  type of controller.</a:t>
            </a:r>
          </a:p>
          <a:p>
            <a:pPr algn="just"/>
            <a:r>
              <a:rPr lang="en-IN" sz="4400" b="1" dirty="0" smtClean="0"/>
              <a:t>Detectors or temperature sensors-</a:t>
            </a:r>
            <a:r>
              <a:rPr lang="en-IN" sz="4400" dirty="0" smtClean="0"/>
              <a:t> these are the thermocouple assemblies inserted separately in the sample and the reference material</a:t>
            </a:r>
          </a:p>
          <a:p>
            <a:pPr algn="just"/>
            <a:r>
              <a:rPr lang="en-IN" sz="4400" dirty="0" smtClean="0"/>
              <a:t>These continuously measure the difference in temperature between the sample and the reference .</a:t>
            </a:r>
          </a:p>
          <a:p>
            <a:pPr algn="just"/>
            <a:r>
              <a:rPr lang="en-IN" sz="4400" dirty="0" smtClean="0"/>
              <a:t>Microvolt level signals are got. These are sent to the amplifier.</a:t>
            </a:r>
          </a:p>
          <a:p>
            <a:pPr algn="just"/>
            <a:r>
              <a:rPr lang="en-IN" sz="4400" b="1" dirty="0" err="1" smtClean="0"/>
              <a:t>Recoder</a:t>
            </a:r>
            <a:r>
              <a:rPr lang="en-IN" sz="4400" dirty="0" smtClean="0"/>
              <a:t> – the signals got from the thermocouple is  amplified by about 1000 times and the </a:t>
            </a:r>
            <a:r>
              <a:rPr lang="en-IN" sz="4400" b="1" dirty="0" smtClean="0"/>
              <a:t>difference</a:t>
            </a:r>
            <a:r>
              <a:rPr lang="en-IN" sz="4400" dirty="0" smtClean="0"/>
              <a:t> </a:t>
            </a:r>
            <a:r>
              <a:rPr lang="en-IN" sz="4400" b="1" dirty="0" smtClean="0"/>
              <a:t>signal is recorded on the y- axis of </a:t>
            </a:r>
            <a:r>
              <a:rPr lang="en-IN" sz="4400" dirty="0" smtClean="0"/>
              <a:t>millivolt </a:t>
            </a:r>
            <a:r>
              <a:rPr lang="en-IN" sz="4400" dirty="0" err="1" smtClean="0"/>
              <a:t>recoder</a:t>
            </a:r>
            <a:r>
              <a:rPr lang="en-IN" sz="4400" dirty="0" smtClean="0"/>
              <a:t>. </a:t>
            </a:r>
          </a:p>
          <a:p>
            <a:pPr algn="just"/>
            <a:r>
              <a:rPr lang="en-IN" sz="4400" dirty="0" smtClean="0"/>
              <a:t>The </a:t>
            </a:r>
            <a:r>
              <a:rPr lang="en-IN" sz="4400" b="1" dirty="0" smtClean="0"/>
              <a:t>temperature of the furnace </a:t>
            </a:r>
            <a:r>
              <a:rPr lang="en-IN" sz="4400" dirty="0" smtClean="0"/>
              <a:t>is measured by a separate thermo-couple and is recorded on the </a:t>
            </a:r>
            <a:r>
              <a:rPr lang="en-IN" sz="4400" b="1" dirty="0" smtClean="0"/>
              <a:t>x- axis </a:t>
            </a:r>
          </a:p>
          <a:p>
            <a:pPr algn="just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9422780" y="3133493"/>
            <a:ext cx="18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9" t="2423" r="-10426" b="2423"/>
          <a:stretch/>
        </p:blipFill>
        <p:spPr>
          <a:xfrm>
            <a:off x="8419171" y="2000307"/>
            <a:ext cx="3969834" cy="380947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0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6057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CHARACTERISTICS OF -TGA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9152" y="1885069"/>
            <a:ext cx="8820443" cy="5078437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/>
              <a:t> </a:t>
            </a:r>
            <a:r>
              <a:rPr lang="en-IN" sz="4000" dirty="0" smtClean="0"/>
              <a:t>TG curves are </a:t>
            </a:r>
            <a:r>
              <a:rPr lang="en-IN" sz="4000" dirty="0" err="1" smtClean="0"/>
              <a:t>charecterised</a:t>
            </a:r>
            <a:r>
              <a:rPr lang="en-IN" sz="4000" dirty="0" smtClean="0"/>
              <a:t> by breaks (A’ B’) plateaus (A</a:t>
            </a:r>
            <a:r>
              <a:rPr lang="en-IN" sz="4000" dirty="0"/>
              <a:t>’ </a:t>
            </a:r>
            <a:r>
              <a:rPr lang="en-IN" sz="4000" dirty="0" smtClean="0"/>
              <a:t>A’) and</a:t>
            </a:r>
            <a:r>
              <a:rPr lang="en-IN" sz="4000" dirty="0"/>
              <a:t> </a:t>
            </a:r>
            <a:r>
              <a:rPr lang="en-IN" sz="4000" dirty="0" smtClean="0"/>
              <a:t>(B’ </a:t>
            </a:r>
            <a:r>
              <a:rPr lang="en-IN" sz="4000" dirty="0"/>
              <a:t>B’) </a:t>
            </a:r>
            <a:r>
              <a:rPr lang="en-IN" sz="4000" dirty="0" smtClean="0"/>
              <a:t>as shown in figure.</a:t>
            </a:r>
          </a:p>
          <a:p>
            <a:pPr algn="just"/>
            <a:r>
              <a:rPr lang="en-IN" sz="4000" dirty="0" smtClean="0"/>
              <a:t>Each breaks corresponds to some loss in weight, due to evaluation of H</a:t>
            </a:r>
            <a:r>
              <a:rPr lang="en-IN" sz="4000" baseline="-25000" dirty="0" smtClean="0"/>
              <a:t>2</a:t>
            </a:r>
            <a:r>
              <a:rPr lang="en-IN" sz="4000" dirty="0" smtClean="0"/>
              <a:t>O, CO, CO</a:t>
            </a:r>
            <a:r>
              <a:rPr lang="en-IN" sz="4000" baseline="-25000" dirty="0" smtClean="0"/>
              <a:t>2 </a:t>
            </a:r>
            <a:r>
              <a:rPr lang="en-IN" sz="4000" dirty="0" smtClean="0"/>
              <a:t> </a:t>
            </a:r>
            <a:r>
              <a:rPr lang="en-IN" sz="4000" dirty="0" err="1" smtClean="0"/>
              <a:t>etc</a:t>
            </a:r>
            <a:r>
              <a:rPr lang="en-IN" sz="4000" dirty="0" smtClean="0"/>
              <a:t> and each plateau corresponds to the formation of stable compounds</a:t>
            </a:r>
            <a:r>
              <a:rPr lang="en-IN" dirty="0" smtClean="0"/>
              <a:t>.</a:t>
            </a:r>
            <a:endParaRPr lang="en-IN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450" r="75146" b="51003"/>
          <a:stretch/>
        </p:blipFill>
        <p:spPr>
          <a:xfrm rot="5400000">
            <a:off x="8602697" y="1643881"/>
            <a:ext cx="3567896" cy="36107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FA59-0DEE-4372-8466-E32F85FD2838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98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642</TotalTime>
  <Words>3393</Words>
  <Application>Microsoft Office PowerPoint</Application>
  <PresentationFormat>Widescreen</PresentationFormat>
  <Paragraphs>315</Paragraphs>
  <Slides>54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 TIMES NEW RAOMA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THERMO ANALYTICAL METHODS</vt:lpstr>
      <vt:lpstr> principle involved in thermo gravimetric analysis</vt:lpstr>
      <vt:lpstr>principle involved in differential thermal analysis</vt:lpstr>
      <vt:lpstr>TGA INSTRUMENTATION</vt:lpstr>
      <vt:lpstr>PowerPoint Presentation</vt:lpstr>
      <vt:lpstr>PowerPoint Presentation</vt:lpstr>
      <vt:lpstr>PowerPoint Presentation</vt:lpstr>
      <vt:lpstr> DTA- INSTRUMENTATION</vt:lpstr>
      <vt:lpstr>CHARACTERISTICS OF -TGA</vt:lpstr>
      <vt:lpstr> CHARACTERISTICS OF -TGA CaC2O4.H2O</vt:lpstr>
      <vt:lpstr> TGA curve of  CuSO4.5H2O</vt:lpstr>
      <vt:lpstr>APPLICATIONS OF TG - CURVE</vt:lpstr>
      <vt:lpstr>DTA curves of CaC2O4.H2O</vt:lpstr>
      <vt:lpstr>PowerPoint Presentation</vt:lpstr>
      <vt:lpstr> APPLICATIONS OF DTA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THERMOMETRIC TITRATION</vt:lpstr>
      <vt:lpstr>Need for thermometric titrations</vt:lpstr>
      <vt:lpstr>Conditions for thermometric titrations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 ANALYTICAL METHODS</dc:title>
  <dc:creator>ELCOT</dc:creator>
  <cp:lastModifiedBy>ELCOT</cp:lastModifiedBy>
  <cp:revision>115</cp:revision>
  <dcterms:created xsi:type="dcterms:W3CDTF">2019-08-21T15:33:09Z</dcterms:created>
  <dcterms:modified xsi:type="dcterms:W3CDTF">2020-12-06T19:29:30Z</dcterms:modified>
</cp:coreProperties>
</file>