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68" r:id="rId17"/>
    <p:sldId id="269" r:id="rId18"/>
    <p:sldId id="274" r:id="rId19"/>
    <p:sldId id="276" r:id="rId20"/>
    <p:sldId id="277" r:id="rId21"/>
    <p:sldId id="278" r:id="rId22"/>
    <p:sldId id="292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5179" autoAdjust="0"/>
  </p:normalViewPr>
  <p:slideViewPr>
    <p:cSldViewPr snapToGrid="0" showGuides="1">
      <p:cViewPr varScale="1">
        <p:scale>
          <a:sx n="74" d="100"/>
          <a:sy n="74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07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99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038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20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1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3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94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28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85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76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85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2755-B6EA-41EB-B3BB-C2A9390F5B60}" type="datetimeFigureOut">
              <a:rPr lang="en-IN" smtClean="0"/>
              <a:t>07-12-2020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552F-8653-42BA-9D45-A038C0052D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86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pPr algn="ctr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 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040013"/>
            <a:ext cx="1179704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 Introduction: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Antibiotic is drug derived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living  micro- organism  which either prevents the growth of other micro-organism or destroy them.</a:t>
            </a:r>
          </a:p>
          <a:p>
            <a:pPr lvl="5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Antibiotics are obtained from micro- organism such as fungi,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actinomycetes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bacteria etc.,</a:t>
            </a:r>
          </a:p>
          <a:p>
            <a:pPr lvl="5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 substances obtained from living cells cannot be considered  as antibiotics as the have to satisfy certain conditions  such as  </a:t>
            </a:r>
          </a:p>
          <a:p>
            <a:pPr marL="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37" y="3090930"/>
            <a:ext cx="10226609" cy="2925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503" y="1893194"/>
            <a:ext cx="1121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Aromatic antibiotics: Antibiotics included in this group are </a:t>
            </a:r>
            <a:r>
              <a:rPr lang="en-IN" sz="2800" b="1" dirty="0" err="1" smtClean="0"/>
              <a:t>bezene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derivtives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e.g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gallic</a:t>
            </a:r>
            <a:r>
              <a:rPr lang="en-IN" sz="2800" b="1" dirty="0" smtClean="0"/>
              <a:t> acid , </a:t>
            </a:r>
            <a:r>
              <a:rPr lang="en-IN" sz="2800" b="1" dirty="0" err="1" smtClean="0"/>
              <a:t>chloramphenicols</a:t>
            </a:r>
            <a:r>
              <a:rPr lang="en-IN" sz="2800" b="1" dirty="0" smtClean="0"/>
              <a:t> etc.,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6298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320040"/>
            <a:ext cx="10835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Hetrocyclic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 antibiotics: </a:t>
            </a:r>
          </a:p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group includes many antibiotics containing either five membered –O- heterocyclic  compounds or six membered- O- heterocyclic compounds  example: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carlina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oxide ,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penicillic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kojic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,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Novabiocin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cintrinin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6917978"/>
            <a:ext cx="1032299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0488"/>
          <a:stretch/>
        </p:blipFill>
        <p:spPr>
          <a:xfrm>
            <a:off x="1390590" y="3246120"/>
            <a:ext cx="869067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244"/>
          <a:stretch/>
        </p:blipFill>
        <p:spPr>
          <a:xfrm>
            <a:off x="2327850" y="2757428"/>
            <a:ext cx="8964990" cy="2946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4510" y="168021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with several- O- heterocyclic rings</a:t>
            </a:r>
            <a:r>
              <a:rPr lang="en-IN" dirty="0" smtClean="0"/>
              <a:t> : </a:t>
            </a:r>
            <a:r>
              <a:rPr lang="en-IN" sz="3200" dirty="0" smtClean="0"/>
              <a:t>Example: </a:t>
            </a:r>
            <a:r>
              <a:rPr lang="en-IN" sz="3200" dirty="0" err="1" smtClean="0"/>
              <a:t>tricothecin</a:t>
            </a:r>
            <a:r>
              <a:rPr lang="en-IN" sz="3200" dirty="0" smtClean="0"/>
              <a:t>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8339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3" y="163079"/>
            <a:ext cx="7785117" cy="3460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270" y="3483715"/>
            <a:ext cx="110629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 smtClean="0">
              <a:latin typeface="Times Nwe roman"/>
            </a:endParaRPr>
          </a:p>
          <a:p>
            <a:r>
              <a:rPr lang="en-IN" b="1" dirty="0">
                <a:latin typeface="Times Nwe roman"/>
              </a:rPr>
              <a:t> </a:t>
            </a:r>
            <a:r>
              <a:rPr lang="en-IN" sz="2800" b="1" dirty="0">
                <a:latin typeface="Times Nwe roman"/>
              </a:rPr>
              <a:t>M</a:t>
            </a:r>
            <a:r>
              <a:rPr lang="en-IN" sz="2800" b="1" dirty="0" smtClean="0">
                <a:latin typeface="Times Nwe roman"/>
              </a:rPr>
              <a:t>acrolides:   </a:t>
            </a:r>
            <a:r>
              <a:rPr lang="en-IN" sz="2800" dirty="0">
                <a:latin typeface="Times Nwe roman"/>
              </a:rPr>
              <a:t>I</a:t>
            </a:r>
            <a:r>
              <a:rPr lang="en-IN" sz="2800" dirty="0" smtClean="0">
                <a:latin typeface="Times Nwe roman"/>
              </a:rPr>
              <a:t>n which macrocyclic lactone ring connected with one </a:t>
            </a:r>
          </a:p>
          <a:p>
            <a:endParaRPr lang="en-IN" sz="2800" dirty="0">
              <a:latin typeface="Times Nwe roman"/>
            </a:endParaRPr>
          </a:p>
          <a:p>
            <a:r>
              <a:rPr lang="en-IN" sz="2800" dirty="0" smtClean="0">
                <a:latin typeface="Times Nwe roman"/>
              </a:rPr>
              <a:t>or several carbohydrate residue such as amino sugar etc., </a:t>
            </a:r>
          </a:p>
          <a:p>
            <a:endParaRPr lang="en-IN" sz="2800" dirty="0" smtClean="0">
              <a:latin typeface="Times Nwe roman"/>
            </a:endParaRPr>
          </a:p>
          <a:p>
            <a:r>
              <a:rPr lang="en-IN" sz="2800" dirty="0" err="1" smtClean="0">
                <a:latin typeface="Times Nwe roman"/>
              </a:rPr>
              <a:t>Eg</a:t>
            </a:r>
            <a:r>
              <a:rPr lang="en-IN" sz="2800" dirty="0" smtClean="0">
                <a:latin typeface="Times Nwe roman"/>
              </a:rPr>
              <a:t>: erythromycin, </a:t>
            </a:r>
            <a:r>
              <a:rPr lang="en-IN" sz="2800" dirty="0" err="1" smtClean="0">
                <a:latin typeface="Times Nwe roman"/>
              </a:rPr>
              <a:t>methymycin</a:t>
            </a:r>
            <a:r>
              <a:rPr lang="en-IN" sz="2800" dirty="0" smtClean="0">
                <a:latin typeface="Times Nwe roman"/>
              </a:rPr>
              <a:t> , etc</a:t>
            </a:r>
            <a:r>
              <a:rPr lang="en-IN" sz="2800" b="1" dirty="0" smtClean="0">
                <a:latin typeface="Times Nwe roman"/>
              </a:rPr>
              <a:t>.,</a:t>
            </a:r>
            <a:endParaRPr lang="en-IN" sz="2800" b="1" dirty="0">
              <a:latin typeface="Times Nwe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14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57667" r="38441" b="1000"/>
          <a:stretch/>
        </p:blipFill>
        <p:spPr>
          <a:xfrm>
            <a:off x="822960" y="354330"/>
            <a:ext cx="8366759" cy="2834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047219" y="2800350"/>
            <a:ext cx="89954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Oligomycins</a:t>
            </a: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group includes compounds containing  </a:t>
            </a:r>
            <a:r>
              <a:rPr lang="en-I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aconjugated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in their molecules example </a:t>
            </a:r>
          </a:p>
          <a:p>
            <a:r>
              <a:rPr lang="en-I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Oligomycins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I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chondamycin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etc.,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417778"/>
            <a:ext cx="9544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</a:t>
            </a:r>
            <a:r>
              <a:rPr lang="en-I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ligomycins</a:t>
            </a:r>
            <a:r>
              <a:rPr lang="en-IN" dirty="0" smtClean="0"/>
              <a:t>: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group includes compounds containing a conjugated diene system</a:t>
            </a:r>
          </a:p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their molecules. 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oligomycins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Chondamycin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4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20159" r="-276" b="45094"/>
          <a:stretch/>
        </p:blipFill>
        <p:spPr>
          <a:xfrm>
            <a:off x="1159099" y="244698"/>
            <a:ext cx="9659155" cy="3696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016" y="4316080"/>
            <a:ext cx="826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Aminoglycosides :   This group of antibiotic </a:t>
            </a:r>
            <a:r>
              <a:rPr lang="en-IN" b="1" dirty="0" err="1" smtClean="0"/>
              <a:t>subtances</a:t>
            </a:r>
            <a:r>
              <a:rPr lang="en-IN" b="1" dirty="0" smtClean="0"/>
              <a:t> includes compound containing  glycoside bonds in their molecule </a:t>
            </a:r>
            <a:r>
              <a:rPr lang="en-IN" b="1" dirty="0" err="1" smtClean="0"/>
              <a:t>Eg</a:t>
            </a:r>
            <a:r>
              <a:rPr lang="en-IN" b="1" dirty="0" smtClean="0"/>
              <a:t>: streptomycin, Gentamycin.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94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55636" r="108" b="21260"/>
          <a:stretch/>
        </p:blipFill>
        <p:spPr>
          <a:xfrm>
            <a:off x="582930" y="925830"/>
            <a:ext cx="10961370" cy="6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2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" y="891540"/>
            <a:ext cx="111899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Depsipeptides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These antibiotics contains residues of alpha –oxy and alpha amino acids interconnected through the ester and amide bonds Ex: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valinomycin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amidomycin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Actinomycins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group  of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actinomycins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antibiotics that contain the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noxsaine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chromophore group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eg:sactinomycin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etc.,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Polypeptides:</a:t>
            </a:r>
          </a:p>
          <a:p>
            <a:pPr algn="just"/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Cyclopeptides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onsisting of residues of L and D amino acids are the most widely used antibiotics of this group.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HISTORY&#10;Penicillin, the world's first antibiotic, was discovered by British&#10;scientist Alexander Fleming in 1928 on accid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85" y="1577340"/>
            <a:ext cx="880554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12502" y="765810"/>
            <a:ext cx="430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9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OSYNTHESIS AND REGULATION :&#10; B-lactam –thiazolidine ring of penicillin is&#10;constructed from L-cysteine and L-valine.&#10; B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16172"/>
          <a:stretch/>
        </p:blipFill>
        <p:spPr bwMode="auto">
          <a:xfrm>
            <a:off x="1691640" y="731520"/>
            <a:ext cx="7852410" cy="55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6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331470"/>
            <a:ext cx="10515600" cy="6062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dirty="0"/>
              <a:t> </a:t>
            </a: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effective at low </a:t>
            </a:r>
            <a:r>
              <a:rPr lang="en-IN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concetration</a:t>
            </a:r>
            <a:endParaRPr lang="en-IN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antagonise or kill  one or more micro spices of the micro-organism.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not have significant toxic side effects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must be effective against a pathogen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stored for a long time without appreciable loss of  its activity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antibiotic should be completely eliminated from the body after its  administration has been stopped.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highly stable so that it can be isolated and processed into suitable forms of dosages</a:t>
            </a:r>
            <a:b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readily absorbed</a:t>
            </a:r>
          </a:p>
        </p:txBody>
      </p:sp>
    </p:spTree>
    <p:extLst>
      <p:ext uri="{BB962C8B-B14F-4D97-AF65-F5344CB8AC3E}">
        <p14:creationId xmlns:p14="http://schemas.microsoft.com/office/powerpoint/2010/main" val="23645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&#10;S&#10;HH&#10;O&#10;COOH&#10;N&#10;H&#10;H&#10;O&#10;The presence of a carboxy group is a requirement for PBP&#10;recognition. When esterition of it, it be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29" y="742950"/>
            <a:ext cx="7040881" cy="56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49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nicill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89" y="640080"/>
            <a:ext cx="6560821" cy="57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2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nicill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37160"/>
            <a:ext cx="10824210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nicill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" y="220980"/>
            <a:ext cx="9292591" cy="62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8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RUCTURE&#10;• Streptomycin is characterized chemically as an aminoglycoside&#10;antibiotic. It has the chemical formula C21 H39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3" y="434179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27" y="579550"/>
            <a:ext cx="11062010" cy="1158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6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Antibiotics 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very important therapeutic agent and have been found to be clinically effective in</a:t>
            </a:r>
            <a:b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protozoan </a:t>
            </a:r>
            <a:r>
              <a:rPr lang="en-IN" sz="3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beacterial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fungal </a:t>
            </a:r>
            <a:r>
              <a:rPr lang="e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infections.</a:t>
            </a:r>
          </a:p>
          <a:p>
            <a:pPr algn="ctr">
              <a:lnSpc>
                <a:spcPct val="150000"/>
              </a:lnSpc>
            </a:pPr>
            <a:endParaRPr lang="en-IN" dirty="0"/>
          </a:p>
          <a:p>
            <a:pPr algn="ctr">
              <a:lnSpc>
                <a:spcPct val="150000"/>
              </a:lnSpc>
            </a:pPr>
            <a:endParaRPr lang="en-IN" dirty="0" smtClean="0"/>
          </a:p>
          <a:p>
            <a:pPr algn="ctr">
              <a:lnSpc>
                <a:spcPct val="150000"/>
              </a:lnSpc>
            </a:pPr>
            <a:endParaRPr lang="en-IN" dirty="0"/>
          </a:p>
          <a:p>
            <a:pPr algn="ctr">
              <a:lnSpc>
                <a:spcPct val="150000"/>
              </a:lnSpc>
            </a:pPr>
            <a:endParaRPr lang="en-IN" dirty="0" smtClean="0"/>
          </a:p>
          <a:p>
            <a:pPr algn="ctr">
              <a:lnSpc>
                <a:spcPct val="150000"/>
              </a:lnSpc>
            </a:pPr>
            <a:endParaRPr lang="en-IN" dirty="0"/>
          </a:p>
          <a:p>
            <a:pPr algn="ctr">
              <a:lnSpc>
                <a:spcPct val="150000"/>
              </a:lnSpc>
            </a:pPr>
            <a:endParaRPr lang="en-IN" dirty="0" smtClean="0"/>
          </a:p>
          <a:p>
            <a:pPr algn="ctr">
              <a:lnSpc>
                <a:spcPct val="150000"/>
              </a:lnSpc>
            </a:pPr>
            <a:endParaRPr lang="en-IN" dirty="0"/>
          </a:p>
          <a:p>
            <a:pPr algn="ctr">
              <a:lnSpc>
                <a:spcPct val="150000"/>
              </a:lnSpc>
            </a:pPr>
            <a:endParaRPr lang="en-IN" dirty="0" smtClean="0"/>
          </a:p>
          <a:p>
            <a:pPr algn="ctr">
              <a:lnSpc>
                <a:spcPct val="150000"/>
              </a:lnSpc>
            </a:pPr>
            <a:endParaRPr lang="en-IN" dirty="0"/>
          </a:p>
          <a:p>
            <a:pPr algn="ctr">
              <a:lnSpc>
                <a:spcPct val="150000"/>
              </a:lnSpc>
            </a:pPr>
            <a:endParaRPr lang="en-IN" dirty="0" smtClean="0"/>
          </a:p>
          <a:p>
            <a:pPr algn="ctr">
              <a:lnSpc>
                <a:spcPct val="150000"/>
              </a:lnSpc>
            </a:pPr>
            <a:endParaRPr lang="en-IN" dirty="0"/>
          </a:p>
          <a:p>
            <a:pPr algn="ctr">
              <a:lnSpc>
                <a:spcPct val="150000"/>
              </a:lnSpc>
            </a:pPr>
            <a:endParaRPr lang="en-IN" dirty="0" smtClean="0"/>
          </a:p>
          <a:p>
            <a:pPr algn="ctr">
              <a:lnSpc>
                <a:spcPct val="150000"/>
              </a:lnSpc>
            </a:pPr>
            <a:endParaRPr lang="en-IN" dirty="0"/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0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050712"/>
            <a:ext cx="1130427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 OF ANTIBIOTICS</a:t>
            </a:r>
            <a:r>
              <a:rPr lang="en-IN" sz="36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-IN" sz="36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specturm</a:t>
            </a:r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biological action</a:t>
            </a:r>
          </a:p>
          <a:p>
            <a:pPr algn="ctr"/>
            <a:r>
              <a:rPr lang="en-IN" sz="3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Antibiotics </a:t>
            </a:r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mainly effective against gram-positive bacteria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Antibiotics used for systemic infection e.g. </a:t>
            </a:r>
            <a:r>
              <a:rPr lang="en-IN" sz="3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Penicillins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Fucidin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ctc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employed topically </a:t>
            </a:r>
            <a:r>
              <a:rPr lang="en-IN" sz="3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Bacitracian</a:t>
            </a:r>
            <a:endParaRPr lang="en-IN" sz="36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204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168" y="181269"/>
            <a:ext cx="111400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IN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66670" y="181269"/>
            <a:ext cx="1133356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 mainly effective against gram-negative bacteria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c.g.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Streptomycin, </a:t>
            </a:r>
            <a:r>
              <a:rPr lang="en-I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both gram-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gram-negative </a:t>
            </a:r>
            <a:r>
              <a:rPr lang="en-IN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Ampici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gram-positive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ricketisae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chlamydia and also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gram-r -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Tnegal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Neomycin etc.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 e.g.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Tetracyclines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Choloramphenicol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acid fast bacilli 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(M. tuberculosis) e.g. Streptomycin,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Canre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Capreomy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protozoa 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Tetracycline,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Paromomycin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fungi e.g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Nystatin, Amphotericin B etc.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Antimalignancy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e.g.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Actinomycin</a:t>
            </a:r>
            <a:r>
              <a:rPr lang="en-I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IN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Mitomyc</a:t>
            </a:r>
            <a:r>
              <a:rPr lang="en-IN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IN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94" y="456917"/>
            <a:ext cx="116351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 mainly effective against gram-negative bacteria 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.g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Streptomycin, </a:t>
            </a:r>
            <a:endParaRPr lang="en-IN" sz="32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</a:t>
            </a:r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against both gram-positive and gram-negative bacteria 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Ampiclin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neomycin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</a:t>
            </a:r>
            <a:r>
              <a:rPr lang="en-I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gram-positive,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ricketisae</a:t>
            </a:r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chlamydia and </a:t>
            </a:r>
            <a:r>
              <a:rPr lang="en-I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bacteria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Tetracyclines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Choloramphenicol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" y="546795"/>
            <a:ext cx="10607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acid fast bacilli (M. tuberculosis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e.g. Streptomycin,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Capreomycin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IN" sz="3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effective against protozoa 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Tetracycline,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Paromomycin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</a:t>
            </a:r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against fungi e.g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Nystatin, Amphotericin B etc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Antimalignancy</a:t>
            </a:r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Actinomycin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Mitomycin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8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029" y="745340"/>
            <a:ext cx="96458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According to Their Chemical Structures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can be distinguished as Antibiotics having 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acyclic 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group of antibiotics comprises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cylopentane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cyclohexane and </a:t>
            </a:r>
            <a:r>
              <a:rPr lang="en-IN" sz="32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cyclohep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deravatives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sarcomycin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actidione</a:t>
            </a:r>
            <a:r>
              <a:rPr lang="en-I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3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9" y="4306163"/>
            <a:ext cx="5715440" cy="276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29" y="3589020"/>
            <a:ext cx="8201721" cy="23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2250139"/>
            <a:ext cx="9824224" cy="3809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943" y="346002"/>
            <a:ext cx="9344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Tetracyclines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This group includes compounds similar in their structure . The main representative is tetracycline.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520</Words>
  <Application>Microsoft Office PowerPoint</Application>
  <PresentationFormat>Widescreen</PresentationFormat>
  <Paragraphs>94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Times Nwe roman</vt:lpstr>
      <vt:lpstr>Wingdings</vt:lpstr>
      <vt:lpstr>Office Theme</vt:lpstr>
      <vt:lpstr>ANTIBIOTICS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ELCOT</cp:lastModifiedBy>
  <cp:revision>62</cp:revision>
  <dcterms:created xsi:type="dcterms:W3CDTF">2020-08-06T14:44:40Z</dcterms:created>
  <dcterms:modified xsi:type="dcterms:W3CDTF">2020-12-07T03:28:43Z</dcterms:modified>
</cp:coreProperties>
</file>