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t>06-08-2020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t>‹#›</a:t>
            </a:fld>
            <a:endParaRPr lang="en-IN"/>
          </a:p>
        </p:txBody>
      </p:sp>
    </p:spTree>
    <p:extLst>
      <p:ext uri="{BB962C8B-B14F-4D97-AF65-F5344CB8AC3E}">
        <p14:creationId xmlns:p14="http://schemas.microsoft.com/office/powerpoint/2010/main" val="288568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DB1A8E0-7BE6-444B-9C30-6B9BE259457D}" type="slidenum">
              <a:rPr lang="en-IN" smtClean="0"/>
              <a:t>13</a:t>
            </a:fld>
            <a:endParaRPr lang="en-IN"/>
          </a:p>
        </p:txBody>
      </p:sp>
    </p:spTree>
    <p:extLst>
      <p:ext uri="{BB962C8B-B14F-4D97-AF65-F5344CB8AC3E}">
        <p14:creationId xmlns:p14="http://schemas.microsoft.com/office/powerpoint/2010/main" val="1409083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541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t>06-08-2020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117033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75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931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103213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57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740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732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61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293680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t>06-08-2020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94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t>06-08-2020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153889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t>06-08-2020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25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t>06-08-2020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987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t>06-08-2020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89037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t>06-08-2020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54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t>06-08-2020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t>‹#›</a:t>
            </a:fld>
            <a:endParaRPr lang="en-IN"/>
          </a:p>
        </p:txBody>
      </p:sp>
    </p:spTree>
    <p:extLst>
      <p:ext uri="{BB962C8B-B14F-4D97-AF65-F5344CB8AC3E}">
        <p14:creationId xmlns:p14="http://schemas.microsoft.com/office/powerpoint/2010/main" val="335216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t>06-08-2020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t>‹#›</a:t>
            </a:fld>
            <a:endParaRPr lang="en-IN"/>
          </a:p>
        </p:txBody>
      </p:sp>
    </p:spTree>
    <p:extLst>
      <p:ext uri="{BB962C8B-B14F-4D97-AF65-F5344CB8AC3E}">
        <p14:creationId xmlns:p14="http://schemas.microsoft.com/office/powerpoint/2010/main" val="526813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716616"/>
          </a:xfrm>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IN" sz="2400" b="1" dirty="0" smtClean="0">
                <a:solidFill>
                  <a:schemeClr val="accent4">
                    <a:lumMod val="50000"/>
                  </a:schemeClr>
                </a:solidFill>
              </a:rPr>
              <a:t>REGIONAL PLANNING</a:t>
            </a:r>
            <a:endParaRPr lang="en-IN" sz="2400" b="1" dirty="0">
              <a:solidFill>
                <a:schemeClr val="accent4">
                  <a:lumMod val="50000"/>
                </a:schemeClr>
              </a:solidFill>
            </a:endParaRPr>
          </a:p>
        </p:txBody>
      </p:sp>
      <p:sp>
        <p:nvSpPr>
          <p:cNvPr id="3" name="Subtitle 2"/>
          <p:cNvSpPr>
            <a:spLocks noGrp="1"/>
          </p:cNvSpPr>
          <p:nvPr>
            <p:ph type="subTitle" idx="1"/>
          </p:nvPr>
        </p:nvSpPr>
        <p:spPr>
          <a:xfrm>
            <a:off x="2495593" y="2523549"/>
            <a:ext cx="6893137" cy="2057403"/>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dirty="0" smtClean="0">
                <a:solidFill>
                  <a:srgbClr val="FF0000"/>
                </a:solidFill>
                <a:latin typeface="Adobe Garamond Pro Bold" panose="02020702060506020403" pitchFamily="18" charset="0"/>
              </a:rPr>
              <a:t>Mrs.B.ANUSUYA</a:t>
            </a:r>
            <a:r>
              <a:rPr lang="en-IN" sz="1500" dirty="0">
                <a:solidFill>
                  <a:srgbClr val="FF0000"/>
                </a:solidFill>
                <a:latin typeface="Adobe Garamond Pro Bold" panose="02020702060506020403" pitchFamily="18" charset="0"/>
              </a:rPr>
              <a:t>,</a:t>
            </a:r>
          </a:p>
          <a:p>
            <a:pPr lvl="1" algn="l"/>
            <a:r>
              <a:rPr lang="en-IN" sz="1500" dirty="0" smtClean="0">
                <a:solidFill>
                  <a:srgbClr val="FF0000"/>
                </a:solidFill>
                <a:latin typeface="Adobe Garamond Pro Bold" panose="02020702060506020403" pitchFamily="18" charset="0"/>
              </a:rPr>
              <a:t>							Assistant </a:t>
            </a:r>
            <a:r>
              <a:rPr lang="en-IN" sz="1500" dirty="0">
                <a:solidFill>
                  <a:srgbClr val="FF0000"/>
                </a:solidFill>
                <a:latin typeface="Adobe Garamond Pro Bold" panose="02020702060506020403" pitchFamily="18" charset="0"/>
              </a:rPr>
              <a:t>Professor &amp; Head,</a:t>
            </a:r>
          </a:p>
          <a:p>
            <a:pPr lvl="1" algn="l"/>
            <a:r>
              <a:rPr lang="en-IN" sz="1500" dirty="0" smtClean="0">
                <a:solidFill>
                  <a:srgbClr val="FF0000"/>
                </a:solidFill>
                <a:latin typeface="Adobe Garamond Pro Bold" panose="02020702060506020403" pitchFamily="18" charset="0"/>
              </a:rPr>
              <a:t>							Department </a:t>
            </a:r>
            <a:r>
              <a:rPr lang="en-IN" sz="1500" dirty="0">
                <a:solidFill>
                  <a:srgbClr val="FF0000"/>
                </a:solidFill>
                <a:latin typeface="Adobe Garamond Pro Bold" panose="02020702060506020403" pitchFamily="18" charset="0"/>
              </a:rPr>
              <a:t>of Geography,</a:t>
            </a:r>
          </a:p>
          <a:p>
            <a:pPr lvl="1" algn="l"/>
            <a:r>
              <a:rPr lang="en-IN" sz="1500" dirty="0" smtClean="0">
                <a:solidFill>
                  <a:srgbClr val="FF0000"/>
                </a:solidFill>
                <a:latin typeface="Adobe Garamond Pro Bold" panose="02020702060506020403" pitchFamily="18" charset="0"/>
              </a:rPr>
              <a:t>							Government </a:t>
            </a:r>
            <a:r>
              <a:rPr lang="en-IN" sz="1500" dirty="0">
                <a:solidFill>
                  <a:srgbClr val="FF0000"/>
                </a:solidFill>
                <a:latin typeface="Adobe Garamond Pro Bold" panose="02020702060506020403" pitchFamily="18" charset="0"/>
              </a:rPr>
              <a:t>College for Women (A),</a:t>
            </a:r>
          </a:p>
          <a:p>
            <a:pPr lvl="1" algn="l"/>
            <a:r>
              <a:rPr lang="en-IN" sz="1500" dirty="0" smtClean="0">
                <a:solidFill>
                  <a:srgbClr val="FF0000"/>
                </a:solidFill>
                <a:latin typeface="Adobe Garamond Pro Bold" panose="02020702060506020403" pitchFamily="18" charset="0"/>
              </a:rPr>
              <a:t>							Kumbakonam</a:t>
            </a:r>
            <a:r>
              <a:rPr lang="en-IN" sz="1500" dirty="0">
                <a:solidFill>
                  <a:srgbClr val="FF0000"/>
                </a:solidFill>
                <a:latin typeface="Adobe Garamond Pro Bold" panose="02020702060506020403" pitchFamily="18" charset="0"/>
              </a:rPr>
              <a:t>.</a:t>
            </a:r>
          </a:p>
        </p:txBody>
      </p:sp>
      <p:sp>
        <p:nvSpPr>
          <p:cNvPr id="4" name="Rounded Rectangle 3"/>
          <p:cNvSpPr/>
          <p:nvPr/>
        </p:nvSpPr>
        <p:spPr>
          <a:xfrm>
            <a:off x="1523998" y="81830"/>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3694176" y="1627632"/>
            <a:ext cx="4974336"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FF0000"/>
                </a:solidFill>
              </a:rPr>
              <a:t>II MSc - Geography, Elective course (EC)</a:t>
            </a:r>
            <a:endParaRPr lang="en-IN" sz="2000" dirty="0">
              <a:solidFill>
                <a:srgbClr val="FF0000"/>
              </a:solidFill>
            </a:endParaRPr>
          </a:p>
        </p:txBody>
      </p:sp>
    </p:spTree>
    <p:extLst>
      <p:ext uri="{BB962C8B-B14F-4D97-AF65-F5344CB8AC3E}">
        <p14:creationId xmlns:p14="http://schemas.microsoft.com/office/powerpoint/2010/main" val="4228672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1" y="841248"/>
            <a:ext cx="9601196" cy="5034620"/>
          </a:xfrm>
        </p:spPr>
        <p:txBody>
          <a:bodyPr/>
          <a:lstStyle/>
          <a:p>
            <a:r>
              <a:rPr lang="en-IN" dirty="0" smtClean="0"/>
              <a:t>SCOPE OF GEOGRAPHIC SPACE AND REGIONS:</a:t>
            </a:r>
          </a:p>
          <a:p>
            <a:pPr marL="0" indent="0">
              <a:lnSpc>
                <a:spcPct val="200000"/>
              </a:lnSpc>
              <a:buNone/>
            </a:pPr>
            <a:r>
              <a:rPr lang="en-IN" dirty="0" smtClean="0"/>
              <a:t>      </a:t>
            </a:r>
            <a:r>
              <a:rPr lang="en-IN" b="1" dirty="0" smtClean="0">
                <a:solidFill>
                  <a:schemeClr val="tx1"/>
                </a:solidFill>
              </a:rPr>
              <a:t>Regional geography studies the specific unique characteristics of places related to their culture, economy, topography, climate, political and environmental factors such  as their different species of flora and fauna. Also Regional geography studies the specific boundaries between places. </a:t>
            </a:r>
            <a:endParaRPr lang="en-IN" b="1" dirty="0">
              <a:solidFill>
                <a:schemeClr val="tx1"/>
              </a:solidFill>
            </a:endParaRPr>
          </a:p>
          <a:p>
            <a:pPr marL="0" indent="0">
              <a:lnSpc>
                <a:spcPct val="200000"/>
              </a:lnSpc>
              <a:buNone/>
            </a:pPr>
            <a:endParaRPr lang="en-IN" b="1" dirty="0">
              <a:solidFill>
                <a:schemeClr val="tx1"/>
              </a:solidFill>
            </a:endParaRPr>
          </a:p>
        </p:txBody>
      </p:sp>
    </p:spTree>
    <p:extLst>
      <p:ext uri="{BB962C8B-B14F-4D97-AF65-F5344CB8AC3E}">
        <p14:creationId xmlns:p14="http://schemas.microsoft.com/office/powerpoint/2010/main" val="796724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816" y="2064015"/>
            <a:ext cx="10643615" cy="4181337"/>
          </a:xfrm>
        </p:spPr>
        <p:txBody>
          <a:bodyPr>
            <a:normAutofit fontScale="92500" lnSpcReduction="10000"/>
          </a:bodyPr>
          <a:lstStyle/>
          <a:p>
            <a:pPr marL="0" indent="0" algn="just">
              <a:buNone/>
            </a:pPr>
            <a:endParaRPr lang="en-IN" sz="2800" b="1" i="1" dirty="0" smtClean="0">
              <a:solidFill>
                <a:srgbClr val="002060"/>
              </a:solidFill>
              <a:latin typeface="Calibri Light" panose="020F0302020204030204"/>
            </a:endParaRPr>
          </a:p>
          <a:p>
            <a:pPr marL="0" indent="0" algn="just">
              <a:buNone/>
            </a:pPr>
            <a:r>
              <a:rPr lang="en-IN" sz="2800" b="1" i="1" dirty="0" smtClean="0">
                <a:solidFill>
                  <a:srgbClr val="002060"/>
                </a:solidFill>
                <a:latin typeface="Calibri Light" panose="020F0302020204030204"/>
              </a:rPr>
              <a:t>DEFINITION OF GROWTH POLE:</a:t>
            </a:r>
            <a:endParaRPr lang="en-IN" sz="2800" b="1" i="1" dirty="0">
              <a:solidFill>
                <a:srgbClr val="002060"/>
              </a:solidFill>
              <a:latin typeface="Calibri Light" panose="020F0302020204030204"/>
            </a:endParaRPr>
          </a:p>
          <a:p>
            <a:pPr marL="0" indent="0" algn="just">
              <a:buNone/>
            </a:pPr>
            <a:r>
              <a:rPr lang="en-IN" sz="2800" b="1" i="1" dirty="0" smtClean="0">
                <a:solidFill>
                  <a:srgbClr val="002060"/>
                </a:solidFill>
                <a:latin typeface="Calibri Light" panose="020F0302020204030204"/>
              </a:rPr>
              <a:t>             </a:t>
            </a:r>
            <a:r>
              <a:rPr lang="en-IN" sz="2800" b="1" i="1" dirty="0" smtClean="0">
                <a:solidFill>
                  <a:schemeClr val="tx1"/>
                </a:solidFill>
                <a:latin typeface="Calibri Light" panose="020F0302020204030204"/>
              </a:rPr>
              <a:t>The Central idea of the growth poles theory is that economic development or growth is not uniform over an entire region, but instead takes place around a specific pole(or  culture). </a:t>
            </a:r>
          </a:p>
          <a:p>
            <a:pPr marL="0" indent="0" algn="just">
              <a:buNone/>
            </a:pPr>
            <a:r>
              <a:rPr lang="en-IN" sz="2800" b="1" i="1" dirty="0" smtClean="0">
                <a:solidFill>
                  <a:srgbClr val="FF0000"/>
                </a:solidFill>
                <a:latin typeface="Calibri Light" panose="020F0302020204030204"/>
              </a:rPr>
              <a:t>What is Growth Pole and growth Centre?</a:t>
            </a:r>
          </a:p>
          <a:p>
            <a:pPr marL="0" indent="0" algn="just">
              <a:buNone/>
            </a:pPr>
            <a:r>
              <a:rPr lang="en-IN" sz="2800" b="1" i="1" dirty="0">
                <a:solidFill>
                  <a:schemeClr val="tx1"/>
                </a:solidFill>
                <a:latin typeface="Calibri Light" panose="020F0302020204030204"/>
              </a:rPr>
              <a:t> </a:t>
            </a:r>
            <a:r>
              <a:rPr lang="en-IN" sz="2800" b="1" i="1" dirty="0" smtClean="0">
                <a:solidFill>
                  <a:schemeClr val="tx1"/>
                </a:solidFill>
                <a:latin typeface="Calibri Light" panose="020F0302020204030204"/>
              </a:rPr>
              <a:t>        Growth pole is referred without any geographical dimension, but Growth Centre or Growth points refer to a distinction between growth pole and Growth Centre.</a:t>
            </a:r>
            <a:endParaRPr lang="en-IN" dirty="0">
              <a:solidFill>
                <a:schemeClr val="tx1"/>
              </a:solidFill>
            </a:endParaRPr>
          </a:p>
        </p:txBody>
      </p:sp>
      <p:sp>
        <p:nvSpPr>
          <p:cNvPr id="5" name="Cloud 4"/>
          <p:cNvSpPr/>
          <p:nvPr/>
        </p:nvSpPr>
        <p:spPr>
          <a:xfrm>
            <a:off x="1527632" y="653504"/>
            <a:ext cx="7753528" cy="141051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smtClean="0">
                <a:solidFill>
                  <a:srgbClr val="FF0000"/>
                </a:solidFill>
              </a:rPr>
              <a:t>GROWTH POLE</a:t>
            </a:r>
            <a:endParaRPr lang="en-IN" sz="4000" b="1" dirty="0">
              <a:solidFill>
                <a:srgbClr val="FF0000"/>
              </a:solidFill>
            </a:endParaRPr>
          </a:p>
        </p:txBody>
      </p:sp>
    </p:spTree>
    <p:extLst>
      <p:ext uri="{BB962C8B-B14F-4D97-AF65-F5344CB8AC3E}">
        <p14:creationId xmlns:p14="http://schemas.microsoft.com/office/powerpoint/2010/main" val="3296072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512" y="621792"/>
            <a:ext cx="10817352" cy="5559552"/>
          </a:xfrm>
        </p:spPr>
        <p:txBody>
          <a:bodyPr/>
          <a:lstStyle/>
          <a:p>
            <a:r>
              <a:rPr lang="en-IN" i="1" dirty="0" smtClean="0">
                <a:solidFill>
                  <a:srgbClr val="FF0000"/>
                </a:solidFill>
                <a:latin typeface="Calibri Light" panose="020F0302020204030204"/>
              </a:rPr>
              <a:t>Propounded the concept of GROWTH POLE: </a:t>
            </a:r>
          </a:p>
          <a:p>
            <a:pPr marL="0" indent="0">
              <a:buNone/>
            </a:pPr>
            <a:r>
              <a:rPr lang="en-IN" i="1" dirty="0" smtClean="0">
                <a:solidFill>
                  <a:schemeClr val="tx1"/>
                </a:solidFill>
                <a:latin typeface="Calibri Light" panose="020F0302020204030204"/>
              </a:rPr>
              <a:t>             The </a:t>
            </a:r>
            <a:r>
              <a:rPr lang="en-IN" i="1" dirty="0" smtClean="0">
                <a:solidFill>
                  <a:srgbClr val="002060"/>
                </a:solidFill>
                <a:latin typeface="Calibri Light" panose="020F0302020204030204"/>
              </a:rPr>
              <a:t>Growth Pole theory </a:t>
            </a:r>
            <a:r>
              <a:rPr lang="en-IN" i="1" dirty="0" smtClean="0">
                <a:solidFill>
                  <a:schemeClr val="tx1"/>
                </a:solidFill>
                <a:latin typeface="Calibri Light" panose="020F0302020204030204"/>
              </a:rPr>
              <a:t>was developed by French regional economist, </a:t>
            </a:r>
            <a:r>
              <a:rPr lang="en-IN" i="1" dirty="0" smtClean="0">
                <a:solidFill>
                  <a:srgbClr val="FF0000"/>
                </a:solidFill>
                <a:latin typeface="Calibri Light" panose="020F0302020204030204"/>
              </a:rPr>
              <a:t>Francois Perroux, </a:t>
            </a:r>
            <a:r>
              <a:rPr lang="en-IN" i="1" dirty="0" smtClean="0">
                <a:solidFill>
                  <a:schemeClr val="tx1"/>
                </a:solidFill>
                <a:latin typeface="Calibri Light" panose="020F0302020204030204"/>
              </a:rPr>
              <a:t>in </a:t>
            </a:r>
            <a:r>
              <a:rPr lang="en-IN" i="1" dirty="0" smtClean="0">
                <a:solidFill>
                  <a:srgbClr val="FF0000"/>
                </a:solidFill>
                <a:latin typeface="Calibri Light" panose="020F0302020204030204"/>
              </a:rPr>
              <a:t>1955</a:t>
            </a:r>
            <a:r>
              <a:rPr lang="en-IN" i="1" dirty="0" smtClean="0">
                <a:solidFill>
                  <a:schemeClr val="tx1"/>
                </a:solidFill>
                <a:latin typeface="Calibri Light" panose="020F0302020204030204"/>
              </a:rPr>
              <a:t>. He was concerned with the phenomenon of economic development and with the process of structural change.  </a:t>
            </a:r>
          </a:p>
          <a:p>
            <a:pPr marL="0" indent="0">
              <a:buNone/>
            </a:pPr>
            <a:r>
              <a:rPr lang="en-IN" i="1" dirty="0" smtClean="0">
                <a:solidFill>
                  <a:srgbClr val="FF0000"/>
                </a:solidFill>
                <a:latin typeface="Calibri Light" panose="020F0302020204030204"/>
              </a:rPr>
              <a:t>What is Growth Centre?</a:t>
            </a:r>
          </a:p>
          <a:p>
            <a:pPr marL="0" indent="0">
              <a:buNone/>
            </a:pPr>
            <a:r>
              <a:rPr lang="en-IN" i="1" dirty="0">
                <a:solidFill>
                  <a:schemeClr val="tx1"/>
                </a:solidFill>
                <a:latin typeface="Calibri Light" panose="020F0302020204030204"/>
              </a:rPr>
              <a:t> </a:t>
            </a:r>
            <a:r>
              <a:rPr lang="en-IN" i="1" dirty="0" smtClean="0">
                <a:solidFill>
                  <a:schemeClr val="tx1"/>
                </a:solidFill>
                <a:latin typeface="Calibri Light" panose="020F0302020204030204"/>
              </a:rPr>
              <a:t>       Growth Centre may be defined as service (Rural/Urban) which has a potential for further development and hence need to be supported by further public.  </a:t>
            </a:r>
          </a:p>
          <a:p>
            <a:pPr marL="0" indent="0">
              <a:buNone/>
            </a:pPr>
            <a:r>
              <a:rPr lang="en-IN" i="1" dirty="0" smtClean="0">
                <a:solidFill>
                  <a:srgbClr val="FF0000"/>
                </a:solidFill>
                <a:latin typeface="Calibri Light" panose="020F0302020204030204"/>
              </a:rPr>
              <a:t>Regional Growth:</a:t>
            </a:r>
          </a:p>
          <a:p>
            <a:pPr marL="0" indent="0">
              <a:buNone/>
            </a:pPr>
            <a:r>
              <a:rPr lang="en-IN" i="1" dirty="0">
                <a:solidFill>
                  <a:schemeClr val="tx1"/>
                </a:solidFill>
                <a:latin typeface="Calibri Light" panose="020F0302020204030204"/>
              </a:rPr>
              <a:t> </a:t>
            </a:r>
            <a:r>
              <a:rPr lang="en-IN" i="1" dirty="0" smtClean="0">
                <a:solidFill>
                  <a:schemeClr val="tx1"/>
                </a:solidFill>
                <a:latin typeface="Calibri Light" panose="020F0302020204030204"/>
              </a:rPr>
              <a:t>        Regional Growth defined as a land use planning policy document coordinated by a regional district for it’s member municipalities. A number of regions in the province are beginning to better link land use decision making and economic development.</a:t>
            </a:r>
          </a:p>
          <a:p>
            <a:pPr marL="0" indent="0">
              <a:buNone/>
            </a:pPr>
            <a:r>
              <a:rPr lang="en-IN" i="1" dirty="0">
                <a:solidFill>
                  <a:schemeClr val="tx1"/>
                </a:solidFill>
                <a:latin typeface="Calibri Light" panose="020F0302020204030204"/>
              </a:rPr>
              <a:t> </a:t>
            </a:r>
            <a:r>
              <a:rPr lang="en-IN" i="1" dirty="0" smtClean="0">
                <a:solidFill>
                  <a:schemeClr val="tx1"/>
                </a:solidFill>
                <a:latin typeface="Calibri Light" panose="020F0302020204030204"/>
              </a:rPr>
              <a:t>         </a:t>
            </a:r>
          </a:p>
          <a:p>
            <a:endParaRPr lang="en-IN" dirty="0"/>
          </a:p>
        </p:txBody>
      </p:sp>
    </p:spTree>
    <p:extLst>
      <p:ext uri="{BB962C8B-B14F-4D97-AF65-F5344CB8AC3E}">
        <p14:creationId xmlns:p14="http://schemas.microsoft.com/office/powerpoint/2010/main" val="134545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601196" cy="1732966"/>
          </a:xfrm>
        </p:spPr>
        <p:txBody>
          <a:bodyPr/>
          <a:lstStyle/>
          <a:p>
            <a:pPr algn="just"/>
            <a:r>
              <a:rPr lang="en-IN" b="1" i="1" dirty="0">
                <a:solidFill>
                  <a:schemeClr val="tx1"/>
                </a:solidFill>
                <a:latin typeface="Calibri Light" panose="020F0302020204030204"/>
              </a:rPr>
              <a:t> </a:t>
            </a:r>
            <a:endParaRPr lang="en-IN" dirty="0"/>
          </a:p>
        </p:txBody>
      </p:sp>
      <p:sp>
        <p:nvSpPr>
          <p:cNvPr id="2" name="Rectangle 1"/>
          <p:cNvSpPr/>
          <p:nvPr/>
        </p:nvSpPr>
        <p:spPr>
          <a:xfrm>
            <a:off x="813816" y="2052703"/>
            <a:ext cx="10552176" cy="3970318"/>
          </a:xfrm>
          <a:prstGeom prst="rect">
            <a:avLst/>
          </a:prstGeom>
        </p:spPr>
        <p:txBody>
          <a:bodyPr wrap="square">
            <a:spAutoFit/>
          </a:bodyPr>
          <a:lstStyle/>
          <a:p>
            <a:pPr>
              <a:lnSpc>
                <a:spcPct val="200000"/>
              </a:lnSpc>
            </a:pPr>
            <a:r>
              <a:rPr lang="en-US" b="1" dirty="0" smtClean="0">
                <a:latin typeface="Georgia" panose="02040502050405020303" pitchFamily="18" charset="0"/>
              </a:rPr>
              <a:t>           The </a:t>
            </a:r>
            <a:r>
              <a:rPr lang="en-US" b="1" dirty="0">
                <a:latin typeface="Georgia" panose="02040502050405020303" pitchFamily="18" charset="0"/>
              </a:rPr>
              <a:t>main author of growth poles theory, created in the 1950s, was </a:t>
            </a:r>
            <a:r>
              <a:rPr lang="en-US" b="1" i="1" dirty="0">
                <a:solidFill>
                  <a:srgbClr val="FF0000"/>
                </a:solidFill>
                <a:latin typeface="Georgia" panose="02040502050405020303" pitchFamily="18" charset="0"/>
              </a:rPr>
              <a:t>Francois</a:t>
            </a:r>
            <a:r>
              <a:rPr lang="en-US" b="1" i="1" dirty="0">
                <a:latin typeface="Georgia" panose="02040502050405020303" pitchFamily="18" charset="0"/>
              </a:rPr>
              <a:t> </a:t>
            </a:r>
            <a:r>
              <a:rPr lang="en-US" b="1" i="1" dirty="0">
                <a:solidFill>
                  <a:srgbClr val="FF0000"/>
                </a:solidFill>
                <a:latin typeface="Georgia" panose="02040502050405020303" pitchFamily="18" charset="0"/>
              </a:rPr>
              <a:t>Perroux</a:t>
            </a:r>
            <a:r>
              <a:rPr lang="en-US" b="1" dirty="0">
                <a:latin typeface="Georgia" panose="02040502050405020303" pitchFamily="18" charset="0"/>
              </a:rPr>
              <a:t> (1903–1987). The key and the most important theoretical foundation of the whole concept was Perroux´s argument which explains the procedure of economic growth in the following way: "It is a blunt and indisputable fact that </a:t>
            </a:r>
            <a:r>
              <a:rPr lang="en-US" b="1" i="1" dirty="0">
                <a:latin typeface="Georgia" panose="02040502050405020303" pitchFamily="18" charset="0"/>
              </a:rPr>
              <a:t>growth is not uniform in different places</a:t>
            </a:r>
            <a:r>
              <a:rPr lang="en-US" b="1" dirty="0">
                <a:latin typeface="Georgia" panose="02040502050405020303" pitchFamily="18" charset="0"/>
              </a:rPr>
              <a:t> but growth has different degrees of intensity in different point, or poles, and then it spreads via channels and its final result for the state economy is different in different regions" (</a:t>
            </a:r>
            <a:r>
              <a:rPr lang="en-US" b="1" dirty="0" err="1">
                <a:latin typeface="Georgia" panose="02040502050405020303" pitchFamily="18" charset="0"/>
              </a:rPr>
              <a:t>Vystoupil</a:t>
            </a:r>
            <a:r>
              <a:rPr lang="en-US" b="1" dirty="0">
                <a:latin typeface="Georgia" panose="02040502050405020303" pitchFamily="18" charset="0"/>
              </a:rPr>
              <a:t>, 2003). </a:t>
            </a:r>
            <a:endParaRPr lang="en-IN" b="1" dirty="0"/>
          </a:p>
        </p:txBody>
      </p:sp>
      <p:sp>
        <p:nvSpPr>
          <p:cNvPr id="8" name="Rounded Rectangle 7"/>
          <p:cNvSpPr/>
          <p:nvPr/>
        </p:nvSpPr>
        <p:spPr>
          <a:xfrm>
            <a:off x="2185416" y="1097280"/>
            <a:ext cx="5971032" cy="8778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smtClean="0">
                <a:solidFill>
                  <a:srgbClr val="FF0000"/>
                </a:solidFill>
              </a:rPr>
              <a:t>Meaning of QROWTH POLE</a:t>
            </a:r>
            <a:endParaRPr lang="en-IN" sz="3200" dirty="0">
              <a:solidFill>
                <a:srgbClr val="FF0000"/>
              </a:solidFill>
            </a:endParaRPr>
          </a:p>
        </p:txBody>
      </p:sp>
    </p:spTree>
    <p:extLst>
      <p:ext uri="{BB962C8B-B14F-4D97-AF65-F5344CB8AC3E}">
        <p14:creationId xmlns:p14="http://schemas.microsoft.com/office/powerpoint/2010/main" val="3241191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664" y="658368"/>
            <a:ext cx="10698480" cy="5559552"/>
          </a:xfrm>
        </p:spPr>
        <p:txBody>
          <a:bodyPr>
            <a:normAutofit/>
          </a:bodyPr>
          <a:lstStyle/>
          <a:p>
            <a:pPr marL="0" indent="0">
              <a:buNone/>
            </a:pPr>
            <a:r>
              <a:rPr lang="en-US" dirty="0" smtClean="0"/>
              <a:t>          </a:t>
            </a:r>
            <a:r>
              <a:rPr lang="en-US" b="1" dirty="0" smtClean="0">
                <a:solidFill>
                  <a:srgbClr val="FF0000"/>
                </a:solidFill>
              </a:rPr>
              <a:t>Growth </a:t>
            </a:r>
            <a:r>
              <a:rPr lang="en-US" b="1" dirty="0">
                <a:solidFill>
                  <a:srgbClr val="FF0000"/>
                </a:solidFill>
              </a:rPr>
              <a:t>poles theory thus documents the contribution of polarization to the development of poles as well as peripheries </a:t>
            </a:r>
            <a:r>
              <a:rPr lang="en-US" b="1" dirty="0" smtClean="0">
                <a:solidFill>
                  <a:srgbClr val="FF0000"/>
                </a:solidFill>
              </a:rPr>
              <a:t>and this </a:t>
            </a:r>
            <a:r>
              <a:rPr lang="en-US" b="1" dirty="0">
                <a:solidFill>
                  <a:srgbClr val="FF0000"/>
                </a:solidFill>
              </a:rPr>
              <a:t>theory identifies 4 basic types of polarization (Adamčík, 2002):</a:t>
            </a:r>
          </a:p>
          <a:p>
            <a:r>
              <a:rPr lang="en-US" b="1" i="1" dirty="0" smtClean="0"/>
              <a:t>Technological </a:t>
            </a:r>
            <a:r>
              <a:rPr lang="en-US" b="1" i="1" dirty="0"/>
              <a:t>and technical</a:t>
            </a:r>
            <a:r>
              <a:rPr lang="en-US" b="1" dirty="0"/>
              <a:t> - based on the concentration of new technology in the growth pole,</a:t>
            </a:r>
          </a:p>
          <a:p>
            <a:r>
              <a:rPr lang="en-US" b="1" i="1" dirty="0" smtClean="0"/>
              <a:t>Income</a:t>
            </a:r>
            <a:r>
              <a:rPr lang="en-US" b="1" dirty="0" smtClean="0"/>
              <a:t> </a:t>
            </a:r>
            <a:r>
              <a:rPr lang="en-US" b="1" dirty="0"/>
              <a:t>- the growth pole contributes to the concentration and the growth of income due to expansion of services and dependence on demand and profit,</a:t>
            </a:r>
          </a:p>
          <a:p>
            <a:r>
              <a:rPr lang="en-US" b="1" i="1" dirty="0" smtClean="0"/>
              <a:t>Psychological</a:t>
            </a:r>
            <a:r>
              <a:rPr lang="en-US" b="1" dirty="0" smtClean="0"/>
              <a:t> </a:t>
            </a:r>
            <a:r>
              <a:rPr lang="en-US" b="1" dirty="0"/>
              <a:t>based on the optimistic anticipation of future demand in the propelled region,</a:t>
            </a:r>
          </a:p>
          <a:p>
            <a:r>
              <a:rPr lang="en-US" b="1" i="1" dirty="0" smtClean="0"/>
              <a:t>Geographical</a:t>
            </a:r>
            <a:r>
              <a:rPr lang="en-US" b="1" dirty="0" smtClean="0"/>
              <a:t> </a:t>
            </a:r>
            <a:r>
              <a:rPr lang="en-US" b="1" dirty="0"/>
              <a:t>based on the concentration of economic activity in a geographically determined space.</a:t>
            </a:r>
          </a:p>
          <a:p>
            <a:pPr marL="0" indent="0">
              <a:buNone/>
            </a:pPr>
            <a:endParaRPr lang="en-IN" dirty="0">
              <a:solidFill>
                <a:srgbClr val="FF0000"/>
              </a:solidFill>
            </a:endParaRPr>
          </a:p>
        </p:txBody>
      </p:sp>
    </p:spTree>
    <p:extLst>
      <p:ext uri="{BB962C8B-B14F-4D97-AF65-F5344CB8AC3E}">
        <p14:creationId xmlns:p14="http://schemas.microsoft.com/office/powerpoint/2010/main" val="3808688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82096" y="4280170"/>
            <a:ext cx="3501957" cy="632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i="1" dirty="0" smtClean="0">
                <a:solidFill>
                  <a:schemeClr val="tx1"/>
                </a:solidFill>
                <a:latin typeface="Calibri Light" panose="020F0302020204030204"/>
              </a:rPr>
              <a:t>     </a:t>
            </a:r>
          </a:p>
        </p:txBody>
      </p:sp>
      <p:sp>
        <p:nvSpPr>
          <p:cNvPr id="2" name="Rectangle 1"/>
          <p:cNvSpPr/>
          <p:nvPr/>
        </p:nvSpPr>
        <p:spPr>
          <a:xfrm>
            <a:off x="649224" y="630936"/>
            <a:ext cx="10853928" cy="4647426"/>
          </a:xfrm>
          <a:prstGeom prst="rect">
            <a:avLst/>
          </a:prstGeom>
        </p:spPr>
        <p:txBody>
          <a:bodyPr wrap="square">
            <a:spAutoFit/>
          </a:bodyPr>
          <a:lstStyle/>
          <a:p>
            <a:pPr>
              <a:lnSpc>
                <a:spcPct val="200000"/>
              </a:lnSpc>
            </a:pPr>
            <a:r>
              <a:rPr lang="en-IN" sz="2800" b="1" dirty="0" smtClean="0">
                <a:solidFill>
                  <a:srgbClr val="FF0000"/>
                </a:solidFill>
              </a:rPr>
              <a:t>Development </a:t>
            </a:r>
            <a:r>
              <a:rPr lang="en-IN" sz="2800" b="1" dirty="0">
                <a:solidFill>
                  <a:srgbClr val="FF0000"/>
                </a:solidFill>
              </a:rPr>
              <a:t>poles and </a:t>
            </a:r>
            <a:r>
              <a:rPr lang="en-IN" sz="2800" b="1" dirty="0" smtClean="0">
                <a:solidFill>
                  <a:srgbClr val="FF0000"/>
                </a:solidFill>
              </a:rPr>
              <a:t>growth </a:t>
            </a:r>
            <a:r>
              <a:rPr lang="en-IN" sz="2800" b="1" dirty="0">
                <a:solidFill>
                  <a:srgbClr val="FF0000"/>
                </a:solidFill>
              </a:rPr>
              <a:t>centres as </a:t>
            </a:r>
            <a:r>
              <a:rPr lang="en-IN" sz="2800" b="1" dirty="0" smtClean="0">
                <a:solidFill>
                  <a:srgbClr val="FF0000"/>
                </a:solidFill>
              </a:rPr>
              <a:t>synthetically </a:t>
            </a:r>
            <a:r>
              <a:rPr lang="en-IN" sz="2800" b="1" dirty="0">
                <a:solidFill>
                  <a:srgbClr val="FF0000"/>
                </a:solidFill>
              </a:rPr>
              <a:t>concepts </a:t>
            </a:r>
            <a:r>
              <a:rPr lang="en-IN" sz="2800" b="1" dirty="0" smtClean="0">
                <a:solidFill>
                  <a:srgbClr val="FF0000"/>
                </a:solidFill>
              </a:rPr>
              <a:t>:</a:t>
            </a:r>
          </a:p>
          <a:p>
            <a:pPr>
              <a:lnSpc>
                <a:spcPct val="200000"/>
              </a:lnSpc>
            </a:pPr>
            <a:r>
              <a:rPr lang="en-IN" sz="2400" b="1" dirty="0"/>
              <a:t> </a:t>
            </a:r>
            <a:r>
              <a:rPr lang="en-IN" sz="2400" b="1" dirty="0" smtClean="0"/>
              <a:t>           </a:t>
            </a:r>
            <a:r>
              <a:rPr lang="en-IN" sz="2400" b="1" dirty="0"/>
              <a:t>The concepts and theories of development poles </a:t>
            </a:r>
            <a:r>
              <a:rPr lang="en-IN" sz="2400" b="1" dirty="0" smtClean="0"/>
              <a:t>and growth </a:t>
            </a:r>
            <a:r>
              <a:rPr lang="en-IN" sz="2400" b="1" dirty="0"/>
              <a:t>centres </a:t>
            </a:r>
            <a:r>
              <a:rPr lang="en-IN" sz="2400" b="1" dirty="0" smtClean="0"/>
              <a:t>have </a:t>
            </a:r>
            <a:r>
              <a:rPr lang="en-IN" sz="2400" b="1" dirty="0"/>
              <a:t>quite </a:t>
            </a:r>
            <a:r>
              <a:rPr lang="en-IN" sz="2400" b="1" dirty="0" smtClean="0"/>
              <a:t>recently </a:t>
            </a:r>
            <a:r>
              <a:rPr lang="en-IN" sz="2400" b="1" dirty="0"/>
              <a:t>been introduced in theories of development and regional </a:t>
            </a:r>
            <a:r>
              <a:rPr lang="en-IN" sz="2400" b="1" dirty="0" smtClean="0"/>
              <a:t> and regional economics. The concepts employed somewhat ambiguous and still for being well established. The </a:t>
            </a:r>
            <a:r>
              <a:rPr lang="en-IN" sz="2400" b="1" dirty="0"/>
              <a:t>theory is </a:t>
            </a:r>
            <a:r>
              <a:rPr lang="en-IN" sz="2400" b="1" dirty="0" smtClean="0"/>
              <a:t>basically </a:t>
            </a:r>
            <a:r>
              <a:rPr lang="en-IN" sz="2400" b="1" dirty="0"/>
              <a:t>in need of a thorough </a:t>
            </a:r>
            <a:r>
              <a:rPr lang="en-IN" sz="2400" b="1" dirty="0" smtClean="0"/>
              <a:t>the economic development of regions.  </a:t>
            </a:r>
            <a:endParaRPr lang="en-IN" sz="2400" b="1" dirty="0"/>
          </a:p>
        </p:txBody>
      </p:sp>
    </p:spTree>
    <p:extLst>
      <p:ext uri="{BB962C8B-B14F-4D97-AF65-F5344CB8AC3E}">
        <p14:creationId xmlns:p14="http://schemas.microsoft.com/office/powerpoint/2010/main" val="49490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9224" y="1170432"/>
            <a:ext cx="10424161" cy="4915748"/>
          </a:xfrm>
        </p:spPr>
        <p:txBody>
          <a:bodyPr>
            <a:normAutofit fontScale="92500"/>
          </a:bodyPr>
          <a:lstStyle/>
          <a:p>
            <a:pPr>
              <a:lnSpc>
                <a:spcPct val="150000"/>
              </a:lnSpc>
              <a:buFont typeface="Wingdings" panose="05000000000000000000" pitchFamily="2" charset="2"/>
              <a:buChar char="ü"/>
            </a:pPr>
            <a:r>
              <a:rPr lang="en-US" b="1" dirty="0" smtClean="0"/>
              <a:t>         Although </a:t>
            </a:r>
            <a:r>
              <a:rPr lang="en-US" b="1" dirty="0"/>
              <a:t>originally the concepts of poles of growth were developed as a tool to study the anatomy of economic growth in abstract economic spaces, during time its scope has been con- </a:t>
            </a:r>
            <a:r>
              <a:rPr lang="en-US" b="1" dirty="0" smtClean="0"/>
              <a:t>side ably </a:t>
            </a:r>
            <a:r>
              <a:rPr lang="en-US" b="1" dirty="0"/>
              <a:t>broadened so that it now can be said to be a </a:t>
            </a:r>
            <a:r>
              <a:rPr lang="en-US" b="1" dirty="0" smtClean="0"/>
              <a:t>synthetically </a:t>
            </a:r>
            <a:r>
              <a:rPr lang="en-US" b="1" dirty="0"/>
              <a:t>concept oriented towards problems of socio-economic </a:t>
            </a:r>
            <a:r>
              <a:rPr lang="en-US" b="1" dirty="0" smtClean="0"/>
              <a:t>development.</a:t>
            </a:r>
            <a:r>
              <a:rPr lang="en-US" dirty="0"/>
              <a:t> </a:t>
            </a:r>
            <a:endParaRPr lang="en-US" dirty="0" smtClean="0"/>
          </a:p>
          <a:p>
            <a:pPr>
              <a:lnSpc>
                <a:spcPct val="150000"/>
              </a:lnSpc>
              <a:buFont typeface="Wingdings" panose="05000000000000000000" pitchFamily="2" charset="2"/>
              <a:buChar char="ü"/>
            </a:pPr>
            <a:r>
              <a:rPr lang="en-US" b="1" dirty="0" smtClean="0"/>
              <a:t>         Growth </a:t>
            </a:r>
            <a:r>
              <a:rPr lang="en-US" b="1" dirty="0"/>
              <a:t>pole</a:t>
            </a:r>
            <a:r>
              <a:rPr lang="en-US" dirty="0"/>
              <a:t>. </a:t>
            </a:r>
            <a:r>
              <a:rPr lang="en-US" b="1" dirty="0">
                <a:solidFill>
                  <a:srgbClr val="FF0000"/>
                </a:solidFill>
              </a:rPr>
              <a:t>GROWTH POLE</a:t>
            </a:r>
            <a:r>
              <a:rPr lang="en-US" dirty="0"/>
              <a:t> REFERS </a:t>
            </a:r>
            <a:r>
              <a:rPr lang="en-US" b="1" dirty="0"/>
              <a:t>to the concentration of highly innovative and technically advanced industries </a:t>
            </a:r>
            <a:r>
              <a:rPr lang="en-US" b="1" dirty="0" err="1" smtClean="0"/>
              <a:t>thatstimulate</a:t>
            </a:r>
            <a:r>
              <a:rPr lang="en-US" b="1" dirty="0"/>
              <a:t> economic development in linked businesses and industries. ... </a:t>
            </a:r>
            <a:r>
              <a:rPr lang="en-US" b="1" dirty="0" smtClean="0"/>
              <a:t>These </a:t>
            </a:r>
            <a:r>
              <a:rPr lang="en-US" b="1" dirty="0"/>
              <a:t>concentrations of industries often affected the economies of geographical areas outside their immediate</a:t>
            </a:r>
            <a:r>
              <a:rPr lang="en-US" dirty="0"/>
              <a:t> </a:t>
            </a:r>
            <a:r>
              <a:rPr lang="en-US" b="1" dirty="0"/>
              <a:t>regions</a:t>
            </a:r>
            <a:r>
              <a:rPr lang="en-US" dirty="0"/>
              <a:t>.</a:t>
            </a:r>
            <a:endParaRPr lang="en-IN" dirty="0"/>
          </a:p>
        </p:txBody>
      </p:sp>
      <p:sp>
        <p:nvSpPr>
          <p:cNvPr id="4" name="Rectangle 3"/>
          <p:cNvSpPr/>
          <p:nvPr/>
        </p:nvSpPr>
        <p:spPr>
          <a:xfrm>
            <a:off x="868680" y="758952"/>
            <a:ext cx="10543031" cy="523220"/>
          </a:xfrm>
          <a:prstGeom prst="rect">
            <a:avLst/>
          </a:prstGeom>
        </p:spPr>
        <p:txBody>
          <a:bodyPr wrap="square">
            <a:spAutoFit/>
          </a:bodyPr>
          <a:lstStyle/>
          <a:p>
            <a:r>
              <a:rPr lang="en-IN" sz="2800" b="1" dirty="0" smtClean="0">
                <a:solidFill>
                  <a:srgbClr val="FF0000"/>
                </a:solidFill>
              </a:rPr>
              <a:t>Scope and Significance of Growth Pole and Growth Centre Theory</a:t>
            </a:r>
            <a:endParaRPr lang="en-IN" sz="2800" b="1" dirty="0">
              <a:solidFill>
                <a:srgbClr val="FF0000"/>
              </a:solidFill>
            </a:endParaRPr>
          </a:p>
        </p:txBody>
      </p:sp>
    </p:spTree>
    <p:extLst>
      <p:ext uri="{BB962C8B-B14F-4D97-AF65-F5344CB8AC3E}">
        <p14:creationId xmlns:p14="http://schemas.microsoft.com/office/powerpoint/2010/main" val="4026885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984248"/>
            <a:ext cx="10543032" cy="4169664"/>
          </a:xfrm>
        </p:spPr>
        <p:txBody>
          <a:bodyPr>
            <a:normAutofit fontScale="92500" lnSpcReduction="10000"/>
          </a:bodyPr>
          <a:lstStyle/>
          <a:p>
            <a:pPr>
              <a:lnSpc>
                <a:spcPct val="150000"/>
              </a:lnSpc>
              <a:buFont typeface="Wingdings" panose="05000000000000000000" pitchFamily="2" charset="2"/>
              <a:buChar char="v"/>
            </a:pPr>
            <a:r>
              <a:rPr lang="en-US" b="1" dirty="0" smtClean="0"/>
              <a:t>    In </a:t>
            </a:r>
            <a:r>
              <a:rPr lang="en-US" b="1" dirty="0"/>
              <a:t>recent years growth pole and growth </a:t>
            </a:r>
            <a:r>
              <a:rPr lang="en-US" b="1" dirty="0" smtClean="0"/>
              <a:t>center </a:t>
            </a:r>
            <a:r>
              <a:rPr lang="en-US" b="1" dirty="0"/>
              <a:t>theory has been a major source of economic </a:t>
            </a:r>
            <a:r>
              <a:rPr lang="en-US" b="1" dirty="0" smtClean="0"/>
              <a:t>development planning </a:t>
            </a:r>
            <a:r>
              <a:rPr lang="en-US" b="1" dirty="0"/>
              <a:t>strategy. The </a:t>
            </a:r>
            <a:r>
              <a:rPr lang="en-US" b="1" dirty="0" smtClean="0"/>
              <a:t>agglomeration </a:t>
            </a:r>
            <a:r>
              <a:rPr lang="en-US" b="1" dirty="0"/>
              <a:t>factors of </a:t>
            </a:r>
            <a:r>
              <a:rPr lang="en-US" b="1" dirty="0" smtClean="0"/>
              <a:t>Webern </a:t>
            </a:r>
            <a:r>
              <a:rPr lang="en-US" b="1" dirty="0"/>
              <a:t>industrial location can be traced back while </a:t>
            </a:r>
            <a:r>
              <a:rPr lang="en-US" b="1" dirty="0" smtClean="0"/>
              <a:t>analyzing </a:t>
            </a:r>
            <a:r>
              <a:rPr lang="en-US" b="1" dirty="0"/>
              <a:t>the concept of the growth pole theory</a:t>
            </a:r>
            <a:r>
              <a:rPr lang="en-US" b="1" dirty="0" smtClean="0"/>
              <a:t>.</a:t>
            </a:r>
          </a:p>
          <a:p>
            <a:pPr>
              <a:lnSpc>
                <a:spcPct val="150000"/>
              </a:lnSpc>
              <a:buFont typeface="Wingdings" panose="05000000000000000000" pitchFamily="2" charset="2"/>
              <a:buChar char="v"/>
            </a:pPr>
            <a:r>
              <a:rPr lang="en-US" b="1" dirty="0" smtClean="0"/>
              <a:t>      Growth</a:t>
            </a:r>
            <a:r>
              <a:rPr lang="en-US" b="1" dirty="0"/>
              <a:t> generally does not take place simultaneously at all places but is concentrated in few places. Such places are called growth poles and growth </a:t>
            </a:r>
            <a:r>
              <a:rPr lang="en-US" b="1" dirty="0" smtClean="0"/>
              <a:t>centers. </a:t>
            </a:r>
            <a:r>
              <a:rPr lang="en-US" b="1" dirty="0"/>
              <a:t>The theory of growth pole and growth </a:t>
            </a:r>
            <a:r>
              <a:rPr lang="en-US" b="1" dirty="0" smtClean="0"/>
              <a:t>centers</a:t>
            </a:r>
            <a:r>
              <a:rPr lang="en-US" b="1" dirty="0"/>
              <a:t> may be successfully applied to attain a balanced regional development.</a:t>
            </a:r>
            <a:endParaRPr lang="en-IN" b="1" dirty="0"/>
          </a:p>
        </p:txBody>
      </p:sp>
      <p:sp>
        <p:nvSpPr>
          <p:cNvPr id="2" name="Rounded Rectangle 1"/>
          <p:cNvSpPr/>
          <p:nvPr/>
        </p:nvSpPr>
        <p:spPr>
          <a:xfrm>
            <a:off x="699516" y="914400"/>
            <a:ext cx="10789920" cy="685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FF0000"/>
                </a:solidFill>
              </a:rPr>
              <a:t>Importance of G</a:t>
            </a:r>
            <a:r>
              <a:rPr lang="en-US" sz="3200" b="1" dirty="0" smtClean="0">
                <a:solidFill>
                  <a:srgbClr val="FF0000"/>
                </a:solidFill>
              </a:rPr>
              <a:t>growth Pole </a:t>
            </a:r>
            <a:r>
              <a:rPr lang="en-US" sz="3200" b="1" dirty="0">
                <a:solidFill>
                  <a:srgbClr val="FF0000"/>
                </a:solidFill>
              </a:rPr>
              <a:t>and </a:t>
            </a:r>
            <a:r>
              <a:rPr lang="en-US" sz="3200" b="1" dirty="0" smtClean="0">
                <a:solidFill>
                  <a:srgbClr val="FF0000"/>
                </a:solidFill>
              </a:rPr>
              <a:t>Growth Center Theory</a:t>
            </a:r>
            <a:r>
              <a:rPr lang="en-US" sz="3200" b="1" dirty="0"/>
              <a:t> </a:t>
            </a:r>
            <a:endParaRPr lang="en-IN" sz="3200" b="1" dirty="0"/>
          </a:p>
        </p:txBody>
      </p:sp>
    </p:spTree>
    <p:extLst>
      <p:ext uri="{BB962C8B-B14F-4D97-AF65-F5344CB8AC3E}">
        <p14:creationId xmlns:p14="http://schemas.microsoft.com/office/powerpoint/2010/main" val="2623918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9808" y="525422"/>
            <a:ext cx="10725912" cy="5909310"/>
          </a:xfrm>
          <a:prstGeom prst="rect">
            <a:avLst/>
          </a:prstGeom>
        </p:spPr>
        <p:txBody>
          <a:bodyPr wrap="square">
            <a:spAutoFit/>
          </a:bodyPr>
          <a:lstStyle/>
          <a:p>
            <a:pPr>
              <a:lnSpc>
                <a:spcPct val="150000"/>
              </a:lnSpc>
            </a:pPr>
            <a:r>
              <a:rPr lang="en-US" dirty="0"/>
              <a:t>REGIONAL DEVELOPMENT MODELS: GROWTH POLES AND INTEGRATED DEVELOPMENT </a:t>
            </a:r>
            <a:r>
              <a:rPr lang="en-US" dirty="0" smtClean="0"/>
              <a:t>           </a:t>
            </a:r>
          </a:p>
          <a:p>
            <a:pPr>
              <a:lnSpc>
                <a:spcPct val="150000"/>
              </a:lnSpc>
            </a:pPr>
            <a:endParaRPr lang="en-US" dirty="0"/>
          </a:p>
          <a:p>
            <a:pPr>
              <a:lnSpc>
                <a:spcPct val="200000"/>
              </a:lnSpc>
            </a:pPr>
            <a:r>
              <a:rPr lang="en-US" dirty="0" smtClean="0"/>
              <a:t>        </a:t>
            </a:r>
            <a:r>
              <a:rPr lang="en-US" b="1" dirty="0" smtClean="0"/>
              <a:t>The </a:t>
            </a:r>
            <a:r>
              <a:rPr lang="en-US" b="1" dirty="0"/>
              <a:t>formulation of regional development strategy is a basic requirement for the successful implementation of regional programming. A constitutive element of this strategy is the selection of the spatial or regional development model. Internationally, there are two dominant models: the growth poles and diffusion model, and the model of integrated – local - endogenous development. The first perspective refers to the attraction of activities and the concentration of growth in poles, from where the diffusion of growth is expected to occur towards the surrounding region (Perroux, 1955; </a:t>
            </a:r>
            <a:r>
              <a:rPr lang="en-US" b="1" dirty="0" err="1"/>
              <a:t>Aydalot</a:t>
            </a:r>
            <a:r>
              <a:rPr lang="en-US" b="1" dirty="0"/>
              <a:t>, 1965; </a:t>
            </a:r>
            <a:r>
              <a:rPr lang="en-US" b="1" dirty="0" err="1"/>
              <a:t>Boudeville</a:t>
            </a:r>
            <a:r>
              <a:rPr lang="en-US" b="1" dirty="0"/>
              <a:t>, 1968). The second model refers to the integrated spatial development, which is based on the </a:t>
            </a:r>
            <a:r>
              <a:rPr lang="en-US" b="1" dirty="0" err="1"/>
              <a:t>utilisation</a:t>
            </a:r>
            <a:r>
              <a:rPr lang="en-US" b="1" dirty="0"/>
              <a:t> of the endogenous potential of the regions (Coffey and </a:t>
            </a:r>
            <a:r>
              <a:rPr lang="en-US" b="1" dirty="0" err="1"/>
              <a:t>Polese</a:t>
            </a:r>
            <a:r>
              <a:rPr lang="en-US" b="1" dirty="0"/>
              <a:t>, 1985; </a:t>
            </a:r>
            <a:r>
              <a:rPr lang="en-US" b="1" dirty="0" err="1"/>
              <a:t>Barquero</a:t>
            </a:r>
            <a:r>
              <a:rPr lang="en-US" b="1" dirty="0"/>
              <a:t>, 1991; </a:t>
            </a:r>
            <a:r>
              <a:rPr lang="en-US" b="1" dirty="0" err="1"/>
              <a:t>Garofoli</a:t>
            </a:r>
            <a:r>
              <a:rPr lang="en-US" b="1" dirty="0"/>
              <a:t>, 2002). The strategy, that is based on the growth poles model, has ruled the field at an international level since </a:t>
            </a:r>
            <a:endParaRPr lang="en-IN" b="1" dirty="0"/>
          </a:p>
        </p:txBody>
      </p:sp>
    </p:spTree>
    <p:extLst>
      <p:ext uri="{BB962C8B-B14F-4D97-AF65-F5344CB8AC3E}">
        <p14:creationId xmlns:p14="http://schemas.microsoft.com/office/powerpoint/2010/main" val="3389019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76656"/>
            <a:ext cx="9601196" cy="886969"/>
          </a:xfrm>
        </p:spPr>
        <p:txBody>
          <a:bodyPr>
            <a:noAutofit/>
          </a:bodyPr>
          <a:lstStyle/>
          <a:p>
            <a:r>
              <a:rPr lang="en-US" sz="2400" dirty="0">
                <a:solidFill>
                  <a:srgbClr val="FF0000"/>
                </a:solidFill>
              </a:rPr>
              <a:t>REGIONAL </a:t>
            </a:r>
            <a:r>
              <a:rPr lang="en-US" sz="2400" dirty="0" smtClean="0">
                <a:solidFill>
                  <a:srgbClr val="FF0000"/>
                </a:solidFill>
              </a:rPr>
              <a:t>DEVELOPMENT: GROWTH </a:t>
            </a:r>
            <a:r>
              <a:rPr lang="en-US" sz="2400" dirty="0">
                <a:solidFill>
                  <a:srgbClr val="FF0000"/>
                </a:solidFill>
              </a:rPr>
              <a:t>POLES AND INTEGRATED </a:t>
            </a:r>
            <a:r>
              <a:rPr lang="en-US" sz="2400" dirty="0" smtClean="0">
                <a:solidFill>
                  <a:srgbClr val="FF0000"/>
                </a:solidFill>
              </a:rPr>
              <a:t>DEVELOPMENT </a:t>
            </a:r>
            <a:endParaRPr lang="en-IN" sz="2400" dirty="0">
              <a:solidFill>
                <a:srgbClr val="FF0000"/>
              </a:solidFill>
            </a:endParaRPr>
          </a:p>
        </p:txBody>
      </p:sp>
      <p:sp>
        <p:nvSpPr>
          <p:cNvPr id="3" name="Content Placeholder 2"/>
          <p:cNvSpPr>
            <a:spLocks noGrp="1"/>
          </p:cNvSpPr>
          <p:nvPr>
            <p:ph idx="1"/>
          </p:nvPr>
        </p:nvSpPr>
        <p:spPr>
          <a:xfrm>
            <a:off x="786384" y="1563625"/>
            <a:ext cx="10652760" cy="5001767"/>
          </a:xfrm>
        </p:spPr>
        <p:txBody>
          <a:bodyPr>
            <a:normAutofit fontScale="62500" lnSpcReduction="20000"/>
          </a:bodyPr>
          <a:lstStyle/>
          <a:p>
            <a:pPr marL="0" indent="0" algn="just">
              <a:lnSpc>
                <a:spcPct val="200000"/>
              </a:lnSpc>
              <a:buNone/>
            </a:pPr>
            <a:r>
              <a:rPr lang="en-US" b="1" dirty="0" smtClean="0"/>
              <a:t>             </a:t>
            </a:r>
            <a:r>
              <a:rPr lang="en-US" sz="2900" b="1" dirty="0" smtClean="0"/>
              <a:t> The </a:t>
            </a:r>
            <a:r>
              <a:rPr lang="en-US" sz="2900" b="1" dirty="0"/>
              <a:t>formulation of regional development strategy is a basic requirement for the successful implementation of regional programming. A constitutive element of this strategy is the selection of the spatial or regional development model. Internationally, there are two dominant models: the growth poles and diffusion model, and the model of integrated – local - endogenous development. The first perspective refers to the attraction of activities and the concentration of growth in poles, from where the diffusion of growth is expected to occur towards the surrounding region (Perroux, 1955; </a:t>
            </a:r>
            <a:r>
              <a:rPr lang="en-US" sz="2900" b="1" dirty="0" err="1"/>
              <a:t>Aydalot</a:t>
            </a:r>
            <a:r>
              <a:rPr lang="en-US" sz="2900" b="1" dirty="0"/>
              <a:t>, 1965; </a:t>
            </a:r>
            <a:r>
              <a:rPr lang="en-US" sz="2900" b="1" dirty="0" err="1"/>
              <a:t>Boudeville</a:t>
            </a:r>
            <a:r>
              <a:rPr lang="en-US" sz="2900" b="1" dirty="0"/>
              <a:t>, 1968). The </a:t>
            </a:r>
            <a:r>
              <a:rPr lang="en-US" sz="2900" b="1" dirty="0" smtClean="0"/>
              <a:t>growth pole </a:t>
            </a:r>
            <a:r>
              <a:rPr lang="en-US" sz="2900" b="1" dirty="0"/>
              <a:t>model refers to the integrated spatial development, which is based on the </a:t>
            </a:r>
            <a:r>
              <a:rPr lang="en-US" sz="2900" b="1" dirty="0" err="1"/>
              <a:t>utilisation</a:t>
            </a:r>
            <a:r>
              <a:rPr lang="en-US" sz="2900" b="1" dirty="0"/>
              <a:t> of the endogenous potential of the </a:t>
            </a:r>
            <a:r>
              <a:rPr lang="en-US" sz="2900" b="1" dirty="0" smtClean="0"/>
              <a:t>regions. </a:t>
            </a:r>
            <a:endParaRPr lang="en-IN" sz="2900" b="1" dirty="0"/>
          </a:p>
        </p:txBody>
      </p:sp>
    </p:spTree>
    <p:extLst>
      <p:ext uri="{BB962C8B-B14F-4D97-AF65-F5344CB8AC3E}">
        <p14:creationId xmlns:p14="http://schemas.microsoft.com/office/powerpoint/2010/main" val="180637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solidFill>
                  <a:srgbClr val="FF00FF"/>
                </a:solidFill>
                <a:latin typeface="Calibri Light" panose="020F0302020204030204"/>
              </a:rPr>
              <a:t>MEANING OF GEOGRAPHIC SPACE</a:t>
            </a:r>
            <a:endParaRPr lang="en-IN" dirty="0">
              <a:solidFill>
                <a:srgbClr val="FF00FF"/>
              </a:solidFill>
              <a:latin typeface="Calibri Light" panose="020F0302020204030204"/>
            </a:endParaRPr>
          </a:p>
        </p:txBody>
      </p:sp>
      <p:sp>
        <p:nvSpPr>
          <p:cNvPr id="3" name="Content Placeholder 2"/>
          <p:cNvSpPr>
            <a:spLocks noGrp="1"/>
          </p:cNvSpPr>
          <p:nvPr>
            <p:ph idx="1"/>
          </p:nvPr>
        </p:nvSpPr>
        <p:spPr>
          <a:xfrm>
            <a:off x="1106424" y="2556932"/>
            <a:ext cx="10195560" cy="3185500"/>
          </a:xfrm>
        </p:spPr>
        <p:txBody>
          <a:bodyPr/>
          <a:lstStyle/>
          <a:p>
            <a:pPr marL="0" indent="0" algn="just">
              <a:buNone/>
            </a:pPr>
            <a:r>
              <a:rPr lang="en-IN" sz="3200" b="1" dirty="0" smtClean="0">
                <a:solidFill>
                  <a:srgbClr val="FF0000"/>
                </a:solidFill>
                <a:latin typeface="Calibri Light" panose="020F0302020204030204"/>
              </a:rPr>
              <a:t>Definition</a:t>
            </a:r>
            <a:r>
              <a:rPr lang="en-IN" sz="3200" dirty="0" smtClean="0">
                <a:solidFill>
                  <a:prstClr val="black"/>
                </a:solidFill>
                <a:latin typeface="Calibri Light" panose="020F0302020204030204"/>
              </a:rPr>
              <a:t>: </a:t>
            </a:r>
            <a:r>
              <a:rPr lang="en-IN" sz="3200" dirty="0" smtClean="0">
                <a:solidFill>
                  <a:srgbClr val="0070C0"/>
                </a:solidFill>
                <a:latin typeface="Calibri Light" panose="020F0302020204030204"/>
              </a:rPr>
              <a:t>Geographic space </a:t>
            </a:r>
            <a:r>
              <a:rPr lang="en-IN" sz="3200" dirty="0" smtClean="0">
                <a:solidFill>
                  <a:prstClr val="black"/>
                </a:solidFill>
                <a:latin typeface="Calibri Light" panose="020F0302020204030204"/>
              </a:rPr>
              <a:t>is composed of Natural elements such as vegetation , soil, mountain, climate and bodies of water, as well as social and cultural elements, that is the economic and social organization of people and their values and customs. </a:t>
            </a:r>
            <a:endParaRPr lang="en-IN" dirty="0"/>
          </a:p>
        </p:txBody>
      </p:sp>
    </p:spTree>
    <p:extLst>
      <p:ext uri="{BB962C8B-B14F-4D97-AF65-F5344CB8AC3E}">
        <p14:creationId xmlns:p14="http://schemas.microsoft.com/office/powerpoint/2010/main" val="1385866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5145" y="2586390"/>
            <a:ext cx="6455664" cy="7587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6600" b="1" dirty="0" smtClean="0">
                <a:solidFill>
                  <a:srgbClr val="0000CC"/>
                </a:solidFill>
                <a:latin typeface="Adobe Caslon Pro Bold" panose="0205070206050A020403" pitchFamily="18" charset="0"/>
              </a:rPr>
              <a:t>Thank you</a:t>
            </a:r>
            <a:endParaRPr lang="en-IN" sz="6600" b="1" dirty="0">
              <a:solidFill>
                <a:srgbClr val="0000CC"/>
              </a:solidFill>
              <a:latin typeface="Adobe Caslon Pro Bold" panose="0205070206050A020403" pitchFamily="18" charset="0"/>
            </a:endParaRPr>
          </a:p>
        </p:txBody>
      </p:sp>
    </p:spTree>
    <p:extLst>
      <p:ext uri="{BB962C8B-B14F-4D97-AF65-F5344CB8AC3E}">
        <p14:creationId xmlns:p14="http://schemas.microsoft.com/office/powerpoint/2010/main" val="157267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583" y="1099226"/>
            <a:ext cx="10282136" cy="512783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2000" b="1" dirty="0" smtClean="0">
              <a:solidFill>
                <a:srgbClr val="FF0000"/>
              </a:solidFill>
              <a:latin typeface="Calibri Light" panose="020F0302020204030204"/>
            </a:endParaRPr>
          </a:p>
          <a:p>
            <a:endParaRPr lang="en-IN" sz="2000" b="1" dirty="0">
              <a:solidFill>
                <a:srgbClr val="FF0000"/>
              </a:solidFill>
              <a:latin typeface="Calibri Light" panose="020F0302020204030204"/>
            </a:endParaRPr>
          </a:p>
          <a:p>
            <a:pPr marL="342900" indent="-342900">
              <a:buFont typeface="Wingdings" panose="05000000000000000000" pitchFamily="2" charset="2"/>
              <a:buChar char="ü"/>
            </a:pPr>
            <a:r>
              <a:rPr lang="en-IN" sz="2000" b="1" dirty="0" smtClean="0">
                <a:solidFill>
                  <a:srgbClr val="FF0000"/>
                </a:solidFill>
                <a:latin typeface="Calibri Light" panose="020F0302020204030204"/>
              </a:rPr>
              <a:t>What is geographic Space?</a:t>
            </a:r>
          </a:p>
          <a:p>
            <a:r>
              <a:rPr lang="en-IN" sz="2000" b="1" dirty="0">
                <a:solidFill>
                  <a:prstClr val="black"/>
                </a:solidFill>
                <a:latin typeface="Calibri Light" panose="020F0302020204030204"/>
              </a:rPr>
              <a:t> </a:t>
            </a:r>
            <a:r>
              <a:rPr lang="en-IN" sz="2000" b="1" dirty="0" smtClean="0">
                <a:solidFill>
                  <a:prstClr val="black"/>
                </a:solidFill>
                <a:latin typeface="Calibri Light" panose="020F0302020204030204"/>
              </a:rPr>
              <a:t>     Geographic space is a set of ordered locations. Location (topos) is one of Geographer’s fundamental concepts and is defined as a place, or action (or) process of placing someone or something in a particular position.</a:t>
            </a:r>
          </a:p>
          <a:p>
            <a:endParaRPr lang="en-IN" sz="2000" b="1" dirty="0" smtClean="0">
              <a:solidFill>
                <a:srgbClr val="FF0000"/>
              </a:solidFill>
              <a:latin typeface="Calibri Light" panose="020F0302020204030204"/>
            </a:endParaRPr>
          </a:p>
          <a:p>
            <a:pPr marL="342900" indent="-342900">
              <a:buFont typeface="Wingdings" panose="05000000000000000000" pitchFamily="2" charset="2"/>
              <a:buChar char="ü"/>
            </a:pPr>
            <a:r>
              <a:rPr lang="en-IN" sz="2000" b="1" dirty="0" smtClean="0">
                <a:solidFill>
                  <a:srgbClr val="FF0000"/>
                </a:solidFill>
                <a:latin typeface="Calibri Light" panose="020F0302020204030204"/>
              </a:rPr>
              <a:t>Why Space is Important in Geography?</a:t>
            </a:r>
          </a:p>
          <a:p>
            <a:r>
              <a:rPr lang="en-IN" sz="2000" b="1" dirty="0">
                <a:solidFill>
                  <a:prstClr val="black"/>
                </a:solidFill>
                <a:latin typeface="Calibri Light" panose="020F0302020204030204"/>
              </a:rPr>
              <a:t> </a:t>
            </a:r>
            <a:r>
              <a:rPr lang="en-IN" sz="2000" b="1" dirty="0" smtClean="0">
                <a:solidFill>
                  <a:prstClr val="black"/>
                </a:solidFill>
                <a:latin typeface="Calibri Light" panose="020F0302020204030204"/>
              </a:rPr>
              <a:t>      The concepts of this and space and very important for understanding the function of phenomena in the natural world. Time is important to physical geography, because the spatial pattern they study can often only be explained in historic terms, “SPACE” represents the real world or environment. </a:t>
            </a:r>
          </a:p>
          <a:p>
            <a:r>
              <a:rPr lang="en-IN" sz="2000" b="1" dirty="0">
                <a:solidFill>
                  <a:prstClr val="black"/>
                </a:solidFill>
                <a:latin typeface="Calibri Light" panose="020F0302020204030204"/>
              </a:rPr>
              <a:t> </a:t>
            </a:r>
            <a:r>
              <a:rPr lang="en-IN" sz="2000" b="1" dirty="0" smtClean="0">
                <a:solidFill>
                  <a:prstClr val="black"/>
                </a:solidFill>
                <a:latin typeface="Calibri Light" panose="020F0302020204030204"/>
              </a:rPr>
              <a:t>  The (EX) of space in geography a  Space is a general objective location or area (EX) </a:t>
            </a:r>
          </a:p>
          <a:p>
            <a:r>
              <a:rPr lang="en-IN" sz="2000" b="1" dirty="0">
                <a:solidFill>
                  <a:prstClr val="black"/>
                </a:solidFill>
                <a:latin typeface="Calibri Light" panose="020F0302020204030204"/>
              </a:rPr>
              <a:t> </a:t>
            </a:r>
            <a:r>
              <a:rPr lang="en-IN" sz="2000" b="1" dirty="0" smtClean="0">
                <a:solidFill>
                  <a:prstClr val="black"/>
                </a:solidFill>
                <a:latin typeface="Calibri Light" panose="020F0302020204030204"/>
              </a:rPr>
              <a:t>  </a:t>
            </a:r>
            <a:r>
              <a:rPr lang="en-IN" sz="2000" b="1" dirty="0" smtClean="0">
                <a:solidFill>
                  <a:srgbClr val="C00000"/>
                </a:solidFill>
                <a:latin typeface="Calibri Light" panose="020F0302020204030204"/>
              </a:rPr>
              <a:t>“DUSTIN” </a:t>
            </a:r>
            <a:r>
              <a:rPr lang="en-IN" sz="2000" b="1" dirty="0" smtClean="0">
                <a:solidFill>
                  <a:schemeClr val="tx1"/>
                </a:solidFill>
                <a:latin typeface="Calibri Light" panose="020F0302020204030204"/>
              </a:rPr>
              <a:t>is studying the Languages human speak, he might at America or he might compare residents of Taxes to residents of revels or Massachusetts. The U.S as well as the states of Texas, Nevada and all are spaces. </a:t>
            </a:r>
          </a:p>
          <a:p>
            <a:endParaRPr lang="en-IN" sz="2000" b="1" dirty="0" smtClean="0">
              <a:solidFill>
                <a:srgbClr val="C00000"/>
              </a:solidFill>
              <a:latin typeface="Calibri Light" panose="020F0302020204030204"/>
            </a:endParaRPr>
          </a:p>
          <a:p>
            <a:r>
              <a:rPr lang="en-IN" sz="2000" b="1" dirty="0" smtClean="0">
                <a:solidFill>
                  <a:prstClr val="black"/>
                </a:solidFill>
                <a:latin typeface="Calibri Light" panose="020F0302020204030204"/>
              </a:rPr>
              <a:t>  </a:t>
            </a:r>
          </a:p>
          <a:p>
            <a:r>
              <a:rPr lang="en-IN" sz="2000" b="1" dirty="0" smtClean="0">
                <a:solidFill>
                  <a:prstClr val="black"/>
                </a:solidFill>
                <a:latin typeface="Calibri Light" panose="020F0302020204030204"/>
              </a:rPr>
              <a:t>     </a:t>
            </a:r>
          </a:p>
        </p:txBody>
      </p:sp>
      <p:sp>
        <p:nvSpPr>
          <p:cNvPr id="6" name="Rectangle 5"/>
          <p:cNvSpPr/>
          <p:nvPr/>
        </p:nvSpPr>
        <p:spPr>
          <a:xfrm>
            <a:off x="943583" y="622570"/>
            <a:ext cx="3579779" cy="4766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C00000"/>
                </a:solidFill>
              </a:rPr>
              <a:t>Meaning of Space:</a:t>
            </a:r>
            <a:endParaRPr lang="en-IN" sz="3200" b="1" dirty="0">
              <a:solidFill>
                <a:srgbClr val="C00000"/>
              </a:solidFill>
            </a:endParaRPr>
          </a:p>
        </p:txBody>
      </p:sp>
    </p:spTree>
    <p:extLst>
      <p:ext uri="{BB962C8B-B14F-4D97-AF65-F5344CB8AC3E}">
        <p14:creationId xmlns:p14="http://schemas.microsoft.com/office/powerpoint/2010/main" val="2492738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9226" y="1215957"/>
            <a:ext cx="9990306" cy="4542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anose="05000000000000000000" pitchFamily="2" charset="2"/>
              <a:buChar char="Ø"/>
            </a:pPr>
            <a:r>
              <a:rPr lang="en-IN" sz="2000" b="1" dirty="0" smtClean="0">
                <a:solidFill>
                  <a:srgbClr val="FF0000"/>
                </a:solidFill>
                <a:latin typeface="Bell MT" panose="02020503060305020303" pitchFamily="18" charset="0"/>
              </a:rPr>
              <a:t> If Geography include Space?</a:t>
            </a:r>
          </a:p>
          <a:p>
            <a:pPr>
              <a:lnSpc>
                <a:spcPct val="200000"/>
              </a:lnSpc>
            </a:pPr>
            <a:r>
              <a:rPr lang="en-IN" sz="2000" b="1" dirty="0" smtClean="0">
                <a:solidFill>
                  <a:prstClr val="black"/>
                </a:solidFill>
                <a:latin typeface="Bell MT" panose="02020503060305020303" pitchFamily="18" charset="0"/>
              </a:rPr>
              <a:t>              Geographers study the </a:t>
            </a:r>
            <a:r>
              <a:rPr lang="en-IN" sz="2000" b="1" dirty="0" smtClean="0">
                <a:solidFill>
                  <a:srgbClr val="C00000"/>
                </a:solidFill>
                <a:latin typeface="Bell MT" panose="02020503060305020303" pitchFamily="18" charset="0"/>
              </a:rPr>
              <a:t>S</a:t>
            </a:r>
            <a:r>
              <a:rPr lang="en-IN" sz="2000" b="1" i="1" dirty="0" smtClean="0">
                <a:solidFill>
                  <a:srgbClr val="C00000"/>
                </a:solidFill>
                <a:latin typeface="Bell MT" panose="02020503060305020303" pitchFamily="18" charset="0"/>
              </a:rPr>
              <a:t>pace</a:t>
            </a:r>
            <a:r>
              <a:rPr lang="en-IN" sz="2000" b="1" dirty="0" smtClean="0">
                <a:solidFill>
                  <a:prstClr val="black"/>
                </a:solidFill>
                <a:latin typeface="Bell MT" panose="02020503060305020303" pitchFamily="18" charset="0"/>
              </a:rPr>
              <a:t> and the temporal database distribution of phenomena, processes and features as well as the interaction of humans and their Environment. Because </a:t>
            </a:r>
            <a:r>
              <a:rPr lang="en-IN" sz="2000" b="1" dirty="0" smtClean="0">
                <a:solidFill>
                  <a:srgbClr val="C00000"/>
                </a:solidFill>
                <a:latin typeface="Bell MT" panose="02020503060305020303" pitchFamily="18" charset="0"/>
              </a:rPr>
              <a:t>Space</a:t>
            </a:r>
            <a:r>
              <a:rPr lang="en-IN" sz="2000" b="1" dirty="0" smtClean="0">
                <a:solidFill>
                  <a:prstClr val="black"/>
                </a:solidFill>
                <a:latin typeface="Bell MT" panose="02020503060305020303" pitchFamily="18" charset="0"/>
              </a:rPr>
              <a:t> and place affect a variety of topics, are economics, health, climate, plants, animals and human beings. Geography is highly interrelated to space. </a:t>
            </a:r>
          </a:p>
          <a:p>
            <a:pPr marL="342900" indent="-342900">
              <a:lnSpc>
                <a:spcPct val="200000"/>
              </a:lnSpc>
              <a:buFont typeface="Wingdings" panose="05000000000000000000" pitchFamily="2" charset="2"/>
              <a:buChar char="Ø"/>
            </a:pPr>
            <a:r>
              <a:rPr lang="en-IN" sz="2000" b="1" dirty="0" smtClean="0">
                <a:solidFill>
                  <a:srgbClr val="FF0000"/>
                </a:solidFill>
                <a:latin typeface="Bell MT" panose="02020503060305020303" pitchFamily="18" charset="0"/>
              </a:rPr>
              <a:t>Who is Father of GEOGRAPHY?</a:t>
            </a:r>
          </a:p>
          <a:p>
            <a:pPr>
              <a:lnSpc>
                <a:spcPct val="200000"/>
              </a:lnSpc>
            </a:pPr>
            <a:r>
              <a:rPr lang="en-IN" sz="2000" b="1" dirty="0" smtClean="0">
                <a:solidFill>
                  <a:srgbClr val="0000CC"/>
                </a:solidFill>
                <a:latin typeface="Bell MT" panose="02020503060305020303" pitchFamily="18" charset="0"/>
              </a:rPr>
              <a:t>ERATOSTHENES</a:t>
            </a:r>
            <a:r>
              <a:rPr lang="en-IN" sz="2000" b="1" dirty="0" smtClean="0">
                <a:solidFill>
                  <a:prstClr val="black"/>
                </a:solidFill>
                <a:latin typeface="Bell MT" panose="02020503060305020303" pitchFamily="18" charset="0"/>
              </a:rPr>
              <a:t>, the ancient Greek scholar is called the “Father of GEOGRAPHY”. He was the first one to use the word geography and he also had a small-scale nation of the planet that helped him to determine the circumference of the Earth.  </a:t>
            </a:r>
            <a:endParaRPr lang="en-IN" dirty="0">
              <a:latin typeface="Bell MT" panose="02020503060305020303" pitchFamily="18" charset="0"/>
            </a:endParaRPr>
          </a:p>
        </p:txBody>
      </p:sp>
    </p:spTree>
    <p:extLst>
      <p:ext uri="{BB962C8B-B14F-4D97-AF65-F5344CB8AC3E}">
        <p14:creationId xmlns:p14="http://schemas.microsoft.com/office/powerpoint/2010/main" val="363983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2104" y="758952"/>
            <a:ext cx="10427273" cy="53659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Ø"/>
            </a:pPr>
            <a:endParaRPr lang="en-IN" sz="2000" b="1" dirty="0" smtClean="0">
              <a:solidFill>
                <a:srgbClr val="FF0000"/>
              </a:solidFill>
              <a:latin typeface="Calibri Light" panose="020F0302020204030204"/>
            </a:endParaRPr>
          </a:p>
          <a:p>
            <a:pPr marL="342900" indent="-342900">
              <a:lnSpc>
                <a:spcPct val="150000"/>
              </a:lnSpc>
              <a:buFont typeface="Wingdings" panose="05000000000000000000" pitchFamily="2" charset="2"/>
              <a:buChar char="Ø"/>
            </a:pPr>
            <a:endParaRPr lang="en-IN" sz="2000" b="1" dirty="0">
              <a:solidFill>
                <a:srgbClr val="FF0000"/>
              </a:solidFill>
              <a:latin typeface="Calibri Light" panose="020F0302020204030204"/>
            </a:endParaRPr>
          </a:p>
          <a:p>
            <a:pPr marL="342900" indent="-342900">
              <a:lnSpc>
                <a:spcPct val="150000"/>
              </a:lnSpc>
              <a:buFont typeface="Wingdings" panose="05000000000000000000" pitchFamily="2" charset="2"/>
              <a:buChar char="Ø"/>
            </a:pPr>
            <a:r>
              <a:rPr lang="en-IN" sz="2000" b="1" dirty="0" smtClean="0">
                <a:solidFill>
                  <a:srgbClr val="FF0000"/>
                </a:solidFill>
                <a:latin typeface="Calibri Light" panose="020F0302020204030204"/>
              </a:rPr>
              <a:t>What are the Types of Geography?</a:t>
            </a:r>
          </a:p>
          <a:p>
            <a:pPr>
              <a:lnSpc>
                <a:spcPct val="150000"/>
              </a:lnSpc>
            </a:pPr>
            <a:r>
              <a:rPr lang="en-IN" sz="2000" b="1" dirty="0">
                <a:solidFill>
                  <a:srgbClr val="FF0000"/>
                </a:solidFill>
                <a:latin typeface="Calibri Light" panose="020F0302020204030204"/>
              </a:rPr>
              <a:t> </a:t>
            </a:r>
            <a:r>
              <a:rPr lang="en-IN" sz="2000" b="1" dirty="0" smtClean="0">
                <a:solidFill>
                  <a:srgbClr val="FF0000"/>
                </a:solidFill>
                <a:latin typeface="Calibri Light" panose="020F0302020204030204"/>
              </a:rPr>
              <a:t>          </a:t>
            </a:r>
            <a:r>
              <a:rPr lang="en-IN" sz="2000" b="1" dirty="0" smtClean="0">
                <a:solidFill>
                  <a:schemeClr val="tx1"/>
                </a:solidFill>
                <a:latin typeface="Calibri Light" panose="020F0302020204030204"/>
              </a:rPr>
              <a:t>Geography is divided into </a:t>
            </a:r>
            <a:r>
              <a:rPr lang="en-IN" sz="2000" b="1" dirty="0" smtClean="0">
                <a:solidFill>
                  <a:srgbClr val="002060"/>
                </a:solidFill>
                <a:latin typeface="Calibri Light" panose="020F0302020204030204"/>
              </a:rPr>
              <a:t>Physical Geography, Human Geography, Geographic Technique </a:t>
            </a:r>
            <a:r>
              <a:rPr lang="en-IN" sz="2000" b="1" dirty="0" smtClean="0">
                <a:solidFill>
                  <a:schemeClr val="tx1"/>
                </a:solidFill>
                <a:latin typeface="Calibri Light" panose="020F0302020204030204"/>
              </a:rPr>
              <a:t>and </a:t>
            </a:r>
            <a:r>
              <a:rPr lang="en-IN" sz="2000" b="1" dirty="0" smtClean="0">
                <a:solidFill>
                  <a:srgbClr val="002060"/>
                </a:solidFill>
                <a:latin typeface="Calibri Light" panose="020F0302020204030204"/>
              </a:rPr>
              <a:t>Regional Geography</a:t>
            </a:r>
            <a:r>
              <a:rPr lang="en-IN" sz="2000" b="1" dirty="0" smtClean="0">
                <a:solidFill>
                  <a:schemeClr val="tx1"/>
                </a:solidFill>
                <a:latin typeface="Calibri Light" panose="020F0302020204030204"/>
              </a:rPr>
              <a:t>. So, all Geographic subjects basically depends upon from the Earth’s  Surface. We must known about the </a:t>
            </a:r>
            <a:r>
              <a:rPr lang="en-IN" sz="2000" b="1" dirty="0" smtClean="0">
                <a:solidFill>
                  <a:srgbClr val="C00000"/>
                </a:solidFill>
                <a:latin typeface="Calibri Light" panose="020F0302020204030204"/>
              </a:rPr>
              <a:t>SPACE</a:t>
            </a:r>
            <a:r>
              <a:rPr lang="en-IN" sz="2000" b="1" dirty="0" smtClean="0">
                <a:solidFill>
                  <a:schemeClr val="tx1"/>
                </a:solidFill>
                <a:latin typeface="Calibri Light" panose="020F0302020204030204"/>
              </a:rPr>
              <a:t> on the surface. </a:t>
            </a:r>
          </a:p>
          <a:p>
            <a:pPr marL="342900" indent="-342900">
              <a:lnSpc>
                <a:spcPct val="150000"/>
              </a:lnSpc>
              <a:buFont typeface="Wingdings" panose="05000000000000000000" pitchFamily="2" charset="2"/>
              <a:buChar char="Ø"/>
            </a:pPr>
            <a:r>
              <a:rPr lang="en-IN" sz="2000" b="1" dirty="0" smtClean="0">
                <a:solidFill>
                  <a:srgbClr val="FF0000"/>
                </a:solidFill>
                <a:latin typeface="Calibri Light" panose="020F0302020204030204"/>
              </a:rPr>
              <a:t>Major Types of Geography:</a:t>
            </a:r>
          </a:p>
          <a:p>
            <a:pPr>
              <a:lnSpc>
                <a:spcPct val="150000"/>
              </a:lnSpc>
            </a:pPr>
            <a:r>
              <a:rPr lang="en-IN" sz="2000" b="1" dirty="0">
                <a:solidFill>
                  <a:schemeClr val="tx1"/>
                </a:solidFill>
                <a:latin typeface="Calibri Light" panose="020F0302020204030204"/>
              </a:rPr>
              <a:t> </a:t>
            </a:r>
            <a:r>
              <a:rPr lang="en-IN" sz="2000" b="1" dirty="0" smtClean="0">
                <a:solidFill>
                  <a:schemeClr val="tx1"/>
                </a:solidFill>
                <a:latin typeface="Calibri Light" panose="020F0302020204030204"/>
              </a:rPr>
              <a:t>           </a:t>
            </a:r>
            <a:r>
              <a:rPr lang="en-IN" sz="2000" b="1" dirty="0" smtClean="0">
                <a:solidFill>
                  <a:srgbClr val="C00000"/>
                </a:solidFill>
                <a:latin typeface="Calibri Light" panose="020F0302020204030204"/>
              </a:rPr>
              <a:t>2</a:t>
            </a:r>
            <a:r>
              <a:rPr lang="en-IN" sz="2000" b="1" dirty="0" smtClean="0">
                <a:solidFill>
                  <a:schemeClr val="tx1"/>
                </a:solidFill>
                <a:latin typeface="Calibri Light" panose="020F0302020204030204"/>
              </a:rPr>
              <a:t> Main  Branches are </a:t>
            </a:r>
            <a:r>
              <a:rPr lang="en-IN" sz="2000" b="1" dirty="0" smtClean="0">
                <a:solidFill>
                  <a:srgbClr val="002060"/>
                </a:solidFill>
                <a:latin typeface="Calibri Light" panose="020F0302020204030204"/>
              </a:rPr>
              <a:t>Physical </a:t>
            </a:r>
            <a:r>
              <a:rPr lang="en-IN" sz="2000" b="1" dirty="0" smtClean="0">
                <a:solidFill>
                  <a:schemeClr val="tx1"/>
                </a:solidFill>
                <a:latin typeface="Calibri Light" panose="020F0302020204030204"/>
              </a:rPr>
              <a:t>Geography &amp; </a:t>
            </a:r>
            <a:r>
              <a:rPr lang="en-IN" sz="2000" b="1" dirty="0" smtClean="0">
                <a:solidFill>
                  <a:srgbClr val="002060"/>
                </a:solidFill>
                <a:latin typeface="Calibri Light" panose="020F0302020204030204"/>
              </a:rPr>
              <a:t>Human</a:t>
            </a:r>
            <a:r>
              <a:rPr lang="en-IN" sz="2000" b="1" dirty="0" smtClean="0">
                <a:solidFill>
                  <a:schemeClr val="tx1"/>
                </a:solidFill>
                <a:latin typeface="Calibri Light" panose="020F0302020204030204"/>
              </a:rPr>
              <a:t> Geography.</a:t>
            </a:r>
          </a:p>
          <a:p>
            <a:pPr marL="342900" indent="-342900">
              <a:lnSpc>
                <a:spcPct val="150000"/>
              </a:lnSpc>
              <a:buFont typeface="Wingdings" panose="05000000000000000000" pitchFamily="2" charset="2"/>
              <a:buChar char="Ø"/>
            </a:pPr>
            <a:r>
              <a:rPr lang="en-IN" sz="2000" b="1" dirty="0" smtClean="0">
                <a:solidFill>
                  <a:srgbClr val="FF0000"/>
                </a:solidFill>
                <a:latin typeface="Calibri Light" panose="020F0302020204030204"/>
              </a:rPr>
              <a:t>Why Geography is a Spatial Science?</a:t>
            </a:r>
          </a:p>
          <a:p>
            <a:pPr>
              <a:lnSpc>
                <a:spcPct val="150000"/>
              </a:lnSpc>
            </a:pPr>
            <a:r>
              <a:rPr lang="en-IN" sz="2000" b="1" dirty="0">
                <a:solidFill>
                  <a:schemeClr val="tx1"/>
                </a:solidFill>
                <a:latin typeface="Calibri Light" panose="020F0302020204030204"/>
              </a:rPr>
              <a:t> </a:t>
            </a:r>
            <a:r>
              <a:rPr lang="en-IN" sz="2000" b="1" dirty="0" smtClean="0">
                <a:solidFill>
                  <a:schemeClr val="tx1"/>
                </a:solidFill>
                <a:latin typeface="Calibri Light" panose="020F0302020204030204"/>
              </a:rPr>
              <a:t>            Geography is described as a </a:t>
            </a:r>
            <a:r>
              <a:rPr lang="en-IN" sz="2000" b="1" dirty="0" smtClean="0">
                <a:solidFill>
                  <a:srgbClr val="C00000"/>
                </a:solidFill>
                <a:latin typeface="Calibri Light" panose="020F0302020204030204"/>
              </a:rPr>
              <a:t>Spatial Science </a:t>
            </a:r>
            <a:r>
              <a:rPr lang="en-IN" sz="2000" b="1" dirty="0">
                <a:solidFill>
                  <a:schemeClr val="tx1"/>
                </a:solidFill>
                <a:latin typeface="Calibri Light" panose="020F0302020204030204"/>
              </a:rPr>
              <a:t>because </a:t>
            </a:r>
            <a:r>
              <a:rPr lang="en-IN" sz="2000" b="1" dirty="0" smtClean="0">
                <a:solidFill>
                  <a:schemeClr val="tx1"/>
                </a:solidFill>
                <a:latin typeface="Calibri Light" panose="020F0302020204030204"/>
              </a:rPr>
              <a:t>al it focuses is on “</a:t>
            </a:r>
            <a:r>
              <a:rPr lang="en-IN" sz="2000" b="1" dirty="0" smtClean="0">
                <a:solidFill>
                  <a:srgbClr val="C00000"/>
                </a:solidFill>
                <a:latin typeface="Calibri Light" panose="020F0302020204030204"/>
              </a:rPr>
              <a:t>Where” </a:t>
            </a:r>
            <a:r>
              <a:rPr lang="en-IN" sz="2000" b="1" dirty="0" smtClean="0">
                <a:solidFill>
                  <a:schemeClr val="tx1"/>
                </a:solidFill>
                <a:latin typeface="Calibri Light" panose="020F0302020204030204"/>
              </a:rPr>
              <a:t>things are and “</a:t>
            </a:r>
            <a:r>
              <a:rPr lang="en-IN" sz="2000" b="1" dirty="0" smtClean="0">
                <a:solidFill>
                  <a:srgbClr val="C00000"/>
                </a:solidFill>
                <a:latin typeface="Calibri Light" panose="020F0302020204030204"/>
              </a:rPr>
              <a:t>why</a:t>
            </a:r>
            <a:r>
              <a:rPr lang="en-IN" sz="2000" b="1" dirty="0" smtClean="0">
                <a:solidFill>
                  <a:schemeClr val="tx1"/>
                </a:solidFill>
                <a:latin typeface="Calibri Light" panose="020F0302020204030204"/>
              </a:rPr>
              <a:t>” they occur there. Geographers seek to answer all  or more than one of four basic questions when studying our environment. They relate to location, place, </a:t>
            </a:r>
            <a:r>
              <a:rPr lang="en-IN" sz="2000" b="1" dirty="0" smtClean="0">
                <a:solidFill>
                  <a:srgbClr val="C00000"/>
                </a:solidFill>
                <a:latin typeface="Calibri Light" panose="020F0302020204030204"/>
              </a:rPr>
              <a:t>Spatial</a:t>
            </a:r>
            <a:r>
              <a:rPr lang="en-IN" sz="2000" b="1" dirty="0" smtClean="0">
                <a:solidFill>
                  <a:schemeClr val="tx1"/>
                </a:solidFill>
                <a:latin typeface="Calibri Light" panose="020F0302020204030204"/>
              </a:rPr>
              <a:t> pattern and </a:t>
            </a:r>
            <a:r>
              <a:rPr lang="en-IN" sz="2000" b="1" dirty="0" smtClean="0">
                <a:solidFill>
                  <a:srgbClr val="C00000"/>
                </a:solidFill>
                <a:latin typeface="Calibri Light" panose="020F0302020204030204"/>
              </a:rPr>
              <a:t>Spatial </a:t>
            </a:r>
            <a:r>
              <a:rPr lang="en-IN" sz="2000" b="1" dirty="0" smtClean="0">
                <a:solidFill>
                  <a:schemeClr val="tx1"/>
                </a:solidFill>
                <a:latin typeface="Calibri Light" panose="020F0302020204030204"/>
              </a:rPr>
              <a:t>distribution.  </a:t>
            </a:r>
          </a:p>
          <a:p>
            <a:pPr>
              <a:lnSpc>
                <a:spcPct val="150000"/>
              </a:lnSpc>
            </a:pPr>
            <a:r>
              <a:rPr lang="en-IN" sz="2000" b="1" dirty="0">
                <a:solidFill>
                  <a:schemeClr val="tx1"/>
                </a:solidFill>
                <a:latin typeface="Calibri Light" panose="020F0302020204030204"/>
              </a:rPr>
              <a:t> </a:t>
            </a:r>
            <a:r>
              <a:rPr lang="en-IN" sz="2000" b="1" dirty="0" smtClean="0">
                <a:solidFill>
                  <a:schemeClr val="tx1"/>
                </a:solidFill>
                <a:latin typeface="Calibri Light" panose="020F0302020204030204"/>
              </a:rPr>
              <a:t>            </a:t>
            </a:r>
            <a:endParaRPr lang="en-IN" sz="2000" b="1" dirty="0">
              <a:solidFill>
                <a:schemeClr val="tx1"/>
              </a:solidFill>
            </a:endParaRPr>
          </a:p>
        </p:txBody>
      </p:sp>
    </p:spTree>
    <p:extLst>
      <p:ext uri="{BB962C8B-B14F-4D97-AF65-F5344CB8AC3E}">
        <p14:creationId xmlns:p14="http://schemas.microsoft.com/office/powerpoint/2010/main" val="3597073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27212"/>
          </a:xfrm>
        </p:spPr>
        <p:txBody>
          <a:bodyPr>
            <a:normAutofit fontScale="90000"/>
          </a:bodyPr>
          <a:lstStyle/>
          <a:p>
            <a:pPr algn="l"/>
            <a:r>
              <a:rPr lang="en-IN" sz="3600" b="1" dirty="0" smtClean="0">
                <a:solidFill>
                  <a:srgbClr val="C00000"/>
                </a:solidFill>
              </a:rPr>
              <a:t>SPATIAL Means…</a:t>
            </a:r>
            <a:endParaRPr lang="en-IN" sz="3600" b="1" dirty="0">
              <a:solidFill>
                <a:srgbClr val="C00000"/>
              </a:solidFill>
            </a:endParaRPr>
          </a:p>
        </p:txBody>
      </p:sp>
      <p:sp>
        <p:nvSpPr>
          <p:cNvPr id="3" name="Content Placeholder 2"/>
          <p:cNvSpPr>
            <a:spLocks noGrp="1"/>
          </p:cNvSpPr>
          <p:nvPr>
            <p:ph idx="1"/>
          </p:nvPr>
        </p:nvSpPr>
        <p:spPr>
          <a:xfrm>
            <a:off x="640080" y="1609345"/>
            <a:ext cx="10771631" cy="4617719"/>
          </a:xfrm>
        </p:spPr>
        <p:txBody>
          <a:bodyPr>
            <a:noAutofit/>
          </a:bodyPr>
          <a:lstStyle/>
          <a:p>
            <a:pPr>
              <a:lnSpc>
                <a:spcPct val="150000"/>
              </a:lnSpc>
              <a:buFont typeface="Wingdings" panose="05000000000000000000" pitchFamily="2" charset="2"/>
              <a:buChar char="ü"/>
            </a:pPr>
            <a:r>
              <a:rPr lang="en-IN" sz="2000" b="1" dirty="0" smtClean="0">
                <a:solidFill>
                  <a:schemeClr val="tx1"/>
                </a:solidFill>
                <a:latin typeface="Adobe Garamond Pro Bold" panose="02020702060506020403" pitchFamily="18" charset="0"/>
              </a:rPr>
              <a:t>Related to </a:t>
            </a:r>
            <a:r>
              <a:rPr lang="en-IN" sz="2000" b="1" dirty="0" smtClean="0">
                <a:solidFill>
                  <a:srgbClr val="FF0000"/>
                </a:solidFill>
                <a:latin typeface="Adobe Garamond Pro Bold" panose="02020702060506020403" pitchFamily="18" charset="0"/>
              </a:rPr>
              <a:t>occupying or having the character of space.</a:t>
            </a:r>
          </a:p>
          <a:p>
            <a:pPr>
              <a:lnSpc>
                <a:spcPct val="150000"/>
              </a:lnSpc>
              <a:buFont typeface="Wingdings" panose="05000000000000000000" pitchFamily="2" charset="2"/>
              <a:buChar char="ü"/>
            </a:pPr>
            <a:r>
              <a:rPr lang="en-IN" b="1" dirty="0" smtClean="0">
                <a:solidFill>
                  <a:schemeClr val="tx1"/>
                </a:solidFill>
                <a:latin typeface="Adobe Garamond Pro Bold" panose="02020702060506020403" pitchFamily="18" charset="0"/>
              </a:rPr>
              <a:t>Involved  or relating in the perception of  relationships (as of objects) in space tests of </a:t>
            </a:r>
            <a:r>
              <a:rPr lang="en-IN" b="1" dirty="0" smtClean="0">
                <a:solidFill>
                  <a:srgbClr val="FF0000"/>
                </a:solidFill>
                <a:latin typeface="Adobe Garamond Pro Bold" panose="02020702060506020403" pitchFamily="18" charset="0"/>
              </a:rPr>
              <a:t>spatial ability and spatial memory.  </a:t>
            </a:r>
          </a:p>
          <a:p>
            <a:pPr>
              <a:lnSpc>
                <a:spcPct val="150000"/>
              </a:lnSpc>
              <a:buFont typeface="Wingdings" panose="05000000000000000000" pitchFamily="2" charset="2"/>
              <a:buChar char="ü"/>
            </a:pPr>
            <a:r>
              <a:rPr lang="en-IN" sz="2000" b="1" dirty="0" smtClean="0">
                <a:solidFill>
                  <a:schemeClr val="tx1"/>
                </a:solidFill>
                <a:latin typeface="Adobe Garamond Pro Bold" panose="02020702060506020403" pitchFamily="18" charset="0"/>
              </a:rPr>
              <a:t>Spatial –borne, spatially-faring, territorial, geographical, </a:t>
            </a:r>
            <a:r>
              <a:rPr lang="en-IN" sz="2000" b="1" dirty="0" smtClean="0">
                <a:solidFill>
                  <a:srgbClr val="FF0000"/>
                </a:solidFill>
                <a:latin typeface="Adobe Garamond Pro Bold" panose="02020702060506020403" pitchFamily="18" charset="0"/>
              </a:rPr>
              <a:t>space-based, geographic aspects </a:t>
            </a:r>
            <a:r>
              <a:rPr lang="en-IN" sz="2000" b="1" dirty="0" smtClean="0">
                <a:solidFill>
                  <a:schemeClr val="tx1"/>
                </a:solidFill>
                <a:latin typeface="Adobe Garamond Pro Bold" panose="02020702060506020403" pitchFamily="18" charset="0"/>
              </a:rPr>
              <a:t>etc., </a:t>
            </a:r>
          </a:p>
          <a:p>
            <a:pPr>
              <a:lnSpc>
                <a:spcPct val="150000"/>
              </a:lnSpc>
              <a:buFont typeface="Wingdings" panose="05000000000000000000" pitchFamily="2" charset="2"/>
              <a:buChar char="ü"/>
            </a:pPr>
            <a:r>
              <a:rPr lang="en-IN" sz="2000" b="1" dirty="0" smtClean="0">
                <a:solidFill>
                  <a:schemeClr val="tx1"/>
                </a:solidFill>
                <a:latin typeface="Adobe Garamond Pro Bold" panose="02020702060506020403" pitchFamily="18" charset="0"/>
              </a:rPr>
              <a:t>Spatial organization means the information are order of a space or location. Spatial organization also  be called descriptive writing and it is most frequently used when the narrator descriptive </a:t>
            </a:r>
            <a:r>
              <a:rPr lang="en-IN" sz="2000" b="1" dirty="0" smtClean="0">
                <a:solidFill>
                  <a:srgbClr val="FF0000"/>
                </a:solidFill>
                <a:latin typeface="Adobe Garamond Pro Bold" panose="02020702060506020403" pitchFamily="18" charset="0"/>
              </a:rPr>
              <a:t>how something looks…       </a:t>
            </a:r>
            <a:endParaRPr lang="en-IN" sz="2000" b="1" dirty="0">
              <a:solidFill>
                <a:srgbClr val="FF0000"/>
              </a:solidFill>
              <a:latin typeface="Adobe Garamond Pro Bold" panose="02020702060506020403" pitchFamily="18" charset="0"/>
            </a:endParaRPr>
          </a:p>
          <a:p>
            <a:pPr>
              <a:lnSpc>
                <a:spcPct val="150000"/>
              </a:lnSpc>
            </a:pPr>
            <a:endParaRPr lang="en-IN" sz="1400" dirty="0">
              <a:solidFill>
                <a:srgbClr val="FF0000"/>
              </a:solidFill>
            </a:endParaRPr>
          </a:p>
        </p:txBody>
      </p:sp>
    </p:spTree>
    <p:extLst>
      <p:ext uri="{BB962C8B-B14F-4D97-AF65-F5344CB8AC3E}">
        <p14:creationId xmlns:p14="http://schemas.microsoft.com/office/powerpoint/2010/main" val="6044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7513"/>
            <a:ext cx="6321550" cy="923543"/>
          </a:xfrm>
        </p:spPr>
        <p:txBody>
          <a:bodyPr>
            <a:normAutofit/>
          </a:bodyPr>
          <a:lstStyle/>
          <a:p>
            <a:pPr algn="l"/>
            <a:r>
              <a:rPr lang="en-IN" sz="3600" dirty="0" smtClean="0">
                <a:solidFill>
                  <a:srgbClr val="FF0000"/>
                </a:solidFill>
              </a:rPr>
              <a:t>SPATIAL Relationship</a:t>
            </a:r>
            <a:endParaRPr lang="en-IN" sz="3600" dirty="0">
              <a:solidFill>
                <a:srgbClr val="FF0000"/>
              </a:solidFill>
            </a:endParaRPr>
          </a:p>
        </p:txBody>
      </p:sp>
      <p:sp>
        <p:nvSpPr>
          <p:cNvPr id="3" name="Content Placeholder 2"/>
          <p:cNvSpPr>
            <a:spLocks noGrp="1"/>
          </p:cNvSpPr>
          <p:nvPr>
            <p:ph idx="1"/>
          </p:nvPr>
        </p:nvSpPr>
        <p:spPr>
          <a:xfrm>
            <a:off x="630936" y="-182880"/>
            <a:ext cx="10954512" cy="6501385"/>
          </a:xfrm>
        </p:spPr>
        <p:txBody>
          <a:bodyPr>
            <a:normAutofit/>
          </a:bodyPr>
          <a:lstStyle/>
          <a:p>
            <a:pPr>
              <a:lnSpc>
                <a:spcPct val="200000"/>
              </a:lnSpc>
              <a:buFont typeface="Wingdings" panose="05000000000000000000" pitchFamily="2" charset="2"/>
              <a:buChar char="Ø"/>
            </a:pPr>
            <a:endParaRPr lang="en-IN" sz="5600" b="1" dirty="0" smtClean="0">
              <a:solidFill>
                <a:srgbClr val="002060"/>
              </a:solidFill>
              <a:latin typeface="Calibri Light" panose="020F0302020204030204"/>
            </a:endParaRPr>
          </a:p>
          <a:p>
            <a:pPr>
              <a:lnSpc>
                <a:spcPct val="200000"/>
              </a:lnSpc>
              <a:buFont typeface="Wingdings" panose="05000000000000000000" pitchFamily="2" charset="2"/>
              <a:buChar char="Ø"/>
            </a:pPr>
            <a:r>
              <a:rPr lang="en-IN" sz="1800" b="1" dirty="0" smtClean="0">
                <a:solidFill>
                  <a:srgbClr val="002060"/>
                </a:solidFill>
                <a:latin typeface="Adobe Garamond Pro Bold" panose="02020702060506020403" pitchFamily="18" charset="0"/>
              </a:rPr>
              <a:t>A Spatial relation specifics how some object is located in space in relation to some reference object. Represented by a point. The reference object is often represented by a bounded box</a:t>
            </a:r>
            <a:r>
              <a:rPr lang="en-IN" sz="2000" b="1" dirty="0" smtClean="0">
                <a:solidFill>
                  <a:srgbClr val="002060"/>
                </a:solidFill>
                <a:latin typeface="Adobe Garamond Pro Bold" panose="02020702060506020403" pitchFamily="18" charset="0"/>
              </a:rPr>
              <a:t>.</a:t>
            </a:r>
          </a:p>
          <a:p>
            <a:pPr>
              <a:lnSpc>
                <a:spcPct val="200000"/>
              </a:lnSpc>
              <a:buFont typeface="Wingdings" panose="05000000000000000000" pitchFamily="2" charset="2"/>
              <a:buChar char="Ø"/>
            </a:pPr>
            <a:r>
              <a:rPr lang="en-IN" sz="2000" b="1" dirty="0" smtClean="0">
                <a:solidFill>
                  <a:srgbClr val="FF0000"/>
                </a:solidFill>
                <a:latin typeface="Adobe Garamond Pro Bold" panose="02020702060506020403" pitchFamily="18" charset="0"/>
              </a:rPr>
              <a:t>Meaning of Geographic Regions:</a:t>
            </a:r>
          </a:p>
          <a:p>
            <a:pPr marL="0" indent="0">
              <a:lnSpc>
                <a:spcPct val="200000"/>
              </a:lnSpc>
              <a:buNone/>
            </a:pPr>
            <a:r>
              <a:rPr lang="en-IN" sz="2000" b="1" dirty="0" smtClean="0">
                <a:solidFill>
                  <a:srgbClr val="FF0000"/>
                </a:solidFill>
                <a:latin typeface="Adobe Garamond Pro Bold" panose="02020702060506020403" pitchFamily="18" charset="0"/>
              </a:rPr>
              <a:t>        </a:t>
            </a:r>
            <a:r>
              <a:rPr lang="en-IN" sz="2000" b="1" dirty="0" smtClean="0">
                <a:solidFill>
                  <a:schemeClr val="tx1"/>
                </a:solidFill>
                <a:latin typeface="Adobe Garamond Pro Bold" panose="02020702060506020403" pitchFamily="18" charset="0"/>
              </a:rPr>
              <a:t>In Geography regions are areas that are broadly divided by physical characteristics (physical Geography) human impact characteristics Human geography) and the interaction of humanity and the environment  (Environment Geography) A Region has it’s own nature that could not be moved.</a:t>
            </a:r>
          </a:p>
          <a:p>
            <a:pPr lvl="4">
              <a:lnSpc>
                <a:spcPct val="200000"/>
              </a:lnSpc>
              <a:buFont typeface="Wingdings" panose="05000000000000000000" pitchFamily="2" charset="2"/>
              <a:buChar char="Ø"/>
            </a:pPr>
            <a:endParaRPr lang="en-IN" sz="1000" b="1" dirty="0" smtClean="0">
              <a:solidFill>
                <a:schemeClr val="tx1"/>
              </a:solidFill>
              <a:latin typeface="Calibri Light" panose="020F0302020204030204"/>
            </a:endParaRPr>
          </a:p>
          <a:p>
            <a:pPr>
              <a:lnSpc>
                <a:spcPct val="200000"/>
              </a:lnSpc>
              <a:buFont typeface="Wingdings" panose="05000000000000000000" pitchFamily="2" charset="2"/>
              <a:buChar char="Ø"/>
            </a:pPr>
            <a:endParaRPr lang="en-IN" sz="800" dirty="0">
              <a:solidFill>
                <a:srgbClr val="FF0000"/>
              </a:solidFill>
            </a:endParaRPr>
          </a:p>
        </p:txBody>
      </p:sp>
    </p:spTree>
    <p:extLst>
      <p:ext uri="{BB962C8B-B14F-4D97-AF65-F5344CB8AC3E}">
        <p14:creationId xmlns:p14="http://schemas.microsoft.com/office/powerpoint/2010/main" val="320922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530352"/>
            <a:ext cx="10917936" cy="5705856"/>
          </a:xfrm>
        </p:spPr>
        <p:txBody>
          <a:bodyPr>
            <a:noAutofit/>
          </a:bodyPr>
          <a:lstStyle/>
          <a:p>
            <a:pPr marL="0" indent="0">
              <a:lnSpc>
                <a:spcPct val="200000"/>
              </a:lnSpc>
              <a:buNone/>
            </a:pPr>
            <a:r>
              <a:rPr lang="en-IN" sz="3600" dirty="0" smtClean="0">
                <a:solidFill>
                  <a:srgbClr val="FF0000"/>
                </a:solidFill>
                <a:latin typeface="Calibri Light" panose="020F0302020204030204"/>
              </a:rPr>
              <a:t>Meaning of Geographic region</a:t>
            </a:r>
            <a:r>
              <a:rPr lang="en-IN" sz="3600" b="1" dirty="0" smtClean="0">
                <a:solidFill>
                  <a:srgbClr val="FF0000"/>
                </a:solidFill>
              </a:rPr>
              <a:t>:</a:t>
            </a:r>
          </a:p>
          <a:p>
            <a:pPr marL="0" indent="0">
              <a:lnSpc>
                <a:spcPct val="200000"/>
              </a:lnSpc>
              <a:buNone/>
            </a:pPr>
            <a:r>
              <a:rPr lang="en-IN" sz="2000" b="1" dirty="0">
                <a:solidFill>
                  <a:srgbClr val="FF0000"/>
                </a:solidFill>
                <a:latin typeface="Calibri Light" panose="020F0302020204030204"/>
              </a:rPr>
              <a:t> </a:t>
            </a:r>
            <a:r>
              <a:rPr lang="en-IN" sz="2000" b="1" dirty="0" smtClean="0">
                <a:solidFill>
                  <a:srgbClr val="FF0000"/>
                </a:solidFill>
                <a:latin typeface="Calibri Light" panose="020F0302020204030204"/>
              </a:rPr>
              <a:t>          </a:t>
            </a:r>
            <a:r>
              <a:rPr lang="en-IN" sz="2000" dirty="0" smtClean="0">
                <a:solidFill>
                  <a:schemeClr val="tx1"/>
                </a:solidFill>
                <a:latin typeface="Adobe Garamond Pro Bold" panose="02020702060506020403" pitchFamily="18" charset="0"/>
              </a:rPr>
              <a:t>A Region is an area of land that has common features… regions are large or small, are the basic units of Geography. The  Middle East is considered a political, environmental and  religious region that includes part of Africa, Asia and Europe. The Region is in a hot and  dry climate.  </a:t>
            </a:r>
          </a:p>
          <a:p>
            <a:pPr marL="0" indent="0">
              <a:lnSpc>
                <a:spcPct val="200000"/>
              </a:lnSpc>
              <a:buNone/>
            </a:pPr>
            <a:r>
              <a:rPr lang="en-IN" dirty="0" smtClean="0">
                <a:solidFill>
                  <a:srgbClr val="C00000"/>
                </a:solidFill>
                <a:latin typeface="Adobe Garamond Pro Bold" panose="02020702060506020403" pitchFamily="18" charset="0"/>
              </a:rPr>
              <a:t>Types of Regions in Geography:</a:t>
            </a:r>
            <a:endParaRPr lang="en-IN" dirty="0">
              <a:solidFill>
                <a:srgbClr val="C00000"/>
              </a:solidFill>
              <a:latin typeface="Adobe Garamond Pro Bold" panose="02020702060506020403" pitchFamily="18" charset="0"/>
            </a:endParaRPr>
          </a:p>
          <a:p>
            <a:pPr marL="0" indent="0">
              <a:lnSpc>
                <a:spcPct val="200000"/>
              </a:lnSpc>
              <a:buNone/>
            </a:pPr>
            <a:r>
              <a:rPr lang="en-IN" sz="2000" dirty="0" smtClean="0">
                <a:solidFill>
                  <a:srgbClr val="C00000"/>
                </a:solidFill>
                <a:latin typeface="Adobe Garamond Pro Bold" panose="02020702060506020403" pitchFamily="18" charset="0"/>
              </a:rPr>
              <a:t>         3 </a:t>
            </a:r>
            <a:r>
              <a:rPr lang="en-IN" sz="2000" dirty="0" smtClean="0">
                <a:solidFill>
                  <a:schemeClr val="tx1"/>
                </a:solidFill>
                <a:latin typeface="Adobe Garamond Pro Bold" panose="02020702060506020403" pitchFamily="18" charset="0"/>
              </a:rPr>
              <a:t>common types of regions are Formal, Functional and Vernacular regions.</a:t>
            </a:r>
          </a:p>
          <a:p>
            <a:pPr marL="0" indent="0">
              <a:lnSpc>
                <a:spcPct val="200000"/>
              </a:lnSpc>
              <a:buNone/>
            </a:pPr>
            <a:r>
              <a:rPr lang="en-IN" sz="2000" dirty="0">
                <a:solidFill>
                  <a:schemeClr val="tx1"/>
                </a:solidFill>
                <a:latin typeface="Adobe Garamond Pro Bold" panose="02020702060506020403" pitchFamily="18" charset="0"/>
              </a:rPr>
              <a:t> </a:t>
            </a:r>
            <a:r>
              <a:rPr lang="en-IN" sz="2000" dirty="0" smtClean="0">
                <a:solidFill>
                  <a:schemeClr val="tx1"/>
                </a:solidFill>
                <a:latin typeface="Adobe Garamond Pro Bold" panose="02020702060506020403" pitchFamily="18" charset="0"/>
              </a:rPr>
              <a:t> Regions are basically classified 4 types are Political, Economic, Cultural and Population regions.</a:t>
            </a:r>
          </a:p>
        </p:txBody>
      </p:sp>
    </p:spTree>
    <p:extLst>
      <p:ext uri="{BB962C8B-B14F-4D97-AF65-F5344CB8AC3E}">
        <p14:creationId xmlns:p14="http://schemas.microsoft.com/office/powerpoint/2010/main" val="3810143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068" y="612649"/>
            <a:ext cx="10929092" cy="5650992"/>
          </a:xfrm>
        </p:spPr>
        <p:txBody>
          <a:bodyPr>
            <a:normAutofit lnSpcReduction="10000"/>
          </a:bodyPr>
          <a:lstStyle/>
          <a:p>
            <a:pPr marL="0" indent="0">
              <a:buNone/>
            </a:pPr>
            <a:r>
              <a:rPr lang="en-IN" dirty="0" smtClean="0">
                <a:solidFill>
                  <a:srgbClr val="FF0000"/>
                </a:solidFill>
              </a:rPr>
              <a:t>    </a:t>
            </a:r>
            <a:r>
              <a:rPr lang="en-IN" sz="2800" dirty="0" smtClean="0">
                <a:solidFill>
                  <a:srgbClr val="FF0000"/>
                </a:solidFill>
              </a:rPr>
              <a:t>Important of Geographic Space and Regions: </a:t>
            </a:r>
          </a:p>
          <a:p>
            <a:pPr marL="0" indent="0">
              <a:buNone/>
            </a:pPr>
            <a:r>
              <a:rPr lang="en-IN" sz="2800" dirty="0">
                <a:solidFill>
                  <a:srgbClr val="FF0000"/>
                </a:solidFill>
              </a:rPr>
              <a:t> </a:t>
            </a:r>
            <a:r>
              <a:rPr lang="en-IN" sz="2800" dirty="0" smtClean="0">
                <a:solidFill>
                  <a:srgbClr val="FF0000"/>
                </a:solidFill>
              </a:rPr>
              <a:t>      </a:t>
            </a:r>
            <a:r>
              <a:rPr lang="en-IN" sz="2800" dirty="0" smtClean="0">
                <a:solidFill>
                  <a:schemeClr val="tx1"/>
                </a:solidFill>
              </a:rPr>
              <a:t>As a way of describing Spatial areas, the concepts of Regions is important and widely used among the many branches of Geography, each of which can describe areas in Regions. A Region has it’s own nature that could not be moved. The first nature is it’s natural environment (landform, Climate).   </a:t>
            </a:r>
          </a:p>
          <a:p>
            <a:pPr marL="0" indent="0">
              <a:buNone/>
            </a:pPr>
            <a:r>
              <a:rPr lang="en-IN" sz="2800" dirty="0" smtClean="0">
                <a:solidFill>
                  <a:srgbClr val="FF0000"/>
                </a:solidFill>
              </a:rPr>
              <a:t>Scope of Geographic Regions:</a:t>
            </a:r>
          </a:p>
          <a:p>
            <a:pPr marL="0" indent="0">
              <a:buNone/>
            </a:pPr>
            <a:r>
              <a:rPr lang="en-IN" sz="2800" dirty="0">
                <a:solidFill>
                  <a:schemeClr val="tx1"/>
                </a:solidFill>
              </a:rPr>
              <a:t> </a:t>
            </a:r>
            <a:r>
              <a:rPr lang="en-IN" sz="2800" dirty="0" smtClean="0">
                <a:solidFill>
                  <a:schemeClr val="tx1"/>
                </a:solidFill>
              </a:rPr>
              <a:t>   Regional Geography is based on the Earth’s Surface studies. It have lot of branches of sciences such as climatology, geomorphology, geology, biology, bio-geography, physical geography, environmental geography, botany, and zoology. Regional geography – Explain where we living, why we living, the relationship between earth and man, space and the plants, animals and human being. </a:t>
            </a:r>
          </a:p>
          <a:p>
            <a:endParaRPr lang="en-IN" dirty="0">
              <a:solidFill>
                <a:srgbClr val="FF0000"/>
              </a:solidFill>
            </a:endParaRPr>
          </a:p>
        </p:txBody>
      </p:sp>
      <p:sp>
        <p:nvSpPr>
          <p:cNvPr id="4" name="Rectangle 3"/>
          <p:cNvSpPr/>
          <p:nvPr/>
        </p:nvSpPr>
        <p:spPr>
          <a:xfrm>
            <a:off x="1138136" y="758757"/>
            <a:ext cx="10000034" cy="1439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21244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687</TotalTime>
  <Words>1720</Words>
  <Application>Microsoft Office PowerPoint</Application>
  <PresentationFormat>Widescreen</PresentationFormat>
  <Paragraphs>98</Paragraphs>
  <Slides>20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Adobe Fan Heiti Std B</vt:lpstr>
      <vt:lpstr>Adobe Caslon Pro Bold</vt:lpstr>
      <vt:lpstr>Adobe Garamond Pro Bold</vt:lpstr>
      <vt:lpstr>Arial</vt:lpstr>
      <vt:lpstr>Bell MT</vt:lpstr>
      <vt:lpstr>Britannic Bold</vt:lpstr>
      <vt:lpstr>Calibri</vt:lpstr>
      <vt:lpstr>Calibri Light</vt:lpstr>
      <vt:lpstr>Garamond</vt:lpstr>
      <vt:lpstr>Georgia</vt:lpstr>
      <vt:lpstr>Wingdings</vt:lpstr>
      <vt:lpstr>Organic</vt:lpstr>
      <vt:lpstr>        REGIONAL PLANNING</vt:lpstr>
      <vt:lpstr>MEANING OF GEOGRAPHIC SPACE</vt:lpstr>
      <vt:lpstr>PowerPoint Presentation</vt:lpstr>
      <vt:lpstr>PowerPoint Presentation</vt:lpstr>
      <vt:lpstr>PowerPoint Presentation</vt:lpstr>
      <vt:lpstr>SPATIAL Means…</vt:lpstr>
      <vt:lpstr>SPATIAL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DEVELOPMENT: GROWTH POLES AND INTEGRATED DEVELOPMENT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II - M.Sc., GEOGRAPHY Elective Course(EC)  GEOGRAPHY OF REGIONAL PLANNING</dc:title>
  <dc:creator>Srinath shree</dc:creator>
  <cp:lastModifiedBy>Srinath shree</cp:lastModifiedBy>
  <cp:revision>110</cp:revision>
  <dcterms:created xsi:type="dcterms:W3CDTF">2020-08-03T16:47:27Z</dcterms:created>
  <dcterms:modified xsi:type="dcterms:W3CDTF">2020-08-06T07:19:26Z</dcterms:modified>
</cp:coreProperties>
</file>