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3"/>
    <p:sldId id="257" r:id="rId4"/>
    <p:sldId id="258" r:id="rId5"/>
    <p:sldId id="259" r:id="rId6"/>
    <p:sldId id="277" r:id="rId7"/>
    <p:sldId id="261" r:id="rId8"/>
    <p:sldId id="262" r:id="rId9"/>
    <p:sldId id="278" r:id="rId10"/>
    <p:sldId id="266" r:id="rId11"/>
    <p:sldId id="267" r:id="rId12"/>
    <p:sldId id="275" r:id="rId13"/>
    <p:sldId id="284" r:id="rId14"/>
    <p:sldId id="285" r:id="rId15"/>
    <p:sldId id="286" r:id="rId16"/>
    <p:sldId id="287" r:id="rId17"/>
    <p:sldId id="28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0045B"/>
    <a:srgbClr val="0911C7"/>
    <a:srgbClr val="0000CC"/>
    <a:srgbClr val="FF0066"/>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A96D60-3EFE-4EC1-BF54-502A5738F5B6}" type="datetimeFigureOut">
              <a:rPr lang="en-IN" smtClean="0"/>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B1A8E0-7BE6-444B-9C30-6B9BE259457D}" type="slidenum">
              <a:rPr lang="en-IN" smtClean="0"/>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grpSp>
        <p:nvGrpSpPr>
          <p:cNvPr id="7" name="Group 6"/>
          <p:cNvGrpSpPr/>
          <p:nvPr/>
        </p:nvGrpSpPr>
        <p:grpSpPr>
          <a:xfrm>
            <a:off x="-16934" y="0"/>
            <a:ext cx="12231160" cy="6856214"/>
            <a:chOff x="-16934" y="0"/>
            <a:chExt cx="12231160" cy="6856214"/>
          </a:xfrm>
        </p:grpSpPr>
        <p:pic>
          <p:nvPicPr>
            <p:cNvPr id="16" name="Picture 15" descr="H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6" name="Rectangle 25"/>
            <p:cNvSpPr/>
            <p:nvPr/>
          </p:nvSpPr>
          <p:spPr>
            <a:xfrm>
              <a:off x="2328332" y="1540931"/>
              <a:ext cx="7543802" cy="3835401"/>
            </a:xfrm>
            <a:prstGeom prst="rect">
              <a:avLst/>
            </a:prstGeom>
            <a:noFill/>
            <a:ln w="15875">
              <a:miter lim="800000"/>
            </a:ln>
          </p:spPr>
          <p:style>
            <a:lnRef idx="1">
              <a:schemeClr val="accent1"/>
            </a:lnRef>
            <a:fillRef idx="3">
              <a:schemeClr val="accent1"/>
            </a:fillRef>
            <a:effectRef idx="2">
              <a:schemeClr val="accent1"/>
            </a:effectRef>
            <a:fontRef idx="minor">
              <a:schemeClr val="lt1"/>
            </a:fontRef>
          </p:style>
        </p:sp>
        <p:pic>
          <p:nvPicPr>
            <p:cNvPr id="17" name="Picture 16"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a:stretch>
              <a:fillRect/>
            </a:stretch>
          </p:blipFill>
          <p:spPr>
            <a:xfrm>
              <a:off x="-16934" y="3147609"/>
              <a:ext cx="2478024" cy="612648"/>
            </a:xfrm>
            <a:prstGeom prst="rect">
              <a:avLst/>
            </a:prstGeom>
          </p:spPr>
        </p:pic>
        <p:pic>
          <p:nvPicPr>
            <p:cNvPr id="20" name="Picture 19"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a:stretch>
              <a:fillRect/>
            </a:stretch>
          </p:blipFill>
          <p:spPr>
            <a:xfrm>
              <a:off x="9736202" y="3147609"/>
              <a:ext cx="2478024" cy="612648"/>
            </a:xfrm>
            <a:prstGeom prst="rect">
              <a:avLst/>
            </a:prstGeom>
          </p:spPr>
        </p:pic>
      </p:grpSp>
      <p:sp>
        <p:nvSpPr>
          <p:cNvPr id="2" name="Title 1"/>
          <p:cNvSpPr>
            <a:spLocks noGrp="1"/>
          </p:cNvSpPr>
          <p:nvPr>
            <p:ph type="ctrTitle"/>
          </p:nvPr>
        </p:nvSpPr>
        <p:spPr>
          <a:xfrm>
            <a:off x="2692398" y="1871131"/>
            <a:ext cx="6815669" cy="1515533"/>
          </a:xfrm>
        </p:spPr>
        <p:txBody>
          <a:bodyPr anchor="b">
            <a:noAutofit/>
          </a:bodyPr>
          <a:lstStyle>
            <a:lvl1pPr algn="ct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692398" y="3657597"/>
            <a:ext cx="6815669" cy="1320802"/>
          </a:xfrm>
        </p:spPr>
        <p:txBody>
          <a:bodyPr anchor="t">
            <a:normAutofit/>
          </a:bodyPr>
          <a:lstStyle>
            <a:lvl1pPr marL="0" indent="0" algn="ct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83232" y="5037663"/>
            <a:ext cx="897467" cy="279400"/>
          </a:xfrm>
        </p:spPr>
        <p:txBody>
          <a:bodyPr/>
          <a:lstStyle/>
          <a:p>
            <a:fld id="{F59B0A61-DCD9-443F-AFFA-31F69D5E745E}" type="datetimeFigureOut">
              <a:rPr lang="en-IN" smtClean="0"/>
            </a:fld>
            <a:endParaRPr lang="en-IN"/>
          </a:p>
        </p:txBody>
      </p:sp>
      <p:sp>
        <p:nvSpPr>
          <p:cNvPr id="5" name="Footer Placeholder 4"/>
          <p:cNvSpPr>
            <a:spLocks noGrp="1"/>
          </p:cNvSpPr>
          <p:nvPr>
            <p:ph type="ftr" sz="quarter" idx="11"/>
          </p:nvPr>
        </p:nvSpPr>
        <p:spPr>
          <a:xfrm>
            <a:off x="2692397" y="5037663"/>
            <a:ext cx="5214635" cy="279400"/>
          </a:xfrm>
        </p:spPr>
        <p:txBody>
          <a:bodyPr/>
          <a:lstStyle/>
          <a:p>
            <a:endParaRPr lang="en-IN"/>
          </a:p>
        </p:txBody>
      </p:sp>
      <p:sp>
        <p:nvSpPr>
          <p:cNvPr id="6" name="Slide Number Placeholder 5"/>
          <p:cNvSpPr>
            <a:spLocks noGrp="1"/>
          </p:cNvSpPr>
          <p:nvPr>
            <p:ph type="sldNum" sz="quarter" idx="12"/>
          </p:nvPr>
        </p:nvSpPr>
        <p:spPr>
          <a:xfrm>
            <a:off x="8956900" y="5037663"/>
            <a:ext cx="551167" cy="279400"/>
          </a:xfrm>
        </p:spPr>
        <p:txBody>
          <a:bodyPr/>
          <a:lstStyle/>
          <a:p>
            <a:fld id="{8A9BD882-138C-488F-959B-7ECECEE41301}" type="slidenum">
              <a:rPr lang="en-IN" smtClean="0"/>
            </a:fld>
            <a:endParaRPr lang="en-IN"/>
          </a:p>
        </p:txBody>
      </p:sp>
      <p:cxnSp>
        <p:nvCxnSpPr>
          <p:cNvPr id="15" name="Straight Connector 14"/>
          <p:cNvCxnSpPr/>
          <p:nvPr/>
        </p:nvCxnSpPr>
        <p:spPr>
          <a:xfrm>
            <a:off x="2692399" y="3522131"/>
            <a:ext cx="6815668"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1" y="4815415"/>
            <a:ext cx="9609666"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41427" y="1041399"/>
            <a:ext cx="10105972" cy="3335869"/>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295401" y="5382153"/>
            <a:ext cx="9609666"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59B0A61-DCD9-443F-AFFA-31F69D5E745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A9BD882-138C-488F-959B-7ECECEE41301}"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303868" y="982132"/>
            <a:ext cx="9592732" cy="2954868"/>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03868" y="4343399"/>
            <a:ext cx="9592732"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59B0A61-DCD9-443F-AFFA-31F69D5E745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9BD882-138C-488F-959B-7ECECEE41301}" type="slidenum">
              <a:rPr lang="en-IN" smtClean="0"/>
            </a:fld>
            <a:endParaRPr lang="en-IN"/>
          </a:p>
        </p:txBody>
      </p:sp>
      <p:cxnSp>
        <p:nvCxnSpPr>
          <p:cNvPr id="15" name="Straight Connector 14"/>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370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674812" y="3352800"/>
            <a:ext cx="8839202" cy="584200"/>
          </a:xfrm>
        </p:spPr>
        <p:txBody>
          <a:bodyPr anchor="ctr">
            <a:normAutofit/>
          </a:bodyPr>
          <a:lstStyle>
            <a:lvl1pPr marL="0" indent="0" algn="r">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3" name="Text Placeholder 2"/>
          <p:cNvSpPr>
            <a:spLocks noGrp="1"/>
          </p:cNvSpPr>
          <p:nvPr>
            <p:ph type="body" idx="1"/>
          </p:nvPr>
        </p:nvSpPr>
        <p:spPr>
          <a:xfrm>
            <a:off x="1295401" y="4343399"/>
            <a:ext cx="9609666"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59B0A61-DCD9-443F-AFFA-31F69D5E745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9BD882-138C-488F-959B-7ECECEE41301}" type="slidenum">
              <a:rPr lang="en-IN" smtClean="0"/>
            </a:fld>
            <a:endParaRPr lang="en-IN"/>
          </a:p>
        </p:txBody>
      </p:sp>
      <p:sp>
        <p:nvSpPr>
          <p:cNvPr id="14" name="TextBox 13"/>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endParaRPr lang="en-US" sz="8000" dirty="0">
              <a:solidFill>
                <a:schemeClr val="tx1"/>
              </a:solidFill>
              <a:effectLst/>
            </a:endParaRPr>
          </a:p>
        </p:txBody>
      </p:sp>
      <p:sp>
        <p:nvSpPr>
          <p:cNvPr id="15" name="TextBox 14"/>
          <p:cNvSpPr txBox="1"/>
          <p:nvPr/>
        </p:nvSpPr>
        <p:spPr>
          <a:xfrm>
            <a:off x="10600267" y="2827870"/>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endParaRPr lang="en-US" sz="8000" dirty="0">
              <a:solidFill>
                <a:schemeClr val="tx1"/>
              </a:solidFill>
              <a:effectLst/>
            </a:endParaRPr>
          </a:p>
        </p:txBody>
      </p:sp>
      <p:cxnSp>
        <p:nvCxnSpPr>
          <p:cNvPr id="19" name="Straight Connector 18"/>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295402" y="3308581"/>
            <a:ext cx="9609668"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95401" y="4777381"/>
            <a:ext cx="9609668"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59B0A61-DCD9-443F-AFFA-31F69D5E745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9BD882-138C-488F-959B-7ECECEE41301}" type="slidenum">
              <a:rPr lang="en-IN" smtClean="0"/>
            </a:fld>
            <a:endParaRPr lang="en-I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243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23" name="Text Placeholder 2"/>
          <p:cNvSpPr>
            <a:spLocks noGrp="1"/>
          </p:cNvSpPr>
          <p:nvPr>
            <p:ph type="body" idx="13"/>
          </p:nvPr>
        </p:nvSpPr>
        <p:spPr>
          <a:xfrm>
            <a:off x="1295401" y="3639312"/>
            <a:ext cx="9609668" cy="886968"/>
          </a:xfrm>
        </p:spPr>
        <p:txBody>
          <a:bodyPr anchor="b">
            <a:normAutofit/>
          </a:bodyPr>
          <a:lstStyle>
            <a:lvl1pPr marL="0" indent="0" algn="l">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3" name="Text Placeholder 2"/>
          <p:cNvSpPr>
            <a:spLocks noGrp="1"/>
          </p:cNvSpPr>
          <p:nvPr>
            <p:ph type="body" idx="1"/>
          </p:nvPr>
        </p:nvSpPr>
        <p:spPr>
          <a:xfrm>
            <a:off x="1295401" y="4529667"/>
            <a:ext cx="9609668" cy="13462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59B0A61-DCD9-443F-AFFA-31F69D5E745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9BD882-138C-488F-959B-7ECECEE41301}" type="slidenum">
              <a:rPr lang="en-IN" smtClean="0"/>
            </a:fld>
            <a:endParaRPr lang="en-IN"/>
          </a:p>
        </p:txBody>
      </p:sp>
      <p:sp>
        <p:nvSpPr>
          <p:cNvPr id="12" name="TextBox 11"/>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endParaRPr lang="en-US" sz="8000" dirty="0">
              <a:solidFill>
                <a:schemeClr val="tx1"/>
              </a:solidFill>
              <a:effectLst/>
            </a:endParaRPr>
          </a:p>
        </p:txBody>
      </p:sp>
      <p:sp>
        <p:nvSpPr>
          <p:cNvPr id="13" name="TextBox 12"/>
          <p:cNvSpPr txBox="1"/>
          <p:nvPr/>
        </p:nvSpPr>
        <p:spPr>
          <a:xfrm>
            <a:off x="10600267" y="259926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endParaRPr lang="en-US" sz="8000" dirty="0">
              <a:solidFill>
                <a:schemeClr val="tx1"/>
              </a:solidFill>
              <a:effectLst/>
            </a:endParaRPr>
          </a:p>
        </p:txBody>
      </p:sp>
      <p:cxnSp>
        <p:nvCxnSpPr>
          <p:cNvPr id="26" name="Straight Connector 25"/>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295401" y="982132"/>
            <a:ext cx="9609666" cy="2243668"/>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20" name="Text Placeholder 2"/>
          <p:cNvSpPr>
            <a:spLocks noGrp="1"/>
          </p:cNvSpPr>
          <p:nvPr>
            <p:ph type="body" idx="13"/>
          </p:nvPr>
        </p:nvSpPr>
        <p:spPr>
          <a:xfrm>
            <a:off x="1295401" y="3630168"/>
            <a:ext cx="9609668" cy="841248"/>
          </a:xfrm>
        </p:spPr>
        <p:txBody>
          <a:bodyPr anchor="b">
            <a:normAutofit/>
          </a:bodyPr>
          <a:lstStyle>
            <a:lvl1pPr marL="0" indent="0" algn="l">
              <a:spcBef>
                <a:spcPts val="0"/>
              </a:spcBef>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3" name="Text Placeholder 2"/>
          <p:cNvSpPr>
            <a:spLocks noGrp="1"/>
          </p:cNvSpPr>
          <p:nvPr>
            <p:ph type="body" idx="1"/>
          </p:nvPr>
        </p:nvSpPr>
        <p:spPr>
          <a:xfrm>
            <a:off x="1295400" y="4470399"/>
            <a:ext cx="9609670" cy="14054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59B0A61-DCD9-443F-AFFA-31F69D5E745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9BD882-138C-488F-959B-7ECECEE41301}" type="slidenum">
              <a:rPr lang="en-IN" smtClean="0"/>
            </a:fld>
            <a:endParaRPr lang="en-IN"/>
          </a:p>
        </p:txBody>
      </p:sp>
      <p:cxnSp>
        <p:nvCxnSpPr>
          <p:cNvPr id="15" name="Straight Connector 14"/>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F59B0A61-DCD9-443F-AFFA-31F69D5E745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9BD882-138C-488F-959B-7ECECEE41301}" type="slidenum">
              <a:rPr lang="en-IN" smtClean="0"/>
            </a:fld>
            <a:endParaRPr lang="en-IN"/>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9356" y="982131"/>
            <a:ext cx="1890895" cy="489373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398" y="982132"/>
            <a:ext cx="7433025" cy="4893734"/>
          </a:xfrm>
        </p:spPr>
        <p:txBody>
          <a:bodyPr vert="eaVert" ancho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F59B0A61-DCD9-443F-AFFA-31F69D5E745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9BD882-138C-488F-959B-7ECECEE41301}" type="slidenum">
              <a:rPr lang="en-IN" smtClean="0"/>
            </a:fld>
            <a:endParaRPr lang="en-IN"/>
          </a:p>
        </p:txBody>
      </p:sp>
      <p:cxnSp>
        <p:nvCxnSpPr>
          <p:cNvPr id="14" name="Straight Connector 13"/>
          <p:cNvCxnSpPr/>
          <p:nvPr/>
        </p:nvCxnSpPr>
        <p:spPr>
          <a:xfrm>
            <a:off x="8863890" y="990600"/>
            <a:ext cx="0" cy="487680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F59B0A61-DCD9-443F-AFFA-31F69D5E745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9BD882-138C-488F-959B-7ECECEE41301}"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15069" y="1752606"/>
            <a:ext cx="8158688" cy="1822514"/>
          </a:xfrm>
        </p:spPr>
        <p:txBody>
          <a:bodyPr anchor="b">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015067" y="3846051"/>
            <a:ext cx="8158690" cy="954547"/>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59B0A61-DCD9-443F-AFFA-31F69D5E745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9BD882-138C-488F-959B-7ECECEE41301}" type="slidenum">
              <a:rPr lang="en-IN" smtClean="0"/>
            </a:fld>
            <a:endParaRPr lang="en-IN"/>
          </a:p>
        </p:txBody>
      </p:sp>
      <p:cxnSp>
        <p:nvCxnSpPr>
          <p:cNvPr id="16" name="Straight Connector 15"/>
          <p:cNvCxnSpPr/>
          <p:nvPr/>
        </p:nvCxnSpPr>
        <p:spPr>
          <a:xfrm>
            <a:off x="2012723" y="3710585"/>
            <a:ext cx="8163380"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98448" y="2560320"/>
            <a:ext cx="4718304" cy="3310128"/>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6181344" y="2560320"/>
            <a:ext cx="4718304" cy="3310128"/>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F59B0A61-DCD9-443F-AFFA-31F69D5E745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A9BD882-138C-488F-959B-7ECECEE41301}"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400" y="2658533"/>
            <a:ext cx="4718304" cy="576262"/>
          </a:xfrm>
        </p:spPr>
        <p:txBody>
          <a:bodyPr anchor="b">
            <a:noAutofit/>
          </a:bodyPr>
          <a:lstStyle>
            <a:lvl1pPr marL="0" indent="0">
              <a:spcBef>
                <a:spcPts val="670"/>
              </a:spcBef>
              <a:spcAft>
                <a:spcPts val="600"/>
              </a:spcAft>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1295400" y="3243262"/>
            <a:ext cx="4718304" cy="2632605"/>
          </a:xfrm>
        </p:spPr>
        <p:txBody>
          <a:bodyPr anchor="t">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6180670" y="2658533"/>
            <a:ext cx="4718304" cy="576262"/>
          </a:xfrm>
        </p:spPr>
        <p:txBody>
          <a:bodyPr anchor="b">
            <a:noAutofit/>
          </a:bodyPr>
          <a:lstStyle>
            <a:lvl1pPr marL="0" indent="0">
              <a:spcBef>
                <a:spcPts val="670"/>
              </a:spcBef>
              <a:spcAft>
                <a:spcPts val="600"/>
              </a:spcAft>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80670" y="3243262"/>
            <a:ext cx="4718304" cy="2632605"/>
          </a:xfrm>
        </p:spPr>
        <p:txBody>
          <a:bodyPr anchor="t">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F59B0A61-DCD9-443F-AFFA-31F69D5E745E}"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A9BD882-138C-488F-959B-7ECECEE41301}" type="slidenum">
              <a:rPr lang="en-IN" smtClean="0"/>
            </a:fld>
            <a:endParaRPr lang="en-IN"/>
          </a:p>
        </p:txBody>
      </p:sp>
      <p:cxnSp>
        <p:nvCxnSpPr>
          <p:cNvPr id="18" name="Straight Connector 1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59B0A61-DCD9-443F-AFFA-31F69D5E745E}"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A9BD882-138C-488F-959B-7ECECEE41301}" type="slidenum">
              <a:rPr lang="en-IN" smtClean="0"/>
            </a:fld>
            <a:endParaRPr lang="en-IN"/>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9B0A61-DCD9-443F-AFFA-31F69D5E745E}"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A9BD882-138C-488F-959B-7ECECEE41301}"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3811" y="1388534"/>
            <a:ext cx="3718455"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418668" y="982131"/>
            <a:ext cx="5469466" cy="4893735"/>
          </a:xfrm>
        </p:spPr>
        <p:txBody>
          <a:bodyPr anchor="ct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1293811" y="3031065"/>
            <a:ext cx="3718455"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59B0A61-DCD9-443F-AFFA-31F69D5E745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A9BD882-138C-488F-959B-7ECECEE41301}" type="slidenum">
              <a:rPr lang="en-IN" smtClean="0"/>
            </a:fld>
            <a:endParaRPr lang="en-IN"/>
          </a:p>
        </p:txBody>
      </p:sp>
      <p:cxnSp>
        <p:nvCxnSpPr>
          <p:cNvPr id="16" name="Straight Connector 15"/>
          <p:cNvCxnSpPr/>
          <p:nvPr/>
        </p:nvCxnSpPr>
        <p:spPr>
          <a:xfrm>
            <a:off x="1396169" y="2912533"/>
            <a:ext cx="35144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399" y="1883832"/>
            <a:ext cx="6241816" cy="1371600"/>
          </a:xfrm>
        </p:spPr>
        <p:txBody>
          <a:bodyPr anchor="b">
            <a:normAutofit/>
          </a:bodyPr>
          <a:lstStyle>
            <a:lvl1pPr algn="ctr">
              <a:defRPr sz="2800" b="0"/>
            </a:lvl1pPr>
          </a:lstStyle>
          <a:p>
            <a:r>
              <a:rPr lang="en-US" smtClean="0"/>
              <a:t>Click to edit Master title style</a:t>
            </a:r>
            <a:endParaRPr lang="en-US" dirty="0"/>
          </a:p>
        </p:txBody>
      </p:sp>
      <p:sp>
        <p:nvSpPr>
          <p:cNvPr id="17" name="Picture Placeholder 2"/>
          <p:cNvSpPr>
            <a:spLocks noGrp="1" noChangeAspect="1"/>
          </p:cNvSpPr>
          <p:nvPr>
            <p:ph type="pic" idx="1"/>
          </p:nvPr>
        </p:nvSpPr>
        <p:spPr>
          <a:xfrm>
            <a:off x="8094831" y="1041400"/>
            <a:ext cx="3063347" cy="4775200"/>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295399" y="3255432"/>
            <a:ext cx="6241816" cy="1828800"/>
          </a:xfrm>
        </p:spPr>
        <p:txBody>
          <a:bodyPr anchor="t">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59B0A61-DCD9-443F-AFFA-31F69D5E745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A9BD882-138C-488F-959B-7ECECEE41301}"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0" Type="http://schemas.openxmlformats.org/officeDocument/2006/relationships/theme" Target="../theme/theme1.xml"/><Relationship Id="rId2" Type="http://schemas.openxmlformats.org/officeDocument/2006/relationships/slideLayout" Target="../slideLayouts/slideLayout2.xml"/><Relationship Id="rId19" Type="http://schemas.openxmlformats.org/officeDocument/2006/relationships/image" Target="../media/image4.png"/><Relationship Id="rId18" Type="http://schemas.openxmlformats.org/officeDocument/2006/relationships/image" Target="../media/image3.png"/><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15736" y="0"/>
            <a:ext cx="12229962" cy="6856214"/>
            <a:chOff x="-15736" y="0"/>
            <a:chExt cx="12229962" cy="6856214"/>
          </a:xfrm>
        </p:grpSpPr>
        <p:pic>
          <p:nvPicPr>
            <p:cNvPr id="8" name="Picture 7" descr="HD-PanelContent.png"/>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9" name="Rectangle 8"/>
            <p:cNvSpPr/>
            <p:nvPr/>
          </p:nvSpPr>
          <p:spPr>
            <a:xfrm>
              <a:off x="608012" y="609600"/>
              <a:ext cx="10972800" cy="5638800"/>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19">
              <a:extLst>
                <a:ext uri="{28A0092B-C50C-407E-A947-70E740481C1C}">
                  <a14:useLocalDpi xmlns:a14="http://schemas.microsoft.com/office/drawing/2010/main" val="0"/>
                </a:ext>
              </a:extLst>
            </a:blip>
            <a:srcRect/>
            <a:stretch>
              <a:fillRect/>
            </a:stretch>
          </p:blipFill>
          <p:spPr>
            <a:xfrm>
              <a:off x="-15736" y="3153832"/>
              <a:ext cx="777240" cy="606425"/>
            </a:xfrm>
            <a:prstGeom prst="rect">
              <a:avLst/>
            </a:prstGeom>
          </p:spPr>
        </p:pic>
        <p:pic>
          <p:nvPicPr>
            <p:cNvPr id="11" name="Picture 10" descr="HDRibbonContent-UniformTrim.png"/>
            <p:cNvPicPr>
              <a:picLocks noChangeAspect="1"/>
            </p:cNvPicPr>
            <p:nvPr/>
          </p:nvPicPr>
          <p:blipFill rotWithShape="1">
            <a:blip r:embed="rId19">
              <a:extLst>
                <a:ext uri="{28A0092B-C50C-407E-A947-70E740481C1C}">
                  <a14:useLocalDpi xmlns:a14="http://schemas.microsoft.com/office/drawing/2010/main" val="0"/>
                </a:ext>
              </a:extLst>
            </a:blip>
            <a:srcRect/>
            <a:stretch>
              <a:fillRect/>
            </a:stretch>
          </p:blipFill>
          <p:spPr>
            <a:xfrm>
              <a:off x="11436986" y="3153832"/>
              <a:ext cx="777240" cy="606425"/>
            </a:xfrm>
            <a:prstGeom prst="rect">
              <a:avLst/>
            </a:prstGeom>
          </p:spPr>
        </p:pic>
      </p:grpSp>
      <p:sp>
        <p:nvSpPr>
          <p:cNvPr id="2" name="Title Placeholder 1"/>
          <p:cNvSpPr>
            <a:spLocks noGrp="1"/>
          </p:cNvSpPr>
          <p:nvPr>
            <p:ph type="title"/>
          </p:nvPr>
        </p:nvSpPr>
        <p:spPr>
          <a:xfrm>
            <a:off x="1295402" y="982132"/>
            <a:ext cx="9601196" cy="13038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1" y="2556932"/>
            <a:ext cx="9601196" cy="3318936"/>
          </a:xfrm>
          <a:prstGeom prst="rect">
            <a:avLst/>
          </a:prstGeom>
        </p:spPr>
        <p:txBody>
          <a:bodyPr vert="horz" lIns="91440" tIns="45720" rIns="91440" bIns="45720" rtlCol="0" anchor="t">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8677501" y="5969000"/>
            <a:ext cx="160020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59B0A61-DCD9-443F-AFFA-31F69D5E745E}" type="datetimeFigureOut">
              <a:rPr lang="en-IN" smtClean="0"/>
            </a:fld>
            <a:endParaRPr lang="en-IN"/>
          </a:p>
        </p:txBody>
      </p:sp>
      <p:sp>
        <p:nvSpPr>
          <p:cNvPr id="5" name="Footer Placeholder 4"/>
          <p:cNvSpPr>
            <a:spLocks noGrp="1"/>
          </p:cNvSpPr>
          <p:nvPr>
            <p:ph type="ftr" sz="quarter" idx="3"/>
          </p:nvPr>
        </p:nvSpPr>
        <p:spPr>
          <a:xfrm>
            <a:off x="1295401" y="5969000"/>
            <a:ext cx="7305900"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353901" y="5969000"/>
            <a:ext cx="542697"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A9BD882-138C-488F-959B-7ECECEE41301}"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panose="020B0604020202020204"/>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panose="020B0604020202020204"/>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panose="020B0604020202020204"/>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panose="020B0604020202020204"/>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panose="020B0604020202020204"/>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panose="020B0604020202020204"/>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panose="020B0604020202020204"/>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panose="020B0604020202020204"/>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panose="020B0604020202020204"/>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2400" y="2117725"/>
            <a:ext cx="6815455" cy="930910"/>
          </a:xfrm>
          <a:ln>
            <a:solidFill>
              <a:schemeClr val="bg1"/>
            </a:solidFill>
          </a:ln>
        </p:spPr>
        <p:txBody>
          <a:bodyPr/>
          <a:lstStyle/>
          <a:p>
            <a:br>
              <a:rPr lang="en-IN" sz="2000" b="1" dirty="0" smtClean="0">
                <a:solidFill>
                  <a:schemeClr val="accent4">
                    <a:lumMod val="50000"/>
                  </a:schemeClr>
                </a:solidFill>
              </a:rPr>
            </a:br>
            <a:br>
              <a:rPr lang="en-IN" sz="2000" b="1" dirty="0" smtClean="0">
                <a:solidFill>
                  <a:schemeClr val="accent4">
                    <a:lumMod val="50000"/>
                  </a:schemeClr>
                </a:solidFill>
              </a:rPr>
            </a:br>
            <a:br>
              <a:rPr lang="en-IN" sz="2000" b="1" dirty="0">
                <a:solidFill>
                  <a:schemeClr val="accent4">
                    <a:lumMod val="50000"/>
                  </a:schemeClr>
                </a:solidFill>
              </a:rPr>
            </a:br>
            <a:br>
              <a:rPr lang="en-IN" sz="2000" b="1" dirty="0" smtClean="0">
                <a:solidFill>
                  <a:schemeClr val="accent4">
                    <a:lumMod val="50000"/>
                  </a:schemeClr>
                </a:solidFill>
              </a:rPr>
            </a:br>
            <a:br>
              <a:rPr lang="en-IN" sz="2000" b="1" dirty="0">
                <a:solidFill>
                  <a:schemeClr val="accent4">
                    <a:lumMod val="50000"/>
                  </a:schemeClr>
                </a:solidFill>
              </a:rPr>
            </a:br>
            <a:br>
              <a:rPr lang="en-IN" sz="2000" b="1" dirty="0" smtClean="0">
                <a:solidFill>
                  <a:schemeClr val="accent4">
                    <a:lumMod val="50000"/>
                  </a:schemeClr>
                </a:solidFill>
              </a:rPr>
            </a:br>
            <a:br>
              <a:rPr lang="en-IN" sz="2000" b="1" dirty="0">
                <a:solidFill>
                  <a:schemeClr val="accent4">
                    <a:lumMod val="50000"/>
                  </a:schemeClr>
                </a:solidFill>
              </a:rPr>
            </a:br>
            <a:br>
              <a:rPr lang="en-IN" sz="2400" b="1" dirty="0" smtClean="0">
                <a:solidFill>
                  <a:schemeClr val="accent4">
                    <a:lumMod val="50000"/>
                  </a:schemeClr>
                </a:solidFill>
              </a:rPr>
            </a:br>
            <a:r>
              <a:rPr lang="en-IN" sz="2400" b="1" dirty="0" smtClean="0">
                <a:solidFill>
                  <a:srgbClr val="0911C7"/>
                </a:solidFill>
              </a:rPr>
              <a:t>REGIONAL PLANNING</a:t>
            </a:r>
            <a:endParaRPr lang="en-IN" sz="2400" b="1" dirty="0" smtClean="0">
              <a:solidFill>
                <a:srgbClr val="0911C7"/>
              </a:solidFill>
            </a:endParaRPr>
          </a:p>
        </p:txBody>
      </p:sp>
      <p:sp>
        <p:nvSpPr>
          <p:cNvPr id="3" name="Subtitle 2"/>
          <p:cNvSpPr>
            <a:spLocks noGrp="1"/>
          </p:cNvSpPr>
          <p:nvPr>
            <p:ph type="subTitle" idx="1"/>
          </p:nvPr>
        </p:nvSpPr>
        <p:spPr>
          <a:xfrm>
            <a:off x="2541313" y="2400613"/>
            <a:ext cx="6893137" cy="2057403"/>
          </a:xfrm>
        </p:spPr>
        <p:txBody>
          <a:bodyPr>
            <a:noAutofit/>
          </a:bodyPr>
          <a:lstStyle/>
          <a:p>
            <a:endParaRPr lang="en-IN" sz="1800" dirty="0" smtClean="0">
              <a:solidFill>
                <a:srgbClr val="002060"/>
              </a:solidFill>
              <a:latin typeface="Adobe Garamond Pro Bold" panose="02020702060506020403" pitchFamily="18" charset="0"/>
            </a:endParaRPr>
          </a:p>
          <a:p>
            <a:endParaRPr lang="en-IN" sz="1600" dirty="0">
              <a:solidFill>
                <a:srgbClr val="0911C7"/>
              </a:solidFill>
              <a:latin typeface="Adobe Garamond Pro Bold" panose="02020702060506020403" pitchFamily="18" charset="0"/>
            </a:endParaRPr>
          </a:p>
          <a:p>
            <a:endParaRPr lang="en-IN" sz="1600" dirty="0" smtClean="0">
              <a:gradFill>
                <a:gsLst>
                  <a:gs pos="0">
                    <a:srgbClr val="012D86"/>
                  </a:gs>
                  <a:gs pos="100000">
                    <a:srgbClr val="0E2557"/>
                  </a:gs>
                </a:gsLst>
                <a:lin scaled="0"/>
              </a:gradFill>
              <a:latin typeface="Adobe Garamond Pro Bold" panose="02020702060506020403" pitchFamily="18" charset="0"/>
            </a:endParaRPr>
          </a:p>
          <a:p>
            <a:pPr lvl="1" algn="l"/>
            <a:r>
              <a:rPr lang="en-IN" sz="1500" dirty="0" smtClean="0">
                <a:gradFill>
                  <a:gsLst>
                    <a:gs pos="0">
                      <a:srgbClr val="012D86"/>
                    </a:gs>
                    <a:gs pos="100000">
                      <a:srgbClr val="0E2557"/>
                    </a:gs>
                  </a:gsLst>
                  <a:lin scaled="0"/>
                </a:gradFill>
                <a:latin typeface="Adobe Garamond Pro Bold" panose="02020702060506020403" pitchFamily="18" charset="0"/>
              </a:rPr>
              <a:t>							</a:t>
            </a:r>
            <a:r>
              <a:rPr lang="en-IN" sz="1600" b="1" dirty="0" smtClean="0">
                <a:gradFill>
                  <a:gsLst>
                    <a:gs pos="0">
                      <a:srgbClr val="E30000"/>
                    </a:gs>
                    <a:gs pos="100000">
                      <a:srgbClr val="760303"/>
                    </a:gs>
                  </a:gsLst>
                  <a:lin scaled="0"/>
                </a:gradFill>
                <a:latin typeface="Adobe Garamond Pro Bold" panose="02020702060506020403" pitchFamily="18" charset="0"/>
              </a:rPr>
              <a:t>Mrs.B.ANUSUYA</a:t>
            </a:r>
            <a:r>
              <a:rPr lang="en-IN" sz="1600" b="1" dirty="0">
                <a:gradFill>
                  <a:gsLst>
                    <a:gs pos="0">
                      <a:srgbClr val="E30000"/>
                    </a:gs>
                    <a:gs pos="100000">
                      <a:srgbClr val="760303"/>
                    </a:gs>
                  </a:gsLst>
                  <a:lin scaled="0"/>
                </a:gradFill>
                <a:latin typeface="Adobe Garamond Pro Bold" panose="02020702060506020403" pitchFamily="18" charset="0"/>
              </a:rPr>
              <a:t>,</a:t>
            </a:r>
            <a:endParaRPr lang="en-IN" sz="1600" b="1" dirty="0">
              <a:gradFill>
                <a:gsLst>
                  <a:gs pos="0">
                    <a:srgbClr val="E30000"/>
                  </a:gs>
                  <a:gs pos="100000">
                    <a:srgbClr val="760303"/>
                  </a:gs>
                </a:gsLst>
                <a:lin scaled="0"/>
              </a:gradFill>
              <a:latin typeface="Adobe Garamond Pro Bold" panose="02020702060506020403" pitchFamily="18" charset="0"/>
            </a:endParaRPr>
          </a:p>
          <a:p>
            <a:pPr lvl="1" algn="l"/>
            <a:r>
              <a:rPr lang="en-IN" sz="1600" b="1" dirty="0" smtClean="0">
                <a:gradFill>
                  <a:gsLst>
                    <a:gs pos="0">
                      <a:srgbClr val="E30000"/>
                    </a:gs>
                    <a:gs pos="100000">
                      <a:srgbClr val="760303"/>
                    </a:gs>
                  </a:gsLst>
                  <a:lin scaled="0"/>
                </a:gradFill>
                <a:latin typeface="Adobe Garamond Pro Bold" panose="02020702060506020403" pitchFamily="18" charset="0"/>
              </a:rPr>
              <a:t>							Assistant </a:t>
            </a:r>
            <a:r>
              <a:rPr lang="en-IN" sz="1600" b="1" dirty="0">
                <a:gradFill>
                  <a:gsLst>
                    <a:gs pos="0">
                      <a:srgbClr val="E30000"/>
                    </a:gs>
                    <a:gs pos="100000">
                      <a:srgbClr val="760303"/>
                    </a:gs>
                  </a:gsLst>
                  <a:lin scaled="0"/>
                </a:gradFill>
                <a:latin typeface="Adobe Garamond Pro Bold" panose="02020702060506020403" pitchFamily="18" charset="0"/>
              </a:rPr>
              <a:t>Professor &amp; Head,</a:t>
            </a:r>
            <a:endParaRPr lang="en-IN" sz="1600" b="1" dirty="0">
              <a:gradFill>
                <a:gsLst>
                  <a:gs pos="0">
                    <a:srgbClr val="E30000"/>
                  </a:gs>
                  <a:gs pos="100000">
                    <a:srgbClr val="760303"/>
                  </a:gs>
                </a:gsLst>
                <a:lin scaled="0"/>
              </a:gradFill>
              <a:latin typeface="Adobe Garamond Pro Bold" panose="02020702060506020403" pitchFamily="18" charset="0"/>
            </a:endParaRPr>
          </a:p>
          <a:p>
            <a:pPr lvl="1" algn="l"/>
            <a:r>
              <a:rPr lang="en-IN" sz="1600" b="1" dirty="0" smtClean="0">
                <a:gradFill>
                  <a:gsLst>
                    <a:gs pos="0">
                      <a:srgbClr val="E30000"/>
                    </a:gs>
                    <a:gs pos="100000">
                      <a:srgbClr val="760303"/>
                    </a:gs>
                  </a:gsLst>
                  <a:lin scaled="0"/>
                </a:gradFill>
                <a:latin typeface="Adobe Garamond Pro Bold" panose="02020702060506020403" pitchFamily="18" charset="0"/>
              </a:rPr>
              <a:t>							Department </a:t>
            </a:r>
            <a:r>
              <a:rPr lang="en-IN" sz="1600" b="1" dirty="0">
                <a:gradFill>
                  <a:gsLst>
                    <a:gs pos="0">
                      <a:srgbClr val="E30000"/>
                    </a:gs>
                    <a:gs pos="100000">
                      <a:srgbClr val="760303"/>
                    </a:gs>
                  </a:gsLst>
                  <a:lin scaled="0"/>
                </a:gradFill>
                <a:latin typeface="Adobe Garamond Pro Bold" panose="02020702060506020403" pitchFamily="18" charset="0"/>
              </a:rPr>
              <a:t>of Geography,</a:t>
            </a:r>
            <a:endParaRPr lang="en-IN" sz="1600" b="1" dirty="0">
              <a:gradFill>
                <a:gsLst>
                  <a:gs pos="0">
                    <a:srgbClr val="E30000"/>
                  </a:gs>
                  <a:gs pos="100000">
                    <a:srgbClr val="760303"/>
                  </a:gs>
                </a:gsLst>
                <a:lin scaled="0"/>
              </a:gradFill>
              <a:latin typeface="Adobe Garamond Pro Bold" panose="02020702060506020403" pitchFamily="18" charset="0"/>
            </a:endParaRPr>
          </a:p>
          <a:p>
            <a:pPr lvl="1" algn="l"/>
            <a:r>
              <a:rPr lang="en-IN" sz="1600" b="1" dirty="0" smtClean="0">
                <a:gradFill>
                  <a:gsLst>
                    <a:gs pos="0">
                      <a:srgbClr val="E30000"/>
                    </a:gs>
                    <a:gs pos="100000">
                      <a:srgbClr val="760303"/>
                    </a:gs>
                  </a:gsLst>
                  <a:lin scaled="0"/>
                </a:gradFill>
                <a:latin typeface="Adobe Garamond Pro Bold" panose="02020702060506020403" pitchFamily="18" charset="0"/>
              </a:rPr>
              <a:t>							Government </a:t>
            </a:r>
            <a:r>
              <a:rPr lang="en-IN" sz="1600" b="1" dirty="0">
                <a:gradFill>
                  <a:gsLst>
                    <a:gs pos="0">
                      <a:srgbClr val="E30000"/>
                    </a:gs>
                    <a:gs pos="100000">
                      <a:srgbClr val="760303"/>
                    </a:gs>
                  </a:gsLst>
                  <a:lin scaled="0"/>
                </a:gradFill>
                <a:latin typeface="Adobe Garamond Pro Bold" panose="02020702060506020403" pitchFamily="18" charset="0"/>
              </a:rPr>
              <a:t>College for Women</a:t>
            </a:r>
            <a:r>
              <a:rPr lang="en-US" altLang="en-IN" sz="1600" b="1" dirty="0">
                <a:gradFill>
                  <a:gsLst>
                    <a:gs pos="0">
                      <a:srgbClr val="E30000"/>
                    </a:gs>
                    <a:gs pos="100000">
                      <a:srgbClr val="760303"/>
                    </a:gs>
                  </a:gsLst>
                  <a:lin scaled="0"/>
                </a:gradFill>
                <a:latin typeface="Adobe Garamond Pro Bold" panose="02020702060506020403" pitchFamily="18" charset="0"/>
              </a:rPr>
              <a:t>,</a:t>
            </a:r>
            <a:r>
              <a:rPr lang="en-IN" sz="1600" b="1" dirty="0">
                <a:gradFill>
                  <a:gsLst>
                    <a:gs pos="0">
                      <a:srgbClr val="E30000"/>
                    </a:gs>
                    <a:gs pos="100000">
                      <a:srgbClr val="760303"/>
                    </a:gs>
                  </a:gsLst>
                  <a:lin scaled="0"/>
                </a:gradFill>
                <a:latin typeface="Adobe Garamond Pro Bold" panose="02020702060506020403" pitchFamily="18" charset="0"/>
              </a:rPr>
              <a:t> </a:t>
            </a:r>
            <a:r>
              <a:rPr lang="en-IN" sz="1600" b="1" dirty="0" smtClean="0">
                <a:gradFill>
                  <a:gsLst>
                    <a:gs pos="0">
                      <a:srgbClr val="E30000"/>
                    </a:gs>
                    <a:gs pos="100000">
                      <a:srgbClr val="760303"/>
                    </a:gs>
                  </a:gsLst>
                  <a:lin scaled="0"/>
                </a:gradFill>
                <a:latin typeface="Adobe Garamond Pro Bold" panose="02020702060506020403" pitchFamily="18" charset="0"/>
              </a:rPr>
              <a:t>							Kumbakonam</a:t>
            </a:r>
            <a:r>
              <a:rPr lang="en-IN" sz="1600" b="1" dirty="0">
                <a:gradFill>
                  <a:gsLst>
                    <a:gs pos="0">
                      <a:srgbClr val="E30000"/>
                    </a:gs>
                    <a:gs pos="100000">
                      <a:srgbClr val="760303"/>
                    </a:gs>
                  </a:gsLst>
                  <a:lin scaled="0"/>
                </a:gradFill>
                <a:latin typeface="Adobe Garamond Pro Bold" panose="02020702060506020403" pitchFamily="18" charset="0"/>
              </a:rPr>
              <a:t>.</a:t>
            </a:r>
            <a:endParaRPr lang="en-IN" sz="1600" b="1" dirty="0">
              <a:gradFill>
                <a:gsLst>
                  <a:gs pos="0">
                    <a:srgbClr val="E30000"/>
                  </a:gs>
                  <a:gs pos="100000">
                    <a:srgbClr val="760303"/>
                  </a:gs>
                </a:gsLst>
                <a:lin scaled="0"/>
              </a:gradFill>
              <a:latin typeface="Adobe Garamond Pro Bold" panose="02020702060506020403" pitchFamily="18" charset="0"/>
            </a:endParaRPr>
          </a:p>
        </p:txBody>
      </p:sp>
      <p:sp>
        <p:nvSpPr>
          <p:cNvPr id="4" name="Rounded Rectangle 3"/>
          <p:cNvSpPr/>
          <p:nvPr/>
        </p:nvSpPr>
        <p:spPr>
          <a:xfrm>
            <a:off x="1395982" y="121828"/>
            <a:ext cx="8836325" cy="111280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dirty="0" smtClean="0">
                <a:solidFill>
                  <a:srgbClr val="002060"/>
                </a:solidFill>
                <a:latin typeface="Britannic Bold" panose="020B0903060703020204" pitchFamily="34" charset="0"/>
                <a:ea typeface="Adobe Fan Heiti Std B" panose="020B0700000000000000" pitchFamily="34" charset="-128"/>
              </a:rPr>
              <a:t>GOVERNMENT COLLEGE FOR WOMEN (AUTONOMOUS) KUMBAKONAM</a:t>
            </a:r>
            <a:endParaRPr lang="en-IN" sz="2000" dirty="0" smtClean="0">
              <a:solidFill>
                <a:srgbClr val="002060"/>
              </a:solidFill>
              <a:latin typeface="Britannic Bold" panose="020B0903060703020204" pitchFamily="34" charset="0"/>
              <a:ea typeface="Adobe Fan Heiti Std B" panose="020B0700000000000000" pitchFamily="34" charset="-128"/>
            </a:endParaRPr>
          </a:p>
          <a:p>
            <a:pPr algn="ctr"/>
            <a:r>
              <a:rPr lang="en-IN" sz="2000" dirty="0" smtClean="0">
                <a:solidFill>
                  <a:srgbClr val="FF0066"/>
                </a:solidFill>
                <a:latin typeface="Britannic Bold" panose="020B0903060703020204" pitchFamily="34" charset="0"/>
                <a:ea typeface="Adobe Fan Heiti Std B" panose="020B0700000000000000" pitchFamily="34" charset="-128"/>
              </a:rPr>
              <a:t>DEPARTMENT OF GEOGRAPHY</a:t>
            </a:r>
            <a:endParaRPr lang="en-IN" sz="2000" dirty="0" smtClean="0">
              <a:solidFill>
                <a:srgbClr val="FF0066"/>
              </a:solidFill>
              <a:latin typeface="Britannic Bold" panose="020B0903060703020204" pitchFamily="34" charset="0"/>
              <a:ea typeface="Adobe Fan Heiti Std B" panose="020B0700000000000000" pitchFamily="34" charset="-128"/>
            </a:endParaRPr>
          </a:p>
          <a:p>
            <a:pPr algn="ctr"/>
            <a:endParaRPr lang="en-IN" sz="2000" dirty="0" smtClean="0">
              <a:solidFill>
                <a:srgbClr val="FF0066"/>
              </a:solidFill>
              <a:latin typeface="Britannic Bold" panose="020B0903060703020204" pitchFamily="34" charset="0"/>
              <a:ea typeface="Adobe Fan Heiti Std B" panose="020B0700000000000000" pitchFamily="34" charset="-128"/>
            </a:endParaRPr>
          </a:p>
        </p:txBody>
      </p:sp>
      <p:sp>
        <p:nvSpPr>
          <p:cNvPr id="6" name="Rectangle 5"/>
          <p:cNvSpPr/>
          <p:nvPr/>
        </p:nvSpPr>
        <p:spPr>
          <a:xfrm>
            <a:off x="3171317" y="1614932"/>
            <a:ext cx="5632704" cy="502920"/>
          </a:xfrm>
          <a:prstGeom prst="rect">
            <a:avLst/>
          </a:prstGeom>
          <a:noFill/>
          <a:scene3d>
            <a:camera prst="orthographicFront"/>
            <a:lightRig rig="threePt" dir="t"/>
          </a:scene3d>
          <a:sp3d contourW="12700">
            <a:bevelT w="203200"/>
            <a:contourClr>
              <a:srgbClr val="C00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2"/>
                </a:solidFill>
              </a:rPr>
              <a:t>II – M.Sc - Geography, Elective course (EC)</a:t>
            </a:r>
            <a:endParaRPr lang="en-IN" sz="2000" b="1" dirty="0" smtClean="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7385" y="628015"/>
            <a:ext cx="10817225" cy="5553075"/>
          </a:xfrm>
        </p:spPr>
        <p:txBody>
          <a:bodyPr>
            <a:normAutofit fontScale="90000" lnSpcReduction="20000"/>
          </a:bodyPr>
          <a:lstStyle/>
          <a:p>
            <a:pPr marL="0" indent="0">
              <a:lnSpc>
                <a:spcPct val="200000"/>
              </a:lnSpc>
              <a:buNone/>
            </a:pPr>
            <a:r>
              <a:rPr lang="en-US" altLang="en-IN" b="1" dirty="0"/>
              <a:t>4. North Eastern India - Bihar, West Bengal, Parts of Orissa and  Assam.</a:t>
            </a:r>
            <a:endParaRPr lang="en-US" altLang="en-IN" b="1" dirty="0"/>
          </a:p>
          <a:p>
            <a:pPr marL="0" indent="0">
              <a:lnSpc>
                <a:spcPct val="200000"/>
              </a:lnSpc>
              <a:buNone/>
            </a:pPr>
            <a:r>
              <a:rPr lang="en-US" altLang="en-IN" b="1" dirty="0"/>
              <a:t>5. The Middle Gangetic Plain - Uttar Pardesh (Except Hilly districts).</a:t>
            </a:r>
            <a:endParaRPr lang="en-US" altLang="en-IN" b="1" dirty="0"/>
          </a:p>
          <a:p>
            <a:pPr marL="0" indent="0">
              <a:lnSpc>
                <a:spcPct val="200000"/>
              </a:lnSpc>
              <a:buNone/>
            </a:pPr>
            <a:r>
              <a:rPr lang="en-US" altLang="en-IN" b="1" dirty="0"/>
              <a:t>6. North Western India - Rajasthan Parts of Punjab nd Haryana.</a:t>
            </a:r>
            <a:endParaRPr lang="en-US" altLang="en-IN" b="1" dirty="0"/>
          </a:p>
          <a:p>
            <a:pPr marL="0" indent="0">
              <a:lnSpc>
                <a:spcPct val="200000"/>
              </a:lnSpc>
              <a:buNone/>
            </a:pPr>
            <a:r>
              <a:rPr lang="en-US" altLang="en-IN" b="1" dirty="0"/>
              <a:t>7. Northern India  - Including Parts of Punjab, Haryana, Himachal Pradesh and Jammu &amp; Kashmir.</a:t>
            </a:r>
            <a:endParaRPr lang="en-US" altLang="en-IN" b="1" dirty="0"/>
          </a:p>
          <a:p>
            <a:pPr marL="0" indent="0">
              <a:lnSpc>
                <a:spcPct val="200000"/>
              </a:lnSpc>
              <a:buNone/>
            </a:pPr>
            <a:r>
              <a:rPr lang="en-US" altLang="en-IN" b="1" dirty="0"/>
              <a:t>            There is a lack of Inter -Regional data, But suggests that it's better to define Macro Economic Megions comprising groups of states rather than their parts. These  Macro-Regions are 5 and include the states mentioned below.        </a:t>
            </a:r>
            <a:endParaRPr lang="en-US" altLang="en-IN"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22300" y="644525"/>
            <a:ext cx="11040745" cy="56375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en-IN" sz="2800" b="1" dirty="0">
              <a:solidFill>
                <a:schemeClr val="tx1"/>
              </a:solidFill>
              <a:cs typeface="+mn-lt"/>
            </a:endParaRPr>
          </a:p>
          <a:p>
            <a:pPr algn="ctr"/>
            <a:endParaRPr lang="en-US" altLang="en-IN" sz="2400" b="1" dirty="0">
              <a:solidFill>
                <a:srgbClr val="FF0000"/>
              </a:solidFill>
              <a:cs typeface="+mn-lt"/>
            </a:endParaRPr>
          </a:p>
          <a:p>
            <a:pPr algn="ctr"/>
            <a:endParaRPr lang="en-US" altLang="en-IN" sz="2400" b="1" dirty="0">
              <a:solidFill>
                <a:srgbClr val="FF0000"/>
              </a:solidFill>
              <a:cs typeface="+mn-lt"/>
            </a:endParaRPr>
          </a:p>
          <a:p>
            <a:pPr algn="ctr"/>
            <a:endParaRPr lang="en-US" altLang="en-IN" sz="2400" b="1" dirty="0">
              <a:solidFill>
                <a:srgbClr val="FF0000"/>
              </a:solidFill>
              <a:cs typeface="+mn-lt"/>
            </a:endParaRPr>
          </a:p>
          <a:p>
            <a:pPr algn="ctr"/>
            <a:r>
              <a:rPr lang="en-US" altLang="en-IN" sz="2400" b="1" dirty="0">
                <a:solidFill>
                  <a:srgbClr val="FF0000"/>
                </a:solidFill>
                <a:cs typeface="+mn-lt"/>
              </a:rPr>
              <a:t>MACRO REGIONS       -  GROPS OF COMPRISING STATES</a:t>
            </a:r>
            <a:endParaRPr lang="en-US" altLang="en-IN" sz="2400" b="1" dirty="0">
              <a:solidFill>
                <a:schemeClr val="tx1"/>
              </a:solidFill>
              <a:cs typeface="+mn-lt"/>
            </a:endParaRPr>
          </a:p>
          <a:p>
            <a:pPr algn="l"/>
            <a:r>
              <a:rPr lang="en-US" altLang="en-IN" sz="2400" b="1" dirty="0">
                <a:solidFill>
                  <a:schemeClr val="tx1"/>
                </a:solidFill>
                <a:cs typeface="+mn-lt"/>
              </a:rPr>
              <a:t>1. Southern Region      -   Kerala, Tamilnadu, Andhra Pradesh.</a:t>
            </a:r>
            <a:endParaRPr lang="en-US" altLang="en-IN" sz="2400" b="1" dirty="0">
              <a:solidFill>
                <a:schemeClr val="tx1"/>
              </a:solidFill>
              <a:cs typeface="+mn-lt"/>
            </a:endParaRPr>
          </a:p>
          <a:p>
            <a:pPr algn="l"/>
            <a:r>
              <a:rPr lang="en-US" altLang="en-IN" sz="2400" b="1" dirty="0">
                <a:solidFill>
                  <a:schemeClr val="tx1"/>
                </a:solidFill>
                <a:cs typeface="+mn-lt"/>
              </a:rPr>
              <a:t>2. Western Region       -     Maharastra, Gujarat.</a:t>
            </a:r>
            <a:endParaRPr lang="en-US" altLang="en-IN" sz="2400" b="1" dirty="0">
              <a:solidFill>
                <a:schemeClr val="tx1"/>
              </a:solidFill>
              <a:cs typeface="+mn-lt"/>
            </a:endParaRPr>
          </a:p>
          <a:p>
            <a:pPr algn="l"/>
            <a:r>
              <a:rPr lang="en-US" altLang="en-IN" sz="2400" b="1" dirty="0">
                <a:solidFill>
                  <a:schemeClr val="tx1"/>
                </a:solidFill>
                <a:cs typeface="+mn-lt"/>
              </a:rPr>
              <a:t>3. Eastern Region       -   Bihar, Orissa, West Bengal, amd Assam.</a:t>
            </a:r>
            <a:endParaRPr lang="en-US" altLang="en-IN" sz="2400" b="1" dirty="0">
              <a:solidFill>
                <a:schemeClr val="tx1"/>
              </a:solidFill>
              <a:cs typeface="+mn-lt"/>
            </a:endParaRPr>
          </a:p>
          <a:p>
            <a:pPr algn="l"/>
            <a:r>
              <a:rPr lang="en-US" altLang="en-IN" sz="2400" b="1" dirty="0">
                <a:solidFill>
                  <a:schemeClr val="tx1"/>
                </a:solidFill>
                <a:cs typeface="+mn-lt"/>
              </a:rPr>
              <a:t>4. Northern Region - Punjab, Haryana, Rajasthan and Jammu &amp; Kashmir.</a:t>
            </a:r>
            <a:endParaRPr lang="en-US" altLang="en-IN" sz="2400" b="1" dirty="0">
              <a:solidFill>
                <a:schemeClr val="tx1"/>
              </a:solidFill>
              <a:cs typeface="+mn-lt"/>
            </a:endParaRPr>
          </a:p>
          <a:p>
            <a:pPr algn="l"/>
            <a:r>
              <a:rPr lang="en-US" altLang="en-IN" sz="2400" b="1" dirty="0">
                <a:solidFill>
                  <a:schemeClr val="tx1"/>
                </a:solidFill>
                <a:cs typeface="+mn-lt"/>
              </a:rPr>
              <a:t>5. North Central        -    Uttar Pradesh, Madhya Predesh.</a:t>
            </a:r>
            <a:endParaRPr lang="en-US" altLang="en-IN" sz="2400" b="1" dirty="0">
              <a:solidFill>
                <a:schemeClr val="tx1"/>
              </a:solidFill>
              <a:cs typeface="+mn-lt"/>
            </a:endParaRPr>
          </a:p>
          <a:p>
            <a:pPr algn="l"/>
            <a:endParaRPr lang="en-US" altLang="en-IN" sz="2400" b="1" dirty="0">
              <a:solidFill>
                <a:schemeClr val="tx1"/>
              </a:solidFill>
              <a:cs typeface="+mn-lt"/>
            </a:endParaRPr>
          </a:p>
          <a:p>
            <a:pPr algn="l"/>
            <a:r>
              <a:rPr lang="en-US" altLang="en-IN" sz="2400" b="1" dirty="0">
                <a:solidFill>
                  <a:srgbClr val="FF0000"/>
                </a:solidFill>
                <a:cs typeface="+mn-lt"/>
              </a:rPr>
              <a:t>PLANNING REGIONS</a:t>
            </a:r>
            <a:endParaRPr lang="en-US" altLang="en-IN" sz="2400" b="1" dirty="0">
              <a:solidFill>
                <a:srgbClr val="FF0000"/>
              </a:solidFill>
              <a:cs typeface="+mn-lt"/>
            </a:endParaRPr>
          </a:p>
          <a:p>
            <a:pPr algn="l"/>
            <a:r>
              <a:rPr lang="en-US" altLang="en-IN" sz="2400" b="1" dirty="0">
                <a:solidFill>
                  <a:srgbClr val="FF0000"/>
                </a:solidFill>
                <a:cs typeface="+mn-lt"/>
              </a:rPr>
              <a:t>Significance of Demarcation of Planning Regions: </a:t>
            </a:r>
            <a:endParaRPr lang="en-US" altLang="en-IN" sz="2400" b="1" dirty="0">
              <a:solidFill>
                <a:srgbClr val="FF0000"/>
              </a:solidFill>
              <a:cs typeface="+mn-lt"/>
            </a:endParaRPr>
          </a:p>
          <a:p>
            <a:pPr algn="l"/>
            <a:r>
              <a:rPr lang="en-US" altLang="en-IN" sz="2400" b="1" dirty="0">
                <a:solidFill>
                  <a:schemeClr val="tx1"/>
                </a:solidFill>
                <a:cs typeface="+mn-lt"/>
              </a:rPr>
              <a:t>There is increasing disparities and imbalances in economic development in india. The objective of regional planning is a balanced economic Developments. </a:t>
            </a:r>
            <a:r>
              <a:rPr lang="en-US" altLang="en-IN" sz="2400" b="1" dirty="0">
                <a:solidFill>
                  <a:srgbClr val="FF0000"/>
                </a:solidFill>
                <a:cs typeface="+mn-lt"/>
              </a:rPr>
              <a:t>C.S.CHANDRASEKARA</a:t>
            </a:r>
            <a:r>
              <a:rPr lang="en-US" altLang="en-IN" sz="2400" b="1" dirty="0">
                <a:solidFill>
                  <a:schemeClr val="tx1"/>
                </a:solidFill>
                <a:cs typeface="+mn-lt"/>
              </a:rPr>
              <a:t> Delinated various palnninh regions of India.</a:t>
            </a:r>
            <a:endParaRPr lang="en-US" altLang="en-IN" sz="2400" b="1" dirty="0">
              <a:solidFill>
                <a:schemeClr val="tx1"/>
              </a:solidFill>
              <a:cs typeface="+mn-lt"/>
            </a:endParaRPr>
          </a:p>
          <a:p>
            <a:pPr algn="l"/>
            <a:r>
              <a:rPr lang="en-US" altLang="en-IN" sz="2400" b="1" dirty="0">
                <a:solidFill>
                  <a:schemeClr val="tx1"/>
                </a:solidFill>
                <a:cs typeface="+mn-lt"/>
              </a:rPr>
              <a:t>It's based on minimum resource potentials of different regions.      </a:t>
            </a:r>
            <a:endParaRPr lang="en-US" altLang="en-IN" sz="2400" b="1" dirty="0">
              <a:solidFill>
                <a:schemeClr val="tx1"/>
              </a:solidFill>
              <a:cs typeface="+mn-lt"/>
            </a:endParaRPr>
          </a:p>
          <a:p>
            <a:pPr algn="l"/>
            <a:endParaRPr lang="en-US" altLang="en-IN" sz="2400" b="1" dirty="0">
              <a:solidFill>
                <a:srgbClr val="FF0000"/>
              </a:solidFill>
              <a:cs typeface="+mn-lt"/>
            </a:endParaRPr>
          </a:p>
          <a:p>
            <a:pPr algn="l"/>
            <a:endParaRPr lang="en-US" altLang="en-IN" sz="2400" b="1" dirty="0">
              <a:solidFill>
                <a:srgbClr val="FF0000"/>
              </a:solidFill>
              <a:cs typeface="+mn-lt"/>
            </a:endParaRPr>
          </a:p>
          <a:p>
            <a:pPr algn="l"/>
            <a:endParaRPr lang="en-US" altLang="en-IN" sz="2400" b="1" dirty="0">
              <a:solidFill>
                <a:srgbClr val="FF0000"/>
              </a:solidFill>
              <a:cs typeface="+mn-lt"/>
            </a:endParaRPr>
          </a:p>
          <a:p>
            <a:pPr algn="l"/>
            <a:endParaRPr lang="en-US" altLang="en-IN" sz="2400" b="1" dirty="0">
              <a:solidFill>
                <a:srgbClr val="FF0000"/>
              </a:solidFill>
              <a:cs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48970" y="587375"/>
            <a:ext cx="10940415" cy="5652135"/>
          </a:xfrm>
        </p:spPr>
        <p:txBody>
          <a:bodyPr>
            <a:normAutofit lnSpcReduction="10000"/>
          </a:bodyPr>
          <a:p>
            <a:pPr marL="0" indent="0">
              <a:buNone/>
            </a:pPr>
            <a:r>
              <a:rPr lang="en-US"/>
              <a:t> </a:t>
            </a:r>
            <a:r>
              <a:rPr lang="en-US" sz="2800" b="1">
                <a:solidFill>
                  <a:schemeClr val="tx1"/>
                </a:solidFill>
              </a:rPr>
              <a:t>Rich areas linked with poor areas. so, that benefits of activities of rich region may flow into poor areas.</a:t>
            </a:r>
            <a:endParaRPr lang="en-US" sz="2800" b="1">
              <a:solidFill>
                <a:schemeClr val="tx1"/>
              </a:solidFill>
            </a:endParaRPr>
          </a:p>
          <a:p>
            <a:pPr marL="0" indent="0">
              <a:buNone/>
            </a:pPr>
            <a:r>
              <a:rPr lang="en-US" sz="2800" b="1">
                <a:solidFill>
                  <a:schemeClr val="tx1"/>
                </a:solidFill>
              </a:rPr>
              <a:t>   Planning regions should have 3 primary requirements for generating economic activities.</a:t>
            </a:r>
            <a:endParaRPr lang="en-US" sz="2800" b="1">
              <a:solidFill>
                <a:schemeClr val="tx1"/>
              </a:solidFill>
            </a:endParaRPr>
          </a:p>
          <a:p>
            <a:pPr marL="0" indent="0">
              <a:buNone/>
            </a:pPr>
            <a:r>
              <a:rPr lang="en-US" sz="2800" b="1">
                <a:solidFill>
                  <a:schemeClr val="tx1"/>
                </a:solidFill>
              </a:rPr>
              <a:t>1. Land</a:t>
            </a:r>
            <a:endParaRPr lang="en-US" sz="2800" b="1">
              <a:solidFill>
                <a:schemeClr val="tx1"/>
              </a:solidFill>
            </a:endParaRPr>
          </a:p>
          <a:p>
            <a:pPr marL="0" indent="0">
              <a:buNone/>
            </a:pPr>
            <a:r>
              <a:rPr lang="en-US" sz="2800" b="1">
                <a:solidFill>
                  <a:schemeClr val="tx1"/>
                </a:solidFill>
              </a:rPr>
              <a:t>2. Rew Materials for Industrial development. and</a:t>
            </a:r>
            <a:endParaRPr lang="en-US" sz="2800" b="1">
              <a:solidFill>
                <a:schemeClr val="tx1"/>
              </a:solidFill>
            </a:endParaRPr>
          </a:p>
          <a:p>
            <a:pPr marL="0" indent="0">
              <a:buNone/>
            </a:pPr>
            <a:r>
              <a:rPr lang="en-US" sz="2800" b="1">
                <a:solidFill>
                  <a:schemeClr val="tx1"/>
                </a:solidFill>
              </a:rPr>
              <a:t>3. Power.</a:t>
            </a:r>
            <a:endParaRPr lang="en-US" sz="2800" b="1">
              <a:solidFill>
                <a:schemeClr val="tx1"/>
              </a:solidFill>
            </a:endParaRPr>
          </a:p>
          <a:p>
            <a:pPr marL="0" indent="0">
              <a:buNone/>
            </a:pPr>
            <a:r>
              <a:rPr lang="en-US" sz="2800" b="1">
                <a:solidFill>
                  <a:schemeClr val="tx1"/>
                </a:solidFill>
              </a:rPr>
              <a:t>        These 3 principle factors will enable each planning region to active a degree of self-sufficiency in flood , an employment potential in the Agricultural and Non-Agricultural sectors. These Planning regions  should have the basic elements to acieve as dergee of economic viability.     </a:t>
            </a:r>
            <a:endParaRPr lang="en-US" sz="2800" b="1">
              <a:solidFill>
                <a:schemeClr val="tx1"/>
              </a:solidFill>
            </a:endParaRPr>
          </a:p>
          <a:p>
            <a:endParaRPr lang="en-US" sz="2800" b="1">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59460" y="661670"/>
            <a:ext cx="10910570" cy="5211445"/>
          </a:xfrm>
        </p:spPr>
        <p:txBody>
          <a:bodyPr>
            <a:normAutofit/>
          </a:bodyPr>
          <a:p>
            <a:pPr marL="0" indent="0">
              <a:buNone/>
            </a:pPr>
            <a:r>
              <a:rPr lang="en-US"/>
              <a:t>         </a:t>
            </a:r>
            <a:r>
              <a:rPr lang="en-US" sz="2800" b="1"/>
              <a:t>The Scheme submitted to the Town and Country Planning organization, there ara 13 Macro- regions . These macro regions further are sub-divided into 35 Meso Regions. </a:t>
            </a:r>
            <a:endParaRPr lang="en-US" sz="2800" b="1"/>
          </a:p>
          <a:p>
            <a:pPr marL="0" indent="0">
              <a:buNone/>
            </a:pPr>
            <a:r>
              <a:rPr lang="en-US" b="1">
                <a:solidFill>
                  <a:srgbClr val="C00000"/>
                </a:solidFill>
              </a:rPr>
              <a:t>The Macro Regions are:</a:t>
            </a:r>
            <a:endParaRPr lang="en-US" b="1">
              <a:solidFill>
                <a:srgbClr val="C00000"/>
              </a:solidFill>
            </a:endParaRPr>
          </a:p>
          <a:p>
            <a:pPr marL="0" indent="0">
              <a:buNone/>
            </a:pPr>
            <a:endParaRPr lang="en-US" b="1">
              <a:solidFill>
                <a:srgbClr val="C00000"/>
              </a:solidFill>
            </a:endParaRPr>
          </a:p>
        </p:txBody>
      </p:sp>
      <p:sp>
        <p:nvSpPr>
          <p:cNvPr id="4" name="Rectangles 3"/>
          <p:cNvSpPr/>
          <p:nvPr/>
        </p:nvSpPr>
        <p:spPr>
          <a:xfrm>
            <a:off x="855980" y="2875915"/>
            <a:ext cx="4053840" cy="299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marL="0" indent="0">
              <a:buNone/>
            </a:pPr>
            <a:r>
              <a:rPr lang="en-US" sz="2400" b="1">
                <a:solidFill>
                  <a:schemeClr val="tx1"/>
                </a:solidFill>
                <a:sym typeface="+mn-ea"/>
              </a:rPr>
              <a:t>1.South peninisular</a:t>
            </a:r>
            <a:endParaRPr lang="en-US" sz="2400" b="1">
              <a:solidFill>
                <a:schemeClr val="tx1"/>
              </a:solidFill>
            </a:endParaRPr>
          </a:p>
          <a:p>
            <a:pPr marL="0" indent="0">
              <a:buNone/>
            </a:pPr>
            <a:r>
              <a:rPr lang="en-US" sz="2400" b="1">
                <a:solidFill>
                  <a:schemeClr val="tx1"/>
                </a:solidFill>
                <a:sym typeface="+mn-ea"/>
              </a:rPr>
              <a:t>2. Central Peninisular</a:t>
            </a:r>
            <a:endParaRPr lang="en-US" sz="2400" b="1">
              <a:solidFill>
                <a:schemeClr val="tx1"/>
              </a:solidFill>
            </a:endParaRPr>
          </a:p>
          <a:p>
            <a:pPr marL="0" indent="0">
              <a:buNone/>
            </a:pPr>
            <a:r>
              <a:rPr lang="en-US" sz="2400" b="1">
                <a:solidFill>
                  <a:schemeClr val="tx1"/>
                </a:solidFill>
                <a:sym typeface="+mn-ea"/>
              </a:rPr>
              <a:t>3. Western Peninisular</a:t>
            </a:r>
            <a:endParaRPr lang="en-US" sz="2400" b="1">
              <a:solidFill>
                <a:schemeClr val="tx1"/>
              </a:solidFill>
            </a:endParaRPr>
          </a:p>
          <a:p>
            <a:pPr marL="0" indent="0">
              <a:buNone/>
            </a:pPr>
            <a:r>
              <a:rPr lang="en-US" sz="2400" b="1">
                <a:solidFill>
                  <a:schemeClr val="tx1"/>
                </a:solidFill>
                <a:sym typeface="+mn-ea"/>
              </a:rPr>
              <a:t>4. Central Deccan</a:t>
            </a:r>
            <a:endParaRPr lang="en-US" sz="2400" b="1">
              <a:solidFill>
                <a:schemeClr val="tx1"/>
              </a:solidFill>
            </a:endParaRPr>
          </a:p>
          <a:p>
            <a:pPr marL="0" indent="0">
              <a:buNone/>
            </a:pPr>
            <a:r>
              <a:rPr lang="en-US" sz="2400" b="1">
                <a:solidFill>
                  <a:schemeClr val="tx1"/>
                </a:solidFill>
                <a:sym typeface="+mn-ea"/>
              </a:rPr>
              <a:t>5. astern Peninsular</a:t>
            </a:r>
            <a:endParaRPr lang="en-US" sz="2400" b="1">
              <a:solidFill>
                <a:schemeClr val="tx1"/>
              </a:solidFill>
            </a:endParaRPr>
          </a:p>
          <a:p>
            <a:pPr marL="0" indent="0">
              <a:buNone/>
            </a:pPr>
            <a:r>
              <a:rPr lang="en-US" sz="2400" b="1">
                <a:solidFill>
                  <a:schemeClr val="tx1"/>
                </a:solidFill>
                <a:sym typeface="+mn-ea"/>
              </a:rPr>
              <a:t>6. Gujarat</a:t>
            </a:r>
            <a:endParaRPr lang="en-US" sz="2400" b="1">
              <a:solidFill>
                <a:schemeClr val="tx1"/>
              </a:solidFill>
            </a:endParaRPr>
          </a:p>
          <a:p>
            <a:pPr marL="0" indent="0">
              <a:buNone/>
            </a:pPr>
            <a:r>
              <a:rPr lang="en-US" sz="2400" b="1">
                <a:solidFill>
                  <a:schemeClr val="tx1"/>
                </a:solidFill>
                <a:sym typeface="+mn-ea"/>
              </a:rPr>
              <a:t>7. Westrrn Rajasthan</a:t>
            </a:r>
            <a:endParaRPr lang="en-US" sz="2400" b="1">
              <a:solidFill>
                <a:schemeClr val="tx1"/>
              </a:solidFill>
            </a:endParaRPr>
          </a:p>
          <a:p>
            <a:pPr marL="0" indent="0">
              <a:buNone/>
            </a:pPr>
            <a:endParaRPr lang="en-US" sz="2400" b="1">
              <a:solidFill>
                <a:schemeClr val="tx1"/>
              </a:solidFill>
              <a:sym typeface="+mn-ea"/>
            </a:endParaRPr>
          </a:p>
        </p:txBody>
      </p:sp>
      <p:sp>
        <p:nvSpPr>
          <p:cNvPr id="5" name="Rectangles 4"/>
          <p:cNvSpPr/>
          <p:nvPr/>
        </p:nvSpPr>
        <p:spPr>
          <a:xfrm>
            <a:off x="5114290" y="2905760"/>
            <a:ext cx="6230620" cy="31699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marL="0" indent="0">
              <a:buNone/>
            </a:pPr>
            <a:r>
              <a:rPr lang="en-US" b="1">
                <a:sym typeface="+mn-ea"/>
              </a:rPr>
              <a:t>South peninisular</a:t>
            </a:r>
            <a:endParaRPr lang="en-US" b="1"/>
          </a:p>
          <a:p>
            <a:pPr marL="0" indent="0">
              <a:buNone/>
            </a:pPr>
            <a:r>
              <a:rPr lang="en-US" b="1">
                <a:sym typeface="+mn-ea"/>
              </a:rPr>
              <a:t>2. Cennnnnnntral Peninisular</a:t>
            </a:r>
            <a:endParaRPr lang="en-US" b="1"/>
          </a:p>
          <a:p>
            <a:pPr marL="0" indent="0">
              <a:buNone/>
            </a:pPr>
            <a:r>
              <a:rPr lang="en-US" b="1">
                <a:sym typeface="+mn-ea"/>
              </a:rPr>
              <a:t>3. Western PeniniSouth peninisular</a:t>
            </a:r>
            <a:endParaRPr lang="en-US" b="1"/>
          </a:p>
          <a:p>
            <a:pPr marL="0" indent="0">
              <a:buNone/>
            </a:pPr>
            <a:r>
              <a:rPr lang="en-US" b="1">
                <a:sym typeface="+mn-ea"/>
              </a:rPr>
              <a:t>2. Central Peninisular</a:t>
            </a:r>
            <a:endParaRPr lang="en-US" b="1"/>
          </a:p>
          <a:p>
            <a:pPr marL="0" indent="0">
              <a:buNone/>
            </a:pPr>
            <a:r>
              <a:rPr lang="en-US" b="1">
                <a:sym typeface="+mn-ea"/>
              </a:rPr>
              <a:t>3. Western Peninisular</a:t>
            </a:r>
            <a:endParaRPr lang="en-US" b="1"/>
          </a:p>
          <a:p>
            <a:pPr marL="0" indent="0">
              <a:buNone/>
            </a:pPr>
            <a:r>
              <a:rPr lang="en-US" b="1">
                <a:sym typeface="+mn-ea"/>
              </a:rPr>
              <a:t>4. </a:t>
            </a:r>
            <a:r>
              <a:rPr lang="en-US" b="1">
                <a:solidFill>
                  <a:schemeClr val="tx1"/>
                </a:solidFill>
                <a:sym typeface="+mn-ea"/>
              </a:rPr>
              <a:t> </a:t>
            </a:r>
            <a:endParaRPr lang="en-US" b="1">
              <a:solidFill>
                <a:schemeClr val="tx1"/>
              </a:solidFill>
              <a:sym typeface="+mn-ea"/>
            </a:endParaRPr>
          </a:p>
          <a:p>
            <a:pPr marL="0" indent="0">
              <a:buNone/>
            </a:pPr>
            <a:r>
              <a:rPr lang="en-US" b="1">
                <a:solidFill>
                  <a:schemeClr val="tx1"/>
                </a:solidFill>
                <a:sym typeface="+mn-ea"/>
              </a:rPr>
              <a:t>   </a:t>
            </a:r>
            <a:r>
              <a:rPr lang="en-US" sz="2400" b="1">
                <a:solidFill>
                  <a:schemeClr val="tx1"/>
                </a:solidFill>
                <a:sym typeface="+mn-ea"/>
              </a:rPr>
              <a:t>  </a:t>
            </a:r>
            <a:endParaRPr lang="en-US" sz="2400" b="1">
              <a:solidFill>
                <a:schemeClr val="tx1"/>
              </a:solidFill>
              <a:sym typeface="+mn-ea"/>
            </a:endParaRPr>
          </a:p>
          <a:p>
            <a:pPr marL="0" indent="0">
              <a:buNone/>
            </a:pPr>
            <a:r>
              <a:rPr lang="en-US" sz="2400" b="1">
                <a:solidFill>
                  <a:schemeClr val="tx1"/>
                </a:solidFill>
                <a:sym typeface="+mn-ea"/>
              </a:rPr>
              <a:t>    </a:t>
            </a:r>
            <a:endParaRPr lang="en-US" sz="2400" b="1">
              <a:solidFill>
                <a:schemeClr val="tx1"/>
              </a:solidFill>
              <a:sym typeface="+mn-ea"/>
            </a:endParaRPr>
          </a:p>
          <a:p>
            <a:pPr marL="0" indent="0">
              <a:buNone/>
            </a:pPr>
            <a:r>
              <a:rPr lang="en-US" sz="2400" b="1">
                <a:solidFill>
                  <a:schemeClr val="tx1"/>
                </a:solidFill>
                <a:sym typeface="+mn-ea"/>
              </a:rPr>
              <a:t>     8. Aravalli Region</a:t>
            </a:r>
            <a:endParaRPr lang="en-US" sz="2400" b="1">
              <a:solidFill>
                <a:schemeClr val="tx1"/>
              </a:solidFill>
              <a:sym typeface="+mn-ea"/>
            </a:endParaRPr>
          </a:p>
          <a:p>
            <a:pPr marL="0" indent="0">
              <a:buNone/>
            </a:pPr>
            <a:r>
              <a:rPr lang="en-US" sz="2400" b="1">
                <a:solidFill>
                  <a:schemeClr val="tx1"/>
                </a:solidFill>
                <a:sym typeface="+mn-ea"/>
              </a:rPr>
              <a:t>     9. Jammu &amp; Kashmirand Ladakh. </a:t>
            </a:r>
            <a:endParaRPr lang="en-US" sz="2400" b="1">
              <a:solidFill>
                <a:schemeClr val="tx1"/>
              </a:solidFill>
              <a:sym typeface="+mn-ea"/>
            </a:endParaRPr>
          </a:p>
          <a:p>
            <a:pPr marL="0" indent="0">
              <a:buNone/>
            </a:pPr>
            <a:r>
              <a:rPr lang="en-US" sz="2400" b="1">
                <a:solidFill>
                  <a:schemeClr val="tx1"/>
                </a:solidFill>
                <a:sym typeface="+mn-ea"/>
              </a:rPr>
              <a:t>     10. Irons - Indo Gangetic Plains &amp; Hills. </a:t>
            </a:r>
            <a:endParaRPr lang="en-US" sz="2400" b="1">
              <a:solidFill>
                <a:schemeClr val="tx1"/>
              </a:solidFill>
              <a:sym typeface="+mn-ea"/>
            </a:endParaRPr>
          </a:p>
          <a:p>
            <a:pPr marL="0" indent="0">
              <a:buNone/>
            </a:pPr>
            <a:r>
              <a:rPr lang="en-US" sz="2400" b="1">
                <a:solidFill>
                  <a:schemeClr val="tx1"/>
                </a:solidFill>
                <a:sym typeface="+mn-ea"/>
              </a:rPr>
              <a:t>     11. Ganga Yamuna Plains. </a:t>
            </a:r>
            <a:endParaRPr lang="en-US" sz="2400" b="1">
              <a:solidFill>
                <a:schemeClr val="tx1"/>
              </a:solidFill>
              <a:sym typeface="+mn-ea"/>
            </a:endParaRPr>
          </a:p>
          <a:p>
            <a:pPr marL="0" indent="0">
              <a:buNone/>
            </a:pPr>
            <a:r>
              <a:rPr lang="en-US" sz="2400" b="1">
                <a:solidFill>
                  <a:schemeClr val="tx1"/>
                </a:solidFill>
                <a:sym typeface="+mn-ea"/>
              </a:rPr>
              <a:t>     12. Lower Ganga Plains, and</a:t>
            </a:r>
            <a:endParaRPr lang="en-US" sz="2400" b="1">
              <a:solidFill>
                <a:schemeClr val="tx1"/>
              </a:solidFill>
              <a:sym typeface="+mn-ea"/>
            </a:endParaRPr>
          </a:p>
          <a:p>
            <a:pPr marL="0" indent="0">
              <a:buNone/>
            </a:pPr>
            <a:r>
              <a:rPr lang="en-US" sz="2400" b="1">
                <a:solidFill>
                  <a:schemeClr val="tx1"/>
                </a:solidFill>
                <a:sym typeface="+mn-ea"/>
              </a:rPr>
              <a:t>     13. North Eastern Regions. </a:t>
            </a:r>
            <a:r>
              <a:rPr lang="en-US" b="1">
                <a:sym typeface="+mn-ea"/>
              </a:rPr>
              <a:t>a</a:t>
            </a:r>
            <a:endParaRPr lang="en-US" b="1">
              <a:sym typeface="+mn-ea"/>
            </a:endParaRPr>
          </a:p>
          <a:p>
            <a:pPr marL="0" indent="0">
              <a:buNone/>
            </a:pPr>
            <a:r>
              <a:rPr lang="en-US" b="1">
                <a:sym typeface="+mn-ea"/>
              </a:rPr>
              <a:t>10. stern Peninsul9.arnvv</a:t>
            </a:r>
            <a:endParaRPr lang="en-US" b="1"/>
          </a:p>
          <a:p>
            <a:pPr marL="0" indent="0">
              <a:buNone/>
            </a:pPr>
            <a:r>
              <a:rPr lang="en-US" b="1">
                <a:sym typeface="+mn-ea"/>
              </a:rPr>
              <a:t>6. Gujarat</a:t>
            </a:r>
            <a:endParaRPr lang="en-US" b="1"/>
          </a:p>
          <a:p>
            <a:pPr marL="0" indent="0">
              <a:buNone/>
            </a:pPr>
            <a:r>
              <a:rPr lang="en-US" b="1">
                <a:sym typeface="+mn-ea"/>
              </a:rPr>
              <a:t>7. Westrrn Rajasthan</a:t>
            </a:r>
            <a:endParaRPr lang="en-US" b="1"/>
          </a:p>
          <a:p>
            <a:pPr marL="0" indent="0">
              <a:buNone/>
            </a:pPr>
            <a:r>
              <a:rPr lang="en-US" b="1">
                <a:sym typeface="+mn-ea"/>
              </a:rPr>
              <a:t>8. Aravalli Region</a:t>
            </a:r>
            <a:endParaRPr lang="en-US" b="1"/>
          </a:p>
          <a:p>
            <a:pPr marL="0" indent="0">
              <a:buNone/>
            </a:pPr>
            <a:r>
              <a:rPr lang="en-US" b="1">
                <a:sym typeface="+mn-ea"/>
              </a:rPr>
              <a:t>sular</a:t>
            </a:r>
            <a:endParaRPr lang="en-US" b="1"/>
          </a:p>
          <a:p>
            <a:pPr marL="0" indent="0">
              <a:buNone/>
            </a:pPr>
            <a:r>
              <a:rPr lang="en-US" b="1">
                <a:sym typeface="+mn-ea"/>
              </a:rPr>
              <a:t>4. Central Deccan</a:t>
            </a:r>
            <a:endParaRPr lang="en-US" b="1"/>
          </a:p>
          <a:p>
            <a:pPr marL="0" indent="0">
              <a:buNone/>
            </a:pPr>
            <a:r>
              <a:rPr lang="en-US" b="1">
                <a:sym typeface="+mn-ea"/>
              </a:rPr>
              <a:t>5. astern Peninsular</a:t>
            </a:r>
            <a:endParaRPr lang="en-US" b="1"/>
          </a:p>
          <a:p>
            <a:pPr marL="0" indent="0">
              <a:buNone/>
            </a:pPr>
            <a:r>
              <a:rPr lang="en-US" b="1">
                <a:sym typeface="+mn-ea"/>
              </a:rPr>
              <a:t>6. Gujarat</a:t>
            </a:r>
            <a:endParaRPr lang="en-US" b="1"/>
          </a:p>
          <a:p>
            <a:pPr marL="0" indent="0">
              <a:buNone/>
            </a:pPr>
            <a:r>
              <a:rPr lang="en-US" b="1">
                <a:sym typeface="+mn-ea"/>
              </a:rPr>
              <a:t>7. Westrrn Rajasthan</a:t>
            </a:r>
            <a:endParaRPr lang="en-US" b="1"/>
          </a:p>
          <a:p>
            <a:pPr marL="0" indent="0">
              <a:buNone/>
            </a:pPr>
            <a:r>
              <a:rPr lang="en-US" b="1">
                <a:sym typeface="+mn-ea"/>
              </a:rPr>
              <a:t>8. Aravalli Region</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48335" y="523240"/>
            <a:ext cx="10894695" cy="5730875"/>
          </a:xfrm>
        </p:spPr>
        <p:txBody>
          <a:bodyPr>
            <a:normAutofit fontScale="90000"/>
          </a:bodyPr>
          <a:p>
            <a:pPr marL="0" indent="0">
              <a:buNone/>
            </a:pPr>
            <a:r>
              <a:rPr lang="en-US"/>
              <a:t>    </a:t>
            </a:r>
            <a:endParaRPr lang="en-US"/>
          </a:p>
          <a:p>
            <a:pPr marL="0" indent="0">
              <a:buNone/>
            </a:pPr>
            <a:r>
              <a:rPr lang="en-US"/>
              <a:t>          </a:t>
            </a:r>
            <a:r>
              <a:rPr lang="en-US" sz="2800" b="1"/>
              <a:t>The scheme of Planning regions cut areas state and district boundaries. Further </a:t>
            </a:r>
            <a:r>
              <a:rPr lang="en-US" sz="2800" b="1">
                <a:solidFill>
                  <a:srgbClr val="C00000"/>
                </a:solidFill>
              </a:rPr>
              <a:t>CHANDRA SAKHARA</a:t>
            </a:r>
            <a:r>
              <a:rPr lang="en-US" sz="2800" b="1"/>
              <a:t> said that there would not be conflict between the boundaries of Planning Region an Administrative Rgions. The state boundaries should Coinside with the planning regions boundaries. Then only we can easilyimplement the policies and programme for the Regional development.</a:t>
            </a:r>
            <a:endParaRPr lang="en-US" sz="2800" b="1"/>
          </a:p>
          <a:p>
            <a:pPr marL="0" indent="0">
              <a:buNone/>
            </a:pPr>
            <a:r>
              <a:rPr lang="en-US" sz="2800" b="1">
                <a:solidFill>
                  <a:srgbClr val="C00000"/>
                </a:solidFill>
              </a:rPr>
              <a:t>STATE AS REGIONS</a:t>
            </a:r>
            <a:r>
              <a:rPr lang="en-US" sz="2800" b="1"/>
              <a:t>:</a:t>
            </a:r>
            <a:endParaRPr lang="en-US" sz="2800" b="1"/>
          </a:p>
          <a:p>
            <a:pPr marL="0" indent="0">
              <a:buNone/>
            </a:pPr>
            <a:r>
              <a:rPr lang="en-US" sz="2800" b="1"/>
              <a:t>            The  formulation of linguistic state has been a matter of Great political importance after Independence. The Bifurcation has been promoted the economic consolidation of these,areas and has strenghtened the intra stste production - economic links and integration of their economy. </a:t>
            </a:r>
            <a:endParaRPr lang="en-US" sz="2800" b="1"/>
          </a:p>
          <a:p>
            <a:pPr marL="0" indent="0">
              <a:buNone/>
            </a:pPr>
            <a:r>
              <a:rPr lang="en-US"/>
              <a:t>       </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77875" y="664845"/>
            <a:ext cx="10717530" cy="5527040"/>
          </a:xfrm>
        </p:spPr>
        <p:txBody>
          <a:bodyPr>
            <a:normAutofit fontScale="80000"/>
          </a:bodyPr>
          <a:p>
            <a:pPr marL="0" indent="0">
              <a:buNone/>
            </a:pPr>
            <a:r>
              <a:rPr lang="en-US"/>
              <a:t>  </a:t>
            </a:r>
            <a:r>
              <a:rPr lang="en-US" sz="3200"/>
              <a:t> </a:t>
            </a:r>
            <a:r>
              <a:rPr lang="en-US" sz="3200" b="1"/>
              <a:t>There are 30 States and 7 Union Territories in India. Such as:</a:t>
            </a:r>
            <a:endParaRPr lang="en-US" sz="3200" b="1"/>
          </a:p>
          <a:p>
            <a:pPr marL="0" indent="0">
              <a:buNone/>
            </a:pPr>
            <a:r>
              <a:rPr lang="en-US" b="1"/>
              <a:t>          </a:t>
            </a:r>
            <a:r>
              <a:rPr lang="en-US" sz="3200" b="1">
                <a:solidFill>
                  <a:srgbClr val="0000CC"/>
                </a:solidFill>
              </a:rPr>
              <a:t> (</a:t>
            </a:r>
            <a:r>
              <a:rPr lang="en-US" sz="3200" b="1">
                <a:solidFill>
                  <a:srgbClr val="C00000"/>
                </a:solidFill>
              </a:rPr>
              <a:t>Include </a:t>
            </a:r>
            <a:r>
              <a:rPr lang="en-US" sz="3200" b="1">
                <a:solidFill>
                  <a:srgbClr val="0000CC"/>
                </a:solidFill>
              </a:rPr>
              <a:t>Our States Names and Union Territories)</a:t>
            </a:r>
            <a:endParaRPr lang="en-US" sz="3200" b="1">
              <a:solidFill>
                <a:srgbClr val="0000CC"/>
              </a:solidFill>
            </a:endParaRPr>
          </a:p>
          <a:p>
            <a:pPr marL="0" indent="0">
              <a:buNone/>
            </a:pPr>
            <a:r>
              <a:rPr lang="en-US" sz="3200" b="1">
                <a:solidFill>
                  <a:srgbClr val="C00000"/>
                </a:solidFill>
                <a:sym typeface="+mn-ea"/>
              </a:rPr>
              <a:t>Union Territorie:</a:t>
            </a:r>
            <a:endParaRPr lang="en-US" sz="3200" b="1">
              <a:solidFill>
                <a:srgbClr val="C00000"/>
              </a:solidFill>
              <a:sym typeface="+mn-ea"/>
            </a:endParaRPr>
          </a:p>
          <a:p>
            <a:pPr marL="0" indent="0">
              <a:buNone/>
            </a:pPr>
            <a:r>
              <a:rPr lang="en-US" sz="3200" b="1">
                <a:solidFill>
                  <a:srgbClr val="C00000"/>
                </a:solidFill>
                <a:sym typeface="+mn-ea"/>
              </a:rPr>
              <a:t>      1. Delhi</a:t>
            </a:r>
            <a:endParaRPr lang="en-US" sz="3200" b="1">
              <a:solidFill>
                <a:srgbClr val="C00000"/>
              </a:solidFill>
              <a:sym typeface="+mn-ea"/>
            </a:endParaRPr>
          </a:p>
          <a:p>
            <a:pPr marL="0" indent="0">
              <a:buNone/>
            </a:pPr>
            <a:r>
              <a:rPr lang="en-US" sz="3200" b="1">
                <a:solidFill>
                  <a:srgbClr val="C00000"/>
                </a:solidFill>
                <a:sym typeface="+mn-ea"/>
              </a:rPr>
              <a:t>      2. Andhaman &amp; Nichobar</a:t>
            </a:r>
            <a:endParaRPr lang="en-US" sz="3200" b="1">
              <a:solidFill>
                <a:srgbClr val="C00000"/>
              </a:solidFill>
              <a:sym typeface="+mn-ea"/>
            </a:endParaRPr>
          </a:p>
          <a:p>
            <a:pPr marL="0" indent="0">
              <a:buNone/>
            </a:pPr>
            <a:r>
              <a:rPr lang="en-US" sz="3200" b="1">
                <a:solidFill>
                  <a:srgbClr val="C00000"/>
                </a:solidFill>
                <a:sym typeface="+mn-ea"/>
              </a:rPr>
              <a:t>      3. Diu -Dauman.</a:t>
            </a:r>
            <a:endParaRPr lang="en-US" sz="3200" b="1">
              <a:solidFill>
                <a:srgbClr val="C00000"/>
              </a:solidFill>
              <a:sym typeface="+mn-ea"/>
            </a:endParaRPr>
          </a:p>
          <a:p>
            <a:pPr marL="0" indent="0">
              <a:buNone/>
            </a:pPr>
            <a:r>
              <a:rPr lang="en-US" sz="3200" b="1">
                <a:solidFill>
                  <a:srgbClr val="C00000"/>
                </a:solidFill>
                <a:sym typeface="+mn-ea"/>
              </a:rPr>
              <a:t>      4. Lakshaweep</a:t>
            </a:r>
            <a:endParaRPr lang="en-US" sz="3200" b="1">
              <a:solidFill>
                <a:srgbClr val="C00000"/>
              </a:solidFill>
              <a:sym typeface="+mn-ea"/>
            </a:endParaRPr>
          </a:p>
          <a:p>
            <a:pPr marL="0" indent="0">
              <a:buNone/>
            </a:pPr>
            <a:r>
              <a:rPr lang="en-US" sz="3200" b="1">
                <a:solidFill>
                  <a:srgbClr val="C00000"/>
                </a:solidFill>
                <a:sym typeface="+mn-ea"/>
              </a:rPr>
              <a:t>      5. Pondicerry</a:t>
            </a:r>
            <a:endParaRPr lang="en-US" sz="3200" b="1">
              <a:solidFill>
                <a:srgbClr val="C00000"/>
              </a:solidFill>
              <a:sym typeface="+mn-ea"/>
            </a:endParaRPr>
          </a:p>
          <a:p>
            <a:pPr marL="0" indent="0">
              <a:buNone/>
            </a:pPr>
            <a:r>
              <a:rPr lang="en-US" sz="3200" b="1">
                <a:solidFill>
                  <a:srgbClr val="C00000"/>
                </a:solidFill>
                <a:sym typeface="+mn-ea"/>
              </a:rPr>
              <a:t>      6. Dadra Nagar Havihi</a:t>
            </a:r>
            <a:endParaRPr lang="en-US" sz="3200" b="1">
              <a:solidFill>
                <a:srgbClr val="C00000"/>
              </a:solidFill>
              <a:sym typeface="+mn-ea"/>
            </a:endParaRPr>
          </a:p>
          <a:p>
            <a:pPr marL="0" indent="0">
              <a:buNone/>
            </a:pPr>
            <a:r>
              <a:rPr lang="en-US" sz="3200" b="1">
                <a:solidFill>
                  <a:srgbClr val="C00000"/>
                </a:solidFill>
                <a:sym typeface="+mn-ea"/>
              </a:rPr>
              <a:t>     7. Chandigarh.</a:t>
            </a:r>
            <a:endParaRPr lang="en-US" sz="3200" b="1">
              <a:solidFill>
                <a:srgbClr val="C00000"/>
              </a:solidFill>
              <a:sym typeface="+mn-ea"/>
            </a:endParaRPr>
          </a:p>
          <a:p>
            <a:pPr marL="0" indent="0">
              <a:buNone/>
            </a:pPr>
            <a:endParaRPr lang="en-US" sz="3200" b="1">
              <a:solidFill>
                <a:srgbClr val="C00000"/>
              </a:solidFill>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295400" y="1992630"/>
            <a:ext cx="9601200" cy="2832100"/>
          </a:xfrm>
        </p:spPr>
        <p:txBody>
          <a:bodyPr/>
          <a:p>
            <a:r>
              <a:rPr lang="en-US" sz="7200">
                <a:solidFill>
                  <a:srgbClr val="60045B"/>
                </a:solidFill>
                <a:effectLst>
                  <a:outerShdw blurRad="38100" dist="19050" dir="2700000" algn="tl" rotWithShape="0">
                    <a:schemeClr val="dk1">
                      <a:alpha val="40000"/>
                    </a:schemeClr>
                  </a:outerShdw>
                </a:effectLst>
                <a:latin typeface="Bodoni MT Black" panose="02070A03080606020203" charset="0"/>
                <a:cs typeface="Bodoni MT Black" panose="02070A03080606020203" charset="0"/>
              </a:rPr>
              <a:t>THANK YOU</a:t>
            </a:r>
            <a:endParaRPr lang="en-US" sz="7200">
              <a:solidFill>
                <a:srgbClr val="60045B"/>
              </a:solidFill>
              <a:effectLst>
                <a:outerShdw blurRad="38100" dist="19050" dir="2700000" algn="tl" rotWithShape="0">
                  <a:schemeClr val="dk1">
                    <a:alpha val="40000"/>
                  </a:schemeClr>
                </a:outerShdw>
              </a:effectLst>
              <a:latin typeface="Bodoni MT Black" panose="02070A03080606020203" charset="0"/>
              <a:cs typeface="Bodoni MT Black" panose="02070A03080606020203"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810895"/>
            <a:ext cx="9601200" cy="928370"/>
          </a:xfrm>
        </p:spPr>
        <p:txBody>
          <a:bodyPr>
            <a:noAutofit/>
          </a:bodyPr>
          <a:lstStyle/>
          <a:p>
            <a:r>
              <a:rPr lang="en-US" altLang="en-IN" dirty="0">
                <a:solidFill>
                  <a:srgbClr val="C00000"/>
                </a:solidFill>
                <a:latin typeface="Javanese Text" panose="02000000000000000000" charset="0"/>
                <a:cs typeface="Javanese Text" panose="02000000000000000000" charset="0"/>
              </a:rPr>
              <a:t>REGIONAL UNITS</a:t>
            </a:r>
            <a:endParaRPr lang="en-US" altLang="en-IN" dirty="0">
              <a:solidFill>
                <a:srgbClr val="C00000"/>
              </a:solidFill>
              <a:latin typeface="Javanese Text" panose="02000000000000000000" charset="0"/>
              <a:cs typeface="Javanese Text" panose="02000000000000000000" charset="0"/>
            </a:endParaRPr>
          </a:p>
        </p:txBody>
      </p:sp>
      <p:sp>
        <p:nvSpPr>
          <p:cNvPr id="3" name="Content Placeholder 2"/>
          <p:cNvSpPr>
            <a:spLocks noGrp="1"/>
          </p:cNvSpPr>
          <p:nvPr>
            <p:ph idx="1"/>
          </p:nvPr>
        </p:nvSpPr>
        <p:spPr>
          <a:xfrm>
            <a:off x="748665" y="1531620"/>
            <a:ext cx="10694670" cy="5292090"/>
          </a:xfrm>
        </p:spPr>
        <p:txBody>
          <a:bodyPr>
            <a:normAutofit/>
          </a:bodyPr>
          <a:lstStyle/>
          <a:p>
            <a:pPr marL="0" indent="0" algn="just">
              <a:lnSpc>
                <a:spcPct val="150000"/>
              </a:lnSpc>
              <a:buNone/>
            </a:pPr>
            <a:r>
              <a:rPr lang="en-US" b="1" dirty="0" smtClean="0"/>
              <a:t>DEFINITION: Regional units means the subdivisions of the Country's region, are fruther subdivided into municipalities.</a:t>
            </a:r>
            <a:endParaRPr lang="en-US" b="1" dirty="0" smtClean="0"/>
          </a:p>
          <a:p>
            <a:pPr marL="0" indent="0" algn="just">
              <a:lnSpc>
                <a:spcPct val="150000"/>
              </a:lnSpc>
              <a:buNone/>
            </a:pPr>
            <a:r>
              <a:rPr lang="en-US" b="1" dirty="0" smtClean="0"/>
              <a:t>             A single thing, or group forming part of a whole. Unit is the standared assigned to measure physical quantity. </a:t>
            </a:r>
            <a:r>
              <a:rPr lang="en-US" b="1" dirty="0" smtClean="0">
                <a:solidFill>
                  <a:srgbClr val="FF0066"/>
                </a:solidFill>
              </a:rPr>
              <a:t>Types of Units: 1) Fundamental units.     2) Derived units. </a:t>
            </a:r>
            <a:r>
              <a:rPr lang="en-US" b="1" dirty="0" smtClean="0"/>
              <a:t>1)The physical  quantities  are called fundamental units. It's a independent or can not derive from any other units  is called Fundamental units. 2) derived means it dependent for any other units...like Man-made features.     </a:t>
            </a:r>
            <a:endParaRPr lang="en-US"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9125" y="626745"/>
            <a:ext cx="10953750" cy="56051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50000"/>
              </a:lnSpc>
            </a:pPr>
            <a:r>
              <a:rPr lang="en-US" sz="2400" dirty="0" smtClean="0">
                <a:solidFill>
                  <a:schemeClr val="tx1"/>
                </a:solidFill>
              </a:rPr>
              <a:t>                               </a:t>
            </a:r>
            <a:r>
              <a:rPr lang="en-US" sz="3200" dirty="0" smtClean="0">
                <a:solidFill>
                  <a:srgbClr val="0911C7"/>
                </a:solidFill>
              </a:rPr>
              <a:t>PLANNING REGIONS</a:t>
            </a:r>
            <a:endParaRPr lang="en-US" sz="3200" dirty="0" smtClean="0">
              <a:solidFill>
                <a:srgbClr val="0911C7"/>
              </a:solidFill>
            </a:endParaRPr>
          </a:p>
          <a:p>
            <a:pPr>
              <a:lnSpc>
                <a:spcPct val="150000"/>
              </a:lnSpc>
            </a:pPr>
            <a:r>
              <a:rPr lang="en-US" sz="2400" dirty="0" smtClean="0">
                <a:solidFill>
                  <a:srgbClr val="FF0000"/>
                </a:solidFill>
              </a:rPr>
              <a:t>KEEBLE</a:t>
            </a:r>
            <a:r>
              <a:rPr lang="en-US" sz="2400" dirty="0" smtClean="0">
                <a:solidFill>
                  <a:schemeClr val="tx1"/>
                </a:solidFill>
              </a:rPr>
              <a:t> </a:t>
            </a:r>
            <a:r>
              <a:rPr lang="en-US" sz="2400" b="1" dirty="0" smtClean="0">
                <a:solidFill>
                  <a:schemeClr val="tx1"/>
                </a:solidFill>
              </a:rPr>
              <a:t>defined  a planning region is to be an area that is large enough to sustainable changes in the distribution of population and employment to take place within it's boundary. </a:t>
            </a:r>
            <a:endParaRPr lang="en-US" sz="2400" b="1" dirty="0" smtClean="0">
              <a:solidFill>
                <a:schemeClr val="tx1"/>
              </a:solidFill>
            </a:endParaRPr>
          </a:p>
          <a:p>
            <a:pPr>
              <a:lnSpc>
                <a:spcPct val="150000"/>
              </a:lnSpc>
            </a:pPr>
            <a:r>
              <a:rPr lang="en-US" sz="2400" b="1" dirty="0" smtClean="0">
                <a:solidFill>
                  <a:schemeClr val="tx1"/>
                </a:solidFill>
              </a:rPr>
              <a:t>          The regions for planning purposes may be administrative or political regions such as  State, Disrtict or the Block. The Planning region should have the following characters are a) It should be large enough to contain a range of resources.</a:t>
            </a:r>
            <a:endParaRPr lang="en-US" sz="2400" b="1" dirty="0" smtClean="0">
              <a:solidFill>
                <a:schemeClr val="tx1"/>
              </a:solidFill>
            </a:endParaRPr>
          </a:p>
          <a:p>
            <a:pPr>
              <a:lnSpc>
                <a:spcPct val="150000"/>
              </a:lnSpc>
            </a:pPr>
            <a:r>
              <a:rPr lang="en-US" sz="2400" b="1" dirty="0" smtClean="0">
                <a:solidFill>
                  <a:schemeClr val="tx1"/>
                </a:solidFill>
              </a:rPr>
              <a:t>b) It's resource position is such that a satisfactory level of product contribution are consumption and for exchange would be feesable. </a:t>
            </a:r>
            <a:endParaRPr lang="en-US" sz="2400" b="1" dirty="0" smtClean="0">
              <a:solidFill>
                <a:schemeClr val="tx1"/>
              </a:solidFill>
            </a:endParaRPr>
          </a:p>
          <a:p>
            <a:pPr>
              <a:lnSpc>
                <a:spcPct val="150000"/>
              </a:lnSpc>
            </a:pPr>
            <a:endParaRPr lang="en-US" sz="2400" b="1" dirty="0" smtClean="0">
              <a:solidFill>
                <a:schemeClr val="tx1"/>
              </a:solidFill>
              <a:latin typeface="Calibri Light" panose="020F0302020204030204"/>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3395" y="528320"/>
            <a:ext cx="11191240" cy="58629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0">
              <a:lnSpc>
                <a:spcPct val="200000"/>
              </a:lnSpc>
              <a:buFont typeface="Wingdings" panose="05000000000000000000" pitchFamily="2" charset="2"/>
              <a:buNone/>
            </a:pPr>
            <a:r>
              <a:rPr lang="en-US" altLang="en-IN" sz="2400" b="1" dirty="0" smtClean="0">
                <a:solidFill>
                  <a:srgbClr val="FF0000"/>
                </a:solidFill>
                <a:latin typeface="Bell MT" panose="02020503060305020303" pitchFamily="18" charset="0"/>
              </a:rPr>
              <a:t>PLANNING REGIONS - Charactres:</a:t>
            </a:r>
            <a:endParaRPr lang="en-US" altLang="en-IN" sz="2400" b="1" dirty="0" smtClean="0">
              <a:solidFill>
                <a:srgbClr val="FF0000"/>
              </a:solidFill>
              <a:latin typeface="Bell MT" panose="02020503060305020303" pitchFamily="18" charset="0"/>
            </a:endParaRPr>
          </a:p>
          <a:p>
            <a:pPr indent="0">
              <a:lnSpc>
                <a:spcPct val="200000"/>
              </a:lnSpc>
              <a:buFont typeface="Wingdings" panose="05000000000000000000" pitchFamily="2" charset="2"/>
              <a:buNone/>
            </a:pPr>
            <a:r>
              <a:rPr lang="en-US" altLang="en-IN" sz="2000" b="1" dirty="0" smtClean="0">
                <a:solidFill>
                  <a:srgbClr val="FF0000"/>
                </a:solidFill>
                <a:latin typeface="Bell MT" panose="02020503060305020303" pitchFamily="18" charset="0"/>
              </a:rPr>
              <a:t>        </a:t>
            </a:r>
            <a:r>
              <a:rPr lang="en-US" altLang="en-IN" sz="2400" b="1" dirty="0" smtClean="0">
                <a:solidFill>
                  <a:srgbClr val="FF0000"/>
                </a:solidFill>
                <a:latin typeface="Bell MT" panose="02020503060305020303" pitchFamily="18" charset="0"/>
              </a:rPr>
              <a:t> </a:t>
            </a:r>
            <a:r>
              <a:rPr lang="en-US" altLang="en-IN" sz="2400" b="1" dirty="0" smtClean="0">
                <a:solidFill>
                  <a:schemeClr val="tx1"/>
                </a:solidFill>
                <a:latin typeface="Bell MT" panose="02020503060305020303" pitchFamily="18" charset="0"/>
              </a:rPr>
              <a:t>c) The intrenal homogenity of resources structure should logically link              up the anticipated future so, as to make future relavent to the present. </a:t>
            </a:r>
            <a:r>
              <a:rPr lang="en-IN" sz="2400" b="1" dirty="0" smtClean="0">
                <a:solidFill>
                  <a:schemeClr val="tx1"/>
                </a:solidFill>
                <a:latin typeface="Bell MT" panose="02020503060305020303" pitchFamily="18" charset="0"/>
              </a:rPr>
              <a:t> </a:t>
            </a:r>
            <a:endParaRPr lang="en-IN" sz="2400" b="1" dirty="0" smtClean="0">
              <a:solidFill>
                <a:schemeClr val="tx1"/>
              </a:solidFill>
              <a:latin typeface="Bell MT" panose="02020503060305020303" pitchFamily="18" charset="0"/>
            </a:endParaRPr>
          </a:p>
          <a:p>
            <a:pPr indent="0">
              <a:lnSpc>
                <a:spcPct val="200000"/>
              </a:lnSpc>
              <a:buFont typeface="Wingdings" panose="05000000000000000000" pitchFamily="2" charset="2"/>
              <a:buNone/>
            </a:pPr>
            <a:r>
              <a:rPr lang="en-US" altLang="en-IN" sz="2400" b="1" dirty="0" smtClean="0">
                <a:solidFill>
                  <a:schemeClr val="tx1"/>
                </a:solidFill>
                <a:latin typeface="Bell MT" panose="02020503060305020303" pitchFamily="18" charset="0"/>
              </a:rPr>
              <a:t>         d) The region should be internally cohensive area.</a:t>
            </a:r>
            <a:endParaRPr lang="en-US" altLang="en-IN" sz="2400" b="1" dirty="0" smtClean="0">
              <a:solidFill>
                <a:schemeClr val="tx1"/>
              </a:solidFill>
              <a:latin typeface="Bell MT" panose="02020503060305020303" pitchFamily="18" charset="0"/>
            </a:endParaRPr>
          </a:p>
          <a:p>
            <a:pPr indent="0">
              <a:lnSpc>
                <a:spcPct val="200000"/>
              </a:lnSpc>
              <a:buFont typeface="Wingdings" panose="05000000000000000000" pitchFamily="2" charset="2"/>
              <a:buNone/>
            </a:pPr>
            <a:r>
              <a:rPr lang="en-US" altLang="en-IN" sz="2400" b="1" dirty="0" smtClean="0">
                <a:solidFill>
                  <a:schemeClr val="tx1"/>
                </a:solidFill>
                <a:latin typeface="Bell MT" panose="02020503060305020303" pitchFamily="18" charset="0"/>
              </a:rPr>
              <a:t>         e) That Planning region is essentially opreational in character.</a:t>
            </a:r>
            <a:endParaRPr lang="en-US" altLang="en-IN" sz="2400" b="1" dirty="0" smtClean="0">
              <a:solidFill>
                <a:schemeClr val="tx1"/>
              </a:solidFill>
              <a:latin typeface="Bell MT" panose="02020503060305020303" pitchFamily="18" charset="0"/>
            </a:endParaRPr>
          </a:p>
          <a:p>
            <a:pPr indent="0">
              <a:lnSpc>
                <a:spcPct val="200000"/>
              </a:lnSpc>
              <a:buFont typeface="Wingdings" panose="05000000000000000000" pitchFamily="2" charset="2"/>
              <a:buNone/>
            </a:pPr>
            <a:r>
              <a:rPr lang="en-US" altLang="en-IN" sz="2400" b="1" dirty="0" smtClean="0">
                <a:solidFill>
                  <a:schemeClr val="tx1"/>
                </a:solidFill>
                <a:latin typeface="Bell MT" panose="02020503060305020303" pitchFamily="18" charset="0"/>
              </a:rPr>
              <a:t>               Therefore a high degree of flexcibility and elastically should be maintained in the process of regional demarcation. </a:t>
            </a:r>
            <a:endParaRPr lang="en-US" altLang="en-IN" sz="2400" b="1" dirty="0" smtClean="0">
              <a:solidFill>
                <a:schemeClr val="tx1"/>
              </a:solidFill>
              <a:latin typeface="Bell MT" panose="02020503060305020303" pitchFamily="18" charset="0"/>
            </a:endParaRPr>
          </a:p>
          <a:p>
            <a:pPr indent="0">
              <a:lnSpc>
                <a:spcPct val="200000"/>
              </a:lnSpc>
              <a:buFont typeface="Wingdings" panose="05000000000000000000" pitchFamily="2" charset="2"/>
              <a:buNone/>
            </a:pPr>
            <a:r>
              <a:rPr lang="en-US" altLang="en-IN" sz="2400" b="1" dirty="0" smtClean="0">
                <a:solidFill>
                  <a:schemeClr val="tx1"/>
                </a:solidFill>
                <a:latin typeface="Bell MT" panose="02020503060305020303" pitchFamily="18" charset="0"/>
              </a:rPr>
              <a:t>     </a:t>
            </a:r>
            <a:endParaRPr lang="en-US" altLang="en-IN" sz="2400" b="1" dirty="0" smtClean="0">
              <a:solidFill>
                <a:schemeClr val="tx1"/>
              </a:solidFill>
              <a:latin typeface="Bell MT" panose="02020503060305020303"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4675" y="658495"/>
            <a:ext cx="10809605" cy="5568950"/>
          </a:xfrm>
        </p:spPr>
        <p:txBody>
          <a:bodyPr>
            <a:normAutofit fontScale="90000" lnSpcReduction="10000"/>
          </a:bodyPr>
          <a:lstStyle/>
          <a:p>
            <a:pPr marL="0" indent="0">
              <a:lnSpc>
                <a:spcPct val="200000"/>
              </a:lnSpc>
              <a:buNone/>
            </a:pPr>
            <a:r>
              <a:rPr lang="en-US" b="1" dirty="0" smtClean="0">
                <a:solidFill>
                  <a:schemeClr val="tx1"/>
                </a:solidFill>
              </a:rPr>
              <a:t>       </a:t>
            </a:r>
            <a:r>
              <a:rPr lang="en-US" altLang="en-IN" b="1" dirty="0" smtClean="0">
                <a:solidFill>
                  <a:schemeClr val="tx1"/>
                </a:solidFill>
                <a:latin typeface="Bell MT" panose="02020503060305020303" pitchFamily="18" charset="0"/>
                <a:sym typeface="+mn-ea"/>
              </a:rPr>
              <a:t>The best definition of a planning region emphasizinh the factors of Homogenity, Nodality and Administrative convenience.</a:t>
            </a:r>
            <a:endParaRPr lang="en-US" altLang="en-IN" b="1" dirty="0" smtClean="0">
              <a:solidFill>
                <a:schemeClr val="tx1"/>
              </a:solidFill>
              <a:latin typeface="Bell MT" panose="02020503060305020303" pitchFamily="18" charset="0"/>
              <a:sym typeface="+mn-ea"/>
            </a:endParaRPr>
          </a:p>
          <a:p>
            <a:pPr>
              <a:lnSpc>
                <a:spcPct val="210000"/>
              </a:lnSpc>
              <a:buFont typeface="Wingdings" panose="05000000000000000000" charset="0"/>
              <a:buChar char="Ø"/>
            </a:pPr>
            <a:r>
              <a:rPr lang="en-US" altLang="en-IN" b="1" dirty="0" smtClean="0">
                <a:solidFill>
                  <a:schemeClr val="tx1"/>
                </a:solidFill>
                <a:latin typeface="Bell MT" panose="02020503060305020303" pitchFamily="18" charset="0"/>
              </a:rPr>
              <a:t>Geographically it should be sub-divided into plain, hilly, track, coastal belt,lake area. </a:t>
            </a:r>
            <a:endParaRPr lang="en-US" altLang="en-IN" b="1" dirty="0" smtClean="0">
              <a:solidFill>
                <a:schemeClr val="tx1"/>
              </a:solidFill>
              <a:latin typeface="Bell MT" panose="02020503060305020303" pitchFamily="18" charset="0"/>
            </a:endParaRPr>
          </a:p>
          <a:p>
            <a:pPr>
              <a:lnSpc>
                <a:spcPct val="210000"/>
              </a:lnSpc>
              <a:buFont typeface="Wingdings" panose="05000000000000000000" charset="0"/>
              <a:buChar char="Ø"/>
            </a:pPr>
            <a:r>
              <a:rPr lang="en-US" altLang="en-IN" b="1" dirty="0" smtClean="0">
                <a:solidFill>
                  <a:schemeClr val="tx1"/>
                </a:solidFill>
                <a:latin typeface="Bell MT" panose="02020503060305020303" pitchFamily="18" charset="0"/>
              </a:rPr>
              <a:t>The people of the region should have social and culural cohensiveness.</a:t>
            </a:r>
            <a:endParaRPr lang="en-US" altLang="en-IN" b="1" dirty="0" smtClean="0">
              <a:solidFill>
                <a:schemeClr val="tx1"/>
              </a:solidFill>
              <a:latin typeface="Bell MT" panose="02020503060305020303" pitchFamily="18" charset="0"/>
            </a:endParaRPr>
          </a:p>
          <a:p>
            <a:pPr>
              <a:lnSpc>
                <a:spcPct val="210000"/>
              </a:lnSpc>
              <a:buFont typeface="Wingdings" panose="05000000000000000000" charset="0"/>
              <a:buChar char="Ø"/>
            </a:pPr>
            <a:r>
              <a:rPr lang="en-US" altLang="en-IN" b="1" dirty="0" smtClean="0">
                <a:solidFill>
                  <a:schemeClr val="tx1"/>
                </a:solidFill>
                <a:latin typeface="Bell MT" panose="02020503060305020303" pitchFamily="18" charset="0"/>
              </a:rPr>
              <a:t>The region should be a separat unit for data collection and analysis.</a:t>
            </a:r>
            <a:endParaRPr lang="en-US" altLang="en-IN" b="1" dirty="0" smtClean="0">
              <a:solidFill>
                <a:schemeClr val="tx1"/>
              </a:solidFill>
              <a:latin typeface="Bell MT" panose="02020503060305020303" pitchFamily="18" charset="0"/>
            </a:endParaRPr>
          </a:p>
          <a:p>
            <a:pPr>
              <a:lnSpc>
                <a:spcPct val="210000"/>
              </a:lnSpc>
              <a:buFont typeface="Wingdings" panose="05000000000000000000" charset="0"/>
              <a:buChar char="Ø"/>
            </a:pPr>
            <a:r>
              <a:rPr lang="en-US" altLang="en-IN" b="1" dirty="0" smtClean="0">
                <a:solidFill>
                  <a:schemeClr val="tx1"/>
                </a:solidFill>
                <a:latin typeface="Bell MT" panose="02020503060305020303" pitchFamily="18" charset="0"/>
              </a:rPr>
              <a:t>The region should have an economic existence which can be assessed from statistical records.</a:t>
            </a:r>
            <a:endParaRPr lang="en-US" altLang="en-IN" b="1" dirty="0" smtClean="0">
              <a:solidFill>
                <a:schemeClr val="tx1"/>
              </a:solidFill>
              <a:latin typeface="Bell MT" panose="02020503060305020303" pitchFamily="18" charset="0"/>
            </a:endParaRPr>
          </a:p>
          <a:p>
            <a:pPr marL="0" indent="0">
              <a:lnSpc>
                <a:spcPct val="210000"/>
              </a:lnSpc>
              <a:buFont typeface="Wingdings" panose="05000000000000000000" charset="0"/>
              <a:buNone/>
            </a:pPr>
            <a:endParaRPr lang="en-US" altLang="en-IN" b="1" dirty="0" smtClean="0">
              <a:solidFill>
                <a:schemeClr val="tx1"/>
              </a:solidFill>
              <a:latin typeface="Bell MT" panose="02020503060305020303"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p:nvPr>
            <p:ph idx="1"/>
          </p:nvPr>
        </p:nvSpPr>
        <p:spPr>
          <a:xfrm>
            <a:off x="655320" y="636270"/>
            <a:ext cx="10913110" cy="5615305"/>
          </a:xfrm>
        </p:spPr>
        <p:txBody>
          <a:bodyPr>
            <a:noAutofit/>
          </a:bodyPr>
          <a:p>
            <a:pPr>
              <a:lnSpc>
                <a:spcPct val="210000"/>
              </a:lnSpc>
              <a:buFont typeface="Wingdings" panose="05000000000000000000" charset="0"/>
              <a:buChar char="Ø"/>
            </a:pPr>
            <a:r>
              <a:rPr lang="en-US" altLang="en-IN" sz="2000" b="1" dirty="0" smtClean="0">
                <a:solidFill>
                  <a:schemeClr val="tx1"/>
                </a:solidFill>
                <a:latin typeface="Bell MT" panose="02020503060305020303" pitchFamily="18" charset="0"/>
                <a:sym typeface="+mn-ea"/>
              </a:rPr>
              <a:t>It should be small enough to ensure local people's participatin in it's development.</a:t>
            </a:r>
            <a:endParaRPr lang="en-US" altLang="en-IN" sz="2000" b="1" dirty="0" smtClean="0">
              <a:solidFill>
                <a:schemeClr val="tx1"/>
              </a:solidFill>
              <a:latin typeface="Bell MT" panose="02020503060305020303" pitchFamily="18" charset="0"/>
            </a:endParaRPr>
          </a:p>
          <a:p>
            <a:pPr>
              <a:lnSpc>
                <a:spcPct val="210000"/>
              </a:lnSpc>
              <a:buFont typeface="Wingdings" panose="05000000000000000000" charset="0"/>
              <a:buChar char="Ø"/>
            </a:pPr>
            <a:r>
              <a:rPr lang="en-US" altLang="en-IN" sz="2000" b="1" dirty="0" smtClean="0">
                <a:solidFill>
                  <a:schemeClr val="tx1"/>
                </a:solidFill>
                <a:latin typeface="Bell MT" panose="02020503060305020303" pitchFamily="18" charset="0"/>
                <a:sym typeface="+mn-ea"/>
              </a:rPr>
              <a:t>It should be under one administrative agency.</a:t>
            </a:r>
            <a:endParaRPr lang="en-US" altLang="en-IN" sz="2000" b="1" dirty="0" smtClean="0">
              <a:solidFill>
                <a:schemeClr val="tx1"/>
              </a:solidFill>
              <a:latin typeface="Bell MT" panose="02020503060305020303" pitchFamily="18" charset="0"/>
            </a:endParaRPr>
          </a:p>
          <a:p>
            <a:pPr>
              <a:lnSpc>
                <a:spcPct val="210000"/>
              </a:lnSpc>
              <a:buFont typeface="Wingdings" panose="05000000000000000000" charset="0"/>
              <a:buChar char="Ø"/>
            </a:pPr>
            <a:r>
              <a:rPr lang="en-US" altLang="en-IN" sz="2000" b="1" dirty="0" smtClean="0">
                <a:solidFill>
                  <a:schemeClr val="tx1"/>
                </a:solidFill>
                <a:latin typeface="Bell MT" panose="02020503060305020303" pitchFamily="18" charset="0"/>
                <a:sym typeface="+mn-ea"/>
              </a:rPr>
              <a:t>It should not be too small. It's geograpphical size should be big enough to exploit resoureces        and avoid partial utilization.</a:t>
            </a:r>
            <a:endParaRPr lang="en-US" altLang="en-IN" sz="2000" b="1" dirty="0" smtClean="0">
              <a:solidFill>
                <a:schemeClr val="tx1"/>
              </a:solidFill>
              <a:latin typeface="Bell MT" panose="02020503060305020303" pitchFamily="18" charset="0"/>
              <a:sym typeface="+mn-ea"/>
            </a:endParaRPr>
          </a:p>
          <a:p>
            <a:pPr>
              <a:lnSpc>
                <a:spcPct val="210000"/>
              </a:lnSpc>
              <a:buFont typeface="Wingdings" panose="05000000000000000000" charset="0"/>
              <a:buChar char="Ø"/>
            </a:pPr>
            <a:r>
              <a:rPr lang="en-US" altLang="en-IN" sz="2000" b="1" dirty="0" smtClean="0">
                <a:solidFill>
                  <a:schemeClr val="tx1"/>
                </a:solidFill>
                <a:latin typeface="Bell MT" panose="02020503060305020303" pitchFamily="18" charset="0"/>
                <a:sym typeface="+mn-ea"/>
              </a:rPr>
              <a:t>It should have fairy homogenious economic strucure.</a:t>
            </a:r>
            <a:endParaRPr lang="en-US" altLang="en-IN" sz="2000" b="1" dirty="0" smtClean="0">
              <a:solidFill>
                <a:schemeClr val="tx1"/>
              </a:solidFill>
              <a:latin typeface="Bell MT" panose="02020503060305020303" pitchFamily="18" charset="0"/>
            </a:endParaRPr>
          </a:p>
          <a:p>
            <a:pPr>
              <a:lnSpc>
                <a:spcPct val="210000"/>
              </a:lnSpc>
              <a:buFont typeface="Wingdings" panose="05000000000000000000" charset="0"/>
              <a:buChar char="Ø"/>
            </a:pPr>
            <a:r>
              <a:rPr lang="en-US" altLang="en-IN" sz="2000" b="1" dirty="0" smtClean="0">
                <a:solidFill>
                  <a:schemeClr val="tx1"/>
                </a:solidFill>
                <a:latin typeface="Bell MT" panose="02020503060305020303" pitchFamily="18" charset="0"/>
                <a:sym typeface="+mn-ea"/>
              </a:rPr>
              <a:t>It should have one or more growth points.</a:t>
            </a:r>
            <a:endParaRPr lang="en-US" altLang="en-IN" sz="2000" b="1" dirty="0" smtClean="0">
              <a:solidFill>
                <a:schemeClr val="tx1"/>
              </a:solidFill>
              <a:latin typeface="Bell MT" panose="02020503060305020303" pitchFamily="18" charset="0"/>
            </a:endParaRPr>
          </a:p>
          <a:p>
            <a:pPr marL="0" indent="0">
              <a:lnSpc>
                <a:spcPct val="200000"/>
              </a:lnSpc>
              <a:buNone/>
            </a:pPr>
            <a:r>
              <a:rPr lang="en-US" sz="2000" b="1" dirty="0" smtClean="0">
                <a:solidFill>
                  <a:schemeClr val="tx1"/>
                </a:solidFill>
                <a:sym typeface="+mn-ea"/>
              </a:rPr>
              <a:t>    </a:t>
            </a:r>
            <a:endParaRPr lang="en-US" sz="2000" b="1"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17855" y="652145"/>
            <a:ext cx="10784840" cy="5701030"/>
          </a:xfrm>
        </p:spPr>
        <p:txBody>
          <a:bodyPr>
            <a:normAutofit lnSpcReduction="10000"/>
          </a:bodyPr>
          <a:lstStyle/>
          <a:p>
            <a:pPr marL="0" indent="0">
              <a:buNone/>
            </a:pPr>
            <a:r>
              <a:rPr lang="en-US" altLang="en-IN" b="1" dirty="0" smtClean="0"/>
              <a:t>                           </a:t>
            </a:r>
            <a:r>
              <a:rPr lang="en-IN" b="1" dirty="0" smtClean="0"/>
              <a:t>E</a:t>
            </a:r>
            <a:r>
              <a:rPr lang="en-US" altLang="en-IN" b="1" dirty="0" smtClean="0"/>
              <a:t>CONOMIC REGIONS OF INDIA</a:t>
            </a:r>
            <a:endParaRPr lang="en-US" altLang="en-IN" b="1" dirty="0" smtClean="0"/>
          </a:p>
          <a:p>
            <a:pPr marL="0" indent="0">
              <a:buNone/>
            </a:pPr>
            <a:r>
              <a:rPr lang="en-US" altLang="en-IN" b="1" dirty="0" smtClean="0"/>
              <a:t>          The knowledge of the natural region is essential for undertaking the basic Geography of the country. It is not much use as for as economic planning is concerned. </a:t>
            </a:r>
            <a:endParaRPr lang="en-US" altLang="en-IN" b="1" dirty="0" smtClean="0"/>
          </a:p>
          <a:p>
            <a:pPr marL="0" indent="0">
              <a:buNone/>
            </a:pPr>
            <a:r>
              <a:rPr lang="en-US" altLang="en-IN" b="1" dirty="0" smtClean="0"/>
              <a:t>       It's static and merely describes the existing situvation, while for proposed of planning it is necessary to study the natural resources of region in detail and also to findout areas of potetial development and to trace interlinkages among them.</a:t>
            </a:r>
            <a:endParaRPr lang="en-US" altLang="en-IN" b="1" dirty="0" smtClean="0"/>
          </a:p>
          <a:p>
            <a:pPr marL="0" indent="0">
              <a:buNone/>
            </a:pPr>
            <a:r>
              <a:rPr lang="en-US" altLang="en-IN" b="1" dirty="0" smtClean="0"/>
              <a:t>   Dependimg upon the physical, geographical and economic features and the socio-cultural factors.</a:t>
            </a:r>
            <a:endParaRPr lang="en-US" altLang="en-IN" b="1" dirty="0" smtClean="0"/>
          </a:p>
          <a:p>
            <a:pPr marL="0" indent="0">
              <a:buNone/>
            </a:pPr>
            <a:r>
              <a:rPr lang="en-US" altLang="en-IN" b="1" dirty="0" smtClean="0"/>
              <a:t>         The Economic Regions are... Many authuors have attempted to devide India into economic regions. </a:t>
            </a:r>
            <a:r>
              <a:rPr lang="en-US" altLang="en-IN" b="1" dirty="0" smtClean="0">
                <a:solidFill>
                  <a:srgbClr val="FF0000"/>
                </a:solidFill>
              </a:rPr>
              <a:t>BHAT</a:t>
            </a:r>
            <a:r>
              <a:rPr lang="en-US" altLang="en-IN" b="1" dirty="0" smtClean="0"/>
              <a:t> and </a:t>
            </a:r>
            <a:r>
              <a:rPr lang="en-US" altLang="en-IN" b="1" dirty="0" smtClean="0">
                <a:solidFill>
                  <a:srgbClr val="FF0000"/>
                </a:solidFill>
              </a:rPr>
              <a:t>RAO</a:t>
            </a:r>
            <a:r>
              <a:rPr lang="en-US" altLang="en-IN" b="1" dirty="0" smtClean="0"/>
              <a:t>, identified 11 major regions and 51         sub-regions. The regional development, it is common for the major region as a whole, sub divisions are identified dependng upon the concentration of resuorces, problems for development and administrative convenience.              </a:t>
            </a:r>
            <a:endParaRPr lang="en-US" altLang="en-IN"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5840" y="749808"/>
            <a:ext cx="9890757" cy="5126060"/>
          </a:xfrm>
        </p:spPr>
        <p:txBody>
          <a:bodyPr>
            <a:normAutofit/>
          </a:bodyPr>
          <a:lstStyle/>
          <a:p>
            <a:pPr marL="0" indent="0" fontAlgn="base">
              <a:buNone/>
            </a:pPr>
            <a:r>
              <a:rPr lang="en-US" altLang="en-IN" sz="3200" b="1" dirty="0" smtClean="0">
                <a:solidFill>
                  <a:srgbClr val="C00000"/>
                </a:solidFill>
                <a:latin typeface="Calibri Light" panose="020F0302020204030204"/>
                <a:sym typeface="+mn-ea"/>
              </a:rPr>
              <a:t>The major 11 regions:</a:t>
            </a:r>
            <a:endParaRPr lang="en-US" altLang="en-IN" sz="3200" b="1" dirty="0" smtClean="0">
              <a:solidFill>
                <a:srgbClr val="C00000"/>
              </a:solidFill>
              <a:latin typeface="Calibri Light" panose="020F0302020204030204"/>
            </a:endParaRPr>
          </a:p>
          <a:p>
            <a:pPr marL="0" indent="0" fontAlgn="base">
              <a:buNone/>
            </a:pPr>
            <a:endParaRPr lang="en-US" altLang="en-IN" sz="3200" b="1" dirty="0" smtClean="0">
              <a:solidFill>
                <a:srgbClr val="C00000"/>
              </a:solidFill>
              <a:latin typeface="Calibri Light" panose="020F0302020204030204"/>
            </a:endParaRPr>
          </a:p>
        </p:txBody>
      </p:sp>
      <p:sp>
        <p:nvSpPr>
          <p:cNvPr id="2" name="Rectangles 1"/>
          <p:cNvSpPr/>
          <p:nvPr/>
        </p:nvSpPr>
        <p:spPr>
          <a:xfrm>
            <a:off x="1357630" y="1943735"/>
            <a:ext cx="4655820" cy="40481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marL="0" indent="0">
              <a:lnSpc>
                <a:spcPct val="200000"/>
              </a:lnSpc>
              <a:buNone/>
            </a:pPr>
            <a:r>
              <a:rPr lang="en-US" altLang="en-IN" b="1" dirty="0" smtClean="0">
                <a:solidFill>
                  <a:schemeClr val="tx1"/>
                </a:solidFill>
                <a:latin typeface="Calibri Light" panose="020F0302020204030204"/>
                <a:sym typeface="+mn-ea"/>
              </a:rPr>
              <a:t>1</a:t>
            </a:r>
            <a:r>
              <a:rPr lang="en-US" altLang="en-IN" sz="2000" b="1" dirty="0" smtClean="0">
                <a:solidFill>
                  <a:schemeClr val="tx1"/>
                </a:solidFill>
                <a:latin typeface="Calibri Light" panose="020F0302020204030204"/>
                <a:sym typeface="+mn-ea"/>
              </a:rPr>
              <a:t>.</a:t>
            </a:r>
            <a:r>
              <a:rPr lang="en-US" altLang="en-IN" sz="2000" b="1" dirty="0" smtClean="0">
                <a:solidFill>
                  <a:srgbClr val="C00000"/>
                </a:solidFill>
                <a:latin typeface="Calibri Light" panose="020F0302020204030204"/>
                <a:sym typeface="+mn-ea"/>
              </a:rPr>
              <a:t> </a:t>
            </a:r>
            <a:r>
              <a:rPr lang="en-US" altLang="en-IN" sz="2000" b="1" dirty="0" smtClean="0">
                <a:solidFill>
                  <a:schemeClr val="tx1"/>
                </a:solidFill>
                <a:latin typeface="Calibri Light" panose="020F0302020204030204"/>
                <a:sym typeface="+mn-ea"/>
              </a:rPr>
              <a:t>Western Coastal region.</a:t>
            </a:r>
            <a:endParaRPr lang="en-US" altLang="en-IN" sz="2000" b="1" dirty="0" smtClean="0">
              <a:solidFill>
                <a:schemeClr val="tx1"/>
              </a:solidFill>
              <a:latin typeface="Calibri Light" panose="020F0302020204030204"/>
            </a:endParaRPr>
          </a:p>
          <a:p>
            <a:pPr marL="0" indent="0">
              <a:lnSpc>
                <a:spcPct val="200000"/>
              </a:lnSpc>
              <a:buNone/>
            </a:pPr>
            <a:r>
              <a:rPr lang="en-US" altLang="en-IN" sz="2000" b="1" dirty="0" smtClean="0">
                <a:solidFill>
                  <a:schemeClr val="tx1"/>
                </a:solidFill>
                <a:latin typeface="Calibri Light" panose="020F0302020204030204"/>
                <a:sym typeface="+mn-ea"/>
              </a:rPr>
              <a:t>2.  Western Ghats</a:t>
            </a:r>
            <a:endParaRPr lang="en-US" altLang="en-IN" sz="2000" b="1" dirty="0" smtClean="0">
              <a:solidFill>
                <a:schemeClr val="tx1"/>
              </a:solidFill>
              <a:latin typeface="Calibri Light" panose="020F0302020204030204"/>
            </a:endParaRPr>
          </a:p>
          <a:p>
            <a:pPr marL="0" indent="0">
              <a:lnSpc>
                <a:spcPct val="200000"/>
              </a:lnSpc>
              <a:buNone/>
            </a:pPr>
            <a:r>
              <a:rPr lang="en-US" altLang="en-IN" sz="2000" b="1" dirty="0" smtClean="0">
                <a:solidFill>
                  <a:schemeClr val="tx1"/>
                </a:solidFill>
                <a:latin typeface="Calibri Light" panose="020F0302020204030204"/>
                <a:sym typeface="+mn-ea"/>
              </a:rPr>
              <a:t>3. Central Plateau</a:t>
            </a:r>
            <a:endParaRPr lang="en-US" altLang="en-IN" sz="2000" b="1" dirty="0" smtClean="0">
              <a:solidFill>
                <a:schemeClr val="tx1"/>
              </a:solidFill>
              <a:latin typeface="Calibri Light" panose="020F0302020204030204"/>
            </a:endParaRPr>
          </a:p>
          <a:p>
            <a:pPr marL="0" indent="0">
              <a:lnSpc>
                <a:spcPct val="200000"/>
              </a:lnSpc>
              <a:buNone/>
            </a:pPr>
            <a:r>
              <a:rPr lang="en-US" altLang="en-IN" sz="2000" b="1" dirty="0" smtClean="0">
                <a:solidFill>
                  <a:schemeClr val="tx1"/>
                </a:solidFill>
                <a:latin typeface="Calibri Light" panose="020F0302020204030204"/>
                <a:sym typeface="+mn-ea"/>
              </a:rPr>
              <a:t>4. Eastern Ghats</a:t>
            </a:r>
            <a:endParaRPr lang="en-US" altLang="en-IN" sz="2000" b="1" dirty="0" smtClean="0">
              <a:solidFill>
                <a:schemeClr val="tx1"/>
              </a:solidFill>
              <a:latin typeface="Calibri Light" panose="020F0302020204030204"/>
            </a:endParaRPr>
          </a:p>
          <a:p>
            <a:pPr marL="0" indent="0">
              <a:lnSpc>
                <a:spcPct val="200000"/>
              </a:lnSpc>
              <a:buNone/>
            </a:pPr>
            <a:r>
              <a:rPr lang="en-US" altLang="en-IN" sz="2000" b="1" dirty="0" smtClean="0">
                <a:solidFill>
                  <a:schemeClr val="tx1"/>
                </a:solidFill>
                <a:latin typeface="Calibri Light" panose="020F0302020204030204"/>
                <a:sym typeface="+mn-ea"/>
              </a:rPr>
              <a:t>5. East Coast</a:t>
            </a:r>
            <a:endParaRPr lang="en-US" altLang="en-IN" sz="2000" b="1" dirty="0" smtClean="0">
              <a:solidFill>
                <a:schemeClr val="tx1"/>
              </a:solidFill>
              <a:latin typeface="Calibri Light" panose="020F0302020204030204"/>
              <a:sym typeface="+mn-ea"/>
            </a:endParaRPr>
          </a:p>
          <a:p>
            <a:pPr marL="0" indent="0">
              <a:lnSpc>
                <a:spcPct val="200000"/>
              </a:lnSpc>
              <a:buNone/>
            </a:pPr>
            <a:r>
              <a:rPr lang="en-US" altLang="en-IN" sz="2000" b="1" dirty="0" smtClean="0">
                <a:solidFill>
                  <a:schemeClr val="tx1"/>
                </a:solidFill>
                <a:latin typeface="Calibri Light" panose="020F0302020204030204"/>
                <a:sym typeface="+mn-ea"/>
              </a:rPr>
              <a:t>6. North Eastern Plateau</a:t>
            </a:r>
            <a:endParaRPr lang="en-US" altLang="en-IN" sz="2000" b="1" dirty="0" smtClean="0">
              <a:solidFill>
                <a:schemeClr val="tx1"/>
              </a:solidFill>
              <a:latin typeface="Calibri Light" panose="020F0302020204030204"/>
              <a:sym typeface="+mn-ea"/>
            </a:endParaRPr>
          </a:p>
        </p:txBody>
      </p:sp>
      <p:sp>
        <p:nvSpPr>
          <p:cNvPr id="4" name="Rectangles 3"/>
          <p:cNvSpPr/>
          <p:nvPr/>
        </p:nvSpPr>
        <p:spPr>
          <a:xfrm>
            <a:off x="6575425" y="1944370"/>
            <a:ext cx="4545965" cy="40474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marL="0" indent="0">
              <a:lnSpc>
                <a:spcPct val="200000"/>
              </a:lnSpc>
              <a:buNone/>
            </a:pPr>
            <a:r>
              <a:rPr lang="en-US" altLang="en-IN" sz="2000" b="1" dirty="0" smtClean="0">
                <a:solidFill>
                  <a:schemeClr val="tx1"/>
                </a:solidFill>
                <a:latin typeface="Calibri Light" panose="020F0302020204030204"/>
                <a:sym typeface="+mn-ea"/>
              </a:rPr>
              <a:t>7. The  Gangetic Plain</a:t>
            </a:r>
            <a:endParaRPr lang="en-US" altLang="en-IN" sz="2000" b="1" dirty="0" smtClean="0">
              <a:solidFill>
                <a:schemeClr val="tx1"/>
              </a:solidFill>
              <a:latin typeface="Calibri Light" panose="020F0302020204030204"/>
              <a:sym typeface="+mn-ea"/>
            </a:endParaRPr>
          </a:p>
          <a:p>
            <a:pPr marL="0" indent="0">
              <a:lnSpc>
                <a:spcPct val="200000"/>
              </a:lnSpc>
              <a:buNone/>
            </a:pPr>
            <a:r>
              <a:rPr lang="en-US" altLang="en-IN" sz="2000" b="1" dirty="0" smtClean="0">
                <a:solidFill>
                  <a:schemeClr val="tx1"/>
                </a:solidFill>
                <a:latin typeface="Calibri Light" panose="020F0302020204030204"/>
                <a:sym typeface="+mn-ea"/>
              </a:rPr>
              <a:t>8. Assam</a:t>
            </a:r>
            <a:endParaRPr lang="en-US" altLang="en-IN" sz="2000" b="1" dirty="0" smtClean="0">
              <a:solidFill>
                <a:schemeClr val="tx1"/>
              </a:solidFill>
              <a:latin typeface="Calibri Light" panose="020F0302020204030204"/>
              <a:sym typeface="+mn-ea"/>
            </a:endParaRPr>
          </a:p>
          <a:p>
            <a:pPr marL="0" indent="0">
              <a:lnSpc>
                <a:spcPct val="200000"/>
              </a:lnSpc>
              <a:buNone/>
            </a:pPr>
            <a:r>
              <a:rPr lang="en-US" altLang="en-IN" sz="2000" b="1" dirty="0" smtClean="0">
                <a:solidFill>
                  <a:schemeClr val="tx1"/>
                </a:solidFill>
                <a:latin typeface="Calibri Light" panose="020F0302020204030204"/>
                <a:sym typeface="+mn-ea"/>
              </a:rPr>
              <a:t>9. Gujarat</a:t>
            </a:r>
            <a:endParaRPr lang="en-US" altLang="en-IN" sz="2000" b="1" dirty="0" smtClean="0">
              <a:solidFill>
                <a:schemeClr val="tx1"/>
              </a:solidFill>
              <a:latin typeface="Calibri Light" panose="020F0302020204030204"/>
              <a:sym typeface="+mn-ea"/>
            </a:endParaRPr>
          </a:p>
          <a:p>
            <a:pPr marL="0" indent="0">
              <a:lnSpc>
                <a:spcPct val="200000"/>
              </a:lnSpc>
              <a:buNone/>
            </a:pPr>
            <a:r>
              <a:rPr lang="en-US" altLang="en-IN" sz="2000" b="1" dirty="0" smtClean="0">
                <a:solidFill>
                  <a:schemeClr val="tx1"/>
                </a:solidFill>
                <a:latin typeface="Calibri Light" panose="020F0302020204030204"/>
                <a:sym typeface="+mn-ea"/>
              </a:rPr>
              <a:t>10. Rajastan and</a:t>
            </a:r>
            <a:endParaRPr lang="en-US" altLang="en-IN" sz="2000" b="1" dirty="0" smtClean="0">
              <a:solidFill>
                <a:schemeClr val="tx1"/>
              </a:solidFill>
              <a:latin typeface="Calibri Light" panose="020F0302020204030204"/>
              <a:sym typeface="+mn-ea"/>
            </a:endParaRPr>
          </a:p>
          <a:p>
            <a:pPr marL="0" indent="0">
              <a:lnSpc>
                <a:spcPct val="200000"/>
              </a:lnSpc>
              <a:buNone/>
            </a:pPr>
            <a:r>
              <a:rPr lang="en-US" altLang="en-IN" sz="2000" b="1" dirty="0" smtClean="0">
                <a:solidFill>
                  <a:schemeClr val="tx1"/>
                </a:solidFill>
                <a:latin typeface="Calibri Light" panose="020F0302020204030204"/>
                <a:sym typeface="+mn-ea"/>
              </a:rPr>
              <a:t>11. Kasmir and the Northern Hilly Valley. </a:t>
            </a:r>
            <a:endParaRPr lang="en-US" altLang="en-IN" sz="2000" b="1" dirty="0" smtClean="0">
              <a:solidFill>
                <a:schemeClr val="tx1"/>
              </a:solidFill>
              <a:latin typeface="Calibri Light" panose="020F0302020204030204"/>
              <a:sym typeface="+mn-ea"/>
            </a:endParaRPr>
          </a:p>
          <a:p>
            <a:pPr marL="0" indent="0">
              <a:lnSpc>
                <a:spcPct val="200000"/>
              </a:lnSpc>
              <a:buNone/>
            </a:pPr>
            <a:endParaRPr lang="en-US" altLang="en-IN" sz="2000" b="1" dirty="0" smtClean="0">
              <a:solidFill>
                <a:schemeClr val="tx1"/>
              </a:solidFill>
              <a:latin typeface="Calibri Light" panose="020F0302020204030204"/>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685" y="649605"/>
            <a:ext cx="10881995" cy="5558790"/>
          </a:xfrm>
        </p:spPr>
        <p:txBody>
          <a:bodyPr>
            <a:normAutofit lnSpcReduction="10000"/>
          </a:bodyPr>
          <a:lstStyle/>
          <a:p>
            <a:pPr marL="0" indent="0" fontAlgn="base">
              <a:buFont typeface="Wingdings" panose="05000000000000000000" pitchFamily="2" charset="2"/>
              <a:buNone/>
            </a:pPr>
            <a:r>
              <a:rPr lang="en-US" altLang="en-IN" sz="2800" b="1" dirty="0" smtClean="0"/>
              <a:t>Besides these major regions are classified 51 sub-regions were identified.</a:t>
            </a:r>
            <a:endParaRPr lang="en-US" altLang="en-IN" sz="2800" b="1" dirty="0" smtClean="0"/>
          </a:p>
          <a:p>
            <a:pPr marL="0" indent="0" fontAlgn="base">
              <a:buFont typeface="Wingdings" panose="05000000000000000000" pitchFamily="2" charset="2"/>
              <a:buNone/>
            </a:pPr>
            <a:r>
              <a:rPr lang="en-US" altLang="en-IN" sz="2800" b="1" dirty="0" smtClean="0"/>
              <a:t>          Regions based on power-mettal rgioal base as strong catylusts for attaining balance of regional development is necessary. In this way macro economic regions can be defined by grouping parts of different states.</a:t>
            </a:r>
            <a:endParaRPr lang="en-US" altLang="en-IN" sz="2800" b="1" dirty="0" smtClean="0"/>
          </a:p>
          <a:p>
            <a:pPr marL="0" indent="0" fontAlgn="base">
              <a:buFont typeface="Wingdings" panose="05000000000000000000" pitchFamily="2" charset="2"/>
              <a:buNone/>
            </a:pPr>
            <a:r>
              <a:rPr lang="en-US" altLang="en-IN" sz="2800" dirty="0" smtClean="0"/>
              <a:t> </a:t>
            </a:r>
            <a:r>
              <a:rPr lang="en-US" altLang="en-IN" sz="2800" b="1" dirty="0" smtClean="0"/>
              <a:t> </a:t>
            </a:r>
            <a:r>
              <a:rPr lang="en-US" altLang="en-IN" sz="2000" b="1" dirty="0" smtClean="0">
                <a:solidFill>
                  <a:srgbClr val="FF0000"/>
                </a:solidFill>
              </a:rPr>
              <a:t>MACRO REGIONS                 GROUPS OF STATES ORPARTS OF COMPRISING REGION.  </a:t>
            </a:r>
            <a:r>
              <a:rPr lang="en-US" altLang="en-IN" sz="2000" dirty="0" smtClean="0">
                <a:solidFill>
                  <a:srgbClr val="FF0000"/>
                </a:solidFill>
              </a:rPr>
              <a:t> </a:t>
            </a:r>
            <a:endParaRPr lang="en-US" altLang="en-IN" sz="2000" dirty="0" smtClean="0">
              <a:solidFill>
                <a:srgbClr val="FF0000"/>
              </a:solidFill>
            </a:endParaRPr>
          </a:p>
          <a:p>
            <a:pPr marL="0" indent="0" fontAlgn="base">
              <a:buFont typeface="Wingdings" panose="05000000000000000000" pitchFamily="2" charset="2"/>
              <a:buNone/>
            </a:pPr>
            <a:r>
              <a:rPr lang="en-US" altLang="en-IN" sz="2000" dirty="0" smtClean="0">
                <a:solidFill>
                  <a:srgbClr val="FF0000"/>
                </a:solidFill>
              </a:rPr>
              <a:t>   </a:t>
            </a:r>
            <a:r>
              <a:rPr lang="en-US" altLang="en-IN" sz="2800" dirty="0" smtClean="0">
                <a:solidFill>
                  <a:schemeClr val="tx1"/>
                </a:solidFill>
              </a:rPr>
              <a:t>1. South India      -        Karnataka, Kerala, Tamilnadu, Andhra Pradesh,                                      Parts of Maharastra,  Madhya Pradesh and Orissa.</a:t>
            </a:r>
            <a:endParaRPr lang="en-US" altLang="en-IN" sz="2800" dirty="0" smtClean="0">
              <a:solidFill>
                <a:schemeClr val="tx1"/>
              </a:solidFill>
            </a:endParaRPr>
          </a:p>
          <a:p>
            <a:pPr marL="0" indent="0" fontAlgn="base">
              <a:buFont typeface="Wingdings" panose="05000000000000000000" pitchFamily="2" charset="2"/>
              <a:buNone/>
            </a:pPr>
            <a:r>
              <a:rPr lang="en-US" altLang="en-IN" sz="2800" dirty="0" smtClean="0">
                <a:solidFill>
                  <a:schemeClr val="tx1"/>
                </a:solidFill>
              </a:rPr>
              <a:t>2. Western India       -        Most of the Parts of Maharastra and Gujarat.</a:t>
            </a:r>
            <a:endParaRPr lang="en-US" altLang="en-IN" sz="2800" dirty="0" smtClean="0">
              <a:solidFill>
                <a:schemeClr val="tx1"/>
              </a:solidFill>
            </a:endParaRPr>
          </a:p>
          <a:p>
            <a:pPr marL="0" indent="0" fontAlgn="base">
              <a:buFont typeface="Wingdings" panose="05000000000000000000" pitchFamily="2" charset="2"/>
              <a:buNone/>
            </a:pPr>
            <a:r>
              <a:rPr lang="en-US" altLang="en-IN" sz="2800" dirty="0" smtClean="0">
                <a:solidFill>
                  <a:schemeClr val="tx1"/>
                </a:solidFill>
              </a:rPr>
              <a:t>3. Eastern Central India   -   Parts of Tamilnadu, Orissa, Maharastra and Andhra Pradesh.  </a:t>
            </a:r>
            <a:r>
              <a:rPr lang="en-US" altLang="en-IN" dirty="0" smtClean="0">
                <a:solidFill>
                  <a:schemeClr val="tx1"/>
                </a:solidFill>
              </a:rPr>
              <a:t>   </a:t>
            </a:r>
            <a:r>
              <a:rPr lang="en-US" altLang="en-IN" dirty="0" smtClean="0">
                <a:solidFill>
                  <a:srgbClr val="FF0000"/>
                </a:solidFill>
              </a:rPr>
              <a:t>    </a:t>
            </a:r>
            <a:r>
              <a:rPr lang="en-US" altLang="en-IN" sz="1800" dirty="0" smtClean="0">
                <a:solidFill>
                  <a:srgbClr val="FF0000"/>
                </a:solidFill>
              </a:rPr>
              <a:t> </a:t>
            </a:r>
            <a:r>
              <a:rPr lang="en-IN" sz="1800" dirty="0" smtClean="0">
                <a:solidFill>
                  <a:srgbClr val="FF0000"/>
                </a:solidFill>
              </a:rPr>
              <a:t>               </a:t>
            </a:r>
            <a:endParaRPr lang="en-IN" sz="1800" b="1" i="1" dirty="0" smtClean="0">
              <a:solidFill>
                <a:srgbClr val="FF0000"/>
              </a:solidFill>
              <a:latin typeface="Calibri Light" panose="020F0302020204030204"/>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image" Target="../media/image5.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0</TotalTime>
  <Words>8253</Words>
  <Application>WPS Presentation</Application>
  <PresentationFormat>Widescreen</PresentationFormat>
  <Paragraphs>168</Paragraphs>
  <Slides>16</Slides>
  <Notes>0</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16</vt:i4>
      </vt:variant>
    </vt:vector>
  </HeadingPairs>
  <TitlesOfParts>
    <vt:vector size="34" baseType="lpstr">
      <vt:lpstr>Arial</vt:lpstr>
      <vt:lpstr>SimSun</vt:lpstr>
      <vt:lpstr>Wingdings</vt:lpstr>
      <vt:lpstr>Arial</vt:lpstr>
      <vt:lpstr>Adobe Garamond Pro Bold</vt:lpstr>
      <vt:lpstr>Garamond</vt:lpstr>
      <vt:lpstr>Britannic Bold</vt:lpstr>
      <vt:lpstr>Adobe Fan Heiti Std B</vt:lpstr>
      <vt:lpstr>Javanese Text</vt:lpstr>
      <vt:lpstr>Calibri Light</vt:lpstr>
      <vt:lpstr>Bell MT</vt:lpstr>
      <vt:lpstr>Wingdings</vt:lpstr>
      <vt:lpstr>Bodoni MT Black</vt:lpstr>
      <vt:lpstr>Microsoft YaHei</vt:lpstr>
      <vt:lpstr>Arial Unicode MS</vt:lpstr>
      <vt:lpstr>Calibri</vt:lpstr>
      <vt:lpstr>Yu Gothic UI Semibold</vt:lpstr>
      <vt:lpstr>Organic</vt:lpstr>
      <vt:lpstr>        REGIONAL PLANNING</vt:lpstr>
      <vt:lpstr>REGIONAL UNITS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THANK YOU</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 M.Sc., GEOGRAPHY Elective Course(EC)  GEOGRAPHY OF REGIONAL PLANNING</dc:title>
  <dc:creator>Srinath shree</dc:creator>
  <cp:lastModifiedBy>ASHOK RAJ</cp:lastModifiedBy>
  <cp:revision>216</cp:revision>
  <dcterms:created xsi:type="dcterms:W3CDTF">2020-08-03T16:47:00Z</dcterms:created>
  <dcterms:modified xsi:type="dcterms:W3CDTF">2020-08-12T12:36:57Z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1033-11.2.0.9453</vt:lpwstr>
  </property>
</Properties>
</file>