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257" r:id="rId3"/>
    <p:sldId id="258" r:id="rId4"/>
    <p:sldId id="259" r:id="rId5"/>
    <p:sldId id="277" r:id="rId6"/>
    <p:sldId id="261" r:id="rId7"/>
    <p:sldId id="294" r:id="rId8"/>
    <p:sldId id="262" r:id="rId9"/>
    <p:sldId id="278" r:id="rId10"/>
    <p:sldId id="266" r:id="rId11"/>
    <p:sldId id="291" r:id="rId12"/>
    <p:sldId id="267" r:id="rId13"/>
    <p:sldId id="275" r:id="rId14"/>
    <p:sldId id="284" r:id="rId15"/>
    <p:sldId id="285" r:id="rId16"/>
    <p:sldId id="286" r:id="rId17"/>
    <p:sldId id="292" r:id="rId18"/>
    <p:sldId id="287" r:id="rId19"/>
    <p:sldId id="289" r:id="rId20"/>
    <p:sldId id="293" r:id="rId21"/>
    <p:sldId id="29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045B"/>
    <a:srgbClr val="A80813"/>
    <a:srgbClr val="0911C7"/>
    <a:srgbClr val="0000CC"/>
    <a:srgbClr val="FF0066"/>
    <a:srgbClr val="66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6380" autoAdjust="0"/>
  </p:normalViewPr>
  <p:slideViewPr>
    <p:cSldViewPr snapToGrid="0">
      <p:cViewPr varScale="1">
        <p:scale>
          <a:sx n="63" d="100"/>
          <a:sy n="63" d="100"/>
        </p:scale>
        <p:origin x="-984"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A96D60-3EFE-4EC1-BF54-502A5738F5B6}" type="datetimeFigureOut">
              <a:rPr lang="en-IN" smtClean="0"/>
              <a:pPr/>
              <a:t>13-08-2020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B1A8E0-7BE6-444B-9C30-6B9BE259457D}"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B1A8E0-7BE6-444B-9C30-6B9BE259457D}" type="slidenum">
              <a:rPr lang="en-IN" smtClean="0"/>
              <a:pPr/>
              <a:t>12</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B1A8E0-7BE6-444B-9C30-6B9BE259457D}" type="slidenum">
              <a:rPr lang="en-IN" smtClean="0"/>
              <a:pPr/>
              <a:t>16</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59B0A61-DCD9-443F-AFFA-31F69D5E745E}" type="datetimeFigureOut">
              <a:rPr lang="en-IN" smtClean="0"/>
              <a:pPr/>
              <a:t>13-08-2020</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8A9BD882-138C-488F-959B-7ECECEE41301}" type="slidenum">
              <a:rPr lang="en-IN" smtClean="0"/>
              <a:pPr/>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9B0A61-DCD9-443F-AFFA-31F69D5E745E}" type="datetimeFigureOut">
              <a:rPr lang="en-IN" smtClean="0"/>
              <a:pPr/>
              <a:t>13-08-2020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13-08-2020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13-08-2020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13-08-2020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13-08-2020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13-08-2020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9B0A61-DCD9-443F-AFFA-31F69D5E745E}" type="datetimeFigureOut">
              <a:rPr lang="en-IN" smtClean="0"/>
              <a:pPr/>
              <a:t>13-08-2020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9B0A61-DCD9-443F-AFFA-31F69D5E745E}" type="datetimeFigureOut">
              <a:rPr lang="en-IN" smtClean="0"/>
              <a:pPr/>
              <a:t>13-08-2020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9B0A61-DCD9-443F-AFFA-31F69D5E745E}" type="datetimeFigureOut">
              <a:rPr lang="en-IN" smtClean="0"/>
              <a:pPr/>
              <a:t>13-08-2020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13-08-2020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59B0A61-DCD9-443F-AFFA-31F69D5E745E}" type="datetimeFigureOut">
              <a:rPr lang="en-IN" smtClean="0"/>
              <a:pPr/>
              <a:t>13-08-2020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59B0A61-DCD9-443F-AFFA-31F69D5E745E}" type="datetimeFigureOut">
              <a:rPr lang="en-IN" smtClean="0"/>
              <a:pPr/>
              <a:t>13-08-2020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A9BD882-138C-488F-959B-7ECECEE41301}" type="slidenum">
              <a:rPr lang="en-IN" smtClean="0"/>
              <a:pPr/>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59B0A61-DCD9-443F-AFFA-31F69D5E745E}" type="datetimeFigureOut">
              <a:rPr lang="en-IN" smtClean="0"/>
              <a:pPr/>
              <a:t>13-08-2020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A9BD882-138C-488F-959B-7ECECEE41301}" type="slidenum">
              <a:rPr lang="en-IN" smtClean="0"/>
              <a:pPr/>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9B0A61-DCD9-443F-AFFA-31F69D5E745E}" type="datetimeFigureOut">
              <a:rPr lang="en-IN" smtClean="0"/>
              <a:pPr/>
              <a:t>13-08-2020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9B0A61-DCD9-443F-AFFA-31F69D5E745E}" type="datetimeFigureOut">
              <a:rPr lang="en-IN" smtClean="0"/>
              <a:pPr/>
              <a:t>13-08-2020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pPr/>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9B0A61-DCD9-443F-AFFA-31F69D5E745E}" type="datetimeFigureOut">
              <a:rPr lang="en-IN" smtClean="0"/>
              <a:pPr/>
              <a:t>13-08-2020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59B0A61-DCD9-443F-AFFA-31F69D5E745E}" type="datetimeFigureOut">
              <a:rPr lang="en-IN" smtClean="0"/>
              <a:pPr/>
              <a:t>13-08-2020</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A9BD882-138C-488F-959B-7ECECEE41301}"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ierek.com/events/urban-planning-and-architectural-design-for-sustainable-development-upads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400" y="2117725"/>
            <a:ext cx="6815455" cy="930910"/>
          </a:xfrm>
          <a:ln>
            <a:solidFill>
              <a:schemeClr val="bg1"/>
            </a:solidFill>
          </a:ln>
        </p:spPr>
        <p:txBody>
          <a:bodyPr/>
          <a:lstStyle/>
          <a:p>
            <a:r>
              <a:rPr lang="en-IN" sz="2000" b="1" dirty="0" smtClean="0">
                <a:solidFill>
                  <a:schemeClr val="accent4">
                    <a:lumMod val="50000"/>
                  </a:schemeClr>
                </a:solidFill>
              </a:rPr>
              <a:t/>
            </a:r>
            <a:br>
              <a:rPr lang="en-IN" sz="2000" b="1" dirty="0" smtClean="0">
                <a:solidFill>
                  <a:schemeClr val="accent4">
                    <a:lumMod val="50000"/>
                  </a:schemeClr>
                </a:solidFill>
              </a:rPr>
            </a:br>
            <a:r>
              <a:rPr lang="en-IN" sz="2000" b="1" dirty="0" smtClean="0">
                <a:solidFill>
                  <a:schemeClr val="accent4">
                    <a:lumMod val="50000"/>
                  </a:schemeClr>
                </a:solidFill>
              </a:rPr>
              <a:t/>
            </a:r>
            <a:br>
              <a:rPr lang="en-IN" sz="2000" b="1" dirty="0" smtClean="0">
                <a:solidFill>
                  <a:schemeClr val="accent4">
                    <a:lumMod val="50000"/>
                  </a:schemeClr>
                </a:solidFill>
              </a:rPr>
            </a:br>
            <a:r>
              <a:rPr lang="en-IN" sz="2000" b="1" dirty="0">
                <a:solidFill>
                  <a:schemeClr val="accent4">
                    <a:lumMod val="50000"/>
                  </a:schemeClr>
                </a:solidFill>
              </a:rPr>
              <a:t/>
            </a:r>
            <a:br>
              <a:rPr lang="en-IN" sz="2000" b="1" dirty="0">
                <a:solidFill>
                  <a:schemeClr val="accent4">
                    <a:lumMod val="50000"/>
                  </a:schemeClr>
                </a:solidFill>
              </a:rPr>
            </a:br>
            <a:r>
              <a:rPr lang="en-IN" sz="2000" b="1" dirty="0" smtClean="0">
                <a:solidFill>
                  <a:schemeClr val="accent4">
                    <a:lumMod val="50000"/>
                  </a:schemeClr>
                </a:solidFill>
              </a:rPr>
              <a:t/>
            </a:r>
            <a:br>
              <a:rPr lang="en-IN" sz="2000" b="1" dirty="0" smtClean="0">
                <a:solidFill>
                  <a:schemeClr val="accent4">
                    <a:lumMod val="50000"/>
                  </a:schemeClr>
                </a:solidFill>
              </a:rPr>
            </a:br>
            <a:r>
              <a:rPr lang="en-IN" sz="2000" b="1" dirty="0">
                <a:solidFill>
                  <a:schemeClr val="accent4">
                    <a:lumMod val="50000"/>
                  </a:schemeClr>
                </a:solidFill>
              </a:rPr>
              <a:t/>
            </a:r>
            <a:br>
              <a:rPr lang="en-IN" sz="2000" b="1" dirty="0">
                <a:solidFill>
                  <a:schemeClr val="accent4">
                    <a:lumMod val="50000"/>
                  </a:schemeClr>
                </a:solidFill>
              </a:rPr>
            </a:br>
            <a:r>
              <a:rPr lang="en-IN" sz="2000" b="1" dirty="0" smtClean="0">
                <a:solidFill>
                  <a:schemeClr val="accent4">
                    <a:lumMod val="50000"/>
                  </a:schemeClr>
                </a:solidFill>
              </a:rPr>
              <a:t/>
            </a:r>
            <a:br>
              <a:rPr lang="en-IN" sz="2000" b="1" dirty="0" smtClean="0">
                <a:solidFill>
                  <a:schemeClr val="accent4">
                    <a:lumMod val="50000"/>
                  </a:schemeClr>
                </a:solidFill>
              </a:rPr>
            </a:br>
            <a:r>
              <a:rPr lang="en-IN" sz="2000" b="1" dirty="0">
                <a:solidFill>
                  <a:schemeClr val="accent4">
                    <a:lumMod val="50000"/>
                  </a:schemeClr>
                </a:solidFill>
              </a:rPr>
              <a:t/>
            </a:r>
            <a:br>
              <a:rPr lang="en-IN" sz="2000" b="1" dirty="0">
                <a:solidFill>
                  <a:schemeClr val="accent4">
                    <a:lumMod val="50000"/>
                  </a:schemeClr>
                </a:solidFill>
              </a:rPr>
            </a:br>
            <a:r>
              <a:rPr lang="en-IN" sz="2400" b="1" dirty="0" smtClean="0">
                <a:solidFill>
                  <a:schemeClr val="accent4">
                    <a:lumMod val="50000"/>
                  </a:schemeClr>
                </a:solidFill>
              </a:rPr>
              <a:t/>
            </a:r>
            <a:br>
              <a:rPr lang="en-IN" sz="2400" b="1" dirty="0" smtClean="0">
                <a:solidFill>
                  <a:schemeClr val="accent4">
                    <a:lumMod val="50000"/>
                  </a:schemeClr>
                </a:solidFill>
              </a:rPr>
            </a:br>
            <a:r>
              <a:rPr lang="en-IN" sz="2400" b="1" dirty="0" smtClean="0">
                <a:solidFill>
                  <a:srgbClr val="0911C7"/>
                </a:solidFill>
              </a:rPr>
              <a:t>REGIONAL PLANNING</a:t>
            </a:r>
          </a:p>
        </p:txBody>
      </p:sp>
      <p:sp>
        <p:nvSpPr>
          <p:cNvPr id="3" name="Subtitle 2"/>
          <p:cNvSpPr>
            <a:spLocks noGrp="1"/>
          </p:cNvSpPr>
          <p:nvPr>
            <p:ph type="subTitle" idx="1"/>
          </p:nvPr>
        </p:nvSpPr>
        <p:spPr>
          <a:xfrm>
            <a:off x="2541313" y="2400613"/>
            <a:ext cx="6893137" cy="2057403"/>
          </a:xfrm>
        </p:spPr>
        <p:txBody>
          <a:bodyPr>
            <a:noAutofit/>
          </a:bodyPr>
          <a:lstStyle/>
          <a:p>
            <a:endParaRPr lang="en-IN" sz="1800" dirty="0" smtClean="0">
              <a:solidFill>
                <a:srgbClr val="002060"/>
              </a:solidFill>
              <a:latin typeface="Adobe Garamond Pro Bold" panose="02020702060506020403" pitchFamily="18" charset="0"/>
            </a:endParaRPr>
          </a:p>
          <a:p>
            <a:endParaRPr lang="en-IN" sz="1600" dirty="0">
              <a:solidFill>
                <a:srgbClr val="0911C7"/>
              </a:solidFill>
              <a:latin typeface="Adobe Garamond Pro Bold" panose="02020702060506020403" pitchFamily="18" charset="0"/>
            </a:endParaRPr>
          </a:p>
          <a:p>
            <a:endParaRPr lang="en-IN" sz="1600" dirty="0" smtClean="0">
              <a:gradFill>
                <a:gsLst>
                  <a:gs pos="0">
                    <a:srgbClr val="012D86"/>
                  </a:gs>
                  <a:gs pos="100000">
                    <a:srgbClr val="0E2557"/>
                  </a:gs>
                </a:gsLst>
                <a:lin scaled="0"/>
              </a:gradFill>
              <a:latin typeface="Adobe Garamond Pro Bold" panose="02020702060506020403" pitchFamily="18" charset="0"/>
            </a:endParaRPr>
          </a:p>
          <a:p>
            <a:pPr lvl="1" algn="l"/>
            <a:r>
              <a:rPr lang="en-IN" sz="1500" dirty="0" smtClean="0">
                <a:gradFill>
                  <a:gsLst>
                    <a:gs pos="0">
                      <a:srgbClr val="012D86"/>
                    </a:gs>
                    <a:gs pos="100000">
                      <a:srgbClr val="0E2557"/>
                    </a:gs>
                  </a:gsLst>
                  <a:lin scaled="0"/>
                </a:gradFill>
                <a:latin typeface="Adobe Garamond Pro Bold" panose="02020702060506020403" pitchFamily="18" charset="0"/>
              </a:rPr>
              <a:t>							</a:t>
            </a:r>
            <a:r>
              <a:rPr lang="en-IN" sz="1600" b="1" dirty="0" smtClean="0">
                <a:solidFill>
                  <a:srgbClr val="60045B"/>
                </a:solidFill>
                <a:latin typeface="Adobe Garamond Pro Bold" panose="02020702060506020403" pitchFamily="18" charset="0"/>
              </a:rPr>
              <a:t>Mrs.B.ANUSUYA</a:t>
            </a:r>
            <a:r>
              <a:rPr lang="en-IN" sz="1600" b="1" dirty="0">
                <a:solidFill>
                  <a:srgbClr val="60045B"/>
                </a:solidFill>
                <a:latin typeface="Adobe Garamond Pro Bold" panose="02020702060506020403" pitchFamily="18" charset="0"/>
              </a:rPr>
              <a:t>,</a:t>
            </a:r>
          </a:p>
          <a:p>
            <a:pPr lvl="1" algn="l"/>
            <a:r>
              <a:rPr lang="en-IN" sz="1600" b="1" dirty="0" smtClean="0">
                <a:solidFill>
                  <a:srgbClr val="60045B"/>
                </a:solidFill>
                <a:latin typeface="Adobe Garamond Pro Bold" panose="02020702060506020403" pitchFamily="18" charset="0"/>
              </a:rPr>
              <a:t>							Assistant </a:t>
            </a:r>
            <a:r>
              <a:rPr lang="en-IN" sz="1600" b="1" dirty="0">
                <a:solidFill>
                  <a:srgbClr val="60045B"/>
                </a:solidFill>
                <a:latin typeface="Adobe Garamond Pro Bold" panose="02020702060506020403" pitchFamily="18" charset="0"/>
              </a:rPr>
              <a:t>Professor &amp; Head,</a:t>
            </a:r>
          </a:p>
          <a:p>
            <a:pPr lvl="1" algn="l"/>
            <a:r>
              <a:rPr lang="en-IN" sz="1600" b="1" dirty="0" smtClean="0">
                <a:solidFill>
                  <a:srgbClr val="60045B"/>
                </a:solidFill>
                <a:latin typeface="Adobe Garamond Pro Bold" panose="02020702060506020403" pitchFamily="18" charset="0"/>
              </a:rPr>
              <a:t>							Department </a:t>
            </a:r>
            <a:r>
              <a:rPr lang="en-IN" sz="1600" b="1" dirty="0">
                <a:solidFill>
                  <a:srgbClr val="60045B"/>
                </a:solidFill>
                <a:latin typeface="Adobe Garamond Pro Bold" panose="02020702060506020403" pitchFamily="18" charset="0"/>
              </a:rPr>
              <a:t>of Geography,</a:t>
            </a:r>
          </a:p>
          <a:p>
            <a:pPr lvl="1" algn="l"/>
            <a:r>
              <a:rPr lang="en-IN" sz="1600" b="1" dirty="0" smtClean="0">
                <a:solidFill>
                  <a:srgbClr val="60045B"/>
                </a:solidFill>
                <a:latin typeface="Adobe Garamond Pro Bold" panose="02020702060506020403" pitchFamily="18" charset="0"/>
              </a:rPr>
              <a:t>							Government </a:t>
            </a:r>
            <a:r>
              <a:rPr lang="en-IN" sz="1600" b="1" dirty="0">
                <a:solidFill>
                  <a:srgbClr val="60045B"/>
                </a:solidFill>
                <a:latin typeface="Adobe Garamond Pro Bold" panose="02020702060506020403" pitchFamily="18" charset="0"/>
              </a:rPr>
              <a:t>College for Women</a:t>
            </a:r>
            <a:r>
              <a:rPr lang="en-US" altLang="en-IN" sz="1600" b="1" dirty="0">
                <a:solidFill>
                  <a:srgbClr val="60045B"/>
                </a:solidFill>
                <a:latin typeface="Adobe Garamond Pro Bold" panose="02020702060506020403" pitchFamily="18" charset="0"/>
              </a:rPr>
              <a:t>,</a:t>
            </a:r>
            <a:r>
              <a:rPr lang="en-IN" sz="1600" b="1" dirty="0">
                <a:solidFill>
                  <a:srgbClr val="60045B"/>
                </a:solidFill>
                <a:latin typeface="Adobe Garamond Pro Bold" panose="02020702060506020403" pitchFamily="18" charset="0"/>
              </a:rPr>
              <a:t> </a:t>
            </a:r>
            <a:r>
              <a:rPr lang="en-IN" sz="1600" b="1" dirty="0" smtClean="0">
                <a:solidFill>
                  <a:srgbClr val="60045B"/>
                </a:solidFill>
                <a:latin typeface="Adobe Garamond Pro Bold" panose="02020702060506020403" pitchFamily="18" charset="0"/>
              </a:rPr>
              <a:t>							Kumbakonam</a:t>
            </a:r>
            <a:r>
              <a:rPr lang="en-IN" sz="1600" b="1" dirty="0">
                <a:solidFill>
                  <a:srgbClr val="60045B"/>
                </a:solidFill>
                <a:latin typeface="Adobe Garamond Pro Bold" panose="02020702060506020403" pitchFamily="18" charset="0"/>
              </a:rPr>
              <a:t>.</a:t>
            </a:r>
          </a:p>
        </p:txBody>
      </p:sp>
      <p:sp>
        <p:nvSpPr>
          <p:cNvPr id="4" name="Rounded Rectangle 3"/>
          <p:cNvSpPr/>
          <p:nvPr/>
        </p:nvSpPr>
        <p:spPr>
          <a:xfrm>
            <a:off x="675249" y="0"/>
            <a:ext cx="10663311" cy="122388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rgbClr val="002060"/>
                </a:solidFill>
                <a:latin typeface="Britannic Bold" panose="020B0903060703020204" pitchFamily="34" charset="0"/>
                <a:ea typeface="Adobe Fan Heiti Std B" panose="020B0700000000000000" pitchFamily="34" charset="-128"/>
              </a:rPr>
              <a:t>GOVERNMENT COLLEGE FOR WOMEN (AUTONOMOUS) KUMBAKONAM</a:t>
            </a:r>
          </a:p>
          <a:p>
            <a:pPr algn="ctr"/>
            <a:r>
              <a:rPr lang="en-IN" sz="2400" dirty="0" smtClean="0">
                <a:solidFill>
                  <a:srgbClr val="60045B"/>
                </a:solidFill>
                <a:latin typeface="Britannic Bold" panose="020B0903060703020204" pitchFamily="34" charset="0"/>
                <a:ea typeface="Adobe Fan Heiti Std B" panose="020B0700000000000000" pitchFamily="34" charset="-128"/>
              </a:rPr>
              <a:t>DEPARTMENT OF GEOGRAPHY</a:t>
            </a:r>
          </a:p>
          <a:p>
            <a:pPr algn="ctr"/>
            <a:endParaRPr lang="en-IN" sz="2000" dirty="0" smtClean="0">
              <a:solidFill>
                <a:srgbClr val="60045B"/>
              </a:solidFill>
              <a:latin typeface="Britannic Bold" panose="020B0903060703020204" pitchFamily="34" charset="0"/>
              <a:ea typeface="Adobe Fan Heiti Std B" panose="020B0700000000000000" pitchFamily="34" charset="-128"/>
            </a:endParaRPr>
          </a:p>
        </p:txBody>
      </p:sp>
      <p:sp>
        <p:nvSpPr>
          <p:cNvPr id="6" name="Rectangle 5"/>
          <p:cNvSpPr/>
          <p:nvPr/>
        </p:nvSpPr>
        <p:spPr>
          <a:xfrm>
            <a:off x="2841674" y="1614932"/>
            <a:ext cx="6485206" cy="502920"/>
          </a:xfrm>
          <a:prstGeom prst="rect">
            <a:avLst/>
          </a:prstGeom>
          <a:noFill/>
          <a:scene3d>
            <a:camera prst="orthographicFront"/>
            <a:lightRig rig="threePt" dir="t"/>
          </a:scene3d>
          <a:sp3d contourW="12700">
            <a:bevelT w="203200"/>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solidFill>
                  <a:schemeClr val="tx2"/>
                </a:solidFill>
              </a:rPr>
              <a:t>II – M.Sc - Geography, Elective course (EC)</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4685" y="441960"/>
            <a:ext cx="10881995" cy="5760720"/>
          </a:xfrm>
        </p:spPr>
        <p:txBody>
          <a:bodyPr>
            <a:normAutofit fontScale="92500" lnSpcReduction="10000"/>
          </a:bodyPr>
          <a:lstStyle/>
          <a:p>
            <a:pPr marL="0" indent="0" fontAlgn="base">
              <a:buFont typeface="Wingdings" panose="05000000000000000000" pitchFamily="2" charset="2"/>
              <a:buNone/>
            </a:pPr>
            <a:r>
              <a:rPr lang="en-US" sz="2600" b="1" dirty="0" smtClean="0"/>
              <a:t>      </a:t>
            </a:r>
          </a:p>
          <a:p>
            <a:pPr marL="0" indent="0" fontAlgn="base">
              <a:lnSpc>
                <a:spcPct val="150000"/>
              </a:lnSpc>
              <a:buFont typeface="Wingdings" panose="05000000000000000000" pitchFamily="2" charset="2"/>
              <a:buNone/>
            </a:pPr>
            <a:r>
              <a:rPr lang="en-US" sz="2600" b="1" dirty="0" smtClean="0"/>
              <a:t>         </a:t>
            </a:r>
            <a:r>
              <a:rPr lang="en-US" sz="2600" b="1" dirty="0" smtClean="0"/>
              <a:t> </a:t>
            </a:r>
            <a:r>
              <a:rPr lang="en-US" sz="2600" b="1" dirty="0" smtClean="0">
                <a:solidFill>
                  <a:srgbClr val="C00000"/>
                </a:solidFill>
              </a:rPr>
              <a:t>Helps to achieve objectives: </a:t>
            </a:r>
            <a:r>
              <a:rPr lang="en-US" sz="2600" b="1" dirty="0" smtClean="0"/>
              <a:t>Every </a:t>
            </a:r>
            <a:r>
              <a:rPr lang="en-US" sz="2600" b="1" dirty="0" smtClean="0"/>
              <a:t>Plan has certain </a:t>
            </a:r>
            <a:r>
              <a:rPr lang="en-US" sz="2600" b="1" dirty="0" smtClean="0"/>
              <a:t>objectives or targets. It keeps working hard to fulfill these goals. Planning helps an organization to achieve these </a:t>
            </a:r>
            <a:r>
              <a:rPr lang="en-US" sz="2600" b="1" dirty="0" smtClean="0"/>
              <a:t>aims. Planning</a:t>
            </a:r>
            <a:r>
              <a:rPr lang="en-US" sz="2600" b="1" dirty="0" smtClean="0"/>
              <a:t> also helps an organization to avoid doing some random </a:t>
            </a:r>
            <a:r>
              <a:rPr lang="en-US" sz="2600" b="1" dirty="0" smtClean="0"/>
              <a:t>         ( </a:t>
            </a:r>
            <a:r>
              <a:rPr lang="en-US" sz="2600" b="1" dirty="0" smtClean="0"/>
              <a:t>done by chance) activities.</a:t>
            </a:r>
          </a:p>
          <a:p>
            <a:pPr marL="0" indent="0" fontAlgn="base">
              <a:lnSpc>
                <a:spcPct val="150000"/>
              </a:lnSpc>
              <a:buFont typeface="Wingdings" panose="05000000000000000000" pitchFamily="2" charset="2"/>
              <a:buNone/>
            </a:pPr>
            <a:r>
              <a:rPr lang="en-US" sz="2600" b="1" dirty="0" smtClean="0"/>
              <a:t>           The planning process provides the information top management needs to make effective decisions about how to </a:t>
            </a:r>
            <a:r>
              <a:rPr lang="en-US" sz="2600" b="1" dirty="0" smtClean="0">
                <a:solidFill>
                  <a:srgbClr val="C00000"/>
                </a:solidFill>
              </a:rPr>
              <a:t>allocate the resources </a:t>
            </a:r>
            <a:r>
              <a:rPr lang="en-US" sz="2600" b="1" dirty="0" smtClean="0"/>
              <a:t>in a way that will enable the organization to reach its objectives. </a:t>
            </a:r>
            <a:r>
              <a:rPr lang="en-US" sz="2600" b="1" dirty="0" smtClean="0">
                <a:solidFill>
                  <a:srgbClr val="C00000"/>
                </a:solidFill>
              </a:rPr>
              <a:t>Productivity is maximized and resources</a:t>
            </a:r>
            <a:r>
              <a:rPr lang="en-US" sz="2600" b="1" dirty="0" smtClean="0"/>
              <a:t> are not wasted on projects with little chance of success.</a:t>
            </a:r>
          </a:p>
          <a:p>
            <a:pPr>
              <a:buNone/>
            </a:pPr>
            <a:r>
              <a:rPr lang="en-US" sz="1800" dirty="0" smtClean="0"/>
              <a:t/>
            </a:r>
            <a:br>
              <a:rPr lang="en-US" sz="1800" dirty="0" smtClean="0"/>
            </a:br>
            <a:endParaRPr lang="en-IN" sz="1800" b="1" i="1" dirty="0" smtClean="0">
              <a:solidFill>
                <a:srgbClr val="FF0000"/>
              </a:solidFill>
              <a:latin typeface="Calibri Light" panose="020F0302020204030204"/>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160" y="716280"/>
            <a:ext cx="10667999" cy="5562600"/>
          </a:xfrm>
        </p:spPr>
        <p:txBody>
          <a:bodyPr>
            <a:noAutofit/>
          </a:bodyPr>
          <a:lstStyle/>
          <a:p>
            <a:pPr marL="0" indent="0" fontAlgn="base">
              <a:buFont typeface="Wingdings" panose="05000000000000000000" pitchFamily="2" charset="2"/>
              <a:buNone/>
            </a:pPr>
            <a:r>
              <a:rPr lang="en-US" sz="3600" b="1" i="1" dirty="0" smtClean="0">
                <a:solidFill>
                  <a:srgbClr val="FF0000"/>
                </a:solidFill>
                <a:latin typeface="Calibri Light" panose="020F0302020204030204"/>
              </a:rPr>
              <a:t>Characteristics </a:t>
            </a:r>
            <a:r>
              <a:rPr lang="en-US" sz="3600" b="1" i="1" dirty="0" smtClean="0">
                <a:solidFill>
                  <a:srgbClr val="FF0000"/>
                </a:solidFill>
                <a:latin typeface="Calibri Light" panose="020F0302020204030204"/>
              </a:rPr>
              <a:t>of Regional Planning:</a:t>
            </a:r>
          </a:p>
          <a:p>
            <a:r>
              <a:rPr lang="en-US" b="1" dirty="0" smtClean="0"/>
              <a:t>Planning is Primary Function: Planning provides the base for another function of management. ...</a:t>
            </a:r>
          </a:p>
          <a:p>
            <a:r>
              <a:rPr lang="en-US" b="1" dirty="0" smtClean="0"/>
              <a:t>Planning is Pervasive: ...</a:t>
            </a:r>
          </a:p>
          <a:p>
            <a:r>
              <a:rPr lang="en-US" b="1" dirty="0" smtClean="0"/>
              <a:t>Planning is Future Oriented: ...</a:t>
            </a:r>
          </a:p>
          <a:p>
            <a:r>
              <a:rPr lang="en-US" b="1" dirty="0" smtClean="0"/>
              <a:t>Planning is Goal-Oriented: ...</a:t>
            </a:r>
          </a:p>
          <a:p>
            <a:r>
              <a:rPr lang="en-US" b="1" dirty="0" smtClean="0"/>
              <a:t>Planning is Continuous: ...</a:t>
            </a:r>
          </a:p>
          <a:p>
            <a:r>
              <a:rPr lang="en-US" b="1" dirty="0" smtClean="0"/>
              <a:t>Planning is an Intellectual Process: ...</a:t>
            </a:r>
          </a:p>
          <a:p>
            <a:r>
              <a:rPr lang="en-US" b="1" dirty="0" smtClean="0"/>
              <a:t>Planning Aims at Efficiency: ...</a:t>
            </a:r>
          </a:p>
          <a:p>
            <a:r>
              <a:rPr lang="en-US" b="1" dirty="0" smtClean="0"/>
              <a:t>Flexible:</a:t>
            </a:r>
          </a:p>
          <a:p>
            <a:pPr>
              <a:buNone/>
            </a:pPr>
            <a:r>
              <a:rPr lang="en-US" b="1" dirty="0" smtClean="0"/>
              <a:t/>
            </a:r>
            <a:br>
              <a:rPr lang="en-US" b="1" dirty="0" smtClean="0"/>
            </a:br>
            <a:endParaRPr lang="en-US"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7385" y="487680"/>
            <a:ext cx="10817225" cy="6370320"/>
          </a:xfrm>
        </p:spPr>
        <p:txBody>
          <a:bodyPr>
            <a:normAutofit fontScale="37500" lnSpcReduction="20000"/>
          </a:bodyPr>
          <a:lstStyle/>
          <a:p>
            <a:pPr marL="0" indent="0">
              <a:lnSpc>
                <a:spcPct val="200000"/>
              </a:lnSpc>
              <a:buNone/>
            </a:pPr>
            <a:r>
              <a:rPr lang="en-US" sz="7500" b="1" dirty="0" smtClean="0">
                <a:solidFill>
                  <a:srgbClr val="FF0000"/>
                </a:solidFill>
              </a:rPr>
              <a:t>The </a:t>
            </a:r>
            <a:r>
              <a:rPr lang="en-US" sz="7500" b="1" dirty="0" smtClean="0">
                <a:solidFill>
                  <a:srgbClr val="FF0000"/>
                </a:solidFill>
              </a:rPr>
              <a:t>steps in the planning process are:</a:t>
            </a:r>
            <a:endParaRPr lang="en-US" sz="4400" b="1" dirty="0" smtClean="0">
              <a:solidFill>
                <a:srgbClr val="FF0000"/>
              </a:solidFill>
            </a:endParaRPr>
          </a:p>
          <a:p>
            <a:pPr marL="0" indent="0">
              <a:lnSpc>
                <a:spcPct val="200000"/>
              </a:lnSpc>
              <a:buNone/>
            </a:pPr>
            <a:r>
              <a:rPr lang="en-US" sz="4800" b="1" dirty="0" smtClean="0">
                <a:solidFill>
                  <a:srgbClr val="C00000"/>
                </a:solidFill>
              </a:rPr>
              <a:t>              </a:t>
            </a:r>
            <a:r>
              <a:rPr lang="en-US" sz="5300" b="1" dirty="0" smtClean="0">
                <a:solidFill>
                  <a:srgbClr val="C00000"/>
                </a:solidFill>
              </a:rPr>
              <a:t>Planning</a:t>
            </a:r>
            <a:r>
              <a:rPr lang="en-US" sz="5300" b="1" dirty="0" smtClean="0"/>
              <a:t> is the conscious, systematic process of making decisions about goals and activities that an organization will pursue in the future. </a:t>
            </a:r>
            <a:r>
              <a:rPr lang="en-US" sz="5300" b="1" dirty="0" smtClean="0">
                <a:solidFill>
                  <a:srgbClr val="C00000"/>
                </a:solidFill>
              </a:rPr>
              <a:t>Planning</a:t>
            </a:r>
            <a:r>
              <a:rPr lang="en-US" sz="5300" b="1" dirty="0" smtClean="0"/>
              <a:t> is essentially a process to determine and implement actions to achieve organizational objectives.</a:t>
            </a:r>
            <a:endParaRPr lang="en-US" sz="4300" b="1" dirty="0" smtClean="0"/>
          </a:p>
          <a:p>
            <a:r>
              <a:rPr lang="en-US" sz="5300" b="1" dirty="0" smtClean="0"/>
              <a:t>Develop objectives.</a:t>
            </a:r>
          </a:p>
          <a:p>
            <a:r>
              <a:rPr lang="en-US" sz="5300" b="1" dirty="0" smtClean="0"/>
              <a:t>Develop tasks to meet those objectives.</a:t>
            </a:r>
          </a:p>
          <a:p>
            <a:r>
              <a:rPr lang="en-US" sz="5300" b="1" dirty="0" smtClean="0"/>
              <a:t>Determine resources needed to implement tasks.</a:t>
            </a:r>
          </a:p>
          <a:p>
            <a:r>
              <a:rPr lang="en-US" sz="5300" b="1" dirty="0" smtClean="0"/>
              <a:t>Create a timeline.</a:t>
            </a:r>
          </a:p>
          <a:p>
            <a:r>
              <a:rPr lang="en-US" sz="5300" b="1" dirty="0" smtClean="0"/>
              <a:t>Determine tracking and assessment method.</a:t>
            </a:r>
          </a:p>
          <a:p>
            <a:r>
              <a:rPr lang="en-US" sz="5300" b="1" dirty="0" smtClean="0"/>
              <a:t>Finalize plan.</a:t>
            </a:r>
          </a:p>
          <a:p>
            <a:r>
              <a:rPr lang="en-US" sz="5300" b="1" dirty="0" smtClean="0"/>
              <a:t>Distribute to all involved in the process.</a:t>
            </a:r>
            <a:endParaRPr lang="en-US" sz="4800" b="1" dirty="0" smtClean="0"/>
          </a:p>
          <a:p>
            <a:pPr>
              <a:buNone/>
            </a:pPr>
            <a:r>
              <a:rPr lang="en-US" sz="4800" b="1" dirty="0" smtClean="0"/>
              <a:t/>
            </a:r>
            <a:br>
              <a:rPr lang="en-US" sz="4800" b="1" dirty="0" smtClean="0"/>
            </a:br>
            <a:endParaRPr lang="en-US" altLang="en-IN" sz="43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6580" y="857885"/>
            <a:ext cx="11040745" cy="56375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IN" sz="2800" b="1" dirty="0">
              <a:solidFill>
                <a:schemeClr val="tx1"/>
              </a:solidFill>
              <a:cs typeface="+mn-lt"/>
            </a:endParaRPr>
          </a:p>
          <a:p>
            <a:pPr algn="ctr"/>
            <a:endParaRPr lang="en-US" altLang="en-IN" sz="2400" b="1" dirty="0">
              <a:solidFill>
                <a:srgbClr val="FF0000"/>
              </a:solidFill>
              <a:cs typeface="+mn-lt"/>
            </a:endParaRPr>
          </a:p>
          <a:p>
            <a:pPr algn="ctr"/>
            <a:endParaRPr lang="en-US" altLang="en-IN" sz="2400" b="1" dirty="0">
              <a:solidFill>
                <a:srgbClr val="FF0000"/>
              </a:solidFill>
              <a:cs typeface="+mn-lt"/>
            </a:endParaRPr>
          </a:p>
          <a:p>
            <a:pPr algn="l"/>
            <a:endParaRPr lang="en-US" altLang="en-IN" sz="2400" b="1" dirty="0">
              <a:solidFill>
                <a:srgbClr val="FF0000"/>
              </a:solidFill>
              <a:cs typeface="+mn-lt"/>
            </a:endParaRPr>
          </a:p>
          <a:p>
            <a:pPr algn="l"/>
            <a:endParaRPr lang="en-US" altLang="en-IN" sz="2400" b="1" dirty="0">
              <a:solidFill>
                <a:srgbClr val="FF0000"/>
              </a:solidFill>
              <a:cs typeface="+mn-lt"/>
            </a:endParaRPr>
          </a:p>
          <a:p>
            <a:pPr algn="l"/>
            <a:endParaRPr lang="en-US" altLang="en-IN" sz="2400" b="1" dirty="0">
              <a:solidFill>
                <a:srgbClr val="FF0000"/>
              </a:solidFill>
              <a:cs typeface="+mn-lt"/>
            </a:endParaRPr>
          </a:p>
          <a:p>
            <a:pPr algn="l"/>
            <a:endParaRPr lang="en-US" altLang="en-IN" sz="2400" b="1" dirty="0">
              <a:solidFill>
                <a:srgbClr val="FF0000"/>
              </a:solidFill>
              <a:cs typeface="+mn-lt"/>
            </a:endParaRPr>
          </a:p>
        </p:txBody>
      </p:sp>
      <p:sp>
        <p:nvSpPr>
          <p:cNvPr id="3" name="Rectangle 2"/>
          <p:cNvSpPr/>
          <p:nvPr/>
        </p:nvSpPr>
        <p:spPr>
          <a:xfrm>
            <a:off x="609600" y="701041"/>
            <a:ext cx="11003280" cy="6586418"/>
          </a:xfrm>
          <a:prstGeom prst="rect">
            <a:avLst/>
          </a:prstGeom>
        </p:spPr>
        <p:txBody>
          <a:bodyPr wrap="square">
            <a:spAutoFit/>
          </a:bodyPr>
          <a:lstStyle/>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r>
              <a:rPr lang="en-US" sz="2800" b="1" dirty="0" smtClean="0"/>
              <a:t>     </a:t>
            </a:r>
            <a:r>
              <a:rPr lang="en-US" sz="2800" b="1" dirty="0" smtClean="0">
                <a:solidFill>
                  <a:srgbClr val="FF0000"/>
                </a:solidFill>
              </a:rPr>
              <a:t>The six steps are:</a:t>
            </a:r>
            <a:endParaRPr lang="en-US" sz="2800" dirty="0" smtClean="0">
              <a:solidFill>
                <a:srgbClr val="FF0000"/>
              </a:solidFill>
            </a:endParaRPr>
          </a:p>
          <a:p>
            <a:r>
              <a:rPr lang="en-US" sz="2800" b="1" dirty="0" smtClean="0"/>
              <a:t>     Step</a:t>
            </a:r>
            <a:r>
              <a:rPr lang="en-US" sz="2800" dirty="0" smtClean="0"/>
              <a:t> </a:t>
            </a:r>
            <a:r>
              <a:rPr lang="en-US" sz="2800" b="1" dirty="0" smtClean="0"/>
              <a:t>1 - Identifying problems and opportunities.</a:t>
            </a:r>
          </a:p>
          <a:p>
            <a:r>
              <a:rPr lang="en-US" sz="2800" b="1" dirty="0" smtClean="0"/>
              <a:t>     Step</a:t>
            </a:r>
            <a:r>
              <a:rPr lang="en-US" sz="2800" b="1" dirty="0" smtClean="0"/>
              <a:t> 2 - Inventorying and forecasting conditions.</a:t>
            </a:r>
          </a:p>
          <a:p>
            <a:r>
              <a:rPr lang="en-US" sz="2800" b="1" dirty="0" smtClean="0"/>
              <a:t>     Step</a:t>
            </a:r>
            <a:r>
              <a:rPr lang="en-US" sz="2800" b="1" dirty="0" smtClean="0"/>
              <a:t> 3 - Formulating alternative plans.</a:t>
            </a:r>
          </a:p>
          <a:p>
            <a:r>
              <a:rPr lang="en-US" sz="2800" b="1" dirty="0" smtClean="0"/>
              <a:t>     Step</a:t>
            </a:r>
            <a:r>
              <a:rPr lang="en-US" sz="2800" b="1" dirty="0" smtClean="0"/>
              <a:t> 4 - Evaluating alternative plans.</a:t>
            </a:r>
          </a:p>
          <a:p>
            <a:r>
              <a:rPr lang="en-US" sz="2800" b="1" dirty="0" smtClean="0"/>
              <a:t>     Step</a:t>
            </a:r>
            <a:r>
              <a:rPr lang="en-US" sz="2800" b="1" dirty="0" smtClean="0"/>
              <a:t> 5 - Comparing alternative plans.</a:t>
            </a:r>
          </a:p>
          <a:p>
            <a:r>
              <a:rPr lang="en-US" sz="2800" b="1" dirty="0" smtClean="0"/>
              <a:t>     Step </a:t>
            </a:r>
            <a:r>
              <a:rPr lang="en-US" sz="2800" b="1" dirty="0" smtClean="0"/>
              <a:t>6 - Selecting a plan.</a:t>
            </a:r>
          </a:p>
          <a:p>
            <a:endParaRPr lang="en-US" sz="2800" b="1" dirty="0" smtClean="0"/>
          </a:p>
          <a:p>
            <a:endParaRPr lang="en-US" dirty="0" smtClean="0"/>
          </a:p>
          <a:p>
            <a:endParaRPr lang="en-US" dirty="0" smtClean="0"/>
          </a:p>
          <a:p>
            <a:r>
              <a:rPr lang="en-US" dirty="0" smtClean="0"/>
              <a:t/>
            </a:r>
            <a:br>
              <a:rPr lang="en-US" dirty="0" smtClean="0"/>
            </a:br>
            <a:endParaRPr lang="en-US" dirty="0"/>
          </a:p>
        </p:txBody>
      </p:sp>
      <p:sp>
        <p:nvSpPr>
          <p:cNvPr id="6" name="Rectangle 5"/>
          <p:cNvSpPr/>
          <p:nvPr/>
        </p:nvSpPr>
        <p:spPr>
          <a:xfrm>
            <a:off x="746760" y="701040"/>
            <a:ext cx="10881360" cy="2646878"/>
          </a:xfrm>
          <a:prstGeom prst="rect">
            <a:avLst/>
          </a:prstGeom>
        </p:spPr>
        <p:txBody>
          <a:bodyPr wrap="square">
            <a:spAutoFit/>
          </a:bodyPr>
          <a:lstStyle/>
          <a:p>
            <a:r>
              <a:rPr lang="en-US" sz="2800" b="1" dirty="0" smtClean="0">
                <a:solidFill>
                  <a:srgbClr val="FF0000"/>
                </a:solidFill>
              </a:rPr>
              <a:t>Planning have any GOAL?</a:t>
            </a:r>
          </a:p>
          <a:p>
            <a:r>
              <a:rPr lang="en-US" sz="2400" dirty="0" smtClean="0"/>
              <a:t>       </a:t>
            </a:r>
            <a:r>
              <a:rPr lang="en-US" sz="2400" b="1" dirty="0" smtClean="0"/>
              <a:t>You can think of goal setting as figuring out what you want to achieve. It's really a focus on the “WHY” and the “HOW.” You can think of goal planning as figuring out the “HOW” to achieve your goal. Simply put, the output of goal setting is a list of goals, and the output of goal planning is an action plan.</a:t>
            </a:r>
          </a:p>
          <a:p>
            <a:r>
              <a:rPr lang="en-US" sz="2400" dirty="0" smtClean="0"/>
              <a:t/>
            </a:r>
            <a:br>
              <a:rPr lang="en-US" sz="2400" dirty="0" smtClean="0"/>
            </a:b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8970" y="587375"/>
            <a:ext cx="10940415" cy="5652135"/>
          </a:xfrm>
        </p:spPr>
        <p:txBody>
          <a:bodyPr>
            <a:normAutofit/>
          </a:bodyPr>
          <a:lstStyle/>
          <a:p>
            <a:pPr marL="0" indent="0">
              <a:buNone/>
            </a:pPr>
            <a:r>
              <a:rPr lang="en-US" dirty="0"/>
              <a:t> </a:t>
            </a:r>
            <a:endParaRPr lang="en-US" sz="2800" b="1" dirty="0">
              <a:solidFill>
                <a:schemeClr val="tx1"/>
              </a:solidFill>
            </a:endParaRPr>
          </a:p>
        </p:txBody>
      </p:sp>
      <p:sp>
        <p:nvSpPr>
          <p:cNvPr id="4" name="Rectangle 3"/>
          <p:cNvSpPr/>
          <p:nvPr/>
        </p:nvSpPr>
        <p:spPr>
          <a:xfrm>
            <a:off x="609600" y="472441"/>
            <a:ext cx="11277600" cy="8463855"/>
          </a:xfrm>
          <a:prstGeom prst="rect">
            <a:avLst/>
          </a:prstGeom>
        </p:spPr>
        <p:txBody>
          <a:bodyPr wrap="square">
            <a:spAutoFit/>
          </a:bodyPr>
          <a:lstStyle/>
          <a:p>
            <a:endParaRPr lang="en-US" b="1" dirty="0" smtClean="0"/>
          </a:p>
          <a:p>
            <a:r>
              <a:rPr lang="en-US" sz="2800" b="1" dirty="0" smtClean="0">
                <a:solidFill>
                  <a:srgbClr val="FF0000"/>
                </a:solidFill>
              </a:rPr>
              <a:t> 6 Major Objectives of Planning in India</a:t>
            </a:r>
            <a:endParaRPr lang="en-US" sz="2800" dirty="0" smtClean="0">
              <a:solidFill>
                <a:srgbClr val="FF0000"/>
              </a:solidFill>
            </a:endParaRPr>
          </a:p>
          <a:p>
            <a:r>
              <a:rPr lang="en-US" sz="2800" b="1" dirty="0" smtClean="0"/>
              <a:t>(a) Economic Growth:</a:t>
            </a:r>
          </a:p>
          <a:p>
            <a:r>
              <a:rPr lang="en-US" sz="2800" b="1" dirty="0" smtClean="0"/>
              <a:t>(b) Attaining Economic Equality and Social Justice:</a:t>
            </a:r>
          </a:p>
          <a:p>
            <a:r>
              <a:rPr lang="en-US" sz="2800" b="1" dirty="0" smtClean="0"/>
              <a:t>(c) Achieving Full Employment:</a:t>
            </a:r>
          </a:p>
          <a:p>
            <a:r>
              <a:rPr lang="en-US" sz="2800" b="1" dirty="0" smtClean="0"/>
              <a:t>(d) Attaining Economic Self-Reliance:</a:t>
            </a:r>
          </a:p>
          <a:p>
            <a:r>
              <a:rPr lang="en-US" sz="2800" b="1" dirty="0" smtClean="0"/>
              <a:t>(e) </a:t>
            </a:r>
            <a:r>
              <a:rPr lang="en-US" sz="2800" b="1" dirty="0" smtClean="0"/>
              <a:t>Modernization </a:t>
            </a:r>
            <a:r>
              <a:rPr lang="en-US" sz="2800" b="1" dirty="0" smtClean="0"/>
              <a:t>of Various Sectors:</a:t>
            </a:r>
          </a:p>
          <a:p>
            <a:r>
              <a:rPr lang="en-US" sz="2800" b="1" dirty="0" smtClean="0"/>
              <a:t>(f) Redressing Imbalances in the Economy:</a:t>
            </a:r>
          </a:p>
          <a:p>
            <a:r>
              <a:rPr lang="en-US" sz="2800" b="1" dirty="0" smtClean="0">
                <a:solidFill>
                  <a:srgbClr val="FF0000"/>
                </a:solidFill>
              </a:rPr>
              <a:t>The Example of Region:</a:t>
            </a:r>
          </a:p>
          <a:p>
            <a:r>
              <a:rPr lang="en-US" sz="2800" b="1" dirty="0" smtClean="0"/>
              <a:t>    The definition of a region is a specific area. The area in your body that is close to your stomach is an example of your stomach region. The state of California is an example of a state that would be described as being in the Western region of the United States.</a:t>
            </a:r>
          </a:p>
          <a:p>
            <a:endParaRPr lang="en-US" sz="2800"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
            </a:r>
            <a:br>
              <a:rPr lang="en-US" dirty="0" smtClean="0"/>
            </a:b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9460" y="661670"/>
            <a:ext cx="10910570" cy="5211445"/>
          </a:xfrm>
        </p:spPr>
        <p:txBody>
          <a:bodyPr>
            <a:normAutofit/>
          </a:bodyPr>
          <a:lstStyle/>
          <a:p>
            <a:pPr marL="0" indent="0">
              <a:buNone/>
            </a:pPr>
            <a:r>
              <a:rPr lang="en-US" dirty="0" smtClean="0"/>
              <a:t>         </a:t>
            </a:r>
            <a:r>
              <a:rPr lang="en-US" sz="3600" b="1" dirty="0" smtClean="0">
                <a:solidFill>
                  <a:srgbClr val="FF0000"/>
                </a:solidFill>
              </a:rPr>
              <a:t>Characteristics of </a:t>
            </a:r>
            <a:r>
              <a:rPr lang="en-US" sz="3600" b="1" dirty="0" smtClean="0">
                <a:solidFill>
                  <a:srgbClr val="FF0000"/>
                </a:solidFill>
              </a:rPr>
              <a:t>Region</a:t>
            </a:r>
            <a:r>
              <a:rPr lang="en-US" sz="3600" b="1" dirty="0" smtClean="0">
                <a:solidFill>
                  <a:srgbClr val="FF0000"/>
                </a:solidFill>
              </a:rPr>
              <a:t>:</a:t>
            </a:r>
            <a:endParaRPr lang="en-US" sz="3600" b="1" dirty="0">
              <a:solidFill>
                <a:srgbClr val="FF0000"/>
              </a:solidFill>
            </a:endParaRPr>
          </a:p>
        </p:txBody>
      </p:sp>
      <p:sp>
        <p:nvSpPr>
          <p:cNvPr id="6" name="Rectangle 5"/>
          <p:cNvSpPr/>
          <p:nvPr/>
        </p:nvSpPr>
        <p:spPr>
          <a:xfrm>
            <a:off x="609600" y="1447800"/>
            <a:ext cx="10988040" cy="5109091"/>
          </a:xfrm>
          <a:prstGeom prst="rect">
            <a:avLst/>
          </a:prstGeom>
        </p:spPr>
        <p:txBody>
          <a:bodyPr wrap="square">
            <a:spAutoFit/>
          </a:bodyPr>
          <a:lstStyle/>
          <a:p>
            <a:r>
              <a:rPr lang="en-US" sz="2800" b="1" dirty="0" smtClean="0"/>
              <a:t>         Physical characteristics include land forms, climate, soil, and natural vegetation. For example, the peaks and valleys of the Rocky Mountains form a physical region. Some regions are distinguished by human characteristics. These may include economic, social, political, and cultural characteristics.</a:t>
            </a:r>
          </a:p>
          <a:p>
            <a:endParaRPr lang="en-US" sz="2800" b="1" dirty="0" smtClean="0"/>
          </a:p>
          <a:p>
            <a:r>
              <a:rPr lang="en-US" sz="2800" b="1" dirty="0" smtClean="0"/>
              <a:t>          One simply cannot make a plan without knowing what it aims to achieves. Objectives are nothing but the end goals of every activity. Every action of an organization and its members aim at a certain target. These objectives are the first elements of the planning process.</a:t>
            </a:r>
          </a:p>
          <a:p>
            <a:endParaRPr lang="en-US" sz="2800" b="1" dirty="0" smtClean="0"/>
          </a:p>
          <a:p>
            <a:endParaRPr lang="en-US"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8335" y="523240"/>
            <a:ext cx="10894695" cy="6334760"/>
          </a:xfrm>
        </p:spPr>
        <p:txBody>
          <a:bodyPr>
            <a:normAutofit fontScale="25000" lnSpcReduction="20000"/>
          </a:bodyPr>
          <a:lstStyle/>
          <a:p>
            <a:pPr marL="0" indent="0">
              <a:buNone/>
            </a:pPr>
            <a:r>
              <a:rPr lang="en-US" dirty="0"/>
              <a:t>    </a:t>
            </a:r>
          </a:p>
          <a:p>
            <a:r>
              <a:rPr lang="en-US" sz="9300" b="1" dirty="0" smtClean="0">
                <a:solidFill>
                  <a:srgbClr val="FF0000"/>
                </a:solidFill>
              </a:rPr>
              <a:t>Why Regional Planning?</a:t>
            </a:r>
          </a:p>
          <a:p>
            <a:pPr>
              <a:lnSpc>
                <a:spcPct val="120000"/>
              </a:lnSpc>
            </a:pPr>
            <a:r>
              <a:rPr lang="en-US" sz="4000" b="1" dirty="0" smtClean="0">
                <a:solidFill>
                  <a:srgbClr val="0070C0"/>
                </a:solidFill>
                <a:hlinkClick r:id="rId3"/>
              </a:rPr>
              <a:t>         </a:t>
            </a:r>
            <a:r>
              <a:rPr lang="en-US" sz="9600" b="1" dirty="0" smtClean="0">
                <a:solidFill>
                  <a:srgbClr val="0070C0"/>
                </a:solidFill>
                <a:hlinkClick r:id="rId3"/>
              </a:rPr>
              <a:t>Regional Planning</a:t>
            </a:r>
            <a:r>
              <a:rPr lang="en-US" sz="9600" b="1" dirty="0" smtClean="0">
                <a:solidFill>
                  <a:srgbClr val="C00000"/>
                </a:solidFill>
              </a:rPr>
              <a:t> </a:t>
            </a:r>
            <a:r>
              <a:rPr lang="en-US" sz="9600" b="1" dirty="0" smtClean="0"/>
              <a:t>encompasses even larger area when compared to city planning; Number of cities might be covered when considering a region but rural area remains at the core for which planning is to be done. Along with rural areas many lower level towns in addition to the villages witnessing transformation to towns also adds up to area for which regional plans are made. Regional plans can cut across the boundaries of different states.</a:t>
            </a:r>
          </a:p>
          <a:p>
            <a:pPr>
              <a:lnSpc>
                <a:spcPct val="120000"/>
              </a:lnSpc>
            </a:pPr>
            <a:r>
              <a:rPr lang="en-US" sz="9600" b="1" dirty="0" smtClean="0"/>
              <a:t>         </a:t>
            </a:r>
            <a:r>
              <a:rPr lang="en-US" sz="9600" b="1" dirty="0" smtClean="0">
                <a:solidFill>
                  <a:srgbClr val="C00000"/>
                </a:solidFill>
              </a:rPr>
              <a:t>Integrating</a:t>
            </a:r>
            <a:r>
              <a:rPr lang="en-US" sz="9600" b="1" dirty="0" smtClean="0"/>
              <a:t> a much wider areas for overall growth of “region” is the purpose served by regional planning; Planning for integration of rural area and the overall balanced development of the region. Fulfilling the needs of a backward region and providing higher order services for relatively developed areas. Strategies are formulated carefully to keep the goods and resources available to all the places as per their requirements.</a:t>
            </a:r>
            <a:r>
              <a:rPr lang="en-US" sz="9600" b="1" dirty="0" smtClean="0">
                <a:solidFill>
                  <a:srgbClr val="C00000"/>
                </a:solidFill>
              </a:rPr>
              <a:t>        </a:t>
            </a:r>
            <a:endParaRPr lang="en-US" sz="56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1040" y="670560"/>
            <a:ext cx="10820400" cy="5669280"/>
          </a:xfrm>
        </p:spPr>
        <p:txBody>
          <a:bodyPr>
            <a:normAutofit lnSpcReduction="10000"/>
          </a:bodyPr>
          <a:lstStyle/>
          <a:p>
            <a:endParaRPr lang="en-US" sz="3100" b="1" dirty="0" smtClean="0">
              <a:solidFill>
                <a:srgbClr val="C00000"/>
              </a:solidFill>
            </a:endParaRPr>
          </a:p>
          <a:p>
            <a:r>
              <a:rPr lang="en-US" sz="3100" b="1" dirty="0" smtClean="0">
                <a:solidFill>
                  <a:srgbClr val="C00000"/>
                </a:solidFill>
              </a:rPr>
              <a:t>     Regional planning</a:t>
            </a:r>
            <a:r>
              <a:rPr lang="en-US" sz="3100" b="1" dirty="0" smtClean="0"/>
              <a:t> also helps in reducing the conflicts and competition for resources between cities in a region. Developing small towns or satellite towns helps in relieving the stress from higher order town thus increasing efficiency.</a:t>
            </a:r>
          </a:p>
          <a:p>
            <a:r>
              <a:rPr lang="en-US" sz="3100" b="1" dirty="0" smtClean="0"/>
              <a:t>     </a:t>
            </a:r>
            <a:r>
              <a:rPr lang="en-US" sz="3100" b="1" dirty="0" smtClean="0">
                <a:solidFill>
                  <a:srgbClr val="C00000"/>
                </a:solidFill>
              </a:rPr>
              <a:t>Regional plans</a:t>
            </a:r>
            <a:r>
              <a:rPr lang="en-US" sz="3100" b="1" dirty="0" smtClean="0"/>
              <a:t> takes into account the economic, spatial and environmental goals and tries to address national level issues. Integrated development and critical analysis of functional linkages is one of the key to achieve the desired growth.</a:t>
            </a:r>
          </a:p>
          <a:p>
            <a:endParaRPr lang="en-US" sz="2100" b="1" dirty="0" smtClean="0"/>
          </a:p>
          <a:p>
            <a:pPr marL="0" indent="0">
              <a:buNone/>
            </a:pPr>
            <a:r>
              <a:rPr lang="en-US" sz="2100" b="1" dirty="0" smtClean="0"/>
              <a:t>.</a:t>
            </a:r>
            <a:endParaRPr lang="en-US"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7875" y="664845"/>
            <a:ext cx="10717530" cy="5527040"/>
          </a:xfrm>
        </p:spPr>
        <p:txBody>
          <a:bodyPr>
            <a:normAutofit fontScale="95000"/>
          </a:bodyPr>
          <a:lstStyle/>
          <a:p>
            <a:pPr>
              <a:buNone/>
            </a:pPr>
            <a:endParaRPr lang="en-US" sz="3200" dirty="0" smtClean="0"/>
          </a:p>
          <a:p>
            <a:r>
              <a:rPr lang="en-US" sz="3400" b="1" dirty="0" smtClean="0"/>
              <a:t>       Unlike city planning where land use plans are prepared regional planning lays emphasis on policy for the region. Policies are them elaborated and objectives are formed which differ from area to area within the region.</a:t>
            </a:r>
          </a:p>
          <a:p>
            <a:r>
              <a:rPr lang="en-US" sz="3400" b="1" dirty="0" smtClean="0"/>
              <a:t>        Regional plans are a must when cities start to influence development even in far places which might end up in under-utilization and wastage of resources without proper planning.</a:t>
            </a:r>
          </a:p>
          <a:p>
            <a:pPr marL="0" indent="0">
              <a:buNone/>
            </a:pPr>
            <a:endParaRPr lang="en-US" sz="3200" b="1" dirty="0">
              <a:solidFill>
                <a:srgbClr val="C00000"/>
              </a:solidFill>
              <a:sym typeface="+mn-ea"/>
            </a:endParaRPr>
          </a:p>
          <a:p>
            <a:pPr marL="0" indent="0">
              <a:buNone/>
            </a:pPr>
            <a:endParaRPr lang="en-US" sz="3200" b="1" dirty="0">
              <a:solidFill>
                <a:srgbClr val="C00000"/>
              </a:solidFill>
              <a:sym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5320" y="655320"/>
            <a:ext cx="11049000" cy="4587240"/>
          </a:xfrm>
        </p:spPr>
        <p:txBody>
          <a:bodyPr>
            <a:noAutofit/>
          </a:bodyPr>
          <a:lstStyle/>
          <a:p>
            <a:pPr>
              <a:lnSpc>
                <a:spcPct val="150000"/>
              </a:lnSpc>
              <a:buNone/>
            </a:pPr>
            <a:r>
              <a:rPr lang="en-US" sz="2000" b="1" dirty="0" smtClean="0"/>
              <a:t>             </a:t>
            </a:r>
            <a:r>
              <a:rPr lang="en-US" b="1" dirty="0" smtClean="0"/>
              <a:t>Polices have a larger and longer impact on the overall growth of region and might conflict with the land use plan or plan prepared for a specific city; Generally a new body is formed which takes up the work of coordinating between all the individual departments working in the region especially with the development authorities and local bodies.</a:t>
            </a:r>
            <a:br>
              <a:rPr lang="en-US" b="1" dirty="0" smtClean="0"/>
            </a:br>
            <a:r>
              <a:rPr lang="en-US" b="1" dirty="0" smtClean="0"/>
              <a:t>         Allocation of funds for different activities and different areas can also be taken up by the regional planning board/authority. Government intervention such as implementing a new scheme or policy for a region can also boost the growth perspectives and aide the policy prepared by regional board.</a:t>
            </a:r>
            <a:br>
              <a:rPr lang="en-US" b="1" dirty="0" smtClean="0"/>
            </a:br>
            <a:endParaRPr 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858129"/>
            <a:ext cx="9601200" cy="647114"/>
          </a:xfrm>
        </p:spPr>
        <p:txBody>
          <a:bodyPr>
            <a:noAutofit/>
          </a:bodyPr>
          <a:lstStyle/>
          <a:p>
            <a:r>
              <a:rPr lang="en-US" altLang="en-IN" dirty="0" smtClean="0">
                <a:solidFill>
                  <a:srgbClr val="FF0000"/>
                </a:solidFill>
                <a:latin typeface="Javanese Text" panose="02000000000000000000" charset="0"/>
                <a:cs typeface="Javanese Text" panose="02000000000000000000" charset="0"/>
              </a:rPr>
              <a:t>TYPES OF REGION</a:t>
            </a:r>
            <a:endParaRPr lang="en-US" altLang="en-IN" dirty="0">
              <a:solidFill>
                <a:srgbClr val="FF0000"/>
              </a:solidFill>
              <a:latin typeface="Javanese Text" panose="02000000000000000000" charset="0"/>
              <a:cs typeface="Javanese Text" panose="02000000000000000000" charset="0"/>
            </a:endParaRPr>
          </a:p>
        </p:txBody>
      </p:sp>
      <p:sp>
        <p:nvSpPr>
          <p:cNvPr id="3" name="Content Placeholder 2"/>
          <p:cNvSpPr>
            <a:spLocks noGrp="1"/>
          </p:cNvSpPr>
          <p:nvPr>
            <p:ph idx="1"/>
          </p:nvPr>
        </p:nvSpPr>
        <p:spPr>
          <a:xfrm>
            <a:off x="633046" y="1364566"/>
            <a:ext cx="10832123" cy="5022166"/>
          </a:xfrm>
        </p:spPr>
        <p:txBody>
          <a:bodyPr>
            <a:noAutofit/>
          </a:bodyPr>
          <a:lstStyle/>
          <a:p>
            <a:pPr marL="0" indent="0" algn="just">
              <a:lnSpc>
                <a:spcPct val="150000"/>
              </a:lnSpc>
              <a:buNone/>
            </a:pPr>
            <a:r>
              <a:rPr lang="en-US" b="1" dirty="0" smtClean="0">
                <a:solidFill>
                  <a:srgbClr val="C00000"/>
                </a:solidFill>
              </a:rPr>
              <a:t>DEFINITION:</a:t>
            </a:r>
            <a:r>
              <a:rPr lang="en-US" b="1" dirty="0" smtClean="0"/>
              <a:t> The place are having Homogeneity is called Region. There are wide variety of Types of Regional Planning..such as </a:t>
            </a:r>
          </a:p>
          <a:p>
            <a:pPr marL="0" indent="0" algn="just">
              <a:lnSpc>
                <a:spcPct val="150000"/>
              </a:lnSpc>
              <a:buNone/>
            </a:pPr>
            <a:r>
              <a:rPr lang="en-US" b="1" dirty="0" smtClean="0"/>
              <a:t>  </a:t>
            </a:r>
            <a:r>
              <a:rPr lang="en-US" b="1" dirty="0" smtClean="0">
                <a:solidFill>
                  <a:srgbClr val="C00000"/>
                </a:solidFill>
              </a:rPr>
              <a:t>I) Physical &amp; Economic Planning:</a:t>
            </a:r>
          </a:p>
          <a:p>
            <a:pPr marL="0" indent="0" algn="just">
              <a:lnSpc>
                <a:spcPct val="150000"/>
              </a:lnSpc>
              <a:buNone/>
            </a:pPr>
            <a:r>
              <a:rPr lang="en-US" b="1" dirty="0" smtClean="0"/>
              <a:t>     1. </a:t>
            </a:r>
            <a:r>
              <a:rPr lang="en-US" b="1" dirty="0" smtClean="0">
                <a:solidFill>
                  <a:srgbClr val="C00000"/>
                </a:solidFill>
              </a:rPr>
              <a:t>Physical</a:t>
            </a:r>
            <a:r>
              <a:rPr lang="en-US" b="1" dirty="0" smtClean="0"/>
              <a:t> Planning is the planning of an areas physical, land use, communication, utilities and so on.</a:t>
            </a:r>
          </a:p>
          <a:p>
            <a:pPr marL="0" indent="0" algn="just">
              <a:lnSpc>
                <a:spcPct val="150000"/>
              </a:lnSpc>
              <a:buNone/>
            </a:pPr>
            <a:r>
              <a:rPr lang="en-US" b="1" dirty="0" smtClean="0"/>
              <a:t>2. </a:t>
            </a:r>
            <a:r>
              <a:rPr lang="en-US" b="1" dirty="0" smtClean="0">
                <a:solidFill>
                  <a:srgbClr val="C00000"/>
                </a:solidFill>
              </a:rPr>
              <a:t>Economic</a:t>
            </a:r>
            <a:r>
              <a:rPr lang="en-US" b="1" dirty="0" smtClean="0"/>
              <a:t> planning is the plan of on areas economic structure and it’s overall properties. It works through the market mechanism. Physical and Economic planning are inter - dependent.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160" y="1127760"/>
            <a:ext cx="10271760" cy="4312920"/>
          </a:xfrm>
        </p:spPr>
        <p:txBody>
          <a:bodyPr>
            <a:normAutofit/>
          </a:bodyPr>
          <a:lstStyle/>
          <a:p>
            <a:pPr>
              <a:lnSpc>
                <a:spcPct val="150000"/>
              </a:lnSpc>
            </a:pPr>
            <a:r>
              <a:rPr lang="en-US" b="1" dirty="0" smtClean="0"/>
              <a:t>          Reduced disparities help directly and indirectly by reducing forced migration, reducing trip lengths, providing better and more job opportunities in nearby areas, having the required services instead of letting them emerging randomly. </a:t>
            </a:r>
            <a:r>
              <a:rPr lang="en-US" b="1" u="sng" dirty="0" smtClean="0"/>
              <a:t>A </a:t>
            </a:r>
            <a:r>
              <a:rPr lang="en-US" b="1" i="1" u="sng" dirty="0" smtClean="0"/>
              <a:t>special economic zone</a:t>
            </a:r>
            <a:r>
              <a:rPr lang="en-US" b="1" u="sng" dirty="0" smtClean="0"/>
              <a:t> (</a:t>
            </a:r>
            <a:r>
              <a:rPr lang="en-US" b="1" i="1" u="sng" dirty="0" smtClean="0"/>
              <a:t>SEZ</a:t>
            </a:r>
            <a:r>
              <a:rPr lang="en-US" b="1" dirty="0" smtClean="0"/>
              <a:t>) are also established to support the growth of a region and attract investments.</a:t>
            </a:r>
            <a:br>
              <a:rPr lang="en-US" b="1" dirty="0" smtClean="0"/>
            </a:br>
            <a:r>
              <a:rPr lang="en-US" b="1" dirty="0" smtClean="0"/>
              <a:t> </a:t>
            </a:r>
            <a:r>
              <a:rPr lang="en-US" dirty="0" smtClean="0"/>
              <a:t/>
            </a:r>
            <a:br>
              <a:rPr lang="en-US" dirty="0" smtClean="0"/>
            </a:b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77441" y="2453640"/>
            <a:ext cx="6461760" cy="228600"/>
          </a:xfrm>
        </p:spPr>
        <p:txBody>
          <a:bodyPr>
            <a:noAutofit/>
          </a:bodyPr>
          <a:lstStyle/>
          <a:p>
            <a:pPr algn="ctr">
              <a:buNone/>
            </a:pPr>
            <a:r>
              <a:rPr lang="en-US" sz="8800" b="1" dirty="0" smtClean="0">
                <a:solidFill>
                  <a:srgbClr val="A80813"/>
                </a:solidFill>
                <a:latin typeface="Monotype Corsiva" pitchFamily="66" charset="0"/>
              </a:rPr>
              <a:t>THANK YOU</a:t>
            </a:r>
            <a:endParaRPr lang="en-US" sz="8800" b="1" dirty="0">
              <a:solidFill>
                <a:srgbClr val="A80813"/>
              </a:solidFill>
              <a:latin typeface="Monotype Corsiva" pitchFamily="66"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19125" y="604911"/>
            <a:ext cx="10953750" cy="56269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50000"/>
              </a:lnSpc>
            </a:pPr>
            <a:endParaRPr lang="en-US" sz="3200" dirty="0" smtClean="0">
              <a:solidFill>
                <a:srgbClr val="0911C7"/>
              </a:solidFill>
            </a:endParaRPr>
          </a:p>
          <a:p>
            <a:pPr algn="l">
              <a:lnSpc>
                <a:spcPct val="150000"/>
              </a:lnSpc>
            </a:pPr>
            <a:r>
              <a:rPr lang="en-US" sz="3600" b="1" dirty="0" smtClean="0">
                <a:solidFill>
                  <a:srgbClr val="FF0000"/>
                </a:solidFill>
              </a:rPr>
              <a:t>TYPES OF REGIONS:</a:t>
            </a:r>
          </a:p>
          <a:p>
            <a:pPr>
              <a:lnSpc>
                <a:spcPct val="150000"/>
              </a:lnSpc>
            </a:pPr>
            <a:r>
              <a:rPr lang="en-US" sz="2400" b="1" dirty="0" smtClean="0">
                <a:solidFill>
                  <a:srgbClr val="C00000"/>
                </a:solidFill>
              </a:rPr>
              <a:t>II. Allocative and Innovative Planning: </a:t>
            </a:r>
            <a:r>
              <a:rPr lang="en-US" sz="2400" b="1" dirty="0" smtClean="0">
                <a:solidFill>
                  <a:schemeClr val="tx1"/>
                </a:solidFill>
              </a:rPr>
              <a:t>This classification  is based on function or area of concentration.</a:t>
            </a:r>
          </a:p>
          <a:p>
            <a:pPr marL="457200" indent="-457200">
              <a:lnSpc>
                <a:spcPct val="150000"/>
              </a:lnSpc>
              <a:buAutoNum type="arabicPeriod"/>
            </a:pPr>
            <a:r>
              <a:rPr lang="en-US" sz="2400" b="1" dirty="0" smtClean="0">
                <a:solidFill>
                  <a:srgbClr val="C00000"/>
                </a:solidFill>
              </a:rPr>
              <a:t>Allocative Planning:</a:t>
            </a:r>
          </a:p>
          <a:p>
            <a:pPr marL="457200" indent="-457200">
              <a:lnSpc>
                <a:spcPct val="150000"/>
              </a:lnSpc>
            </a:pPr>
            <a:r>
              <a:rPr lang="en-US" sz="2400" b="1" dirty="0" smtClean="0">
                <a:solidFill>
                  <a:schemeClr val="tx1"/>
                </a:solidFill>
              </a:rPr>
              <a:t>               This planning is also called Regularotory Planning. In this planning process they important should may be given to regular the existing planning region be co-ordination. (Ex) In the content of National Economy this deals the  month to month regulative economy of this using fiscal and monetary planning. </a:t>
            </a:r>
          </a:p>
          <a:p>
            <a:pPr marL="457200" indent="-457200">
              <a:lnSpc>
                <a:spcPct val="150000"/>
              </a:lnSpc>
            </a:pPr>
            <a:endParaRPr lang="en-US" sz="2400" b="1" dirty="0" smtClean="0">
              <a:solidFill>
                <a:schemeClr val="tx1"/>
              </a:solidFill>
            </a:endParaRPr>
          </a:p>
          <a:p>
            <a:pPr>
              <a:lnSpc>
                <a:spcPct val="150000"/>
              </a:lnSpc>
            </a:pPr>
            <a:r>
              <a:rPr lang="en-US" sz="2400" b="1" dirty="0" smtClean="0">
                <a:solidFill>
                  <a:schemeClr val="tx1"/>
                </a:solidFill>
                <a:latin typeface="Calibri Light" panose="020F0302020204030204"/>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3395" y="528320"/>
            <a:ext cx="11191240" cy="58629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nSpc>
                <a:spcPct val="200000"/>
              </a:lnSpc>
              <a:buFont typeface="Wingdings" panose="05000000000000000000" pitchFamily="2" charset="2"/>
              <a:buNone/>
            </a:pPr>
            <a:r>
              <a:rPr lang="en-US" altLang="en-IN" sz="3600" b="1" dirty="0" smtClean="0">
                <a:solidFill>
                  <a:srgbClr val="FF0000"/>
                </a:solidFill>
                <a:latin typeface="Bell MT" panose="02020503060305020303" pitchFamily="18" charset="0"/>
              </a:rPr>
              <a:t>2. Innovative Planning:</a:t>
            </a:r>
          </a:p>
          <a:p>
            <a:pPr indent="0">
              <a:lnSpc>
                <a:spcPct val="200000"/>
              </a:lnSpc>
              <a:buFont typeface="Wingdings" panose="05000000000000000000" pitchFamily="2" charset="2"/>
              <a:buNone/>
            </a:pPr>
            <a:r>
              <a:rPr lang="en-US" altLang="en-IN" sz="2400" b="1" dirty="0" smtClean="0">
                <a:solidFill>
                  <a:srgbClr val="FF0000"/>
                </a:solidFill>
                <a:latin typeface="Bell MT" panose="02020503060305020303" pitchFamily="18" charset="0"/>
              </a:rPr>
              <a:t>    </a:t>
            </a:r>
            <a:r>
              <a:rPr lang="en-US" altLang="en-IN" sz="2400" b="1" dirty="0" smtClean="0">
                <a:solidFill>
                  <a:schemeClr val="tx1"/>
                </a:solidFill>
                <a:latin typeface="Bell MT" panose="02020503060305020303" pitchFamily="18" charset="0"/>
              </a:rPr>
              <a:t>It works for the efficient for the functioning of the existing planning system. It involves  in improving or developed in the existing system. It may introduced new aims and attempting a large scale change this may be otherwise called development planning. Both it’s planning or overlapping. Any planning action involve both these planning. </a:t>
            </a:r>
          </a:p>
          <a:p>
            <a:pPr indent="0">
              <a:lnSpc>
                <a:spcPct val="200000"/>
              </a:lnSpc>
              <a:buFont typeface="Wingdings" panose="05000000000000000000" pitchFamily="2" charset="2"/>
              <a:buNone/>
            </a:pPr>
            <a:r>
              <a:rPr lang="en-US" altLang="en-IN" sz="2000" b="1" dirty="0" smtClean="0">
                <a:solidFill>
                  <a:schemeClr val="tx1"/>
                </a:solidFill>
                <a:latin typeface="Bell MT" panose="02020503060305020303" pitchFamily="18" charset="0"/>
              </a:rPr>
              <a:t>        </a:t>
            </a:r>
            <a:r>
              <a:rPr lang="en-US" altLang="en-IN" sz="2400" b="1" dirty="0" smtClean="0">
                <a:solidFill>
                  <a:schemeClr val="tx1"/>
                </a:solidFill>
                <a:latin typeface="Bell MT" panose="02020503060305020303" pitchFamily="18" charset="0"/>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9317" y="658495"/>
            <a:ext cx="10860258" cy="5568950"/>
          </a:xfrm>
        </p:spPr>
        <p:txBody>
          <a:bodyPr>
            <a:normAutofit fontScale="97500" lnSpcReduction="10000"/>
          </a:bodyPr>
          <a:lstStyle/>
          <a:p>
            <a:pPr marL="0" indent="0">
              <a:lnSpc>
                <a:spcPct val="150000"/>
              </a:lnSpc>
              <a:buNone/>
            </a:pPr>
            <a:r>
              <a:rPr lang="en-US" altLang="en-IN" b="1" dirty="0" smtClean="0">
                <a:solidFill>
                  <a:srgbClr val="FF0000"/>
                </a:solidFill>
                <a:latin typeface="Bell MT" panose="02020503060305020303" pitchFamily="18" charset="0"/>
              </a:rPr>
              <a:t>III. Single Objective Planning &amp; Multi Objective Planning:</a:t>
            </a:r>
          </a:p>
          <a:p>
            <a:pPr marL="0" indent="0">
              <a:lnSpc>
                <a:spcPct val="150000"/>
              </a:lnSpc>
              <a:buNone/>
            </a:pPr>
            <a:r>
              <a:rPr lang="en-US" altLang="en-IN" b="1" dirty="0" smtClean="0">
                <a:solidFill>
                  <a:schemeClr val="tx1"/>
                </a:solidFill>
                <a:latin typeface="Bell MT" panose="02020503060305020303" pitchFamily="18" charset="0"/>
              </a:rPr>
              <a:t>                Any </a:t>
            </a:r>
            <a:r>
              <a:rPr lang="en-US" altLang="en-IN" b="1" dirty="0" smtClean="0">
                <a:solidFill>
                  <a:schemeClr val="tx1"/>
                </a:solidFill>
                <a:latin typeface="Bell MT" panose="02020503060305020303" pitchFamily="18" charset="0"/>
              </a:rPr>
              <a:t>Planning has it’s own </a:t>
            </a:r>
            <a:r>
              <a:rPr lang="en-US" altLang="en-IN" b="1" dirty="0" smtClean="0">
                <a:solidFill>
                  <a:srgbClr val="FF0000"/>
                </a:solidFill>
                <a:latin typeface="Bell MT" panose="02020503060305020303" pitchFamily="18" charset="0"/>
              </a:rPr>
              <a:t>Goals and Objectives</a:t>
            </a:r>
            <a:r>
              <a:rPr lang="en-US" altLang="en-IN" b="1" dirty="0" smtClean="0">
                <a:solidFill>
                  <a:schemeClr val="tx1"/>
                </a:solidFill>
                <a:latin typeface="Bell MT" panose="02020503060305020303" pitchFamily="18" charset="0"/>
              </a:rPr>
              <a:t>. Based on the panning may be into single and multi objectives planning. Generally planning is multi objective in  nature.  </a:t>
            </a:r>
          </a:p>
          <a:p>
            <a:pPr marL="0" indent="0">
              <a:lnSpc>
                <a:spcPct val="150000"/>
              </a:lnSpc>
              <a:buNone/>
            </a:pPr>
            <a:r>
              <a:rPr lang="en-US" altLang="en-IN" b="1" dirty="0" smtClean="0">
                <a:solidFill>
                  <a:srgbClr val="FF0000"/>
                </a:solidFill>
                <a:latin typeface="Bell MT" panose="02020503060305020303" pitchFamily="18" charset="0"/>
              </a:rPr>
              <a:t>IV. Indicative  &amp; Imperative Planning:</a:t>
            </a:r>
          </a:p>
          <a:p>
            <a:pPr marL="0" indent="0">
              <a:lnSpc>
                <a:spcPct val="150000"/>
              </a:lnSpc>
              <a:buNone/>
            </a:pPr>
            <a:r>
              <a:rPr lang="en-US" altLang="en-IN" b="1" dirty="0" smtClean="0">
                <a:solidFill>
                  <a:schemeClr val="tx1"/>
                </a:solidFill>
                <a:latin typeface="Bell MT" panose="02020503060305020303" pitchFamily="18" charset="0"/>
              </a:rPr>
              <a:t>   </a:t>
            </a:r>
            <a:r>
              <a:rPr lang="en-US" altLang="en-IN" b="1" dirty="0" smtClean="0">
                <a:solidFill>
                  <a:schemeClr val="tx1"/>
                </a:solidFill>
                <a:latin typeface="Bell MT" panose="02020503060305020303" pitchFamily="18" charset="0"/>
              </a:rPr>
              <a:t>           </a:t>
            </a:r>
            <a:r>
              <a:rPr lang="en-US" altLang="en-IN" b="1" dirty="0" smtClean="0">
                <a:solidFill>
                  <a:schemeClr val="tx1"/>
                </a:solidFill>
                <a:latin typeface="Bell MT" panose="02020503060305020303" pitchFamily="18" charset="0"/>
              </a:rPr>
              <a:t>This classification is based on the method of implementation of planning. </a:t>
            </a:r>
            <a:r>
              <a:rPr lang="en-US" altLang="en-IN" b="1" dirty="0" smtClean="0">
                <a:solidFill>
                  <a:srgbClr val="C00000"/>
                </a:solidFill>
                <a:latin typeface="Bell MT" panose="02020503060305020303" pitchFamily="18" charset="0"/>
              </a:rPr>
              <a:t>Indicative</a:t>
            </a:r>
            <a:r>
              <a:rPr lang="en-US" altLang="en-IN" b="1" dirty="0" smtClean="0">
                <a:solidFill>
                  <a:schemeClr val="tx1"/>
                </a:solidFill>
                <a:latin typeface="Bell MT" panose="02020503060305020303" pitchFamily="18" charset="0"/>
              </a:rPr>
              <a:t> planning lays down general guide lines &amp; it is advised in nature. </a:t>
            </a:r>
            <a:r>
              <a:rPr lang="en-US" altLang="en-IN" b="1" dirty="0" smtClean="0">
                <a:solidFill>
                  <a:srgbClr val="C00000"/>
                </a:solidFill>
                <a:latin typeface="Bell MT" panose="02020503060305020303" pitchFamily="18" charset="0"/>
              </a:rPr>
              <a:t>Imperative</a:t>
            </a:r>
            <a:r>
              <a:rPr lang="en-US" altLang="en-IN" b="1" dirty="0" smtClean="0">
                <a:solidFill>
                  <a:schemeClr val="tx1"/>
                </a:solidFill>
                <a:latin typeface="Bell MT" panose="02020503060305020303" pitchFamily="18" charset="0"/>
              </a:rPr>
              <a:t> planning involves specific directives. It’s otherwise called  </a:t>
            </a:r>
            <a:r>
              <a:rPr lang="en-US" altLang="en-IN" b="1" dirty="0" smtClean="0">
                <a:solidFill>
                  <a:srgbClr val="FF0000"/>
                </a:solidFill>
                <a:latin typeface="Bell MT" panose="02020503060305020303" pitchFamily="18" charset="0"/>
              </a:rPr>
              <a:t>Common Planning. (Ex) </a:t>
            </a:r>
            <a:r>
              <a:rPr lang="en-US" altLang="en-IN" b="1" dirty="0" smtClean="0">
                <a:solidFill>
                  <a:schemeClr val="tx1"/>
                </a:solidFill>
                <a:latin typeface="Bell MT" panose="02020503060305020303" pitchFamily="18" charset="0"/>
              </a:rPr>
              <a:t>Familiar planning is voluntary in few countries and compulsory in few other country.  </a:t>
            </a:r>
          </a:p>
          <a:p>
            <a:pPr marL="0" indent="0">
              <a:lnSpc>
                <a:spcPct val="200000"/>
              </a:lnSpc>
              <a:buNone/>
            </a:pPr>
            <a:endParaRPr lang="en-US" altLang="en-IN" dirty="0" smtClean="0">
              <a:solidFill>
                <a:schemeClr val="tx1"/>
              </a:solidFill>
              <a:latin typeface="Bell MT" panose="02020503060305020303" pitchFamily="18" charset="0"/>
            </a:endParaRPr>
          </a:p>
          <a:p>
            <a:pPr marL="0" indent="0">
              <a:lnSpc>
                <a:spcPct val="210000"/>
              </a:lnSpc>
              <a:buFont typeface="Wingdings" panose="05000000000000000000" charset="0"/>
              <a:buNone/>
            </a:pPr>
            <a:endParaRPr lang="en-US" altLang="en-IN" b="1" dirty="0" smtClean="0">
              <a:solidFill>
                <a:schemeClr val="tx1"/>
              </a:solidFill>
              <a:latin typeface="Bell MT" panose="02020503060305020303"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55320" y="636270"/>
            <a:ext cx="10913110" cy="5615305"/>
          </a:xfrm>
        </p:spPr>
        <p:txBody>
          <a:bodyPr>
            <a:noAutofit/>
          </a:bodyPr>
          <a:lstStyle/>
          <a:p>
            <a:pPr>
              <a:buNone/>
            </a:pPr>
            <a:r>
              <a:rPr lang="en-US" altLang="en-IN" sz="2000" b="1" dirty="0" smtClean="0">
                <a:solidFill>
                  <a:srgbClr val="FF0000"/>
                </a:solidFill>
                <a:latin typeface="Bell MT" panose="02020503060305020303" pitchFamily="18" charset="0"/>
                <a:sym typeface="+mn-ea"/>
              </a:rPr>
              <a:t> V. Levels of Panning</a:t>
            </a:r>
            <a:r>
              <a:rPr lang="en-US" altLang="en-IN" sz="2000" b="1" dirty="0" smtClean="0">
                <a:solidFill>
                  <a:schemeClr val="tx1"/>
                </a:solidFill>
                <a:latin typeface="Bell MT" panose="02020503060305020303" pitchFamily="18" charset="0"/>
                <a:sym typeface="+mn-ea"/>
              </a:rPr>
              <a:t>: Based on the level planning may be divided into </a:t>
            </a:r>
            <a:r>
              <a:rPr lang="en-US" altLang="en-IN" sz="2000" b="1" dirty="0" smtClean="0">
                <a:solidFill>
                  <a:srgbClr val="C00000"/>
                </a:solidFill>
                <a:latin typeface="Bell MT" panose="02020503060305020303" pitchFamily="18" charset="0"/>
                <a:sym typeface="+mn-ea"/>
              </a:rPr>
              <a:t>2</a:t>
            </a:r>
            <a:r>
              <a:rPr lang="en-US" altLang="en-IN" sz="2000" b="1" dirty="0" smtClean="0">
                <a:solidFill>
                  <a:schemeClr val="tx1"/>
                </a:solidFill>
                <a:latin typeface="Bell MT" panose="02020503060305020303" pitchFamily="18" charset="0"/>
                <a:sym typeface="+mn-ea"/>
              </a:rPr>
              <a:t> different </a:t>
            </a:r>
            <a:r>
              <a:rPr lang="en-US" altLang="en-IN" sz="2000" b="1" dirty="0" smtClean="0">
                <a:solidFill>
                  <a:schemeClr val="tx1"/>
                </a:solidFill>
                <a:latin typeface="Bell MT" panose="02020503060305020303" pitchFamily="18" charset="0"/>
                <a:sym typeface="+mn-ea"/>
              </a:rPr>
              <a:t>types. </a:t>
            </a:r>
          </a:p>
          <a:p>
            <a:pPr>
              <a:buNone/>
            </a:pPr>
            <a:r>
              <a:rPr lang="en-US" altLang="en-IN" sz="2000" b="1" dirty="0" smtClean="0">
                <a:solidFill>
                  <a:srgbClr val="C00000"/>
                </a:solidFill>
                <a:latin typeface="Bell MT" panose="02020503060305020303" pitchFamily="18" charset="0"/>
                <a:sym typeface="+mn-ea"/>
              </a:rPr>
              <a:t>National </a:t>
            </a:r>
            <a:r>
              <a:rPr lang="en-US" altLang="en-IN" sz="2000" b="1" dirty="0" smtClean="0">
                <a:solidFill>
                  <a:srgbClr val="C00000"/>
                </a:solidFill>
                <a:latin typeface="Bell MT" panose="02020503060305020303" pitchFamily="18" charset="0"/>
                <a:sym typeface="+mn-ea"/>
              </a:rPr>
              <a:t>Planning &amp; </a:t>
            </a:r>
            <a:r>
              <a:rPr lang="en-US" altLang="en-IN" sz="2000" b="1" dirty="0" smtClean="0">
                <a:solidFill>
                  <a:srgbClr val="C00000"/>
                </a:solidFill>
                <a:latin typeface="Bell MT" panose="02020503060305020303" pitchFamily="18" charset="0"/>
                <a:sym typeface="+mn-ea"/>
              </a:rPr>
              <a:t>Regional Planning: </a:t>
            </a:r>
          </a:p>
          <a:p>
            <a:pPr>
              <a:buNone/>
            </a:pPr>
            <a:r>
              <a:rPr lang="en-US" sz="2000" b="1" dirty="0" smtClean="0">
                <a:solidFill>
                  <a:srgbClr val="C00000"/>
                </a:solidFill>
              </a:rPr>
              <a:t>National planning</a:t>
            </a:r>
            <a:r>
              <a:rPr lang="en-US" sz="2000" b="1" dirty="0" smtClean="0"/>
              <a:t> involves the process of setting goals, developing strategies, and outlining tasks and schedules to accomplish the national goals.</a:t>
            </a:r>
          </a:p>
          <a:p>
            <a:pPr>
              <a:lnSpc>
                <a:spcPct val="150000"/>
              </a:lnSpc>
            </a:pPr>
            <a:r>
              <a:rPr lang="en-US" sz="2000" b="1" dirty="0" smtClean="0"/>
              <a:t>           A long-term plan for the development of an economy. Such plans usually cover a period of five years or more and attempt to remove bottlenecks to economic development by coordinating the growth of different sectors of the economy by making appropriate investment and manpower planning arrangements.</a:t>
            </a:r>
          </a:p>
          <a:p>
            <a:pPr>
              <a:lnSpc>
                <a:spcPct val="150000"/>
              </a:lnSpc>
            </a:pPr>
            <a:r>
              <a:rPr lang="en-US" sz="2000" b="1" dirty="0" smtClean="0"/>
              <a:t>          The National Development Plan aims to eliminate poverty and reduce inequality by 2030. South Africa can realize these goals by drawing on the energies of its people, growing an inclusive economy, building capabilities, enhancing the capacity of the state, and promoting leadership and partnerships throughout society.</a:t>
            </a:r>
          </a:p>
          <a:p>
            <a:r>
              <a:rPr lang="en-US" sz="2000" dirty="0" smtClean="0"/>
              <a:t/>
            </a:r>
            <a:br>
              <a:rPr lang="en-US" sz="2000" dirty="0" smtClean="0"/>
            </a:br>
            <a:endParaRPr lang="en-US" sz="2000" dirty="0" smtClean="0"/>
          </a:p>
          <a:p>
            <a:r>
              <a:rPr lang="en-US" sz="2000" dirty="0" smtClean="0"/>
              <a:t/>
            </a:r>
            <a:br>
              <a:rPr lang="en-US" sz="2000" dirty="0" smtClean="0"/>
            </a:br>
            <a:r>
              <a:rPr lang="en-US" sz="2000" dirty="0" smtClean="0"/>
              <a:t/>
            </a:r>
            <a:br>
              <a:rPr lang="en-US" sz="2000" dirty="0" smtClean="0"/>
            </a:br>
            <a:endParaRPr lang="en-US" altLang="en-IN" sz="2000" b="1" dirty="0" smtClean="0">
              <a:solidFill>
                <a:schemeClr val="tx1"/>
              </a:solidFill>
              <a:latin typeface="Bell MT" panose="02020503060305020303" pitchFamily="18" charset="0"/>
              <a:sym typeface="+mn-ea"/>
            </a:endParaRPr>
          </a:p>
          <a:p>
            <a:pPr marL="457200" indent="-457200">
              <a:lnSpc>
                <a:spcPct val="210000"/>
              </a:lnSpc>
              <a:buNone/>
            </a:pPr>
            <a:r>
              <a:rPr lang="en-US" altLang="en-IN" sz="2000" b="1" dirty="0" smtClean="0">
                <a:solidFill>
                  <a:schemeClr val="tx1"/>
                </a:solidFill>
                <a:latin typeface="Bell MT" panose="02020503060305020303" pitchFamily="18" charset="0"/>
                <a:sym typeface="+mn-ea"/>
              </a:rPr>
              <a:t> </a:t>
            </a:r>
            <a:endParaRPr lang="en-US" sz="2000" b="1" dirty="0" smtClean="0">
              <a:solidFill>
                <a:schemeClr val="tx1"/>
              </a:solidFill>
              <a:sym typeface="+mn-ea"/>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7240" y="655320"/>
            <a:ext cx="10652760" cy="5220548"/>
          </a:xfrm>
        </p:spPr>
        <p:txBody>
          <a:bodyPr>
            <a:normAutofit lnSpcReduction="10000"/>
          </a:bodyPr>
          <a:lstStyle/>
          <a:p>
            <a:pPr>
              <a:lnSpc>
                <a:spcPct val="150000"/>
              </a:lnSpc>
            </a:pPr>
            <a:r>
              <a:rPr lang="en-US" b="1" dirty="0" smtClean="0">
                <a:solidFill>
                  <a:srgbClr val="FF0000"/>
                </a:solidFill>
              </a:rPr>
              <a:t>Regional planning</a:t>
            </a:r>
            <a:r>
              <a:rPr lang="en-US" b="1" dirty="0" smtClean="0"/>
              <a:t> deals with the efficient placement of land-use activities, infrastructure, and settlement growth across a larger area of land than an individual city or town. ... </a:t>
            </a:r>
            <a:r>
              <a:rPr lang="en-US" b="1" dirty="0" smtClean="0">
                <a:solidFill>
                  <a:srgbClr val="C00000"/>
                </a:solidFill>
              </a:rPr>
              <a:t>Regional planning</a:t>
            </a:r>
            <a:r>
              <a:rPr lang="en-US" b="1" dirty="0" smtClean="0"/>
              <a:t> is the science of efficient placement of infrastructure and zoning for the sustainable growth of a </a:t>
            </a:r>
            <a:r>
              <a:rPr lang="en-US" b="1" dirty="0" smtClean="0"/>
              <a:t>region</a:t>
            </a:r>
          </a:p>
          <a:p>
            <a:pPr>
              <a:lnSpc>
                <a:spcPct val="150000"/>
              </a:lnSpc>
            </a:pPr>
            <a:r>
              <a:rPr lang="en-US" b="1" dirty="0" smtClean="0">
                <a:solidFill>
                  <a:srgbClr val="FF0000"/>
                </a:solidFill>
              </a:rPr>
              <a:t>What is Regional Planning? </a:t>
            </a:r>
            <a:endParaRPr lang="en-US" b="1" dirty="0" smtClean="0">
              <a:solidFill>
                <a:srgbClr val="FF0000"/>
              </a:solidFill>
            </a:endParaRPr>
          </a:p>
          <a:p>
            <a:pPr>
              <a:lnSpc>
                <a:spcPct val="150000"/>
              </a:lnSpc>
              <a:buNone/>
            </a:pPr>
            <a:r>
              <a:rPr lang="en-US" b="1" dirty="0" smtClean="0"/>
              <a:t>                ►</a:t>
            </a:r>
            <a:r>
              <a:rPr lang="en-US" b="1" dirty="0" smtClean="0"/>
              <a:t> </a:t>
            </a:r>
            <a:r>
              <a:rPr lang="en-US" b="1" dirty="0" smtClean="0">
                <a:solidFill>
                  <a:srgbClr val="C00000"/>
                </a:solidFill>
              </a:rPr>
              <a:t>Planning</a:t>
            </a:r>
            <a:r>
              <a:rPr lang="en-US" b="1" dirty="0" smtClean="0"/>
              <a:t> for the efficient placement of. land use activities, infrastructure and growth across a significantly larger area of land than an individual city or town. • A multi-jurisdictional geographic area, such as a metropolitan area or a group of.</a:t>
            </a:r>
            <a:endParaRPr lang="en-US"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17855" y="652145"/>
            <a:ext cx="10784840" cy="5701030"/>
          </a:xfrm>
        </p:spPr>
        <p:txBody>
          <a:bodyPr>
            <a:normAutofit lnSpcReduction="10000"/>
          </a:bodyPr>
          <a:lstStyle/>
          <a:p>
            <a:pPr marL="0" indent="0">
              <a:buNone/>
            </a:pPr>
            <a:r>
              <a:rPr lang="en-US" altLang="en-IN" b="1" dirty="0" smtClean="0"/>
              <a:t>                           </a:t>
            </a:r>
            <a:r>
              <a:rPr lang="en-US" altLang="en-IN" b="1" dirty="0" smtClean="0">
                <a:solidFill>
                  <a:srgbClr val="FF0000"/>
                </a:solidFill>
              </a:rPr>
              <a:t>Major Objectives of Regional Planning</a:t>
            </a:r>
          </a:p>
          <a:p>
            <a:pPr marL="0" indent="0">
              <a:buNone/>
            </a:pPr>
            <a:r>
              <a:rPr lang="en-US" dirty="0" smtClean="0"/>
              <a:t>           </a:t>
            </a:r>
            <a:r>
              <a:rPr lang="en-US" b="1" dirty="0" smtClean="0"/>
              <a:t>The adoption of a </a:t>
            </a:r>
            <a:r>
              <a:rPr lang="en-US" b="1" dirty="0" smtClean="0">
                <a:solidFill>
                  <a:srgbClr val="FF0000"/>
                </a:solidFill>
              </a:rPr>
              <a:t>regional </a:t>
            </a:r>
            <a:r>
              <a:rPr lang="en-US" b="1" dirty="0" smtClean="0"/>
              <a:t>approach to </a:t>
            </a:r>
            <a:r>
              <a:rPr lang="en-US" b="1" dirty="0" smtClean="0">
                <a:solidFill>
                  <a:srgbClr val="FF0000"/>
                </a:solidFill>
              </a:rPr>
              <a:t>planning</a:t>
            </a:r>
            <a:r>
              <a:rPr lang="en-US" b="1" dirty="0" smtClean="0"/>
              <a:t> by many governments in the world has helped in reducing </a:t>
            </a:r>
            <a:r>
              <a:rPr lang="en-US" b="1" dirty="0" smtClean="0">
                <a:solidFill>
                  <a:srgbClr val="C00000"/>
                </a:solidFill>
              </a:rPr>
              <a:t>spatial</a:t>
            </a:r>
            <a:r>
              <a:rPr lang="en-US" b="1" dirty="0" smtClean="0"/>
              <a:t> inequalities in social, economic and physical development. ... </a:t>
            </a:r>
            <a:r>
              <a:rPr lang="en-US" b="1" dirty="0" smtClean="0">
                <a:solidFill>
                  <a:srgbClr val="C00000"/>
                </a:solidFill>
              </a:rPr>
              <a:t>India</a:t>
            </a:r>
            <a:r>
              <a:rPr lang="en-US" b="1" dirty="0" smtClean="0"/>
              <a:t>, too, began its journey, and positive outcomes were derived in the early phases.</a:t>
            </a:r>
          </a:p>
          <a:p>
            <a:pPr marL="0" indent="0">
              <a:buNone/>
            </a:pPr>
            <a:r>
              <a:rPr lang="en-US" altLang="en-IN" b="1" dirty="0" smtClean="0">
                <a:solidFill>
                  <a:srgbClr val="FF0000"/>
                </a:solidFill>
              </a:rPr>
              <a:t>The Major objectives of regional planning in India:</a:t>
            </a:r>
          </a:p>
          <a:p>
            <a:pPr marL="0" indent="0">
              <a:buNone/>
            </a:pPr>
            <a:r>
              <a:rPr lang="en-US" dirty="0" smtClean="0"/>
              <a:t>         </a:t>
            </a:r>
            <a:r>
              <a:rPr lang="en-US" b="1" dirty="0" smtClean="0"/>
              <a:t>Here we detail about the six major objectives of planning in India, i.e.,      (a) Economic </a:t>
            </a:r>
            <a:r>
              <a:rPr lang="en-US" b="1" dirty="0" smtClean="0">
                <a:solidFill>
                  <a:srgbClr val="C00000"/>
                </a:solidFill>
              </a:rPr>
              <a:t>Growth,</a:t>
            </a:r>
            <a:r>
              <a:rPr lang="en-US" b="1" dirty="0" smtClean="0"/>
              <a:t> (b) Attaining Economic Equality and Social Justice,        (c) Achieving </a:t>
            </a:r>
            <a:r>
              <a:rPr lang="en-US" b="1" dirty="0" smtClean="0">
                <a:solidFill>
                  <a:srgbClr val="C00000"/>
                </a:solidFill>
              </a:rPr>
              <a:t>Full Employment, </a:t>
            </a:r>
            <a:r>
              <a:rPr lang="en-US" b="1" dirty="0" smtClean="0"/>
              <a:t>(d) Attaining Economic </a:t>
            </a:r>
            <a:r>
              <a:rPr lang="en-US" b="1" dirty="0" smtClean="0">
                <a:solidFill>
                  <a:srgbClr val="C00000"/>
                </a:solidFill>
              </a:rPr>
              <a:t>Self</a:t>
            </a:r>
            <a:r>
              <a:rPr lang="en-US" b="1" dirty="0" smtClean="0"/>
              <a:t>-Reliance,               (e) Modernization of Various Sectors, and (f) Redressing Imbalances in the Economy.</a:t>
            </a:r>
          </a:p>
          <a:p>
            <a:pPr marL="0" indent="0">
              <a:buNone/>
            </a:pPr>
            <a:r>
              <a:rPr lang="en-US" altLang="en-IN" b="1" dirty="0" smtClean="0"/>
              <a:t>         </a:t>
            </a:r>
            <a:r>
              <a:rPr lang="en-US" b="1" dirty="0" smtClean="0"/>
              <a:t>The most fundamental objective of planning is to alter the pattern of resources use and, if possible, to intensify such use in such a fashion as to achieve certain socially desirable </a:t>
            </a:r>
            <a:r>
              <a:rPr lang="en-US" b="1" dirty="0" smtClean="0">
                <a:solidFill>
                  <a:srgbClr val="C00000"/>
                </a:solidFill>
              </a:rPr>
              <a:t>goals.</a:t>
            </a:r>
            <a:endParaRPr lang="en-US" altLang="en-IN" b="1" dirty="0" smtClean="0">
              <a:solidFill>
                <a:srgbClr val="C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1182" y="618979"/>
            <a:ext cx="10944664" cy="5641144"/>
          </a:xfrm>
        </p:spPr>
        <p:txBody>
          <a:bodyPr>
            <a:normAutofit/>
          </a:bodyPr>
          <a:lstStyle/>
          <a:p>
            <a:pPr marL="0" indent="0" algn="ctr" fontAlgn="base">
              <a:buNone/>
            </a:pPr>
            <a:r>
              <a:rPr lang="en-US" altLang="en-IN" sz="3200" b="1" dirty="0" smtClean="0">
                <a:solidFill>
                  <a:srgbClr val="002060"/>
                </a:solidFill>
                <a:latin typeface="Calibri Light" panose="020F0302020204030204"/>
              </a:rPr>
              <a:t>GOALS AND OBJECTIVES OF REGIONAL PLANNING</a:t>
            </a:r>
          </a:p>
          <a:p>
            <a:pPr marL="0" indent="0" algn="ctr" fontAlgn="base">
              <a:buNone/>
            </a:pPr>
            <a:r>
              <a:rPr lang="en-US" altLang="en-IN" sz="3200" b="1" dirty="0" smtClean="0">
                <a:solidFill>
                  <a:srgbClr val="002060"/>
                </a:solidFill>
                <a:latin typeface="Calibri Light" panose="020F0302020204030204"/>
              </a:rPr>
              <a:t>  </a:t>
            </a:r>
          </a:p>
        </p:txBody>
      </p:sp>
      <p:sp>
        <p:nvSpPr>
          <p:cNvPr id="5" name="Rectangle 4"/>
          <p:cNvSpPr/>
          <p:nvPr/>
        </p:nvSpPr>
        <p:spPr>
          <a:xfrm>
            <a:off x="970671" y="1153553"/>
            <a:ext cx="10550769" cy="5539978"/>
          </a:xfrm>
          <a:prstGeom prst="rect">
            <a:avLst/>
          </a:prstGeom>
        </p:spPr>
        <p:txBody>
          <a:bodyPr wrap="square">
            <a:spAutoFit/>
          </a:bodyPr>
          <a:lstStyle/>
          <a:p>
            <a:pPr>
              <a:lnSpc>
                <a:spcPct val="150000"/>
              </a:lnSpc>
            </a:pPr>
            <a:r>
              <a:rPr lang="en-US" sz="2000" b="1" dirty="0" smtClean="0"/>
              <a:t>          </a:t>
            </a:r>
            <a:r>
              <a:rPr lang="en-US" sz="2400" b="1" dirty="0" smtClean="0"/>
              <a:t>The focus should be on education, training and implementation of a land use system providing a balance of services, jobs and </a:t>
            </a:r>
            <a:r>
              <a:rPr lang="en-US" sz="2400" b="1" dirty="0" smtClean="0"/>
              <a:t>housing </a:t>
            </a:r>
            <a:r>
              <a:rPr lang="en-US" sz="2400" b="1" dirty="0" smtClean="0"/>
              <a:t>and </a:t>
            </a:r>
            <a:r>
              <a:rPr lang="en-US" sz="2400" b="1" dirty="0" smtClean="0"/>
              <a:t>development of </a:t>
            </a:r>
            <a:r>
              <a:rPr lang="en-US" sz="2400" b="1" dirty="0" smtClean="0"/>
              <a:t>inner-city areas (our future). When this occurs in our Regions, declining areas will be renewed and economic development will be assured.</a:t>
            </a:r>
          </a:p>
          <a:p>
            <a:pPr>
              <a:lnSpc>
                <a:spcPct val="150000"/>
              </a:lnSpc>
            </a:pPr>
            <a:endParaRPr lang="en-US" sz="2000" b="1" dirty="0" smtClean="0"/>
          </a:p>
          <a:p>
            <a:pPr>
              <a:lnSpc>
                <a:spcPct val="150000"/>
              </a:lnSpc>
            </a:pPr>
            <a:endParaRPr lang="en-US" sz="2000" b="1" dirty="0" smtClean="0"/>
          </a:p>
          <a:p>
            <a:pPr>
              <a:lnSpc>
                <a:spcPct val="150000"/>
              </a:lnSpc>
            </a:pPr>
            <a:endParaRPr lang="en-US" sz="2000" b="1" dirty="0" smtClean="0"/>
          </a:p>
          <a:p>
            <a:pPr>
              <a:lnSpc>
                <a:spcPct val="150000"/>
              </a:lnSpc>
            </a:pPr>
            <a:endParaRPr lang="en-US" sz="2000" b="1" dirty="0" smtClean="0"/>
          </a:p>
          <a:p>
            <a:pPr>
              <a:lnSpc>
                <a:spcPct val="150000"/>
              </a:lnSpc>
            </a:pPr>
            <a:endParaRPr lang="en-US" sz="2000" b="1" dirty="0" smtClean="0"/>
          </a:p>
          <a:p>
            <a:pPr>
              <a:lnSpc>
                <a:spcPct val="150000"/>
              </a:lnSpc>
            </a:pPr>
            <a:endParaRPr lang="en-US" sz="2000" b="1" dirty="0" smtClean="0"/>
          </a:p>
          <a:p>
            <a:pPr>
              <a:lnSpc>
                <a:spcPct val="150000"/>
              </a:lnSpc>
            </a:pPr>
            <a:endParaRPr lang="en-US" sz="2000" b="1" dirty="0"/>
          </a:p>
        </p:txBody>
      </p:sp>
      <p:sp>
        <p:nvSpPr>
          <p:cNvPr id="6" name="Rectangle 5"/>
          <p:cNvSpPr/>
          <p:nvPr/>
        </p:nvSpPr>
        <p:spPr>
          <a:xfrm>
            <a:off x="975360" y="3291840"/>
            <a:ext cx="10728960" cy="4801314"/>
          </a:xfrm>
          <a:prstGeom prst="rect">
            <a:avLst/>
          </a:prstGeom>
        </p:spPr>
        <p:txBody>
          <a:bodyPr wrap="square">
            <a:spAutoFit/>
          </a:bodyPr>
          <a:lstStyle/>
          <a:p>
            <a:r>
              <a:rPr lang="en-US" dirty="0" smtClean="0"/>
              <a:t>     </a:t>
            </a:r>
          </a:p>
          <a:p>
            <a:pPr>
              <a:lnSpc>
                <a:spcPct val="150000"/>
              </a:lnSpc>
            </a:pPr>
            <a:r>
              <a:rPr lang="en-US" b="1" dirty="0" smtClean="0"/>
              <a:t>            A </a:t>
            </a:r>
            <a:r>
              <a:rPr lang="en-US" sz="2400" b="1" dirty="0" smtClean="0"/>
              <a:t>planned economic development can hope to achieve a rate of growth which is politically acceptable. The most fundamental objective of planning is to alter the pattern of resources use and, if possible, to intensify such use in such a fashion as to achieve certain socially desirable goals.</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
            </a:r>
            <a:br>
              <a:rPr lang="en-US" dirty="0" smtClean="0"/>
            </a:br>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218</TotalTime>
  <Words>617</Words>
  <Application>WPS Presentation</Application>
  <PresentationFormat>Custom</PresentationFormat>
  <Paragraphs>154</Paragraphs>
  <Slides>21</Slides>
  <Notes>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Organic</vt:lpstr>
      <vt:lpstr>        REGIONAL PLANNING</vt:lpstr>
      <vt:lpstr>TYPES OF REGION</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II - M.Sc., GEOGRAPHY Elective Course(EC)  GEOGRAPHY OF REGIONAL PLANNING</dc:title>
  <dc:creator>Srinath shree</dc:creator>
  <cp:lastModifiedBy>ASHOK RAJ</cp:lastModifiedBy>
  <cp:revision>324</cp:revision>
  <dcterms:created xsi:type="dcterms:W3CDTF">2020-08-03T16:47:00Z</dcterms:created>
  <dcterms:modified xsi:type="dcterms:W3CDTF">2020-08-14T07:31:26Z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1033-11.2.0.9453</vt:lpwstr>
  </property>
</Properties>
</file>