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77" r:id="rId4"/>
    <p:sldId id="261" r:id="rId5"/>
    <p:sldId id="291" r:id="rId6"/>
    <p:sldId id="294" r:id="rId7"/>
    <p:sldId id="301" r:id="rId8"/>
    <p:sldId id="295" r:id="rId9"/>
    <p:sldId id="306" r:id="rId10"/>
    <p:sldId id="300" r:id="rId11"/>
    <p:sldId id="30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66"/>
    <a:srgbClr val="0911C7"/>
    <a:srgbClr val="0000CC"/>
    <a:srgbClr val="A80813"/>
    <a:srgbClr val="60045B"/>
    <a:srgbClr val="66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6380" autoAdjust="0"/>
  </p:normalViewPr>
  <p:slideViewPr>
    <p:cSldViewPr snapToGrid="0">
      <p:cViewPr varScale="1">
        <p:scale>
          <a:sx n="63" d="100"/>
          <a:sy n="63" d="100"/>
        </p:scale>
        <p:origin x="-984" y="-96"/>
      </p:cViewPr>
      <p:guideLst>
        <p:guide orient="horz" pos="2152"/>
        <p:guide pos="3832"/>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pPr/>
              <a:t>31-08-2020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pPr/>
              <a:t>31-08-2020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31-08-2020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31-08-2020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31-08-2020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31-08-2020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31-08-2020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31-08-2020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31-08-2020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31-08-2020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31-08-2020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31-08-2020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pPr/>
              <a:t>31-08-2020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pPr/>
              <a:t>31-08-2020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pPr/>
              <a:t>31-08-2020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pPr/>
              <a:t>31-08-2020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31-08-2020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31-08-2020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pPr/>
              <a:t>31-08-2020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400" y="2117725"/>
            <a:ext cx="6815455" cy="470535"/>
          </a:xfrm>
          <a:ln>
            <a:solidFill>
              <a:schemeClr val="bg1"/>
            </a:solidFill>
          </a:ln>
        </p:spPr>
        <p:txBody>
          <a:bodyPr/>
          <a:lstStyle/>
          <a:p>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400" b="1" dirty="0" smtClean="0">
                <a:solidFill>
                  <a:schemeClr val="accent4">
                    <a:lumMod val="50000"/>
                  </a:schemeClr>
                </a:solidFill>
              </a:rPr>
              <a:t/>
            </a:r>
            <a:br>
              <a:rPr lang="en-IN" sz="2400" b="1" dirty="0" smtClean="0">
                <a:solidFill>
                  <a:schemeClr val="accent4">
                    <a:lumMod val="50000"/>
                  </a:schemeClr>
                </a:solidFill>
              </a:rPr>
            </a:br>
            <a:r>
              <a:rPr lang="en-IN" sz="2400" b="1" dirty="0" smtClean="0">
                <a:solidFill>
                  <a:srgbClr val="0000CC"/>
                </a:solidFill>
              </a:rPr>
              <a:t>REGIONAL PLANNING</a:t>
            </a:r>
          </a:p>
        </p:txBody>
      </p:sp>
      <p:sp>
        <p:nvSpPr>
          <p:cNvPr id="3" name="Subtitle 2"/>
          <p:cNvSpPr>
            <a:spLocks noGrp="1"/>
          </p:cNvSpPr>
          <p:nvPr>
            <p:ph type="subTitle" idx="1"/>
          </p:nvPr>
        </p:nvSpPr>
        <p:spPr>
          <a:xfrm>
            <a:off x="2614930" y="2400300"/>
            <a:ext cx="6892925" cy="1835150"/>
          </a:xfrm>
        </p:spPr>
        <p:txBody>
          <a:bodyPr>
            <a:noAutofit/>
          </a:bodyPr>
          <a:lstStyle/>
          <a:p>
            <a:endParaRPr lang="en-IN" sz="1800" dirty="0" smtClean="0">
              <a:solidFill>
                <a:srgbClr val="002060"/>
              </a:solidFill>
              <a:latin typeface="Adobe Garamond Pro Bold" panose="02020702060506020403" pitchFamily="18" charset="0"/>
            </a:endParaRPr>
          </a:p>
          <a:p>
            <a:endParaRPr lang="en-IN" sz="1600" dirty="0">
              <a:solidFill>
                <a:srgbClr val="0911C7"/>
              </a:solidFill>
              <a:latin typeface="Adobe Garamond Pro Bold" panose="02020702060506020403" pitchFamily="18" charset="0"/>
            </a:endParaRPr>
          </a:p>
          <a:p>
            <a:endParaRPr lang="en-IN" sz="1600" dirty="0" smtClean="0">
              <a:gradFill>
                <a:gsLst>
                  <a:gs pos="0">
                    <a:srgbClr val="012D86"/>
                  </a:gs>
                  <a:gs pos="100000">
                    <a:srgbClr val="0E2557"/>
                  </a:gs>
                </a:gsLst>
                <a:lin scaled="0"/>
              </a:gradFill>
              <a:latin typeface="Adobe Garamond Pro Bold" panose="02020702060506020403" pitchFamily="18" charset="0"/>
            </a:endParaRPr>
          </a:p>
          <a:p>
            <a:pPr lvl="1" algn="l"/>
            <a:r>
              <a:rPr lang="en-IN" sz="1500" dirty="0" smtClean="0">
                <a:gradFill>
                  <a:gsLst>
                    <a:gs pos="0">
                      <a:srgbClr val="012D86"/>
                    </a:gs>
                    <a:gs pos="100000">
                      <a:srgbClr val="0E2557"/>
                    </a:gs>
                  </a:gsLst>
                  <a:lin scaled="0"/>
                </a:gradFill>
                <a:latin typeface="Adobe Garamond Pro Bold" panose="02020702060506020403" pitchFamily="18" charset="0"/>
              </a:rPr>
              <a:t>							</a:t>
            </a:r>
            <a:r>
              <a:rPr lang="en-IN" sz="1600" b="1" dirty="0" smtClean="0">
                <a:solidFill>
                  <a:schemeClr val="bg2">
                    <a:lumMod val="10000"/>
                  </a:schemeClr>
                </a:solidFill>
                <a:latin typeface="Adobe Garamond Pro Bold" panose="02020702060506020403" pitchFamily="18" charset="0"/>
              </a:rPr>
              <a:t>Mrs.B.ANUSUYA</a:t>
            </a:r>
            <a:r>
              <a:rPr lang="en-IN" sz="1600" b="1" dirty="0">
                <a:solidFill>
                  <a:schemeClr val="bg2">
                    <a:lumMod val="10000"/>
                  </a:schemeClr>
                </a:solidFill>
                <a:latin typeface="Adobe Garamond Pro Bold" panose="02020702060506020403" pitchFamily="18" charset="0"/>
              </a:rPr>
              <a:t>,</a:t>
            </a:r>
          </a:p>
          <a:p>
            <a:pPr lvl="1" algn="l"/>
            <a:r>
              <a:rPr lang="en-IN" sz="1600" b="1" dirty="0" smtClean="0">
                <a:solidFill>
                  <a:schemeClr val="bg2">
                    <a:lumMod val="10000"/>
                  </a:schemeClr>
                </a:solidFill>
                <a:latin typeface="Adobe Garamond Pro Bold" panose="02020702060506020403" pitchFamily="18" charset="0"/>
              </a:rPr>
              <a:t>							Assistant </a:t>
            </a:r>
            <a:r>
              <a:rPr lang="en-IN" sz="1600" b="1" dirty="0">
                <a:solidFill>
                  <a:schemeClr val="bg2">
                    <a:lumMod val="10000"/>
                  </a:schemeClr>
                </a:solidFill>
                <a:latin typeface="Adobe Garamond Pro Bold" panose="02020702060506020403" pitchFamily="18" charset="0"/>
              </a:rPr>
              <a:t>Professor &amp; Head,</a:t>
            </a:r>
          </a:p>
          <a:p>
            <a:pPr lvl="1" algn="l"/>
            <a:r>
              <a:rPr lang="en-IN" sz="1600" b="1" dirty="0" smtClean="0">
                <a:solidFill>
                  <a:schemeClr val="bg2">
                    <a:lumMod val="10000"/>
                  </a:schemeClr>
                </a:solidFill>
                <a:latin typeface="Adobe Garamond Pro Bold" panose="02020702060506020403" pitchFamily="18" charset="0"/>
              </a:rPr>
              <a:t>							Department </a:t>
            </a:r>
            <a:r>
              <a:rPr lang="en-IN" sz="1600" b="1" dirty="0">
                <a:solidFill>
                  <a:schemeClr val="bg2">
                    <a:lumMod val="10000"/>
                  </a:schemeClr>
                </a:solidFill>
                <a:latin typeface="Adobe Garamond Pro Bold" panose="02020702060506020403" pitchFamily="18" charset="0"/>
              </a:rPr>
              <a:t>of Geography,</a:t>
            </a:r>
          </a:p>
          <a:p>
            <a:pPr lvl="1" algn="l"/>
            <a:r>
              <a:rPr lang="en-IN" sz="1600" b="1" dirty="0" smtClean="0">
                <a:solidFill>
                  <a:schemeClr val="bg2">
                    <a:lumMod val="10000"/>
                  </a:schemeClr>
                </a:solidFill>
                <a:latin typeface="Adobe Garamond Pro Bold" panose="02020702060506020403" pitchFamily="18" charset="0"/>
              </a:rPr>
              <a:t>							Government </a:t>
            </a:r>
            <a:r>
              <a:rPr lang="en-IN" sz="1600" b="1" dirty="0">
                <a:solidFill>
                  <a:schemeClr val="bg2">
                    <a:lumMod val="10000"/>
                  </a:schemeClr>
                </a:solidFill>
                <a:latin typeface="Adobe Garamond Pro Bold" panose="02020702060506020403" pitchFamily="18" charset="0"/>
              </a:rPr>
              <a:t>College for Women</a:t>
            </a:r>
            <a:r>
              <a:rPr lang="en-US" altLang="en-IN" sz="1600" b="1" dirty="0">
                <a:solidFill>
                  <a:schemeClr val="bg2">
                    <a:lumMod val="10000"/>
                  </a:schemeClr>
                </a:solidFill>
                <a:latin typeface="Adobe Garamond Pro Bold" panose="02020702060506020403" pitchFamily="18" charset="0"/>
              </a:rPr>
              <a:t>,</a:t>
            </a:r>
            <a:r>
              <a:rPr lang="en-IN" sz="1600" b="1" dirty="0">
                <a:solidFill>
                  <a:schemeClr val="bg2">
                    <a:lumMod val="10000"/>
                  </a:schemeClr>
                </a:solidFill>
                <a:latin typeface="Adobe Garamond Pro Bold" panose="02020702060506020403" pitchFamily="18" charset="0"/>
              </a:rPr>
              <a:t> </a:t>
            </a:r>
            <a:r>
              <a:rPr lang="en-IN" sz="1600" b="1" dirty="0" smtClean="0">
                <a:solidFill>
                  <a:schemeClr val="bg2">
                    <a:lumMod val="10000"/>
                  </a:schemeClr>
                </a:solidFill>
                <a:latin typeface="Adobe Garamond Pro Bold" panose="02020702060506020403" pitchFamily="18" charset="0"/>
              </a:rPr>
              <a:t>							Kumbakonam</a:t>
            </a:r>
            <a:r>
              <a:rPr lang="en-IN" sz="1600" b="1" dirty="0">
                <a:solidFill>
                  <a:schemeClr val="bg2">
                    <a:lumMod val="10000"/>
                  </a:schemeClr>
                </a:solidFill>
                <a:latin typeface="Adobe Garamond Pro Bold" panose="02020702060506020403" pitchFamily="18" charset="0"/>
              </a:rPr>
              <a:t>.</a:t>
            </a:r>
          </a:p>
        </p:txBody>
      </p:sp>
      <p:sp>
        <p:nvSpPr>
          <p:cNvPr id="4" name="Rounded Rectangle 3"/>
          <p:cNvSpPr/>
          <p:nvPr/>
        </p:nvSpPr>
        <p:spPr>
          <a:xfrm>
            <a:off x="675249" y="0"/>
            <a:ext cx="10663311" cy="12238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p>
          <a:p>
            <a:pPr algn="ctr"/>
            <a:r>
              <a:rPr lang="en-IN" sz="2400" dirty="0" smtClean="0">
                <a:solidFill>
                  <a:schemeClr val="accent2">
                    <a:lumMod val="75000"/>
                  </a:schemeClr>
                </a:solidFill>
                <a:latin typeface="Britannic Bold" panose="020B0903060703020204" pitchFamily="34" charset="0"/>
                <a:ea typeface="Adobe Fan Heiti Std B" panose="020B0700000000000000" pitchFamily="34" charset="-128"/>
              </a:rPr>
              <a:t>DEPARTMENT OF GEOGRAPHY</a:t>
            </a:r>
          </a:p>
          <a:p>
            <a:pPr algn="ctr"/>
            <a:endParaRPr lang="en-IN" sz="2400" dirty="0" smtClean="0">
              <a:solidFill>
                <a:schemeClr val="accent2">
                  <a:lumMod val="75000"/>
                </a:schemeClr>
              </a:solidFill>
              <a:latin typeface="Britannic Bold" panose="020B0903060703020204" pitchFamily="34" charset="0"/>
              <a:ea typeface="Adobe Fan Heiti Std B" panose="020B0700000000000000" pitchFamily="34" charset="-128"/>
            </a:endParaRPr>
          </a:p>
        </p:txBody>
      </p:sp>
      <p:sp>
        <p:nvSpPr>
          <p:cNvPr id="6" name="Rectangle 5"/>
          <p:cNvSpPr/>
          <p:nvPr/>
        </p:nvSpPr>
        <p:spPr>
          <a:xfrm>
            <a:off x="2841674" y="1614932"/>
            <a:ext cx="6485206"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rgbClr val="C00000"/>
                </a:solidFill>
              </a:rPr>
              <a:t>II – M.Sc - Geography, Elective course (EC)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9150" y="857885"/>
            <a:ext cx="10633075" cy="5431155"/>
          </a:xfrm>
        </p:spPr>
        <p:txBody>
          <a:bodyPr>
            <a:noAutofit/>
          </a:bodyPr>
          <a:lstStyle/>
          <a:p>
            <a:pPr marL="0" indent="0">
              <a:buNone/>
            </a:pPr>
            <a:r>
              <a:rPr lang="en-US" sz="4000" b="1" dirty="0" smtClean="0">
                <a:solidFill>
                  <a:srgbClr val="FF0000"/>
                </a:solidFill>
                <a:sym typeface="+mn-ea"/>
              </a:rPr>
              <a:t>Assessment:</a:t>
            </a:r>
          </a:p>
          <a:p>
            <a:pPr marL="0" indent="0">
              <a:buNone/>
            </a:pPr>
            <a:r>
              <a:rPr lang="en-US" sz="4000" b="1" dirty="0" smtClean="0">
                <a:solidFill>
                  <a:srgbClr val="FF0000"/>
                </a:solidFill>
                <a:sym typeface="+mn-ea"/>
              </a:rPr>
              <a:t> </a:t>
            </a:r>
            <a:r>
              <a:rPr lang="en-US" sz="4000" b="1" dirty="0" smtClean="0">
                <a:solidFill>
                  <a:srgbClr val="FF0000"/>
                </a:solidFill>
                <a:sym typeface="+mn-ea"/>
              </a:rPr>
              <a:t> </a:t>
            </a:r>
            <a:r>
              <a:rPr lang="en-US" sz="3200" b="1" dirty="0" smtClean="0">
                <a:solidFill>
                  <a:schemeClr val="tx1"/>
                </a:solidFill>
                <a:sym typeface="+mn-ea"/>
              </a:rPr>
              <a:t>(a) The National Income of India increased and the percapita income increased by 8%.</a:t>
            </a:r>
          </a:p>
          <a:p>
            <a:pPr marL="0" indent="0">
              <a:buNone/>
            </a:pPr>
            <a:r>
              <a:rPr lang="en-US" sz="3200" b="1" dirty="0" smtClean="0">
                <a:solidFill>
                  <a:schemeClr val="tx1"/>
                </a:solidFill>
                <a:sym typeface="+mn-ea"/>
              </a:rPr>
              <a:t>  (b) Food production increased by 15%</a:t>
            </a:r>
          </a:p>
          <a:p>
            <a:pPr marL="0" indent="0">
              <a:buNone/>
            </a:pPr>
            <a:r>
              <a:rPr lang="en-US" sz="3200" b="1" dirty="0" smtClean="0">
                <a:solidFill>
                  <a:schemeClr val="tx1"/>
                </a:solidFill>
                <a:sym typeface="+mn-ea"/>
              </a:rPr>
              <a:t>  (c) The second plan being essentially an industry and transport plan. India started producing large quantities of machinery, machine tools for Agriculture, Industry and Transport, heavy electrical equipment and scientific instruments.</a:t>
            </a:r>
            <a:endParaRPr lang="en-US" sz="3200" b="1" dirty="0">
              <a:solidFill>
                <a:schemeClr val="tx1"/>
              </a:solidFill>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917700"/>
            <a:ext cx="9601200" cy="2066290"/>
          </a:xfrm>
        </p:spPr>
        <p:txBody>
          <a:bodyPr>
            <a:normAutofit/>
          </a:bodyPr>
          <a:lstStyle/>
          <a:p>
            <a:r>
              <a:rPr lang="en-US" sz="8000" dirty="0">
                <a:solidFill>
                  <a:srgbClr val="002060"/>
                </a:solidFill>
                <a:latin typeface="Bernard MT Condensed" pitchFamily="18" charset="0"/>
                <a:cs typeface="Bodoni MT Black" panose="02070A03080606020203" charset="0"/>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 y="635635"/>
            <a:ext cx="10833100" cy="1773555"/>
          </a:xfrm>
        </p:spPr>
        <p:txBody>
          <a:bodyPr>
            <a:noAutofit/>
          </a:bodyPr>
          <a:lstStyle/>
          <a:p>
            <a:r>
              <a:rPr lang="en-US" altLang="en-IN" sz="3600" dirty="0">
                <a:solidFill>
                  <a:schemeClr val="tx1"/>
                </a:solidFill>
                <a:latin typeface="Javanese Text" panose="02000000000000000000" charset="0"/>
                <a:cs typeface="Javanese Text" panose="02000000000000000000" charset="0"/>
              </a:rPr>
              <a:t>UNIT: III</a:t>
            </a:r>
            <a:br>
              <a:rPr lang="en-US" altLang="en-IN" sz="3600" dirty="0">
                <a:solidFill>
                  <a:schemeClr val="tx1"/>
                </a:solidFill>
                <a:latin typeface="Javanese Text" panose="02000000000000000000" charset="0"/>
                <a:cs typeface="Javanese Text" panose="02000000000000000000" charset="0"/>
              </a:rPr>
            </a:br>
            <a:r>
              <a:rPr lang="en-US" altLang="en-IN" dirty="0">
                <a:solidFill>
                  <a:srgbClr val="0911C7"/>
                </a:solidFill>
                <a:latin typeface="Javanese Text" panose="02000000000000000000" charset="0"/>
                <a:cs typeface="Javanese Text" panose="02000000000000000000" charset="0"/>
              </a:rPr>
              <a:t>PLANNING </a:t>
            </a:r>
            <a:r>
              <a:rPr lang="en-US" altLang="en-IN" dirty="0" smtClean="0">
                <a:solidFill>
                  <a:srgbClr val="0911C7"/>
                </a:solidFill>
                <a:latin typeface="Javanese Text" panose="02000000000000000000" charset="0"/>
                <a:cs typeface="Javanese Text" panose="02000000000000000000" charset="0"/>
              </a:rPr>
              <a:t>COMMISSION</a:t>
            </a:r>
            <a:endParaRPr lang="en-US" altLang="en-IN" dirty="0">
              <a:solidFill>
                <a:srgbClr val="0911C7"/>
              </a:solidFill>
              <a:latin typeface="Javanese Text" panose="02000000000000000000" charset="0"/>
              <a:cs typeface="Javanese Text" panose="02000000000000000000" charset="0"/>
            </a:endParaRPr>
          </a:p>
        </p:txBody>
      </p:sp>
      <p:sp>
        <p:nvSpPr>
          <p:cNvPr id="3" name="Content Placeholder 2"/>
          <p:cNvSpPr>
            <a:spLocks noGrp="1"/>
          </p:cNvSpPr>
          <p:nvPr>
            <p:ph idx="1"/>
          </p:nvPr>
        </p:nvSpPr>
        <p:spPr>
          <a:xfrm>
            <a:off x="633095" y="1758950"/>
            <a:ext cx="10720705" cy="4429125"/>
          </a:xfrm>
        </p:spPr>
        <p:txBody>
          <a:bodyPr>
            <a:noAutofit/>
          </a:bodyPr>
          <a:lstStyle/>
          <a:p>
            <a:pPr marL="457200" indent="-457200" algn="just">
              <a:lnSpc>
                <a:spcPct val="150000"/>
              </a:lnSpc>
              <a:buNone/>
            </a:pPr>
            <a:r>
              <a:rPr lang="en-US" b="1" dirty="0" smtClean="0"/>
              <a:t> </a:t>
            </a:r>
            <a:r>
              <a:rPr lang="en-US" sz="3200" b="1" dirty="0" smtClean="0"/>
              <a:t> </a:t>
            </a:r>
            <a:r>
              <a:rPr lang="en-US" sz="3200" b="1" dirty="0" smtClean="0">
                <a:solidFill>
                  <a:srgbClr val="FF0000"/>
                </a:solidFill>
              </a:rPr>
              <a:t>Role of Planning Commission: </a:t>
            </a:r>
            <a:r>
              <a:rPr lang="en-US" sz="2800" b="1" dirty="0" smtClean="0">
                <a:solidFill>
                  <a:schemeClr val="tx1"/>
                </a:solidFill>
              </a:rPr>
              <a:t>The Planning Commission is an extra-</a:t>
            </a:r>
            <a:r>
              <a:rPr lang="en-US" sz="2800" b="1" dirty="0" err="1" smtClean="0">
                <a:solidFill>
                  <a:schemeClr val="tx1"/>
                </a:solidFill>
              </a:rPr>
              <a:t>consitutional</a:t>
            </a:r>
            <a:r>
              <a:rPr lang="en-US" sz="2800" b="1" dirty="0" smtClean="0">
                <a:solidFill>
                  <a:schemeClr val="tx1"/>
                </a:solidFill>
              </a:rPr>
              <a:t> and non statuary body set up in 1950, by a Government resolution. The Prime Minister is it’s                         ex-officio chairman. It acts as an advisory body to the union Government for the formulation of the most effective and prepare a plan for the most effective and balanced utilization of the country’s resources. </a:t>
            </a:r>
            <a:endParaRPr lang="en-US" b="1" dirty="0" smtClean="0">
              <a:solidFill>
                <a:schemeClr val="tx1"/>
              </a:solidFill>
            </a:endParaRPr>
          </a:p>
          <a:p>
            <a:pPr marL="457200" indent="-457200" algn="just">
              <a:lnSpc>
                <a:spcPct val="150000"/>
              </a:lnSpc>
              <a:buNone/>
            </a:pPr>
            <a:r>
              <a:rPr lang="en-US" sz="3200" b="1" dirty="0" smtClean="0">
                <a:solidFill>
                  <a:srgbClr val="FF0000"/>
                </a:solidFill>
              </a:rPr>
              <a:t>                 </a:t>
            </a:r>
            <a:endParaRPr lang="en-US" sz="28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225" y="426720"/>
            <a:ext cx="10813415" cy="6431280"/>
          </a:xfrm>
        </p:spPr>
        <p:txBody>
          <a:bodyPr>
            <a:normAutofit fontScale="37500" lnSpcReduction="20000"/>
          </a:bodyPr>
          <a:lstStyle/>
          <a:p>
            <a:pPr marL="0" indent="0">
              <a:lnSpc>
                <a:spcPct val="200000"/>
              </a:lnSpc>
              <a:buFont typeface="Wingdings" panose="05000000000000000000" charset="0"/>
              <a:buNone/>
            </a:pPr>
            <a:r>
              <a:rPr lang="en-US" altLang="en-IN" sz="9600" b="1" dirty="0" smtClean="0">
                <a:solidFill>
                  <a:schemeClr val="tx1"/>
                </a:solidFill>
                <a:latin typeface="Bell MT" panose="02020503060305020303" pitchFamily="18" charset="0"/>
              </a:rPr>
              <a:t>      </a:t>
            </a:r>
            <a:r>
              <a:rPr lang="en-US" altLang="en-IN" sz="8000" b="1" dirty="0" smtClean="0">
                <a:solidFill>
                  <a:schemeClr val="tx1"/>
                </a:solidFill>
                <a:latin typeface="Bell MT" panose="02020503060305020303" pitchFamily="18" charset="0"/>
              </a:rPr>
              <a:t>The National Development Council (N.D.C) was set up in 1959 as an adjacent to the Planning Commission to associate the states in the formulation of plans. The NDC is also extra-constitutional body. The NDC consists of prime ministers, chief-ministers of states, members of the Planning Commission and since 1967, all members of the union cabinet and administration of the union territories.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3415" y="620395"/>
            <a:ext cx="10899140" cy="5615305"/>
          </a:xfrm>
        </p:spPr>
        <p:txBody>
          <a:bodyPr>
            <a:noAutofit/>
          </a:bodyPr>
          <a:lstStyle/>
          <a:p>
            <a:pPr>
              <a:buNone/>
            </a:pPr>
            <a:r>
              <a:rPr lang="en-US" altLang="en-IN" sz="2000" dirty="0" smtClean="0">
                <a:solidFill>
                  <a:schemeClr val="tx1"/>
                </a:solidFill>
                <a:latin typeface="Bell MT" panose="02020503060305020303" pitchFamily="18" charset="0"/>
              </a:rPr>
              <a:t>                </a:t>
            </a:r>
            <a:r>
              <a:rPr lang="en-US" altLang="en-IN" sz="2800" dirty="0" smtClean="0">
                <a:solidFill>
                  <a:schemeClr val="tx1"/>
                </a:solidFill>
                <a:latin typeface="Bell MT" panose="02020503060305020303" pitchFamily="18" charset="0"/>
              </a:rPr>
              <a:t>The real stage of making and implementing a plan thus followed.</a:t>
            </a:r>
            <a:endParaRPr lang="en-US" altLang="en-IN" sz="2000" dirty="0" smtClean="0">
              <a:solidFill>
                <a:schemeClr val="tx1"/>
              </a:solidFill>
              <a:latin typeface="Bell MT" panose="02020503060305020303" pitchFamily="18" charset="0"/>
            </a:endParaRPr>
          </a:p>
          <a:p>
            <a:pPr>
              <a:buNone/>
            </a:pPr>
            <a:r>
              <a:rPr lang="en-US" altLang="en-IN" sz="2800" b="1" dirty="0" smtClean="0">
                <a:solidFill>
                  <a:srgbClr val="FF0000"/>
                </a:solidFill>
                <a:latin typeface="Bell MT" panose="02020503060305020303" pitchFamily="18" charset="0"/>
              </a:rPr>
              <a:t>FIRST FIVE YEAR PLAN (1951-1956)</a:t>
            </a:r>
          </a:p>
          <a:p>
            <a:pPr>
              <a:lnSpc>
                <a:spcPct val="150000"/>
              </a:lnSpc>
              <a:buNone/>
            </a:pPr>
            <a:r>
              <a:rPr lang="en-US" altLang="en-IN" sz="2800" b="1" dirty="0" smtClean="0">
                <a:solidFill>
                  <a:srgbClr val="FF0000"/>
                </a:solidFill>
                <a:latin typeface="Bell MT" panose="02020503060305020303" pitchFamily="18" charset="0"/>
              </a:rPr>
              <a:t>       </a:t>
            </a:r>
            <a:r>
              <a:rPr lang="en-US" altLang="en-IN" sz="2800" b="1" dirty="0" smtClean="0">
                <a:solidFill>
                  <a:schemeClr val="tx1"/>
                </a:solidFill>
                <a:latin typeface="Bell MT" panose="02020503060305020303" pitchFamily="18" charset="0"/>
              </a:rPr>
              <a:t>The </a:t>
            </a:r>
            <a:r>
              <a:rPr lang="en-US" altLang="en-IN" sz="2800" b="1" dirty="0" smtClean="0">
                <a:solidFill>
                  <a:srgbClr val="FF0000"/>
                </a:solidFill>
                <a:latin typeface="Bell MT" panose="02020503060305020303" pitchFamily="18" charset="0"/>
              </a:rPr>
              <a:t>First </a:t>
            </a:r>
            <a:r>
              <a:rPr lang="en-US" altLang="en-IN" sz="2800" b="1" dirty="0" smtClean="0">
                <a:solidFill>
                  <a:srgbClr val="FF0000"/>
                </a:solidFill>
                <a:latin typeface="Bell MT" panose="02020503060305020303" pitchFamily="18" charset="0"/>
              </a:rPr>
              <a:t>Five Year plan </a:t>
            </a:r>
            <a:r>
              <a:rPr lang="en-US" altLang="en-IN" sz="2800" b="1" dirty="0" smtClean="0">
                <a:solidFill>
                  <a:schemeClr val="tx1"/>
                </a:solidFill>
                <a:latin typeface="Bell MT" panose="02020503060305020303" pitchFamily="18" charset="0"/>
              </a:rPr>
              <a:t>was launched in </a:t>
            </a:r>
            <a:r>
              <a:rPr lang="en-US" altLang="en-IN" sz="2800" b="1" dirty="0" smtClean="0">
                <a:solidFill>
                  <a:srgbClr val="FF0000"/>
                </a:solidFill>
                <a:latin typeface="Bell MT" panose="02020503060305020303" pitchFamily="18" charset="0"/>
              </a:rPr>
              <a:t>1950-51</a:t>
            </a:r>
            <a:r>
              <a:rPr lang="en-US" altLang="en-IN" sz="2800" b="1" dirty="0" smtClean="0">
                <a:solidFill>
                  <a:schemeClr val="tx1"/>
                </a:solidFill>
                <a:latin typeface="Bell MT" panose="02020503060305020303" pitchFamily="18" charset="0"/>
              </a:rPr>
              <a:t>. At the time of the plan, India was faced </a:t>
            </a:r>
            <a:r>
              <a:rPr lang="en-US" altLang="en-IN" sz="2800" b="1" dirty="0" smtClean="0">
                <a:solidFill>
                  <a:srgbClr val="C00000"/>
                </a:solidFill>
                <a:latin typeface="Bell MT" panose="02020503060305020303" pitchFamily="18" charset="0"/>
              </a:rPr>
              <a:t>with the problem of influence of pain of refugees, severe food shortage, and mounting inflation. </a:t>
            </a:r>
            <a:r>
              <a:rPr lang="en-US" altLang="en-IN" sz="2800" b="1" dirty="0" smtClean="0">
                <a:solidFill>
                  <a:schemeClr val="tx1"/>
                </a:solidFill>
                <a:latin typeface="Bell MT" panose="02020503060305020303" pitchFamily="18" charset="0"/>
              </a:rPr>
              <a:t>Moreover, there was </a:t>
            </a:r>
            <a:r>
              <a:rPr lang="en-US" altLang="en-IN" sz="2800" b="1" dirty="0" smtClean="0">
                <a:solidFill>
                  <a:srgbClr val="002060"/>
                </a:solidFill>
                <a:latin typeface="Bell MT" panose="02020503060305020303" pitchFamily="18" charset="0"/>
              </a:rPr>
              <a:t>disequilibrium in the economy caused by the Second World War as well as partition. </a:t>
            </a:r>
            <a:r>
              <a:rPr lang="en-US" altLang="en-IN" sz="2800" b="1" dirty="0" smtClean="0">
                <a:solidFill>
                  <a:schemeClr val="tx1"/>
                </a:solidFill>
                <a:latin typeface="Bell MT" panose="02020503060305020303" pitchFamily="18" charset="0"/>
              </a:rPr>
              <a:t>The highest priority was given to Agriculture to overcome the food crisis and to curler (to Content) inflation.      </a:t>
            </a:r>
            <a:endParaRPr lang="en-US" altLang="en-IN" sz="3600" b="1" dirty="0" smtClean="0">
              <a:solidFill>
                <a:schemeClr val="tx1"/>
              </a:solidFill>
              <a:latin typeface="Bell MT" panose="02020503060305020303" pitchFamily="18" charset="0"/>
            </a:endParaRPr>
          </a:p>
          <a:p>
            <a:pPr>
              <a:lnSpc>
                <a:spcPct val="150000"/>
              </a:lnSpc>
              <a:buNone/>
            </a:pPr>
            <a:endParaRPr lang="en-US" altLang="en-IN" sz="2800" b="1" dirty="0" smtClean="0">
              <a:solidFill>
                <a:schemeClr val="tx1"/>
              </a:solidFill>
              <a:latin typeface="Bell MT" panose="02020503060305020303" pitchFamily="18" charset="0"/>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0" y="515620"/>
            <a:ext cx="10744200" cy="5839460"/>
          </a:xfrm>
        </p:spPr>
        <p:txBody>
          <a:bodyPr>
            <a:noAutofit/>
          </a:bodyPr>
          <a:lstStyle/>
          <a:p>
            <a:pPr marL="0" indent="0">
              <a:lnSpc>
                <a:spcPct val="100000"/>
              </a:lnSpc>
              <a:buNone/>
            </a:pPr>
            <a:r>
              <a:rPr lang="en-US" dirty="0"/>
              <a:t>       </a:t>
            </a:r>
            <a:r>
              <a:rPr lang="en-US" b="1" dirty="0"/>
              <a:t> </a:t>
            </a:r>
            <a:r>
              <a:rPr lang="en-US" sz="3600" b="1" dirty="0" smtClean="0">
                <a:solidFill>
                  <a:srgbClr val="FF0000"/>
                </a:solidFill>
              </a:rPr>
              <a:t>Objectives:</a:t>
            </a:r>
            <a:endParaRPr lang="en-US" b="1" dirty="0" smtClean="0">
              <a:solidFill>
                <a:srgbClr val="FF0000"/>
              </a:solidFill>
            </a:endParaRPr>
          </a:p>
          <a:p>
            <a:pPr marL="0" indent="0">
              <a:lnSpc>
                <a:spcPct val="100000"/>
              </a:lnSpc>
              <a:buNone/>
            </a:pPr>
            <a:r>
              <a:rPr lang="en-US" sz="3200" b="1" dirty="0" smtClean="0"/>
              <a:t>     (</a:t>
            </a:r>
            <a:r>
              <a:rPr lang="en-US" sz="2800" b="1" dirty="0" err="1" smtClean="0"/>
              <a:t>i</a:t>
            </a:r>
            <a:r>
              <a:rPr lang="en-US" sz="2800" b="1" dirty="0" smtClean="0"/>
              <a:t>) To introduce </a:t>
            </a:r>
            <a:r>
              <a:rPr lang="en-US" sz="2800" b="1" dirty="0" smtClean="0"/>
              <a:t>Food </a:t>
            </a:r>
            <a:r>
              <a:rPr lang="en-US" sz="2800" b="1" dirty="0" smtClean="0"/>
              <a:t>Production.</a:t>
            </a:r>
          </a:p>
          <a:p>
            <a:pPr marL="0" indent="0">
              <a:lnSpc>
                <a:spcPct val="100000"/>
              </a:lnSpc>
              <a:buNone/>
            </a:pPr>
            <a:r>
              <a:rPr lang="en-US" sz="2800" b="1" dirty="0" smtClean="0"/>
              <a:t>     (ii) To fully utilize available </a:t>
            </a:r>
            <a:r>
              <a:rPr lang="en-US" sz="2800" b="1" dirty="0" smtClean="0"/>
              <a:t>Raw-Materials</a:t>
            </a:r>
            <a:r>
              <a:rPr lang="en-US" sz="2800" b="1" dirty="0" smtClean="0"/>
              <a:t>.</a:t>
            </a:r>
          </a:p>
          <a:p>
            <a:pPr marL="0" indent="0">
              <a:lnSpc>
                <a:spcPct val="100000"/>
              </a:lnSpc>
              <a:buNone/>
            </a:pPr>
            <a:r>
              <a:rPr lang="en-US" sz="2800" b="1" dirty="0" smtClean="0"/>
              <a:t>     (iii)  To correct the disequilibrium in the economy which was        created by the </a:t>
            </a:r>
            <a:r>
              <a:rPr lang="en-US" sz="2800" b="1" dirty="0" smtClean="0">
                <a:solidFill>
                  <a:srgbClr val="FF0000"/>
                </a:solidFill>
              </a:rPr>
              <a:t>Second World War </a:t>
            </a:r>
            <a:r>
              <a:rPr lang="en-US" sz="2800" b="1" dirty="0" smtClean="0">
                <a:solidFill>
                  <a:srgbClr val="FF0000"/>
                </a:solidFill>
              </a:rPr>
              <a:t>(1939-45) </a:t>
            </a:r>
            <a:r>
              <a:rPr lang="en-US" sz="2800" b="1" dirty="0" smtClean="0"/>
              <a:t>and partition of India.</a:t>
            </a:r>
          </a:p>
          <a:p>
            <a:pPr marL="0" indent="0">
              <a:lnSpc>
                <a:spcPct val="100000"/>
              </a:lnSpc>
              <a:buNone/>
            </a:pPr>
            <a:r>
              <a:rPr lang="en-US" sz="2800" b="1" dirty="0" smtClean="0"/>
              <a:t>     (iv) To check inflationary pressure.</a:t>
            </a:r>
          </a:p>
          <a:p>
            <a:pPr marL="0" indent="0">
              <a:lnSpc>
                <a:spcPct val="100000"/>
              </a:lnSpc>
              <a:buNone/>
            </a:pPr>
            <a:r>
              <a:rPr lang="en-US" sz="2800" b="1" dirty="0" smtClean="0"/>
              <a:t>     (v) To build economic overheads such as roads, railways, irrigation, power etc.,</a:t>
            </a:r>
          </a:p>
          <a:p>
            <a:pPr marL="0" indent="0">
              <a:lnSpc>
                <a:spcPct val="100000"/>
              </a:lnSpc>
              <a:buNone/>
            </a:pPr>
            <a:r>
              <a:rPr lang="en-US" sz="2800" b="1" dirty="0" smtClean="0"/>
              <a:t>     (vi) To reduce inequalities in income and wealth.</a:t>
            </a:r>
            <a:endParaRPr lang="en-US" sz="2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785" y="642620"/>
            <a:ext cx="10806430" cy="5572760"/>
          </a:xfrm>
        </p:spPr>
        <p:txBody>
          <a:bodyPr>
            <a:noAutofit/>
          </a:bodyPr>
          <a:lstStyle/>
          <a:p>
            <a:pPr marL="0" indent="0" algn="l">
              <a:buNone/>
            </a:pPr>
            <a:r>
              <a:rPr lang="en-US" sz="3200" b="1" dirty="0" smtClean="0">
                <a:solidFill>
                  <a:srgbClr val="FF0000"/>
                </a:solidFill>
              </a:rPr>
              <a:t>Outlay:</a:t>
            </a:r>
            <a:endParaRPr lang="en-US" sz="3200" b="1" dirty="0">
              <a:solidFill>
                <a:srgbClr val="FF0000"/>
              </a:solidFill>
            </a:endParaRPr>
          </a:p>
          <a:p>
            <a:pPr marL="0" indent="0">
              <a:buNone/>
            </a:pPr>
            <a:r>
              <a:rPr lang="en-US" sz="2800" b="1" dirty="0" smtClean="0"/>
              <a:t>             </a:t>
            </a:r>
            <a:r>
              <a:rPr lang="en-US" sz="3200" b="1" dirty="0" smtClean="0"/>
              <a:t>The total proposed outlay was </a:t>
            </a:r>
            <a:r>
              <a:rPr lang="en-US" sz="3200" b="1" dirty="0" smtClean="0"/>
              <a:t>Rs.870  </a:t>
            </a:r>
            <a:r>
              <a:rPr lang="en-US" sz="3200" b="1" dirty="0" smtClean="0"/>
              <a:t>crore of which </a:t>
            </a:r>
            <a:r>
              <a:rPr lang="en-US" sz="3200" b="1" dirty="0" smtClean="0"/>
              <a:t>Rs.2070 </a:t>
            </a:r>
            <a:r>
              <a:rPr lang="en-US" sz="3200" b="1" dirty="0" smtClean="0"/>
              <a:t>crore ( later-revised to </a:t>
            </a:r>
            <a:r>
              <a:rPr lang="en-US" sz="3200" b="1" dirty="0" smtClean="0"/>
              <a:t>Rs.2378 </a:t>
            </a:r>
            <a:r>
              <a:rPr lang="en-US" sz="3200" b="1" dirty="0" smtClean="0"/>
              <a:t>crore) was the outlay for the public sector outlay was 1960 crore and 44.6% of the total </a:t>
            </a:r>
            <a:r>
              <a:rPr lang="en-US" sz="3200" b="1" dirty="0" smtClean="0"/>
              <a:t>out lawed </a:t>
            </a:r>
            <a:r>
              <a:rPr lang="en-US" sz="3200" b="1" dirty="0" smtClean="0"/>
              <a:t>was devoted to development work. The investment of private sector amounted to Rs-1800 crore.</a:t>
            </a:r>
          </a:p>
          <a:p>
            <a:pPr marL="0" indent="0">
              <a:buNone/>
            </a:pPr>
            <a:r>
              <a:rPr lang="en-US" sz="3200" b="1" dirty="0" smtClean="0"/>
              <a:t>    India’s </a:t>
            </a:r>
            <a:r>
              <a:rPr lang="en-US" sz="3200" b="1" dirty="0" smtClean="0">
                <a:solidFill>
                  <a:srgbClr val="FF0000"/>
                </a:solidFill>
              </a:rPr>
              <a:t>First Five Year Plan </a:t>
            </a:r>
            <a:r>
              <a:rPr lang="en-US" sz="3200" b="1" dirty="0" smtClean="0"/>
              <a:t>was a brave effort. The success achieved in many fields was remarkable and in many cases, the plan targets were exceeds.</a:t>
            </a:r>
          </a:p>
          <a:p>
            <a:pPr marL="0" indent="0">
              <a:buNone/>
            </a:pPr>
            <a:r>
              <a:rPr lang="en-US" sz="2800" b="1" dirty="0" smtClean="0"/>
              <a:t>      </a:t>
            </a:r>
            <a:endParaRPr lang="en-US" sz="2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480" y="0"/>
            <a:ext cx="10691495" cy="6126480"/>
          </a:xfrm>
        </p:spPr>
        <p:txBody>
          <a:bodyPr>
            <a:noAutofit/>
          </a:bodyPr>
          <a:lstStyle/>
          <a:p>
            <a:pPr marL="0" indent="0">
              <a:buNone/>
            </a:pPr>
            <a:r>
              <a:rPr lang="en-US" b="1" dirty="0"/>
              <a:t>         </a:t>
            </a:r>
          </a:p>
          <a:p>
            <a:pPr marL="0" indent="0">
              <a:lnSpc>
                <a:spcPct val="150000"/>
              </a:lnSpc>
              <a:buNone/>
            </a:pPr>
            <a:r>
              <a:rPr lang="en-US" sz="3200" b="1" dirty="0" smtClean="0"/>
              <a:t>(a) Although </a:t>
            </a:r>
            <a:r>
              <a:rPr lang="en-US" sz="3200" b="1" dirty="0" smtClean="0"/>
              <a:t>the target for national income growth was only an 11% increase was 18% and perception income went up by 11%. </a:t>
            </a:r>
            <a:endParaRPr lang="en-US" sz="3200" b="1" dirty="0" smtClean="0"/>
          </a:p>
          <a:p>
            <a:pPr marL="0" indent="0">
              <a:lnSpc>
                <a:spcPct val="150000"/>
              </a:lnSpc>
              <a:buNone/>
            </a:pPr>
            <a:r>
              <a:rPr lang="en-US" sz="3200" b="1" dirty="0" smtClean="0"/>
              <a:t>(b</a:t>
            </a:r>
            <a:r>
              <a:rPr lang="en-US" sz="3200" b="1" dirty="0" smtClean="0"/>
              <a:t>) Food Production Rose from 52.2Million tones  in </a:t>
            </a:r>
            <a:r>
              <a:rPr lang="en-US" sz="3200" b="1" dirty="0" smtClean="0"/>
              <a:t>(</a:t>
            </a:r>
            <a:r>
              <a:rPr lang="en-US" sz="3200" b="1" dirty="0" smtClean="0"/>
              <a:t>1951-52) to 65 Million tones in 1955-56, In Cotton , Jute, Sugarcane and Oilseeds, the achievements were close to the targets. </a:t>
            </a:r>
          </a:p>
          <a:p>
            <a:pPr marL="0" indent="0">
              <a:lnSpc>
                <a:spcPct val="150000"/>
              </a:lnSpc>
              <a:buNone/>
            </a:pPr>
            <a:r>
              <a:rPr lang="en-US" sz="3200" b="1" dirty="0" smtClean="0"/>
              <a:t>(c</a:t>
            </a:r>
            <a:r>
              <a:rPr lang="en-US" sz="3200" b="1" dirty="0" smtClean="0"/>
              <a:t>) During the period, the railway system was strengenthed. </a:t>
            </a:r>
          </a:p>
          <a:p>
            <a:pPr marL="0" indent="0">
              <a:lnSpc>
                <a:spcPct val="150000"/>
              </a:lnSpc>
              <a:buNone/>
            </a:pPr>
            <a:r>
              <a:rPr lang="en-US" sz="3200" b="1" dirty="0" smtClean="0"/>
              <a:t>   </a:t>
            </a:r>
            <a:endParaRPr lang="en-US" sz="3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535" y="571500"/>
            <a:ext cx="10868025" cy="5855970"/>
          </a:xfrm>
        </p:spPr>
        <p:txBody>
          <a:bodyPr>
            <a:normAutofit fontScale="85000" lnSpcReduction="20000"/>
          </a:bodyPr>
          <a:lstStyle/>
          <a:p>
            <a:pPr marL="0" indent="0">
              <a:lnSpc>
                <a:spcPct val="150000"/>
              </a:lnSpc>
              <a:buNone/>
            </a:pPr>
            <a:r>
              <a:rPr lang="en-US" sz="3800" b="1" dirty="0" smtClean="0">
                <a:solidFill>
                  <a:srgbClr val="FF0000"/>
                </a:solidFill>
              </a:rPr>
              <a:t>Second Five Year Plan (1956-61):</a:t>
            </a:r>
          </a:p>
          <a:p>
            <a:pPr marL="0" indent="0">
              <a:lnSpc>
                <a:spcPct val="150000"/>
              </a:lnSpc>
              <a:buNone/>
            </a:pPr>
            <a:r>
              <a:rPr lang="en-US" sz="3200" b="1" dirty="0" smtClean="0"/>
              <a:t>              The plan frame was proposed by Professor . Mahalanobis.  He gave the highest priority to Industrialization, to strengthen the industrial base of the economy. The aim of second plan was the establishment of socialistic  pattern of society. </a:t>
            </a:r>
          </a:p>
          <a:p>
            <a:pPr marL="0" indent="0">
              <a:lnSpc>
                <a:spcPct val="150000"/>
              </a:lnSpc>
              <a:buNone/>
            </a:pPr>
            <a:r>
              <a:rPr lang="en-US" sz="3800" b="1" dirty="0" smtClean="0">
                <a:solidFill>
                  <a:srgbClr val="FF0000"/>
                </a:solidFill>
              </a:rPr>
              <a:t>Objectives:</a:t>
            </a:r>
          </a:p>
          <a:p>
            <a:pPr marL="0" indent="0">
              <a:lnSpc>
                <a:spcPct val="150000"/>
              </a:lnSpc>
              <a:buNone/>
            </a:pPr>
            <a:r>
              <a:rPr lang="en-US" sz="3200" b="1" dirty="0" smtClean="0"/>
              <a:t>(</a:t>
            </a:r>
            <a:r>
              <a:rPr lang="en-US" sz="3200" b="1" dirty="0" err="1" smtClean="0"/>
              <a:t>i</a:t>
            </a:r>
            <a:r>
              <a:rPr lang="en-US" sz="3200" b="1" dirty="0" smtClean="0"/>
              <a:t>) A sizeable increase in national income so as to raise the level of raising.</a:t>
            </a:r>
          </a:p>
          <a:p>
            <a:pPr marL="0" indent="0">
              <a:lnSpc>
                <a:spcPct val="150000"/>
              </a:lnSpc>
              <a:buNone/>
            </a:pPr>
            <a:r>
              <a:rPr lang="en-US" sz="3200" b="1" dirty="0" smtClean="0"/>
              <a:t>   </a:t>
            </a:r>
          </a:p>
          <a:p>
            <a:pPr marL="0" indent="0">
              <a:buNone/>
            </a:pPr>
            <a:endParaRPr lang="en-US" sz="3200" b="1"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6605" y="669290"/>
            <a:ext cx="10812145" cy="5518150"/>
          </a:xfrm>
        </p:spPr>
        <p:txBody>
          <a:bodyPr>
            <a:noAutofit/>
          </a:bodyPr>
          <a:lstStyle/>
          <a:p>
            <a:pPr marL="0" indent="0">
              <a:buNone/>
            </a:pPr>
            <a:r>
              <a:rPr lang="en-US" sz="2800" b="1" dirty="0" smtClean="0"/>
              <a:t>(ii) Rapid Industrialization of the country with particular emphasis on the development of basic and key industries.</a:t>
            </a:r>
          </a:p>
          <a:p>
            <a:pPr marL="0" indent="0">
              <a:buNone/>
            </a:pPr>
            <a:r>
              <a:rPr lang="en-US" sz="2800" b="1" dirty="0" smtClean="0"/>
              <a:t>(iii) A Large expansion of opportunities by developing labour  – intensive projects and small scale industries.</a:t>
            </a:r>
          </a:p>
          <a:p>
            <a:pPr marL="0" indent="0">
              <a:buNone/>
            </a:pPr>
            <a:r>
              <a:rPr lang="en-US" sz="2800" b="1" dirty="0" smtClean="0"/>
              <a:t>(iv) Reduction in inequalities of income and distribution of economic power.</a:t>
            </a:r>
          </a:p>
          <a:p>
            <a:pPr marL="0" indent="0">
              <a:buNone/>
            </a:pPr>
            <a:r>
              <a:rPr lang="en-US" sz="2800" b="1" dirty="0" smtClean="0"/>
              <a:t>Outlay:</a:t>
            </a:r>
          </a:p>
          <a:p>
            <a:pPr marL="0" indent="0">
              <a:buNone/>
            </a:pPr>
            <a:r>
              <a:rPr lang="en-US" sz="2800" b="1" dirty="0" smtClean="0"/>
              <a:t> </a:t>
            </a:r>
            <a:r>
              <a:rPr lang="en-US" sz="2800" b="1" dirty="0" smtClean="0"/>
              <a:t>  This plan was an “ Industrial and Transport plan in contrast to the first five year plan which was called the “ Agricultural and Irrigation Plan”. The total proposed outlay was only Rs.4672 crore.</a:t>
            </a:r>
            <a:endParaRPr lang="en-US" sz="2800" b="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153</TotalTime>
  <Words>749</Words>
  <Application>WPS Presentation</Application>
  <PresentationFormat>Custom</PresentationFormat>
  <Paragraphs>49</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Organic</vt:lpstr>
      <vt:lpstr>        REGIONAL PLANNING</vt:lpstr>
      <vt:lpstr>UNIT: III PLANNING COMMISSION</vt:lpstr>
      <vt:lpstr>Slide 3</vt:lpstr>
      <vt:lpstr>Slide 4</vt:lpstr>
      <vt:lpstr>Slide 5</vt:lpstr>
      <vt:lpstr>Slide 6</vt:lpstr>
      <vt:lpstr>Slide 7</vt:lpstr>
      <vt:lpstr>Slide 8</vt:lpstr>
      <vt:lpstr>Slide 9</vt:lpstr>
      <vt:lpstr>Slide 10</vt:lpstr>
      <vt:lpstr>THANK YOU</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ASHOK RAJ</cp:lastModifiedBy>
  <cp:revision>478</cp:revision>
  <dcterms:created xsi:type="dcterms:W3CDTF">2020-08-03T16:47:00Z</dcterms:created>
  <dcterms:modified xsi:type="dcterms:W3CDTF">2020-08-31T08:16:30Z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