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61" r:id="rId5"/>
    <p:sldId id="291" r:id="rId6"/>
    <p:sldId id="294" r:id="rId7"/>
    <p:sldId id="301" r:id="rId8"/>
    <p:sldId id="295" r:id="rId9"/>
    <p:sldId id="306" r:id="rId10"/>
    <p:sldId id="305" r:id="rId11"/>
    <p:sldId id="300" r:id="rId12"/>
    <p:sldId id="319" r:id="rId13"/>
    <p:sldId id="321" r:id="rId14"/>
    <p:sldId id="322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911C7"/>
    <a:srgbClr val="0000CC"/>
    <a:srgbClr val="A80813"/>
    <a:srgbClr val="60045B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984" y="-96"/>
      </p:cViewPr>
      <p:guideLst>
        <p:guide orient="horz" pos="215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96D60-3EFE-4EC1-BF54-502A5738F5B6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A8E0-7BE6-444B-9C30-6B9BE25945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9B0A61-DCD9-443F-AFFA-31F69D5E745E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BD882-138C-488F-959B-7ECECEE4130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2117725"/>
            <a:ext cx="6815455" cy="47053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sz="2400" b="1" dirty="0" smtClean="0">
                <a:solidFill>
                  <a:srgbClr val="0000CC"/>
                </a:solidFill>
              </a:rPr>
              <a:t>REGIONAL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930" y="2400300"/>
            <a:ext cx="6892925" cy="1835150"/>
          </a:xfrm>
        </p:spPr>
        <p:txBody>
          <a:bodyPr>
            <a:noAutofit/>
          </a:bodyPr>
          <a:lstStyle/>
          <a:p>
            <a:endParaRPr lang="en-IN" sz="1800" dirty="0" smtClean="0">
              <a:solidFill>
                <a:srgbClr val="002060"/>
              </a:solidFill>
              <a:latin typeface="Adobe Garamond Pro Bold" panose="02020702060506020403" pitchFamily="18" charset="0"/>
            </a:endParaRPr>
          </a:p>
          <a:p>
            <a:endParaRPr lang="en-IN" sz="1600" dirty="0">
              <a:solidFill>
                <a:srgbClr val="0911C7"/>
              </a:solidFill>
              <a:latin typeface="Adobe Garamond Pro Bold" panose="02020702060506020403" pitchFamily="18" charset="0"/>
            </a:endParaRPr>
          </a:p>
          <a:p>
            <a:endParaRPr lang="en-IN" sz="1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dobe Garamond Pro Bold" panose="02020702060506020403" pitchFamily="18" charset="0"/>
            </a:endParaRPr>
          </a:p>
          <a:p>
            <a:pPr lvl="1" algn="l"/>
            <a:r>
              <a:rPr lang="en-IN" sz="15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dobe Garamond Pro Bold" panose="02020702060506020403" pitchFamily="18" charset="0"/>
              </a:rPr>
              <a:t>							</a:t>
            </a:r>
            <a:r>
              <a:rPr lang="en-IN" sz="1600" b="1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Mrs.B.ANUSUYA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,</a:t>
            </a:r>
          </a:p>
          <a:p>
            <a:pPr lvl="1" algn="l"/>
            <a:r>
              <a:rPr lang="en-IN" sz="1600" b="1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							Assistant 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Professor &amp; Head,</a:t>
            </a:r>
          </a:p>
          <a:p>
            <a:pPr lvl="1" algn="l"/>
            <a:r>
              <a:rPr lang="en-IN" sz="1600" b="1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							Department 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of Geography,</a:t>
            </a:r>
          </a:p>
          <a:p>
            <a:pPr lvl="1" algn="l"/>
            <a:r>
              <a:rPr lang="en-IN" sz="1600" b="1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							Government 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College for Women</a:t>
            </a:r>
            <a:r>
              <a:rPr lang="en-US" alt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,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IN" sz="1600" b="1" dirty="0" smtClean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							Kumbakonam</a:t>
            </a:r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5249" y="0"/>
            <a:ext cx="10663311" cy="12238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002060"/>
                </a:solidFill>
                <a:latin typeface="Britannic Bold" panose="020B0903060703020204" pitchFamily="34" charset="0"/>
                <a:ea typeface="Adobe Fan Heiti Std B" panose="020B0700000000000000" pitchFamily="34" charset="-128"/>
              </a:rPr>
              <a:t>GOVERNMENT COLLEGE FOR WOMEN (AUTONOMOUS) KUMBAKONAM</a:t>
            </a:r>
          </a:p>
          <a:p>
            <a:pPr algn="ctr"/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  <a:ea typeface="Adobe Fan Heiti Std B" panose="020B0700000000000000" pitchFamily="34" charset="-128"/>
              </a:rPr>
              <a:t>DEPARTMENT OF GEOGRAPHY</a:t>
            </a:r>
          </a:p>
          <a:p>
            <a:pPr algn="ctr"/>
            <a:endParaRPr lang="en-IN" sz="2400" dirty="0" smtClean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1674" y="1614932"/>
            <a:ext cx="6485206" cy="502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 w="20320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</a:rPr>
              <a:t>II – M.Sc - Geography, Elective course (EC)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365" y="369570"/>
            <a:ext cx="10606405" cy="28486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          The National </a:t>
            </a:r>
            <a:r>
              <a:rPr lang="en-US" sz="3200" b="1" dirty="0" smtClean="0"/>
              <a:t>defense </a:t>
            </a:r>
            <a:r>
              <a:rPr lang="en-US" sz="3200" b="1" dirty="0"/>
              <a:t>and of economic regeneration could not be solved without rapid </a:t>
            </a:r>
            <a:r>
              <a:rPr lang="en-US" sz="3200" b="1" dirty="0" smtClean="0"/>
              <a:t>industrialization. </a:t>
            </a:r>
            <a:r>
              <a:rPr lang="en-US" sz="3200" b="1" dirty="0"/>
              <a:t>It was </a:t>
            </a:r>
            <a:r>
              <a:rPr lang="en-US" sz="3200" b="1" dirty="0" smtClean="0"/>
              <a:t>decided, to </a:t>
            </a:r>
            <a:r>
              <a:rPr lang="en-US" sz="3200" b="1" dirty="0"/>
              <a:t>draw up a comprehensive scheme of  </a:t>
            </a:r>
            <a:r>
              <a:rPr lang="en-US" sz="3200" b="1" dirty="0">
                <a:solidFill>
                  <a:srgbClr val="C00000"/>
                </a:solidFill>
              </a:rPr>
              <a:t>National Planning Committee was appointed under the chairmanship of </a:t>
            </a:r>
            <a:r>
              <a:rPr lang="en-US" sz="3200" b="1" dirty="0" smtClean="0">
                <a:solidFill>
                  <a:srgbClr val="C00000"/>
                </a:solidFill>
              </a:rPr>
              <a:t>pundit </a:t>
            </a:r>
            <a:r>
              <a:rPr lang="en-US" sz="3200" b="1" dirty="0">
                <a:solidFill>
                  <a:srgbClr val="C00000"/>
                </a:solidFill>
              </a:rPr>
              <a:t>Jawaharlal Nehru. Professor  K.T.SHAH was its general secretary.</a:t>
            </a:r>
            <a:r>
              <a:rPr lang="en-US" sz="3200" b="1" dirty="0"/>
              <a:t> It was thus the first attempt of its kind on the part of the country and to </a:t>
            </a:r>
            <a:r>
              <a:rPr lang="en-US" sz="3200" b="1" dirty="0" smtClean="0"/>
              <a:t>draw </a:t>
            </a:r>
            <a:r>
              <a:rPr lang="en-US" sz="3200" b="1" dirty="0"/>
              <a:t>up a co-oriented plan for national economic regeneration.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857885"/>
            <a:ext cx="10633075" cy="5431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ym typeface="+mn-ea"/>
              </a:rPr>
              <a:t>         A Number of committee were appointed policies were laid down, vital conflicting views were examined regarding Agricultural development, Industrialization, development of basic, cottage and small scale </a:t>
            </a:r>
            <a:r>
              <a:rPr lang="en-US" sz="3600" b="1" dirty="0" smtClean="0">
                <a:sym typeface="+mn-ea"/>
              </a:rPr>
              <a:t>industries </a:t>
            </a:r>
            <a:r>
              <a:rPr lang="en-US" sz="3600" b="1" dirty="0">
                <a:sym typeface="+mn-ea"/>
              </a:rPr>
              <a:t>and </a:t>
            </a:r>
            <a:r>
              <a:rPr lang="en-US" sz="3600" b="1" dirty="0" smtClean="0">
                <a:sym typeface="+mn-ea"/>
              </a:rPr>
              <a:t>others. </a:t>
            </a:r>
            <a:r>
              <a:rPr lang="en-US" sz="3600" b="1" dirty="0">
                <a:solidFill>
                  <a:srgbClr val="C00000"/>
                </a:solidFill>
                <a:sym typeface="+mn-ea"/>
              </a:rPr>
              <a:t>Later in 1941 a committee was set up to prepare a plan for the whole country under the chairmanship of sir Ramaswami Mudaliar.</a:t>
            </a:r>
            <a:r>
              <a:rPr lang="en-US" sz="3600" b="1" dirty="0">
                <a:sym typeface="+mn-ea"/>
              </a:rPr>
              <a:t> By the end of </a:t>
            </a:r>
            <a:r>
              <a:rPr lang="en-US" sz="3600" b="1" dirty="0">
                <a:solidFill>
                  <a:srgbClr val="C00000"/>
                </a:solidFill>
                <a:sym typeface="+mn-ea"/>
              </a:rPr>
              <a:t>1943 </a:t>
            </a:r>
            <a:r>
              <a:rPr lang="en-US" sz="3600" b="1" dirty="0">
                <a:sym typeface="+mn-ea"/>
              </a:rPr>
              <a:t>some of the eminent </a:t>
            </a:r>
            <a:r>
              <a:rPr lang="en-US" sz="3600" b="1" dirty="0" smtClean="0">
                <a:sym typeface="+mn-ea"/>
              </a:rPr>
              <a:t>industrialists </a:t>
            </a:r>
            <a:r>
              <a:rPr lang="en-US" sz="3600" b="1" dirty="0">
                <a:sym typeface="+mn-ea"/>
              </a:rPr>
              <a:t>prepared.   </a:t>
            </a:r>
            <a:endParaRPr lang="en-US" sz="3200" b="1" dirty="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645" y="646430"/>
            <a:ext cx="10612120" cy="5626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            A Plan of Economic Development for India popularly known as the </a:t>
            </a:r>
            <a:r>
              <a:rPr lang="en-US" sz="3200" b="1" dirty="0">
                <a:solidFill>
                  <a:srgbClr val="FF0000"/>
                </a:solidFill>
              </a:rPr>
              <a:t>BOMBAY PLAN</a:t>
            </a:r>
            <a:r>
              <a:rPr lang="en-US" sz="3200" b="1" dirty="0"/>
              <a:t>. It's main purpose was to stimulate the thinking of the people and to </a:t>
            </a:r>
            <a:r>
              <a:rPr lang="en-US" sz="3200" b="1" dirty="0" smtClean="0"/>
              <a:t>lay down </a:t>
            </a:r>
            <a:r>
              <a:rPr lang="en-US" sz="3200" b="1" dirty="0"/>
              <a:t>the principles in the light of which a National plan could be formulated and executed. </a:t>
            </a:r>
          </a:p>
          <a:p>
            <a:pPr marL="0" indent="0">
              <a:buNone/>
            </a:pPr>
            <a:r>
              <a:rPr lang="en-US" sz="3200" b="1" dirty="0"/>
              <a:t>          A </a:t>
            </a:r>
            <a:r>
              <a:rPr lang="en-US" sz="3200" b="1" dirty="0" smtClean="0"/>
              <a:t>systematic </a:t>
            </a:r>
            <a:r>
              <a:rPr lang="en-US" sz="3200" b="1" dirty="0"/>
              <a:t>scheme of economic planning was part 4th by Bombay </a:t>
            </a:r>
            <a:r>
              <a:rPr lang="en-US" sz="3200" b="1" dirty="0" smtClean="0"/>
              <a:t>Planners. </a:t>
            </a:r>
            <a:r>
              <a:rPr lang="en-US" sz="3200" b="1" dirty="0"/>
              <a:t>During the plan period </a:t>
            </a:r>
            <a:r>
              <a:rPr lang="en-US" sz="3200" b="1" dirty="0" smtClean="0"/>
              <a:t>the committee </a:t>
            </a:r>
            <a:r>
              <a:rPr lang="en-US" sz="3200" b="1" dirty="0"/>
              <a:t>made the whole country plan-minded and based on </a:t>
            </a:r>
            <a:r>
              <a:rPr lang="en-US" sz="3200" b="1" dirty="0">
                <a:solidFill>
                  <a:srgbClr val="C00000"/>
                </a:solidFill>
              </a:rPr>
              <a:t>1931-32</a:t>
            </a:r>
            <a:r>
              <a:rPr lang="en-US" sz="3200" b="1" dirty="0"/>
              <a:t> statistics.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510" y="599440"/>
            <a:ext cx="10674985" cy="5671185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800" b="1" dirty="0"/>
              <a:t>        After the Implementation of the Bombay Plan the Government </a:t>
            </a:r>
            <a:r>
              <a:rPr lang="en-US" sz="2800" b="1" dirty="0" smtClean="0"/>
              <a:t>issued </a:t>
            </a:r>
            <a:r>
              <a:rPr lang="en-US" sz="2800" b="1" dirty="0"/>
              <a:t>a report on the progress of Reconstructing </a:t>
            </a:r>
            <a:r>
              <a:rPr lang="en-US" sz="2800" b="1" dirty="0" smtClean="0"/>
              <a:t>as in </a:t>
            </a:r>
            <a:r>
              <a:rPr lang="en-US" sz="2800" b="1" dirty="0"/>
              <a:t>India prepared by the Planning Committee. In this Report the Government explained the measures that they were planning to adopt for India's economic development. The report many recommendations.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sz="2800" b="1" dirty="0" smtClean="0"/>
              <a:t>Almost </a:t>
            </a:r>
            <a:r>
              <a:rPr lang="en-US" sz="2800" b="1" dirty="0"/>
              <a:t>simultaneously with the Bombay Plan People's Plan ( A Ten Year Plan) of Mr.M.N. Roy was </a:t>
            </a:r>
            <a:r>
              <a:rPr lang="en-US" sz="2800" b="1" dirty="0" smtClean="0"/>
              <a:t>announced. </a:t>
            </a:r>
            <a:r>
              <a:rPr lang="en-US" sz="2800" b="1" dirty="0"/>
              <a:t>In this plan the priority given to the </a:t>
            </a:r>
            <a:r>
              <a:rPr lang="en-US" sz="2800" b="1" dirty="0" smtClean="0"/>
              <a:t>Agricultural </a:t>
            </a:r>
            <a:r>
              <a:rPr lang="en-US" sz="2800" b="1" dirty="0"/>
              <a:t>and Consumer goods industries. In contrast with the above 2 Plans, there appeared the </a:t>
            </a:r>
            <a:r>
              <a:rPr lang="en-US" sz="2800" b="1" dirty="0">
                <a:solidFill>
                  <a:srgbClr val="C00000"/>
                </a:solidFill>
              </a:rPr>
              <a:t>Gandhian Plan. </a:t>
            </a:r>
          </a:p>
          <a:p>
            <a:pPr marL="0" indent="0">
              <a:buNone/>
            </a:pPr>
            <a:r>
              <a:rPr lang="en-US" sz="2800" b="1" dirty="0"/>
              <a:t>          </a:t>
            </a:r>
            <a:r>
              <a:rPr lang="en-US" sz="3000" b="1" dirty="0">
                <a:solidFill>
                  <a:srgbClr val="C00000"/>
                </a:solidFill>
              </a:rPr>
              <a:t>It was based upon Gandhian Philosophy, such as simplicity,       Non-Violence, Sanctity of labour and Human values. But it was several </a:t>
            </a:r>
            <a:r>
              <a:rPr lang="en-US" sz="3000" b="1" dirty="0" smtClean="0">
                <a:solidFill>
                  <a:srgbClr val="C00000"/>
                </a:solidFill>
              </a:rPr>
              <a:t>criticized </a:t>
            </a:r>
            <a:r>
              <a:rPr lang="en-US" sz="3000" b="1" dirty="0">
                <a:solidFill>
                  <a:srgbClr val="C00000"/>
                </a:solidFill>
              </a:rPr>
              <a:t>by the economists, politicians and others. It laid emphasis on the self-sufficiency of every village as a unit</a:t>
            </a:r>
            <a:r>
              <a:rPr lang="en-US" sz="3000" b="1" dirty="0"/>
              <a:t>.    </a:t>
            </a:r>
          </a:p>
          <a:p>
            <a:pPr marL="0" indent="0">
              <a:buNone/>
            </a:pPr>
            <a:endParaRPr lang="en-US" sz="3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335" y="713105"/>
            <a:ext cx="10641330" cy="543179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3200" b="1" dirty="0"/>
              <a:t> The Government was formed on 24th August 1946. The food situation in the country was alarming and the Government, book emergent steps in respect of (</a:t>
            </a:r>
            <a:r>
              <a:rPr lang="en-US" sz="3200" b="1" dirty="0" err="1"/>
              <a:t>i</a:t>
            </a:r>
            <a:r>
              <a:rPr lang="en-US" sz="3200" b="1" dirty="0"/>
              <a:t>) Imports from </a:t>
            </a:r>
            <a:r>
              <a:rPr lang="en-US" sz="3200" b="1" dirty="0" smtClean="0"/>
              <a:t>a road, </a:t>
            </a:r>
            <a:r>
              <a:rPr lang="en-US" sz="3200" b="1" dirty="0"/>
              <a:t>(ii) Internal </a:t>
            </a:r>
            <a:r>
              <a:rPr lang="en-US" sz="3200" b="1" dirty="0" smtClean="0"/>
              <a:t>procurement  </a:t>
            </a:r>
            <a:r>
              <a:rPr lang="en-US" sz="3200" b="1" dirty="0"/>
              <a:t>and distribution through price fixation and rationing. (iii) Grow -more -food </a:t>
            </a:r>
            <a:r>
              <a:rPr lang="en-US" sz="3200" b="1" dirty="0" smtClean="0"/>
              <a:t>campaign.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         The </a:t>
            </a:r>
            <a:r>
              <a:rPr lang="en-US" sz="3200" b="1" dirty="0">
                <a:solidFill>
                  <a:srgbClr val="C00000"/>
                </a:solidFill>
              </a:rPr>
              <a:t>National Government came to power  on August 15, 1947</a:t>
            </a:r>
            <a:r>
              <a:rPr lang="en-US" sz="3200" b="1" dirty="0"/>
              <a:t>. When India become independent in 1947, it was gripped by mass poverty, unemployment and under employment, illiterate and unskilled labour, static Agriculture, less developed industries and poor infra-structure. The Government </a:t>
            </a:r>
            <a:r>
              <a:rPr lang="en-US" sz="3200" b="1" dirty="0" smtClean="0"/>
              <a:t>gave </a:t>
            </a:r>
            <a:r>
              <a:rPr lang="en-US" sz="3200" b="1" dirty="0"/>
              <a:t>a promise for the </a:t>
            </a:r>
            <a:r>
              <a:rPr lang="en-US" sz="3200" b="1" dirty="0" smtClean="0"/>
              <a:t>appointment </a:t>
            </a:r>
            <a:r>
              <a:rPr lang="en-US" sz="3200" b="1" dirty="0"/>
              <a:t>of a planning commission, which was ultimately set up in </a:t>
            </a:r>
            <a:r>
              <a:rPr lang="en-US" sz="3200" b="1" dirty="0">
                <a:solidFill>
                  <a:srgbClr val="C00000"/>
                </a:solidFill>
              </a:rPr>
              <a:t>March 1950</a:t>
            </a:r>
            <a:r>
              <a:rPr lang="en-US" sz="3200" b="1" dirty="0"/>
              <a:t>.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17700"/>
            <a:ext cx="9601200" cy="2066290"/>
          </a:xfrm>
        </p:spPr>
        <p:txBody>
          <a:bodyPr/>
          <a:lstStyle/>
          <a:p>
            <a:r>
              <a:rPr lang="en-US" sz="6600">
                <a:solidFill>
                  <a:srgbClr val="FF0066"/>
                </a:solidFill>
                <a:latin typeface="Bodoni MT Black" panose="02070A03080606020203" charset="0"/>
                <a:cs typeface="Bodoni MT Black" panose="02070A03080606020203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635635"/>
            <a:ext cx="10833100" cy="1773555"/>
          </a:xfrm>
        </p:spPr>
        <p:txBody>
          <a:bodyPr>
            <a:noAutofit/>
          </a:bodyPr>
          <a:lstStyle/>
          <a:p>
            <a:r>
              <a:rPr lang="en-US" altLang="en-IN" sz="3600" dirty="0">
                <a:solidFill>
                  <a:schemeClr val="tx1"/>
                </a:solidFill>
                <a:latin typeface="Javanese Text" panose="02000000000000000000" charset="0"/>
                <a:cs typeface="Javanese Text" panose="02000000000000000000" charset="0"/>
              </a:rPr>
              <a:t>UNIT: III</a:t>
            </a:r>
            <a:br>
              <a:rPr lang="en-US" altLang="en-IN" sz="3600" dirty="0">
                <a:solidFill>
                  <a:schemeClr val="tx1"/>
                </a:solidFill>
                <a:latin typeface="Javanese Text" panose="02000000000000000000" charset="0"/>
                <a:cs typeface="Javanese Text" panose="02000000000000000000" charset="0"/>
              </a:rPr>
            </a:br>
            <a:r>
              <a:rPr lang="en-US" altLang="en-IN" dirty="0">
                <a:solidFill>
                  <a:srgbClr val="0911C7"/>
                </a:solidFill>
                <a:latin typeface="Javanese Text" panose="02000000000000000000" charset="0"/>
                <a:cs typeface="Javanese Text" panose="02000000000000000000" charset="0"/>
              </a:rPr>
              <a:t>PLANNING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95" y="1758950"/>
            <a:ext cx="10831830" cy="4429125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Definition of Planning:  </a:t>
            </a:r>
            <a:r>
              <a:rPr lang="en-US" sz="2800" b="1" dirty="0" smtClean="0">
                <a:solidFill>
                  <a:schemeClr val="tx1"/>
                </a:solidFill>
              </a:rPr>
              <a:t>Planning is the process of thinking about the activities required to achieve a desired goal. It is the first and foremost activity to achieve desired results. ... Also, planning has a specific process and is necessary for multiple occupations (particularly in fields such as management, business, etc.) 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           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658495"/>
            <a:ext cx="10813415" cy="5568950"/>
          </a:xfrm>
        </p:spPr>
        <p:txBody>
          <a:bodyPr>
            <a:normAutofit fontScale="37500" lnSpcReduction="10000"/>
          </a:bodyPr>
          <a:lstStyle/>
          <a:p>
            <a:pPr marL="0"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en-IN" sz="96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     </a:t>
            </a:r>
            <a:r>
              <a:rPr lang="en-US" altLang="en-IN" sz="100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Introduction:</a:t>
            </a:r>
          </a:p>
          <a:p>
            <a:pPr marL="0"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en-IN" sz="40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                 </a:t>
            </a:r>
            <a:r>
              <a:rPr lang="en-US" altLang="en-IN" sz="9335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There is a wide diversity of opinion with regard to the meaning, nature and scope of Economic Planning. The word “Planning” has been used in a variety of ways and in different senses and therefore economistst or people have experienced difficulty of selecting suitable definition.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415" y="620395"/>
            <a:ext cx="10899140" cy="56153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IN" sz="2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                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The term has been indiscriminately used in ecomomic literature and type of Governmental activity having a definite goal has been taken to mean as “Planning” Economic planning involves not only economic and political 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decisions. But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, has a bearing on certain ideological issues as well. </a:t>
            </a:r>
          </a:p>
          <a:p>
            <a:pPr>
              <a:buNone/>
            </a:pPr>
            <a:r>
              <a:rPr lang="en-US" altLang="en-IN" sz="3200" b="1" dirty="0" smtClean="0">
                <a:solidFill>
                  <a:srgbClr val="FF0000"/>
                </a:solidFill>
                <a:latin typeface="Bell MT" panose="02020503060305020303" pitchFamily="18" charset="0"/>
                <a:sym typeface="+mn-ea"/>
              </a:rPr>
              <a:t>Definition:</a:t>
            </a:r>
          </a:p>
          <a:p>
            <a:pPr>
              <a:buNone/>
            </a:pP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       According to Professor </a:t>
            </a:r>
            <a:r>
              <a:rPr lang="en-US" altLang="en-IN" sz="2800" b="1" dirty="0" smtClean="0">
                <a:solidFill>
                  <a:srgbClr val="FF0000"/>
                </a:solidFill>
                <a:latin typeface="Bell MT" panose="02020503060305020303" pitchFamily="18" charset="0"/>
                <a:sym typeface="+mn-ea"/>
              </a:rPr>
              <a:t>ROBBINS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 “Strictly speaking, all economic life inolves planning. 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To plan </a:t>
            </a: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is to act with a purpose to choice is the essence of economic activity. Further he has explained as follows. </a:t>
            </a:r>
          </a:p>
          <a:p>
            <a:pPr>
              <a:buNone/>
            </a:pPr>
            <a:r>
              <a:rPr lang="en-US" altLang="en-IN" sz="2800" b="1" dirty="0" smtClean="0">
                <a:solidFill>
                  <a:schemeClr val="tx1"/>
                </a:solidFill>
                <a:latin typeface="Bell MT" panose="02020503060305020303" pitchFamily="18" charset="0"/>
                <a:sym typeface="+mn-ea"/>
              </a:rPr>
              <a:t>     </a:t>
            </a:r>
          </a:p>
          <a:p>
            <a:pPr>
              <a:lnSpc>
                <a:spcPct val="150000"/>
              </a:lnSpc>
              <a:buNone/>
            </a:pPr>
            <a:endParaRPr lang="en-US" altLang="en-IN" sz="2800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altLang="en-IN" sz="2800" b="1" dirty="0" smtClean="0">
              <a:solidFill>
                <a:schemeClr val="tx1"/>
              </a:solidFill>
              <a:latin typeface="Bell MT" panose="02020503060305020303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515620"/>
            <a:ext cx="10744200" cy="59385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Economic Planning is a </a:t>
            </a:r>
            <a:r>
              <a:rPr lang="en-US" sz="3200" b="1" dirty="0" err="1"/>
              <a:t>concious</a:t>
            </a:r>
            <a:r>
              <a:rPr lang="en-US" sz="3200" b="1" dirty="0"/>
              <a:t> and carefully </a:t>
            </a:r>
            <a:r>
              <a:rPr lang="en-US" sz="3200" b="1" dirty="0" err="1"/>
              <a:t>thoughout</a:t>
            </a:r>
            <a:r>
              <a:rPr lang="en-US" sz="3200" b="1" dirty="0"/>
              <a:t> process, initiated by the Government, for estimating the potential wealth of the country and for </a:t>
            </a:r>
            <a:r>
              <a:rPr lang="en-US" sz="3200" b="1" dirty="0" err="1"/>
              <a:t>utiliting</a:t>
            </a:r>
            <a:r>
              <a:rPr lang="en-US" sz="3200" b="1" dirty="0"/>
              <a:t> the availability resources as efficiently as possible with a view to </a:t>
            </a:r>
            <a:r>
              <a:rPr lang="en-US" sz="3200" b="1" dirty="0" err="1"/>
              <a:t>fullfill</a:t>
            </a:r>
            <a:r>
              <a:rPr lang="en-US" sz="3200" b="1" dirty="0"/>
              <a:t> some definite long term objectives.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          </a:t>
            </a:r>
            <a:r>
              <a:rPr lang="en-US" sz="3200" b="1" dirty="0">
                <a:solidFill>
                  <a:srgbClr val="FF0000"/>
                </a:solidFill>
              </a:rPr>
              <a:t>DICKINSON</a:t>
            </a:r>
            <a:r>
              <a:rPr lang="en-US" sz="3200" b="1" dirty="0"/>
              <a:t> has defined planning as the making of major economic decisions - </a:t>
            </a:r>
            <a:r>
              <a:rPr lang="en-US" sz="3200" b="1" dirty="0">
                <a:solidFill>
                  <a:srgbClr val="FF0000"/>
                </a:solidFill>
              </a:rPr>
              <a:t>what to produce, where to produce and whom to produce, on the economic system as a whole.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85" y="642620"/>
            <a:ext cx="10806430" cy="55727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0000"/>
                </a:solidFill>
              </a:rPr>
              <a:t>Importance of Planning:  </a:t>
            </a: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</a:t>
            </a: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main objective of economic planning </a:t>
            </a:r>
            <a:r>
              <a:rPr lang="en-US" sz="2800" b="1" dirty="0"/>
              <a:t>is to use the national resources in the best interest of the nation </a:t>
            </a:r>
            <a:r>
              <a:rPr lang="en-US" sz="2800" b="1" dirty="0" smtClean="0"/>
              <a:t>as a </a:t>
            </a:r>
            <a:r>
              <a:rPr lang="en-US" sz="2800" b="1" dirty="0"/>
              <a:t>whole. A art from the planning can be </a:t>
            </a:r>
            <a:r>
              <a:rPr lang="en-US" sz="2800" b="1" dirty="0" smtClean="0"/>
              <a:t>guidance </a:t>
            </a:r>
            <a:r>
              <a:rPr lang="en-US" sz="2800" b="1" dirty="0"/>
              <a:t>of economic activities by a communal organ through a scheme which describes in quantitative as </a:t>
            </a:r>
            <a:r>
              <a:rPr lang="en-US" sz="2800" b="1" dirty="0" smtClean="0"/>
              <a:t>well as </a:t>
            </a:r>
            <a:r>
              <a:rPr lang="en-US" sz="2800" b="1" dirty="0"/>
              <a:t>qualitative terms, the productive process that caught to be undertaken during designated future period.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         The need of planning started from </a:t>
            </a:r>
            <a:r>
              <a:rPr lang="en-US" sz="2800" b="1" dirty="0" smtClean="0"/>
              <a:t>varied </a:t>
            </a:r>
            <a:r>
              <a:rPr lang="en-US" sz="2800" b="1" dirty="0"/>
              <a:t>sources. At some places or in some countries it </a:t>
            </a:r>
            <a:r>
              <a:rPr lang="en-US" sz="2800" b="1" dirty="0" smtClean="0"/>
              <a:t>was </a:t>
            </a:r>
            <a:r>
              <a:rPr lang="en-US" sz="2800" b="1" dirty="0"/>
              <a:t>felt for utilizing the available resources to attain optimum result. 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7530"/>
            <a:ext cx="10855325" cy="5872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       In other for social equality and in some others the idea of strengthening the political power of the nation was predominate. All that </a:t>
            </a:r>
            <a:r>
              <a:rPr lang="en-US" sz="3200" b="1" dirty="0" smtClean="0"/>
              <a:t>necessitated </a:t>
            </a:r>
            <a:r>
              <a:rPr lang="en-US" sz="3200" b="1" dirty="0"/>
              <a:t>planning. Scientists, socialists, economists, nationalists, socialists, militarists, politicians and all other for one reason or the other. </a:t>
            </a:r>
            <a:r>
              <a:rPr lang="en-US" sz="3200" b="1" dirty="0" smtClean="0"/>
              <a:t>Today favored  </a:t>
            </a:r>
            <a:r>
              <a:rPr lang="en-US" sz="3200" b="1" dirty="0"/>
              <a:t>planned way of production and distribution.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35" y="571500"/>
            <a:ext cx="10868025" cy="5855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History of Planning in India: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    Planning could be adopted in India only after Independence. But, it's age has taken roots several years before. It can be traced back to the </a:t>
            </a:r>
            <a:r>
              <a:rPr lang="en-US" sz="3200" b="1" dirty="0" smtClean="0">
                <a:solidFill>
                  <a:schemeClr val="tx1"/>
                </a:solidFill>
              </a:rPr>
              <a:t>beginning </a:t>
            </a:r>
            <a:r>
              <a:rPr lang="en-US" sz="3200" b="1" dirty="0">
                <a:solidFill>
                  <a:schemeClr val="tx1"/>
                </a:solidFill>
              </a:rPr>
              <a:t>of the </a:t>
            </a:r>
            <a:r>
              <a:rPr lang="en-US" sz="3200" b="1" dirty="0" smtClean="0">
                <a:solidFill>
                  <a:schemeClr val="tx1"/>
                </a:solidFill>
              </a:rPr>
              <a:t>thirties of </a:t>
            </a:r>
            <a:r>
              <a:rPr lang="en-US" sz="3200" b="1" dirty="0">
                <a:solidFill>
                  <a:schemeClr val="tx1"/>
                </a:solidFill>
              </a:rPr>
              <a:t>the 20th century.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I - Stage: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      In 1934, sir </a:t>
            </a:r>
            <a:r>
              <a:rPr lang="en-US" sz="3200" b="1" dirty="0">
                <a:solidFill>
                  <a:srgbClr val="FF0000"/>
                </a:solidFill>
              </a:rPr>
              <a:t>M.Visvesvarraya</a:t>
            </a:r>
            <a:r>
              <a:rPr lang="en-US" sz="3200" b="1" dirty="0">
                <a:solidFill>
                  <a:schemeClr val="tx1"/>
                </a:solidFill>
              </a:rPr>
              <a:t> Published the Book, planned economy for India, in which he formulated a 10 -year plan for economic development of the country, which </a:t>
            </a:r>
            <a:r>
              <a:rPr lang="en-US" sz="3200" b="1" dirty="0" smtClean="0">
                <a:solidFill>
                  <a:schemeClr val="tx1"/>
                </a:solidFill>
              </a:rPr>
              <a:t>considerately </a:t>
            </a:r>
            <a:r>
              <a:rPr lang="en-US" sz="3200" b="1" dirty="0">
                <a:solidFill>
                  <a:schemeClr val="tx1"/>
                </a:solidFill>
              </a:rPr>
              <a:t>influenced the thinking of the Government and the people alike.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05" y="669290"/>
            <a:ext cx="10812145" cy="520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II -Stage:</a:t>
            </a:r>
          </a:p>
          <a:p>
            <a:pPr marL="0" indent="0">
              <a:buNone/>
            </a:pPr>
            <a:r>
              <a:rPr lang="en-US" sz="2800" b="1" dirty="0"/>
              <a:t>     The new constitution was inaugurated on </a:t>
            </a:r>
            <a:r>
              <a:rPr lang="en-US" sz="2800" b="1" dirty="0">
                <a:solidFill>
                  <a:srgbClr val="FF0000"/>
                </a:solidFill>
              </a:rPr>
              <a:t>April - 1, 1937 </a:t>
            </a:r>
            <a:r>
              <a:rPr lang="en-US" sz="2800" b="1" dirty="0"/>
              <a:t>and the Indian National Congress formulated a definite policy with regard to industrial and </a:t>
            </a:r>
            <a:r>
              <a:rPr lang="en-US" sz="2800" b="1" dirty="0" smtClean="0"/>
              <a:t>social </a:t>
            </a:r>
            <a:r>
              <a:rPr lang="en-US" sz="2800" b="1" dirty="0"/>
              <a:t>Planning. It </a:t>
            </a:r>
            <a:r>
              <a:rPr lang="en-US" sz="2800" b="1" dirty="0" smtClean="0"/>
              <a:t>was  </a:t>
            </a:r>
            <a:r>
              <a:rPr lang="en-US" sz="2800" b="1" dirty="0"/>
              <a:t>ended to the congress ministries appointment of a committee of experts to consider the urgent and vital- problems, the solution of which was necessary to any scheme of national reconstruction and social </a:t>
            </a:r>
            <a:r>
              <a:rPr lang="en-US" sz="2800" b="1" dirty="0" smtClean="0"/>
              <a:t>planning.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III - Stage: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FF0000"/>
                </a:solidFill>
              </a:rPr>
              <a:t>In July - 1938, </a:t>
            </a:r>
            <a:r>
              <a:rPr lang="en-US" sz="2800" b="1" dirty="0"/>
              <a:t>it was decided to convene a conference of the ministers of industries of various </a:t>
            </a:r>
            <a:r>
              <a:rPr lang="en-US" sz="2800" b="1" dirty="0" smtClean="0"/>
              <a:t>provinces. </a:t>
            </a:r>
            <a:r>
              <a:rPr lang="en-US" sz="2800" b="1" dirty="0"/>
              <a:t>The conference was held in Delhi and the laid down was that the problems of poverty and unemployment.        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1177</Words>
  <Application>WPS Presentation</Application>
  <PresentationFormat>Custom</PresentationFormat>
  <Paragraphs>47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        REGIONAL PLANNING</vt:lpstr>
      <vt:lpstr>UNIT: III PLANNING IN INDIA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- M.Sc., GEOGRAPHY Elective Course(EC)  GEOGRAPHY OF REGIONAL PLANNING</dc:title>
  <dc:creator>Srinath shree</dc:creator>
  <cp:lastModifiedBy>ASHOK RAJ</cp:lastModifiedBy>
  <cp:revision>454</cp:revision>
  <dcterms:created xsi:type="dcterms:W3CDTF">2020-08-03T16:47:00Z</dcterms:created>
  <dcterms:modified xsi:type="dcterms:W3CDTF">2020-08-31T08:28:43Z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