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59" r:id="rId6"/>
    <p:sldId id="277" r:id="rId7"/>
    <p:sldId id="261" r:id="rId8"/>
    <p:sldId id="291" r:id="rId9"/>
    <p:sldId id="294" r:id="rId10"/>
    <p:sldId id="301" r:id="rId11"/>
    <p:sldId id="295" r:id="rId12"/>
    <p:sldId id="306" r:id="rId13"/>
    <p:sldId id="305" r:id="rId14"/>
    <p:sldId id="300" r:id="rId15"/>
    <p:sldId id="312" r:id="rId16"/>
    <p:sldId id="314" r:id="rId17"/>
    <p:sldId id="316" r:id="rId18"/>
    <p:sldId id="30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A80813"/>
    <a:srgbClr val="0911C7"/>
    <a:srgbClr val="60045B"/>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380" autoAdjust="0"/>
  </p:normalViewPr>
  <p:slideViewPr>
    <p:cSldViewPr snapToGrid="0">
      <p:cViewPr varScale="1">
        <p:scale>
          <a:sx n="63" d="100"/>
          <a:sy n="63" d="100"/>
        </p:scale>
        <p:origin x="-984" y="-96"/>
      </p:cViewPr>
      <p:guideLst>
        <p:guide orient="horz" pos="2195"/>
        <p:guide pos="38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400" y="2117725"/>
            <a:ext cx="6815455" cy="470535"/>
          </a:xfrm>
          <a:ln>
            <a:solidFill>
              <a:schemeClr val="bg1"/>
            </a:solidFill>
          </a:ln>
        </p:spPr>
        <p:txBody>
          <a:bodyPr/>
          <a:lstStyle/>
          <a:p>
            <a:br>
              <a:rPr lang="en-IN" sz="2000" b="1" dirty="0" smtClean="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400" b="1" dirty="0" smtClean="0">
                <a:solidFill>
                  <a:schemeClr val="accent4">
                    <a:lumMod val="50000"/>
                  </a:schemeClr>
                </a:solidFill>
              </a:rPr>
            </a:br>
            <a:r>
              <a:rPr lang="en-IN" sz="2400" b="1" dirty="0" smtClean="0">
                <a:solidFill>
                  <a:srgbClr val="0000CC"/>
                </a:solidFill>
              </a:rPr>
              <a:t>REGIONAL PLANNING</a:t>
            </a:r>
            <a:endParaRPr lang="en-IN" sz="2400" b="1" dirty="0" smtClean="0">
              <a:solidFill>
                <a:srgbClr val="0000CC"/>
              </a:solidFill>
            </a:endParaRPr>
          </a:p>
        </p:txBody>
      </p:sp>
      <p:sp>
        <p:nvSpPr>
          <p:cNvPr id="3" name="Subtitle 2"/>
          <p:cNvSpPr>
            <a:spLocks noGrp="1"/>
          </p:cNvSpPr>
          <p:nvPr>
            <p:ph type="subTitle" idx="1"/>
          </p:nvPr>
        </p:nvSpPr>
        <p:spPr>
          <a:xfrm>
            <a:off x="2614930" y="2400300"/>
            <a:ext cx="6892925" cy="1835150"/>
          </a:xfrm>
        </p:spPr>
        <p:txBody>
          <a:bodyPr>
            <a:noAutofit/>
          </a:bodyPr>
          <a:lstStyle/>
          <a:p>
            <a:endParaRPr lang="en-IN" sz="1800" dirty="0" smtClean="0">
              <a:solidFill>
                <a:srgbClr val="002060"/>
              </a:solidFill>
              <a:latin typeface="Adobe Garamond Pro Bold" panose="02020702060506020403" pitchFamily="18" charset="0"/>
            </a:endParaRPr>
          </a:p>
          <a:p>
            <a:endParaRPr lang="en-IN" sz="1600" dirty="0">
              <a:solidFill>
                <a:srgbClr val="0911C7"/>
              </a:solidFill>
              <a:latin typeface="Adobe Garamond Pro Bold" panose="02020702060506020403" pitchFamily="18" charset="0"/>
            </a:endParaRPr>
          </a:p>
          <a:p>
            <a:endParaRPr lang="en-IN" sz="1600" dirty="0" smtClean="0">
              <a:gradFill>
                <a:gsLst>
                  <a:gs pos="0">
                    <a:srgbClr val="012D86"/>
                  </a:gs>
                  <a:gs pos="100000">
                    <a:srgbClr val="0E2557"/>
                  </a:gs>
                </a:gsLst>
                <a:lin scaled="0"/>
              </a:gradFill>
              <a:latin typeface="Adobe Garamond Pro Bold" panose="02020702060506020403" pitchFamily="18" charset="0"/>
            </a:endParaRPr>
          </a:p>
          <a:p>
            <a:pPr lvl="1" algn="l"/>
            <a:r>
              <a:rPr lang="en-IN" sz="1500" dirty="0" smtClean="0">
                <a:gradFill>
                  <a:gsLst>
                    <a:gs pos="0">
                      <a:srgbClr val="012D86"/>
                    </a:gs>
                    <a:gs pos="100000">
                      <a:srgbClr val="0E2557"/>
                    </a:gs>
                  </a:gsLst>
                  <a:lin scaled="0"/>
                </a:gradFill>
                <a:latin typeface="Adobe Garamond Pro Bold" panose="02020702060506020403" pitchFamily="18" charset="0"/>
              </a:rPr>
              <a:t>							</a:t>
            </a:r>
            <a:r>
              <a:rPr lang="en-IN" sz="1600" b="1" dirty="0" smtClean="0">
                <a:solidFill>
                  <a:schemeClr val="tx1"/>
                </a:solidFill>
                <a:latin typeface="Adobe Garamond Pro Bold" panose="02020702060506020403" pitchFamily="18" charset="0"/>
              </a:rPr>
              <a:t>Mrs.B.ANUSUYA</a:t>
            </a:r>
            <a:r>
              <a:rPr lang="en-IN" sz="1600" b="1" dirty="0">
                <a:solidFill>
                  <a:schemeClr val="tx1"/>
                </a:solidFill>
                <a:latin typeface="Adobe Garamond Pro Bold" panose="02020702060506020403" pitchFamily="18" charset="0"/>
              </a:rPr>
              <a:t>,</a:t>
            </a:r>
            <a:endParaRPr lang="en-IN" sz="1600" b="1" dirty="0">
              <a:solidFill>
                <a:schemeClr val="tx1"/>
              </a:solidFill>
              <a:latin typeface="Adobe Garamond Pro Bold" panose="02020702060506020403" pitchFamily="18" charset="0"/>
            </a:endParaRPr>
          </a:p>
          <a:p>
            <a:pPr lvl="1" algn="l"/>
            <a:r>
              <a:rPr lang="en-IN" sz="1600" b="1" dirty="0" smtClean="0">
                <a:solidFill>
                  <a:schemeClr val="tx1"/>
                </a:solidFill>
                <a:latin typeface="Adobe Garamond Pro Bold" panose="02020702060506020403" pitchFamily="18" charset="0"/>
              </a:rPr>
              <a:t>							Assistant </a:t>
            </a:r>
            <a:r>
              <a:rPr lang="en-IN" sz="1600" b="1" dirty="0">
                <a:solidFill>
                  <a:schemeClr val="tx1"/>
                </a:solidFill>
                <a:latin typeface="Adobe Garamond Pro Bold" panose="02020702060506020403" pitchFamily="18" charset="0"/>
              </a:rPr>
              <a:t>Professor &amp; Head,</a:t>
            </a:r>
            <a:endParaRPr lang="en-IN" sz="1600" b="1" dirty="0">
              <a:solidFill>
                <a:schemeClr val="tx1"/>
              </a:solidFill>
              <a:latin typeface="Adobe Garamond Pro Bold" panose="02020702060506020403" pitchFamily="18" charset="0"/>
            </a:endParaRPr>
          </a:p>
          <a:p>
            <a:pPr lvl="1" algn="l"/>
            <a:r>
              <a:rPr lang="en-IN" sz="1600" b="1" dirty="0" smtClean="0">
                <a:solidFill>
                  <a:schemeClr val="tx1"/>
                </a:solidFill>
                <a:latin typeface="Adobe Garamond Pro Bold" panose="02020702060506020403" pitchFamily="18" charset="0"/>
              </a:rPr>
              <a:t>							Department </a:t>
            </a:r>
            <a:r>
              <a:rPr lang="en-IN" sz="1600" b="1" dirty="0">
                <a:solidFill>
                  <a:schemeClr val="tx1"/>
                </a:solidFill>
                <a:latin typeface="Adobe Garamond Pro Bold" panose="02020702060506020403" pitchFamily="18" charset="0"/>
              </a:rPr>
              <a:t>of Geography,</a:t>
            </a:r>
            <a:endParaRPr lang="en-IN" sz="1600" b="1" dirty="0">
              <a:solidFill>
                <a:schemeClr val="tx1"/>
              </a:solidFill>
              <a:latin typeface="Adobe Garamond Pro Bold" panose="02020702060506020403" pitchFamily="18" charset="0"/>
            </a:endParaRPr>
          </a:p>
          <a:p>
            <a:pPr lvl="1" algn="l"/>
            <a:r>
              <a:rPr lang="en-IN" sz="1600" b="1" dirty="0" smtClean="0">
                <a:solidFill>
                  <a:schemeClr val="tx1"/>
                </a:solidFill>
                <a:latin typeface="Adobe Garamond Pro Bold" panose="02020702060506020403" pitchFamily="18" charset="0"/>
              </a:rPr>
              <a:t>							Government </a:t>
            </a:r>
            <a:r>
              <a:rPr lang="en-IN" sz="1600" b="1" dirty="0">
                <a:solidFill>
                  <a:schemeClr val="tx1"/>
                </a:solidFill>
                <a:latin typeface="Adobe Garamond Pro Bold" panose="02020702060506020403" pitchFamily="18" charset="0"/>
              </a:rPr>
              <a:t>College for Women</a:t>
            </a:r>
            <a:r>
              <a:rPr lang="en-US" altLang="en-IN" sz="1600" b="1" dirty="0">
                <a:solidFill>
                  <a:schemeClr val="tx1"/>
                </a:solidFill>
                <a:latin typeface="Adobe Garamond Pro Bold" panose="02020702060506020403" pitchFamily="18" charset="0"/>
              </a:rPr>
              <a:t>,</a:t>
            </a:r>
            <a:r>
              <a:rPr lang="en-IN" sz="1600" b="1" dirty="0">
                <a:solidFill>
                  <a:schemeClr val="tx1"/>
                </a:solidFill>
                <a:latin typeface="Adobe Garamond Pro Bold" panose="02020702060506020403" pitchFamily="18" charset="0"/>
              </a:rPr>
              <a:t> </a:t>
            </a:r>
            <a:r>
              <a:rPr lang="en-IN" sz="1600" b="1" dirty="0" smtClean="0">
                <a:solidFill>
                  <a:schemeClr val="tx1"/>
                </a:solidFill>
                <a:latin typeface="Adobe Garamond Pro Bold" panose="02020702060506020403" pitchFamily="18" charset="0"/>
              </a:rPr>
              <a:t>							Kumbakonam</a:t>
            </a:r>
            <a:r>
              <a:rPr lang="en-IN" sz="1600" b="1" dirty="0">
                <a:solidFill>
                  <a:schemeClr val="tx1"/>
                </a:solidFill>
                <a:latin typeface="Adobe Garamond Pro Bold" panose="02020702060506020403" pitchFamily="18" charset="0"/>
              </a:rPr>
              <a:t>.</a:t>
            </a:r>
            <a:endParaRPr lang="en-IN" sz="1600" b="1" dirty="0">
              <a:solidFill>
                <a:schemeClr val="tx1"/>
              </a:solidFill>
              <a:latin typeface="Adobe Garamond Pro Bold" panose="02020702060506020403" pitchFamily="18" charset="0"/>
            </a:endParaRPr>
          </a:p>
        </p:txBody>
      </p:sp>
      <p:sp>
        <p:nvSpPr>
          <p:cNvPr id="4" name="Rounded Rectangle 3"/>
          <p:cNvSpPr/>
          <p:nvPr/>
        </p:nvSpPr>
        <p:spPr>
          <a:xfrm>
            <a:off x="675249" y="0"/>
            <a:ext cx="10663311" cy="12238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endParaRPr lang="en-IN" sz="2400" dirty="0" smtClean="0">
              <a:solidFill>
                <a:srgbClr val="002060"/>
              </a:solidFill>
              <a:latin typeface="Britannic Bold" panose="020B0903060703020204" pitchFamily="34" charset="0"/>
              <a:ea typeface="Adobe Fan Heiti Std B" panose="020B0700000000000000" pitchFamily="34" charset="-128"/>
            </a:endParaRPr>
          </a:p>
          <a:p>
            <a:pPr algn="ctr"/>
            <a:r>
              <a:rPr lang="en-IN" sz="2400" dirty="0" smtClean="0">
                <a:solidFill>
                  <a:srgbClr val="60045B"/>
                </a:solidFill>
                <a:latin typeface="Britannic Bold" panose="020B0903060703020204" pitchFamily="34" charset="0"/>
                <a:ea typeface="Adobe Fan Heiti Std B" panose="020B0700000000000000" pitchFamily="34" charset="-128"/>
              </a:rPr>
              <a:t>DEPARTMENT OF GEOGRAPHY</a:t>
            </a:r>
            <a:endParaRPr lang="en-IN" sz="2400" dirty="0" smtClean="0">
              <a:solidFill>
                <a:srgbClr val="60045B"/>
              </a:solidFill>
              <a:latin typeface="Britannic Bold" panose="020B0903060703020204" pitchFamily="34" charset="0"/>
              <a:ea typeface="Adobe Fan Heiti Std B" panose="020B0700000000000000" pitchFamily="34" charset="-128"/>
            </a:endParaRPr>
          </a:p>
          <a:p>
            <a:pPr algn="ctr"/>
            <a:endParaRPr lang="en-IN" sz="2000" dirty="0" smtClean="0">
              <a:solidFill>
                <a:srgbClr val="60045B"/>
              </a:solidFill>
              <a:latin typeface="Britannic Bold" panose="020B0903060703020204" pitchFamily="34" charset="0"/>
              <a:ea typeface="Adobe Fan Heiti Std B" panose="020B0700000000000000" pitchFamily="34" charset="-128"/>
            </a:endParaRPr>
          </a:p>
        </p:txBody>
      </p:sp>
      <p:sp>
        <p:nvSpPr>
          <p:cNvPr id="6" name="Rectangle 5"/>
          <p:cNvSpPr/>
          <p:nvPr/>
        </p:nvSpPr>
        <p:spPr>
          <a:xfrm>
            <a:off x="2841674" y="1614932"/>
            <a:ext cx="6485206"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rgbClr val="C00000"/>
                </a:solidFill>
              </a:rPr>
              <a:t>II – M.Sc - Geography, Elective course (EC)</a:t>
            </a:r>
            <a:endParaRPr lang="en-IN" sz="2400" b="1" dirty="0" smtClean="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76605" y="669290"/>
            <a:ext cx="10812145" cy="5207000"/>
          </a:xfrm>
        </p:spPr>
        <p:txBody>
          <a:bodyPr>
            <a:noAutofit/>
          </a:bodyPr>
          <a:p>
            <a:pPr marL="0" indent="0">
              <a:buNone/>
            </a:pPr>
            <a:r>
              <a:rPr lang="en-US" sz="2800" b="1">
                <a:solidFill>
                  <a:srgbClr val="FF0000"/>
                </a:solidFill>
              </a:rPr>
              <a:t>MEANING OF REGIONALISM:</a:t>
            </a:r>
            <a:endParaRPr lang="en-US" sz="2800" b="1">
              <a:solidFill>
                <a:srgbClr val="FF0000"/>
              </a:solidFill>
            </a:endParaRPr>
          </a:p>
          <a:p>
            <a:pPr marL="0" indent="0">
              <a:buNone/>
            </a:pPr>
            <a:r>
              <a:rPr lang="en-US" sz="2800" b="1"/>
              <a:t>          Local color or regional literature is fiction and poetry that focuses on the characters, dialect, customs, topography, and other features particular to a specific region. The characters are marked by their adherence to the old ways, by dialect, and by particular personality traits central to the region.</a:t>
            </a:r>
            <a:endParaRPr lang="en-US" sz="2800" b="1"/>
          </a:p>
          <a:p>
            <a:pPr marL="0" indent="0">
              <a:buNone/>
            </a:pPr>
            <a:r>
              <a:rPr lang="en-US" sz="2800" b="1">
                <a:solidFill>
                  <a:srgbClr val="FF0000"/>
                </a:solidFill>
              </a:rPr>
              <a:t>THE ROLE OF REGIONALISM TO THE WORLD:</a:t>
            </a:r>
            <a:endParaRPr lang="en-US" sz="2800" b="1">
              <a:solidFill>
                <a:srgbClr val="FF0000"/>
              </a:solidFill>
            </a:endParaRPr>
          </a:p>
          <a:p>
            <a:pPr marL="0" indent="0">
              <a:buNone/>
            </a:pPr>
            <a:r>
              <a:rPr lang="en-US" sz="2800" b="1"/>
              <a:t>           Regionalism has responded to cultural globalization through an increase in cultural identity and the rise of regionalist parties. ... Although it could be argued that regionalism is simply placing the international system on a larger scale, the amount of stability and regulation that comes with regionalism is incomparable.</a:t>
            </a:r>
            <a:endParaRPr lang="en-US" sz="28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61365" y="748665"/>
            <a:ext cx="10606405" cy="2469515"/>
          </a:xfrm>
        </p:spPr>
        <p:txBody>
          <a:bodyPr>
            <a:noAutofit/>
          </a:bodyPr>
          <a:p>
            <a:r>
              <a:rPr lang="en-US" sz="4000" b="1">
                <a:solidFill>
                  <a:srgbClr val="FF0000"/>
                </a:solidFill>
              </a:rPr>
              <a:t>Examples</a:t>
            </a:r>
            <a:r>
              <a:rPr lang="en-US" sz="3200" b="1"/>
              <a:t> of economic regionalism include free-trade areas, customs unions, common markets, and economic unions.</a:t>
            </a:r>
            <a:endParaRPr lang="en-US" sz="3200" b="1"/>
          </a:p>
          <a:p>
            <a:r>
              <a:rPr lang="en-US" sz="3200" b="1">
                <a:solidFill>
                  <a:srgbClr val="FF0000"/>
                </a:solidFill>
              </a:rPr>
              <a:t>IMPORTANCE OF REGIONALISM:</a:t>
            </a:r>
            <a:endParaRPr lang="en-US" sz="3200" b="1">
              <a:solidFill>
                <a:srgbClr val="FF0000"/>
              </a:solidFill>
            </a:endParaRPr>
          </a:p>
          <a:p>
            <a:pPr marL="0" indent="0">
              <a:buNone/>
            </a:pPr>
            <a:r>
              <a:rPr lang="en-US" sz="3200" b="1"/>
              <a:t>        Regionalism is important to you because it has been proven to increase the efficiency and effectiveness of local governments. More efficient government helps keep taxes and fees lower.</a:t>
            </a:r>
            <a:endParaRPr lang="en-US" sz="3200" b="1"/>
          </a:p>
          <a:p>
            <a:endParaRPr lang="en-US" sz="3200" b="1"/>
          </a:p>
          <a:p>
            <a:endParaRPr lang="en-US" sz="32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19150" y="857885"/>
            <a:ext cx="10633075" cy="5431155"/>
          </a:xfrm>
        </p:spPr>
        <p:txBody>
          <a:bodyPr>
            <a:noAutofit/>
          </a:bodyPr>
          <a:p>
            <a:pPr marL="0" indent="0">
              <a:buNone/>
            </a:pPr>
            <a:r>
              <a:rPr lang="en-US" sz="3600" b="1">
                <a:sym typeface="+mn-ea"/>
              </a:rPr>
              <a:t>      </a:t>
            </a:r>
            <a:r>
              <a:rPr lang="en-US" sz="4400" b="1">
                <a:solidFill>
                  <a:srgbClr val="C00000"/>
                </a:solidFill>
                <a:sym typeface="+mn-ea"/>
              </a:rPr>
              <a:t>Meaning of </a:t>
            </a:r>
            <a:r>
              <a:rPr lang="en-US" sz="3600" b="1">
                <a:solidFill>
                  <a:srgbClr val="C00000"/>
                </a:solidFill>
                <a:sym typeface="+mn-ea"/>
              </a:rPr>
              <a:t>Sectionalism:</a:t>
            </a:r>
            <a:endParaRPr lang="en-US" sz="3600" b="1">
              <a:solidFill>
                <a:srgbClr val="C00000"/>
              </a:solidFill>
              <a:sym typeface="+mn-ea"/>
            </a:endParaRPr>
          </a:p>
          <a:p>
            <a:pPr>
              <a:buFont typeface="Wingdings" panose="05000000000000000000" charset="0"/>
              <a:buChar char="Ø"/>
            </a:pPr>
            <a:r>
              <a:rPr lang="en-US" sz="3600" b="1">
                <a:sym typeface="+mn-ea"/>
              </a:rPr>
              <a:t> </a:t>
            </a:r>
            <a:r>
              <a:rPr lang="en-US" sz="3200" b="1">
                <a:solidFill>
                  <a:srgbClr val="C00000"/>
                </a:solidFill>
                <a:sym typeface="+mn-ea"/>
              </a:rPr>
              <a:t>Sectionalism </a:t>
            </a:r>
            <a:r>
              <a:rPr lang="en-US" sz="3200" b="1">
                <a:sym typeface="+mn-ea"/>
              </a:rPr>
              <a:t>is a partiality for a particular place, Sectionalism is a practically provincial devotion to one particular place, and it's usually a little bit irrational in its partiality.</a:t>
            </a:r>
            <a:endParaRPr lang="en-US" sz="3200" b="1">
              <a:sym typeface="+mn-ea"/>
            </a:endParaRPr>
          </a:p>
          <a:p>
            <a:pPr>
              <a:buFont typeface="Wingdings" panose="05000000000000000000" charset="0"/>
              <a:buChar char="Ø"/>
            </a:pPr>
            <a:r>
              <a:rPr lang="en-US" sz="3200" b="1">
                <a:sym typeface="+mn-ea"/>
              </a:rPr>
              <a:t> Sectionalism is a Localism. </a:t>
            </a:r>
            <a:endParaRPr lang="en-US" sz="3200" b="1">
              <a:sym typeface="+mn-ea"/>
            </a:endParaRPr>
          </a:p>
          <a:p>
            <a:pPr>
              <a:buFont typeface="Wingdings" panose="05000000000000000000" charset="0"/>
              <a:buChar char="Ø"/>
            </a:pPr>
            <a:r>
              <a:rPr lang="en-US" sz="3200" b="1">
                <a:sym typeface="+mn-ea"/>
              </a:rPr>
              <a:t> Sectionalism is loyalty to one's own region or section of the country, rather than to the country as a whole. </a:t>
            </a:r>
            <a:endParaRPr lang="en-US" sz="3200" b="1">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59352" y="6784423"/>
            <a:ext cx="424130" cy="105410"/>
          </a:xfrm>
          <a:prstGeom prst="rect">
            <a:avLst/>
          </a:prstGeom>
        </p:spPr>
        <p:txBody>
          <a:bodyPr vert="horz" wrap="square" lIns="0" tIns="4765" rIns="0" bIns="0" rtlCol="0">
            <a:spAutoFit/>
          </a:bodyPr>
          <a:lstStyle/>
          <a:p>
            <a:pPr marL="12700">
              <a:lnSpc>
                <a:spcPct val="100000"/>
              </a:lnSpc>
              <a:spcBef>
                <a:spcPts val="110"/>
              </a:spcBef>
            </a:pPr>
            <a:r>
              <a:rPr sz="325" dirty="0">
                <a:latin typeface="Times New Roman" panose="02020603050405020304"/>
                <a:cs typeface="Times New Roman" panose="02020603050405020304"/>
              </a:rPr>
              <a:t>Scanned by</a:t>
            </a:r>
            <a:r>
              <a:rPr sz="325" spc="-35" dirty="0">
                <a:latin typeface="Times New Roman" panose="02020603050405020304"/>
                <a:cs typeface="Times New Roman" panose="02020603050405020304"/>
              </a:rPr>
              <a:t> </a:t>
            </a:r>
            <a:r>
              <a:rPr sz="325" dirty="0">
                <a:latin typeface="Times New Roman" panose="02020603050405020304"/>
                <a:cs typeface="Times New Roman" panose="02020603050405020304"/>
              </a:rPr>
              <a:t>CamScanner</a:t>
            </a:r>
            <a:endParaRPr sz="325">
              <a:latin typeface="Times New Roman" panose="02020603050405020304"/>
              <a:cs typeface="Times New Roman" panose="02020603050405020304"/>
            </a:endParaRPr>
          </a:p>
        </p:txBody>
      </p:sp>
      <p:sp>
        <p:nvSpPr>
          <p:cNvPr id="3" name="object 3"/>
          <p:cNvSpPr/>
          <p:nvPr/>
        </p:nvSpPr>
        <p:spPr>
          <a:xfrm>
            <a:off x="473075" y="356870"/>
            <a:ext cx="11419205" cy="5972810"/>
          </a:xfrm>
          <a:prstGeom prst="rect">
            <a:avLst/>
          </a:prstGeom>
          <a:blipFill>
            <a:blip r:embed="rId1" cstate="print"/>
            <a:stretch>
              <a:fillRect/>
            </a:stretch>
          </a:blipFill>
        </p:spPr>
        <p:txBody>
          <a:bodyPr wrap="square" lIns="0" tIns="0" rIns="0" bIns="0" rtlCol="0"/>
          <a:lstStyle/>
          <a:p>
            <a:endParaRPr sz="615"/>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00842" y="6780021"/>
            <a:ext cx="450341" cy="108585"/>
          </a:xfrm>
          <a:prstGeom prst="rect">
            <a:avLst/>
          </a:prstGeom>
        </p:spPr>
        <p:txBody>
          <a:bodyPr vert="horz" wrap="square" lIns="0" tIns="5198" rIns="0" bIns="0" rtlCol="0">
            <a:spAutoFit/>
          </a:bodyPr>
          <a:lstStyle/>
          <a:p>
            <a:pPr marL="12700">
              <a:lnSpc>
                <a:spcPct val="100000"/>
              </a:lnSpc>
              <a:spcBef>
                <a:spcPts val="120"/>
              </a:spcBef>
            </a:pPr>
            <a:r>
              <a:rPr sz="340" spc="5" dirty="0">
                <a:latin typeface="Times New Roman" panose="02020603050405020304"/>
                <a:cs typeface="Times New Roman" panose="02020603050405020304"/>
              </a:rPr>
              <a:t>Scanned </a:t>
            </a:r>
            <a:r>
              <a:rPr sz="340" spc="10" dirty="0">
                <a:latin typeface="Times New Roman" panose="02020603050405020304"/>
                <a:cs typeface="Times New Roman" panose="02020603050405020304"/>
              </a:rPr>
              <a:t>by</a:t>
            </a:r>
            <a:r>
              <a:rPr sz="340" spc="-80" dirty="0">
                <a:latin typeface="Times New Roman" panose="02020603050405020304"/>
                <a:cs typeface="Times New Roman" panose="02020603050405020304"/>
              </a:rPr>
              <a:t> </a:t>
            </a:r>
            <a:r>
              <a:rPr sz="340" spc="10" dirty="0">
                <a:latin typeface="Times New Roman" panose="02020603050405020304"/>
                <a:cs typeface="Times New Roman" panose="02020603050405020304"/>
              </a:rPr>
              <a:t>CamScanner</a:t>
            </a:r>
            <a:endParaRPr sz="340">
              <a:latin typeface="Times New Roman" panose="02020603050405020304"/>
              <a:cs typeface="Times New Roman" panose="02020603050405020304"/>
            </a:endParaRPr>
          </a:p>
        </p:txBody>
      </p:sp>
      <p:sp>
        <p:nvSpPr>
          <p:cNvPr id="3" name="object 3"/>
          <p:cNvSpPr/>
          <p:nvPr/>
        </p:nvSpPr>
        <p:spPr>
          <a:xfrm>
            <a:off x="624205" y="94615"/>
            <a:ext cx="10877550" cy="6668770"/>
          </a:xfrm>
          <a:prstGeom prst="rect">
            <a:avLst/>
          </a:prstGeom>
          <a:blipFill>
            <a:blip r:embed="rId1" cstate="print"/>
            <a:stretch>
              <a:fillRect/>
            </a:stretch>
          </a:blipFill>
        </p:spPr>
        <p:txBody>
          <a:bodyPr wrap="square" lIns="0" tIns="0" rIns="0" bIns="0" rtlCol="0"/>
          <a:lstStyle/>
          <a:p>
            <a:endParaRPr sz="615"/>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6429" y="6784867"/>
            <a:ext cx="421314" cy="53975"/>
          </a:xfrm>
          <a:prstGeom prst="rect">
            <a:avLst/>
          </a:prstGeom>
        </p:spPr>
        <p:txBody>
          <a:bodyPr vert="horz" wrap="square" lIns="0" tIns="4332" rIns="0" bIns="0" rtlCol="0">
            <a:spAutoFit/>
          </a:bodyPr>
          <a:lstStyle/>
          <a:p>
            <a:pPr marL="12700">
              <a:lnSpc>
                <a:spcPct val="100000"/>
              </a:lnSpc>
              <a:spcBef>
                <a:spcPts val="100"/>
              </a:spcBef>
            </a:pPr>
            <a:r>
              <a:rPr sz="325" spc="-5" dirty="0">
                <a:latin typeface="Times New Roman" panose="02020603050405020304"/>
                <a:cs typeface="Times New Roman" panose="02020603050405020304"/>
              </a:rPr>
              <a:t>Scanned </a:t>
            </a:r>
            <a:r>
              <a:rPr sz="325" dirty="0">
                <a:latin typeface="Times New Roman" panose="02020603050405020304"/>
                <a:cs typeface="Times New Roman" panose="02020603050405020304"/>
              </a:rPr>
              <a:t>by</a:t>
            </a:r>
            <a:r>
              <a:rPr sz="325" spc="-50" dirty="0">
                <a:latin typeface="Times New Roman" panose="02020603050405020304"/>
                <a:cs typeface="Times New Roman" panose="02020603050405020304"/>
              </a:rPr>
              <a:t> </a:t>
            </a:r>
            <a:r>
              <a:rPr sz="325" dirty="0">
                <a:latin typeface="Times New Roman" panose="02020603050405020304"/>
                <a:cs typeface="Times New Roman" panose="02020603050405020304"/>
              </a:rPr>
              <a:t>CamScanner</a:t>
            </a:r>
            <a:endParaRPr sz="325">
              <a:latin typeface="Times New Roman" panose="02020603050405020304"/>
              <a:cs typeface="Times New Roman" panose="02020603050405020304"/>
            </a:endParaRPr>
          </a:p>
        </p:txBody>
      </p:sp>
      <p:sp>
        <p:nvSpPr>
          <p:cNvPr id="3" name="object 3"/>
          <p:cNvSpPr/>
          <p:nvPr/>
        </p:nvSpPr>
        <p:spPr>
          <a:xfrm>
            <a:off x="375920" y="86360"/>
            <a:ext cx="11548110" cy="6671945"/>
          </a:xfrm>
          <a:prstGeom prst="rect">
            <a:avLst/>
          </a:prstGeom>
          <a:blipFill>
            <a:blip r:embed="rId1" cstate="print"/>
            <a:stretch>
              <a:fillRect/>
            </a:stretch>
          </a:blipFill>
        </p:spPr>
        <p:txBody>
          <a:bodyPr wrap="square" lIns="0" tIns="0" rIns="0" bIns="0" rtlCol="0"/>
          <a:lstStyle/>
          <a:p>
            <a:endParaRPr sz="615"/>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95400" y="1917700"/>
            <a:ext cx="9601200" cy="2066290"/>
          </a:xfrm>
        </p:spPr>
        <p:txBody>
          <a:bodyPr/>
          <a:p>
            <a:r>
              <a:rPr lang="en-US" sz="6600">
                <a:solidFill>
                  <a:srgbClr val="FF0066"/>
                </a:solidFill>
                <a:latin typeface="Bodoni MT Black" panose="02070A03080606020203" charset="0"/>
                <a:cs typeface="Bodoni MT Black" panose="02070A03080606020203" charset="0"/>
              </a:rPr>
              <a:t>THANK YOU</a:t>
            </a:r>
            <a:endParaRPr lang="en-US" sz="6600">
              <a:solidFill>
                <a:srgbClr val="FF0066"/>
              </a:solidFill>
              <a:latin typeface="Bodoni MT Black" panose="02070A03080606020203" charset="0"/>
              <a:cs typeface="Bodoni MT Black" panose="02070A03080606020203"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 y="635635"/>
            <a:ext cx="10833100" cy="1773555"/>
          </a:xfrm>
        </p:spPr>
        <p:txBody>
          <a:bodyPr>
            <a:noAutofit/>
          </a:bodyPr>
          <a:lstStyle/>
          <a:p>
            <a:r>
              <a:rPr lang="en-US" altLang="en-IN" sz="5400" dirty="0">
                <a:solidFill>
                  <a:srgbClr val="FF0000"/>
                </a:solidFill>
                <a:latin typeface="Javanese Text" panose="02000000000000000000" charset="0"/>
                <a:cs typeface="Javanese Text" panose="02000000000000000000" charset="0"/>
              </a:rPr>
              <a:t>Nationalization and Sectionalism</a:t>
            </a:r>
            <a:endParaRPr lang="en-US" altLang="en-IN" sz="5400" dirty="0">
              <a:solidFill>
                <a:srgbClr val="FF0000"/>
              </a:solidFill>
              <a:latin typeface="Javanese Text" panose="02000000000000000000" charset="0"/>
              <a:cs typeface="Javanese Text" panose="02000000000000000000" charset="0"/>
            </a:endParaRPr>
          </a:p>
        </p:txBody>
      </p:sp>
      <p:sp>
        <p:nvSpPr>
          <p:cNvPr id="3" name="Content Placeholder 2"/>
          <p:cNvSpPr>
            <a:spLocks noGrp="1"/>
          </p:cNvSpPr>
          <p:nvPr>
            <p:ph idx="1"/>
          </p:nvPr>
        </p:nvSpPr>
        <p:spPr>
          <a:xfrm>
            <a:off x="633095" y="1634490"/>
            <a:ext cx="10831830" cy="4553585"/>
          </a:xfrm>
        </p:spPr>
        <p:txBody>
          <a:bodyPr>
            <a:noAutofit/>
          </a:bodyPr>
          <a:lstStyle/>
          <a:p>
            <a:pPr marL="457200" indent="-457200" algn="just">
              <a:lnSpc>
                <a:spcPct val="150000"/>
              </a:lnSpc>
              <a:buNone/>
            </a:pPr>
            <a:r>
              <a:rPr lang="en-US" b="1" dirty="0" smtClean="0"/>
              <a:t> </a:t>
            </a:r>
            <a:r>
              <a:rPr lang="en-US" sz="3200" b="1" dirty="0" smtClean="0"/>
              <a:t> </a:t>
            </a:r>
            <a:r>
              <a:rPr lang="en-US" sz="4000" b="1" dirty="0" smtClean="0">
                <a:solidFill>
                  <a:srgbClr val="FF0000"/>
                </a:solidFill>
              </a:rPr>
              <a:t>Definition: </a:t>
            </a:r>
            <a:endParaRPr lang="en-US" sz="4000" b="1" dirty="0" smtClean="0">
              <a:solidFill>
                <a:srgbClr val="FF0000"/>
              </a:solidFill>
            </a:endParaRPr>
          </a:p>
          <a:p>
            <a:pPr marL="457200" indent="-457200" algn="just">
              <a:lnSpc>
                <a:spcPct val="150000"/>
              </a:lnSpc>
              <a:buNone/>
            </a:pPr>
            <a:r>
              <a:rPr lang="en-US" sz="3200" b="1" dirty="0" smtClean="0">
                <a:solidFill>
                  <a:srgbClr val="FF0000"/>
                </a:solidFill>
              </a:rPr>
              <a:t>                 </a:t>
            </a:r>
            <a:r>
              <a:rPr lang="en-US" sz="2800" b="1" dirty="0" smtClean="0"/>
              <a:t>Nationalization, or Nationalisation, is the process of Transforming private assets into public assets by bringing them under the public ownership of a national government or state.</a:t>
            </a:r>
            <a:endParaRPr lang="en-US" sz="2800" b="1" dirty="0" smtClean="0"/>
          </a:p>
          <a:p>
            <a:pPr marL="457200" indent="-457200" algn="just">
              <a:lnSpc>
                <a:spcPct val="150000"/>
              </a:lnSpc>
              <a:buNone/>
            </a:pPr>
            <a:r>
              <a:rPr lang="en-US" sz="2800" b="1" dirty="0" smtClean="0"/>
              <a:t>          </a:t>
            </a:r>
            <a:endParaRPr lang="en-US" sz="28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6110" y="877570"/>
            <a:ext cx="10829290" cy="540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50000"/>
              </a:lnSpc>
              <a:buFont typeface="Wingdings" panose="05000000000000000000" pitchFamily="2" charset="2"/>
              <a:buNone/>
            </a:pPr>
            <a:r>
              <a:rPr lang="en-US" altLang="en-IN" sz="2800" b="1" dirty="0" smtClean="0">
                <a:solidFill>
                  <a:schemeClr val="tx1"/>
                </a:solidFill>
                <a:latin typeface="Bell MT" panose="02020503060305020303" pitchFamily="18" charset="0"/>
              </a:rPr>
              <a:t>       </a:t>
            </a:r>
            <a:r>
              <a:rPr lang="en-US" altLang="en-IN" sz="3200" b="1" dirty="0" smtClean="0">
                <a:solidFill>
                  <a:srgbClr val="FF0000"/>
                </a:solidFill>
                <a:latin typeface="Bell MT" panose="02020503060305020303" pitchFamily="18" charset="0"/>
              </a:rPr>
              <a:t>What Is Nationalization?</a:t>
            </a:r>
            <a:endParaRPr lang="en-US" altLang="en-IN" sz="2800" b="1" dirty="0" smtClean="0">
              <a:solidFill>
                <a:srgbClr val="FF0000"/>
              </a:solidFill>
              <a:latin typeface="Bell MT" panose="02020503060305020303" pitchFamily="18" charset="0"/>
            </a:endParaRPr>
          </a:p>
          <a:p>
            <a:pPr indent="0">
              <a:lnSpc>
                <a:spcPct val="150000"/>
              </a:lnSpc>
              <a:buFont typeface="Wingdings" panose="05000000000000000000" pitchFamily="2" charset="2"/>
              <a:buNone/>
            </a:pPr>
            <a:r>
              <a:rPr lang="en-US" altLang="en-IN" sz="2800" b="1" dirty="0" smtClean="0">
                <a:solidFill>
                  <a:schemeClr val="tx1"/>
                </a:solidFill>
                <a:latin typeface="Bell MT" panose="02020503060305020303" pitchFamily="18" charset="0"/>
              </a:rPr>
              <a:t>           Nationalization refers to the action of a government taking control of a company or industry, which generally occurs without compensation for the loss of the net worth of seized assets and potential income. The action may be the result of a nation's attempt to consolidate power, resentment of foreign ownership of industries representing significant importance to local economies or to prop up failing industries.</a:t>
            </a:r>
            <a:endParaRPr lang="en-US" altLang="en-IN" sz="2800" b="1" dirty="0" smtClean="0">
              <a:solidFill>
                <a:schemeClr val="tx1"/>
              </a:solidFill>
              <a:latin typeface="Bell MT" panose="02020503060305020303" pitchFamily="18" charset="0"/>
            </a:endParaRPr>
          </a:p>
          <a:p>
            <a:pPr indent="0">
              <a:lnSpc>
                <a:spcPct val="150000"/>
              </a:lnSpc>
              <a:buFont typeface="Wingdings" panose="05000000000000000000" pitchFamily="2" charset="2"/>
              <a:buNone/>
            </a:pPr>
            <a:r>
              <a:rPr lang="en-US" altLang="en-IN" sz="2800" b="1" dirty="0" smtClean="0">
                <a:solidFill>
                  <a:schemeClr val="tx1"/>
                </a:solidFill>
                <a:latin typeface="Bell MT" panose="02020503060305020303" pitchFamily="18" charset="0"/>
              </a:rPr>
              <a:t>       </a:t>
            </a:r>
            <a:endParaRPr lang="en-US" altLang="en-IN" sz="2800" b="1" dirty="0" smtClean="0">
              <a:solidFill>
                <a:schemeClr val="tx1"/>
              </a:solidFill>
              <a:latin typeface="Bell MT" panose="02020503060305020303" pitchFamily="18" charset="0"/>
            </a:endParaRPr>
          </a:p>
          <a:p>
            <a:pPr indent="0">
              <a:buFont typeface="Wingdings" panose="05000000000000000000" pitchFamily="2" charset="2"/>
              <a:buNone/>
            </a:pPr>
            <a:r>
              <a:rPr lang="en-US" altLang="en-IN" sz="2400" b="1" dirty="0" smtClean="0">
                <a:solidFill>
                  <a:schemeClr val="tx1"/>
                </a:solidFill>
                <a:latin typeface="Bell MT" panose="02020503060305020303" pitchFamily="18" charset="0"/>
              </a:rPr>
              <a:t>    </a:t>
            </a:r>
            <a:endParaRPr lang="en-US" altLang="en-IN" sz="2400" b="1" dirty="0" smtClean="0">
              <a:solidFill>
                <a:schemeClr val="tx1"/>
              </a:solidFill>
              <a:latin typeface="Bell MT" panose="02020503060305020303"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225" y="658495"/>
            <a:ext cx="10813415" cy="5568950"/>
          </a:xfrm>
        </p:spPr>
        <p:txBody>
          <a:bodyPr>
            <a:normAutofit fontScale="25000"/>
          </a:bodyPr>
          <a:lstStyle/>
          <a:p>
            <a:pPr>
              <a:lnSpc>
                <a:spcPct val="200000"/>
              </a:lnSpc>
              <a:buFont typeface="Wingdings" panose="05000000000000000000" charset="0"/>
              <a:buChar char="v"/>
            </a:pPr>
            <a:r>
              <a:rPr lang="en-US" altLang="en-IN" sz="9600" b="1" dirty="0" smtClean="0">
                <a:solidFill>
                  <a:schemeClr val="tx1"/>
                </a:solidFill>
                <a:latin typeface="Bell MT" panose="02020503060305020303" pitchFamily="18" charset="0"/>
              </a:rPr>
              <a:t>         Nationalization is the process of taking privately-controlled companies, industries, or assets and putting them under the control of the government.</a:t>
            </a:r>
            <a:endParaRPr lang="en-US" altLang="en-IN" sz="9600" b="1" dirty="0" smtClean="0">
              <a:solidFill>
                <a:schemeClr val="tx1"/>
              </a:solidFill>
              <a:latin typeface="Bell MT" panose="02020503060305020303" pitchFamily="18" charset="0"/>
            </a:endParaRPr>
          </a:p>
          <a:p>
            <a:pPr>
              <a:lnSpc>
                <a:spcPct val="200000"/>
              </a:lnSpc>
              <a:buFont typeface="Wingdings" panose="05000000000000000000" charset="0"/>
              <a:buChar char="v"/>
            </a:pPr>
            <a:r>
              <a:rPr lang="en-US" altLang="en-IN" sz="9600" b="1" dirty="0" smtClean="0">
                <a:solidFill>
                  <a:schemeClr val="tx1"/>
                </a:solidFill>
                <a:latin typeface="Bell MT" panose="02020503060305020303" pitchFamily="18" charset="0"/>
              </a:rPr>
              <a:t>         Nationalization often happens in developing countries and can reflect a nation's desire to control assets or to assert its dominance over foreign-owned industries.</a:t>
            </a:r>
            <a:endParaRPr lang="en-US" altLang="en-IN" sz="9600" b="1" dirty="0" smtClean="0">
              <a:solidFill>
                <a:schemeClr val="tx1"/>
              </a:solidFill>
              <a:latin typeface="Bell MT" panose="02020503060305020303" pitchFamily="18" charset="0"/>
            </a:endParaRPr>
          </a:p>
          <a:p>
            <a:pPr>
              <a:lnSpc>
                <a:spcPct val="200000"/>
              </a:lnSpc>
              <a:buFont typeface="Wingdings" panose="05000000000000000000" charset="0"/>
              <a:buChar char="v"/>
            </a:pPr>
            <a:r>
              <a:rPr lang="en-US" altLang="en-IN" sz="9600" b="1" dirty="0" smtClean="0">
                <a:solidFill>
                  <a:schemeClr val="tx1"/>
                </a:solidFill>
                <a:latin typeface="Bell MT" panose="02020503060305020303" pitchFamily="18" charset="0"/>
              </a:rPr>
              <a:t>          Nationalization is different from privatization, in which government-run companies are moved into the private business sector.</a:t>
            </a:r>
            <a:endParaRPr lang="en-US" altLang="en-IN" sz="9600" b="1" dirty="0" smtClean="0">
              <a:solidFill>
                <a:schemeClr val="tx1"/>
              </a:solidFill>
              <a:latin typeface="Bell MT" panose="02020503060305020303" pitchFamily="18" charset="0"/>
            </a:endParaRPr>
          </a:p>
          <a:p>
            <a:pPr marL="0" indent="0">
              <a:lnSpc>
                <a:spcPct val="200000"/>
              </a:lnSpc>
              <a:buNone/>
            </a:pPr>
            <a:r>
              <a:rPr lang="en-US" altLang="en-IN" dirty="0" smtClean="0">
                <a:solidFill>
                  <a:schemeClr val="tx1"/>
                </a:solidFill>
                <a:latin typeface="Bell MT" panose="02020503060305020303" pitchFamily="18" charset="0"/>
              </a:rPr>
              <a:t>                </a:t>
            </a:r>
            <a:r>
              <a:rPr lang="en-US" altLang="en-IN" sz="3000" dirty="0" smtClean="0">
                <a:solidFill>
                  <a:schemeClr val="tx1"/>
                </a:solidFill>
                <a:latin typeface="Bell MT" panose="02020503060305020303" pitchFamily="18" charset="0"/>
              </a:rPr>
              <a:t> </a:t>
            </a:r>
            <a:endParaRPr lang="en-US" altLang="en-IN" sz="4000" b="1" dirty="0" smtClean="0">
              <a:solidFill>
                <a:schemeClr val="tx1"/>
              </a:solidFill>
              <a:latin typeface="Bell MT" panose="02020503060305020303"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0905" y="620395"/>
            <a:ext cx="10661650" cy="5615305"/>
          </a:xfrm>
        </p:spPr>
        <p:txBody>
          <a:bodyPr>
            <a:noAutofit/>
          </a:bodyPr>
          <a:lstStyle/>
          <a:p>
            <a:pPr>
              <a:buNone/>
            </a:pPr>
            <a:r>
              <a:rPr lang="en-US" altLang="en-IN" sz="2000" dirty="0" smtClean="0">
                <a:solidFill>
                  <a:schemeClr val="tx1"/>
                </a:solidFill>
                <a:latin typeface="Bell MT" panose="02020503060305020303" pitchFamily="18" charset="0"/>
              </a:rPr>
              <a:t>  </a:t>
            </a:r>
            <a:endParaRPr lang="en-US" altLang="en-IN" sz="2000" dirty="0" smtClean="0">
              <a:solidFill>
                <a:schemeClr val="tx1"/>
              </a:solidFill>
              <a:latin typeface="Bell MT" panose="02020503060305020303" pitchFamily="18" charset="0"/>
            </a:endParaRPr>
          </a:p>
          <a:p>
            <a:pPr>
              <a:buNone/>
            </a:pPr>
            <a:r>
              <a:rPr lang="en-US" altLang="en-IN" sz="3600" b="1" dirty="0" smtClean="0">
                <a:solidFill>
                  <a:srgbClr val="C00000"/>
                </a:solidFill>
                <a:latin typeface="Bell MT" panose="02020503060305020303" pitchFamily="18" charset="0"/>
              </a:rPr>
              <a:t>Benefits of Nationalization:</a:t>
            </a:r>
            <a:endParaRPr lang="en-US" altLang="en-IN" sz="3600" b="1" dirty="0" smtClean="0">
              <a:solidFill>
                <a:srgbClr val="C00000"/>
              </a:solidFill>
              <a:latin typeface="Bell MT" panose="02020503060305020303" pitchFamily="18" charset="0"/>
            </a:endParaRPr>
          </a:p>
          <a:p>
            <a:pPr>
              <a:buFont typeface="Wingdings" panose="05000000000000000000" charset="0"/>
              <a:buChar char="ü"/>
            </a:pPr>
            <a:r>
              <a:rPr lang="en-US" altLang="en-IN" sz="2800" dirty="0" smtClean="0">
                <a:solidFill>
                  <a:schemeClr val="tx1"/>
                </a:solidFill>
                <a:latin typeface="Bell MT" panose="02020503060305020303" pitchFamily="18" charset="0"/>
              </a:rPr>
              <a:t>  </a:t>
            </a:r>
            <a:r>
              <a:rPr lang="en-US" altLang="en-IN" sz="2800" b="1" dirty="0" smtClean="0">
                <a:solidFill>
                  <a:schemeClr val="tx1"/>
                </a:solidFill>
                <a:latin typeface="Bell MT" panose="02020503060305020303" pitchFamily="18" charset="0"/>
              </a:rPr>
              <a:t>External benefits for the economy of broadband provision. ...</a:t>
            </a:r>
            <a:endParaRPr lang="en-US" altLang="en-IN" sz="2800" b="1" dirty="0" smtClean="0">
              <a:solidFill>
                <a:schemeClr val="tx1"/>
              </a:solidFill>
              <a:latin typeface="Bell MT" panose="02020503060305020303" pitchFamily="18" charset="0"/>
            </a:endParaRPr>
          </a:p>
          <a:p>
            <a:pPr>
              <a:buFont typeface="Wingdings" panose="05000000000000000000" charset="0"/>
              <a:buChar char="ü"/>
            </a:pPr>
            <a:r>
              <a:rPr lang="en-US" altLang="en-IN" sz="2800" b="1" dirty="0" smtClean="0">
                <a:solidFill>
                  <a:schemeClr val="tx1"/>
                </a:solidFill>
                <a:latin typeface="Bell MT" panose="02020503060305020303" pitchFamily="18" charset="0"/>
                <a:sym typeface="+mn-ea"/>
              </a:rPr>
              <a:t>  Low borrowing costs. ...</a:t>
            </a:r>
            <a:endParaRPr lang="en-US" altLang="en-IN" sz="2800" b="1" dirty="0" smtClean="0">
              <a:solidFill>
                <a:schemeClr val="tx1"/>
              </a:solidFill>
              <a:latin typeface="Bell MT" panose="02020503060305020303" pitchFamily="18" charset="0"/>
              <a:sym typeface="+mn-ea"/>
            </a:endParaRPr>
          </a:p>
          <a:p>
            <a:pPr>
              <a:buFont typeface="Wingdings" panose="05000000000000000000" charset="0"/>
              <a:buChar char="ü"/>
            </a:pPr>
            <a:r>
              <a:rPr lang="en-US" altLang="en-IN" sz="2800" b="1" dirty="0" smtClean="0">
                <a:solidFill>
                  <a:schemeClr val="tx1"/>
                </a:solidFill>
                <a:latin typeface="Bell MT" panose="02020503060305020303" pitchFamily="18" charset="0"/>
                <a:sym typeface="+mn-ea"/>
              </a:rPr>
              <a:t>  Equity and basic utility. ...</a:t>
            </a:r>
            <a:endParaRPr lang="en-US" altLang="en-IN" sz="2800" b="1" dirty="0" smtClean="0">
              <a:solidFill>
                <a:schemeClr val="tx1"/>
              </a:solidFill>
              <a:latin typeface="Bell MT" panose="02020503060305020303" pitchFamily="18" charset="0"/>
              <a:sym typeface="+mn-ea"/>
            </a:endParaRPr>
          </a:p>
          <a:p>
            <a:pPr>
              <a:buFont typeface="Wingdings" panose="05000000000000000000" charset="0"/>
              <a:buChar char="ü"/>
            </a:pPr>
            <a:r>
              <a:rPr lang="en-US" altLang="en-IN" sz="2800" b="1" dirty="0" smtClean="0">
                <a:solidFill>
                  <a:schemeClr val="tx1"/>
                </a:solidFill>
                <a:latin typeface="Bell MT" panose="02020503060305020303" pitchFamily="18" charset="0"/>
                <a:sym typeface="+mn-ea"/>
              </a:rPr>
              <a:t>  National infrastructure is a natural monopoly. ...</a:t>
            </a:r>
            <a:endParaRPr lang="en-US" altLang="en-IN" sz="2800" b="1" dirty="0" smtClean="0">
              <a:solidFill>
                <a:schemeClr val="tx1"/>
              </a:solidFill>
              <a:latin typeface="Bell MT" panose="02020503060305020303" pitchFamily="18" charset="0"/>
              <a:sym typeface="+mn-ea"/>
            </a:endParaRPr>
          </a:p>
          <a:p>
            <a:pPr>
              <a:buFont typeface="Wingdings" panose="05000000000000000000" charset="0"/>
              <a:buChar char="ü"/>
            </a:pPr>
            <a:r>
              <a:rPr lang="en-US" altLang="en-IN" sz="2800" b="1" dirty="0" smtClean="0">
                <a:solidFill>
                  <a:schemeClr val="tx1"/>
                </a:solidFill>
                <a:latin typeface="Bell MT" panose="02020503060305020303" pitchFamily="18" charset="0"/>
                <a:sym typeface="+mn-ea"/>
              </a:rPr>
              <a:t>  Captures monopoly profit/Increases consumer surplus. ...</a:t>
            </a:r>
            <a:endParaRPr lang="en-US" altLang="en-IN" sz="2800" b="1" dirty="0" smtClean="0">
              <a:solidFill>
                <a:schemeClr val="tx1"/>
              </a:solidFill>
              <a:latin typeface="Bell MT" panose="02020503060305020303" pitchFamily="18" charset="0"/>
              <a:sym typeface="+mn-ea"/>
            </a:endParaRPr>
          </a:p>
          <a:p>
            <a:pPr>
              <a:buFont typeface="Wingdings" panose="05000000000000000000" charset="0"/>
              <a:buChar char="ü"/>
            </a:pPr>
            <a:r>
              <a:rPr lang="en-US" altLang="en-IN" sz="2800" b="1" dirty="0" smtClean="0">
                <a:solidFill>
                  <a:schemeClr val="tx1"/>
                </a:solidFill>
                <a:latin typeface="Bell MT" panose="02020503060305020303" pitchFamily="18" charset="0"/>
                <a:sym typeface="+mn-ea"/>
              </a:rPr>
              <a:t>  Loss of profit motive.</a:t>
            </a:r>
            <a:endParaRPr lang="en-US" altLang="en-IN" sz="2800" b="1" dirty="0" smtClean="0">
              <a:solidFill>
                <a:schemeClr val="tx1"/>
              </a:solidFill>
              <a:latin typeface="Bell MT" panose="02020503060305020303" pitchFamily="18" charset="0"/>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23900" y="515620"/>
            <a:ext cx="10744200" cy="5938520"/>
          </a:xfrm>
        </p:spPr>
        <p:txBody>
          <a:bodyPr>
            <a:noAutofit/>
          </a:bodyPr>
          <a:p>
            <a:pPr marL="0" indent="0">
              <a:lnSpc>
                <a:spcPct val="100000"/>
              </a:lnSpc>
              <a:buNone/>
            </a:pPr>
            <a:r>
              <a:rPr lang="en-US"/>
              <a:t>       </a:t>
            </a:r>
            <a:r>
              <a:rPr lang="en-US" b="1"/>
              <a:t> </a:t>
            </a:r>
            <a:endParaRPr lang="en-US" b="1"/>
          </a:p>
          <a:p>
            <a:pPr marL="0" indent="0">
              <a:lnSpc>
                <a:spcPct val="100000"/>
              </a:lnSpc>
              <a:buNone/>
            </a:pPr>
            <a:r>
              <a:rPr lang="en-US" sz="3600" b="1">
                <a:solidFill>
                  <a:srgbClr val="FF0000"/>
                </a:solidFill>
              </a:rPr>
              <a:t>Reasons for  Nationalization:</a:t>
            </a:r>
            <a:endParaRPr lang="en-US" sz="3600" b="1">
              <a:solidFill>
                <a:srgbClr val="FF0000"/>
              </a:solidFill>
            </a:endParaRPr>
          </a:p>
          <a:p>
            <a:pPr marL="0" indent="0">
              <a:lnSpc>
                <a:spcPct val="100000"/>
              </a:lnSpc>
              <a:buNone/>
            </a:pPr>
            <a:r>
              <a:rPr lang="en-US" sz="3200" b="1">
                <a:solidFill>
                  <a:srgbClr val="0000CC"/>
                </a:solidFill>
              </a:rPr>
              <a:t>Common reasons for nationalization include: </a:t>
            </a:r>
            <a:endParaRPr lang="en-US" sz="3200" b="1">
              <a:solidFill>
                <a:srgbClr val="0000CC"/>
              </a:solidFill>
            </a:endParaRPr>
          </a:p>
          <a:p>
            <a:pPr marL="0" indent="0">
              <a:lnSpc>
                <a:spcPct val="150000"/>
              </a:lnSpc>
              <a:buNone/>
            </a:pPr>
            <a:r>
              <a:rPr lang="en-US" sz="3200" b="1"/>
              <a:t>   (1) prevention of unfair exploitation and large-scale labor layoffs, </a:t>
            </a:r>
            <a:endParaRPr lang="en-US" sz="3200" b="1"/>
          </a:p>
          <a:p>
            <a:pPr marL="0" indent="0">
              <a:lnSpc>
                <a:spcPct val="150000"/>
              </a:lnSpc>
              <a:buNone/>
            </a:pPr>
            <a:r>
              <a:rPr lang="en-US" sz="3200" b="1"/>
              <a:t>(2) fair distribution of income from national resources, and </a:t>
            </a:r>
            <a:endParaRPr lang="en-US" sz="3200" b="1"/>
          </a:p>
          <a:p>
            <a:pPr marL="0" indent="0">
              <a:lnSpc>
                <a:spcPct val="150000"/>
              </a:lnSpc>
              <a:buNone/>
            </a:pPr>
            <a:r>
              <a:rPr lang="en-US" sz="3200" b="1"/>
              <a:t>(3) to keep means of generating wealth in public control.</a:t>
            </a:r>
            <a:endParaRPr lang="en-US" sz="32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4390" y="922020"/>
            <a:ext cx="10601325" cy="5240020"/>
          </a:xfrm>
        </p:spPr>
        <p:txBody>
          <a:bodyPr>
            <a:noAutofit/>
          </a:bodyPr>
          <a:p>
            <a:pPr marL="0" indent="0">
              <a:buNone/>
            </a:pPr>
            <a:r>
              <a:rPr lang="en-US" sz="2000" b="1"/>
              <a:t>          </a:t>
            </a:r>
            <a:r>
              <a:rPr lang="en-US" sz="3200" b="1">
                <a:solidFill>
                  <a:srgbClr val="FF0000"/>
                </a:solidFill>
              </a:rPr>
              <a:t> The Disadvantages of Nationalization:</a:t>
            </a:r>
            <a:endParaRPr lang="en-US" sz="2000" b="1"/>
          </a:p>
          <a:p>
            <a:pPr marL="0" indent="0">
              <a:lnSpc>
                <a:spcPct val="150000"/>
              </a:lnSpc>
              <a:buNone/>
            </a:pPr>
            <a:r>
              <a:rPr lang="en-US" sz="2800" b="1"/>
              <a:t>The major problems that the industries faced were: </a:t>
            </a:r>
            <a:endParaRPr lang="en-US" sz="2800" b="1"/>
          </a:p>
          <a:p>
            <a:pPr marL="0" indent="0">
              <a:lnSpc>
                <a:spcPct val="150000"/>
              </a:lnSpc>
              <a:buNone/>
            </a:pPr>
            <a:r>
              <a:rPr lang="en-US" sz="2800" b="1"/>
              <a:t>They were being managed ineffectively and inefficiently. ...             For example, if a particular nationalised industry made operating losses, the government would simply cover those loses with subsidies. </a:t>
            </a:r>
            <a:endParaRPr lang="en-US" sz="2800" b="1"/>
          </a:p>
          <a:p>
            <a:pPr marL="0" indent="0">
              <a:lnSpc>
                <a:spcPct val="150000"/>
              </a:lnSpc>
              <a:buNone/>
            </a:pPr>
            <a:endParaRPr lang="en-US" sz="28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13130" y="636270"/>
            <a:ext cx="10570845" cy="5793740"/>
          </a:xfrm>
        </p:spPr>
        <p:txBody>
          <a:bodyPr>
            <a:noAutofit/>
          </a:bodyPr>
          <a:p>
            <a:pPr marL="0" indent="0">
              <a:buNone/>
            </a:pPr>
            <a:r>
              <a:rPr lang="en-US" b="1"/>
              <a:t>         </a:t>
            </a:r>
            <a:endParaRPr lang="en-US" b="1"/>
          </a:p>
          <a:p>
            <a:pPr marL="0" indent="0">
              <a:buNone/>
            </a:pPr>
            <a:r>
              <a:rPr lang="en-US" sz="3200" b="1">
                <a:solidFill>
                  <a:srgbClr val="FF0000"/>
                </a:solidFill>
                <a:sym typeface="+mn-ea"/>
              </a:rPr>
              <a:t>Nationalization Bad for Economy:</a:t>
            </a:r>
            <a:endParaRPr lang="en-US" sz="3200" b="1"/>
          </a:p>
          <a:p>
            <a:pPr marL="0" indent="0">
              <a:lnSpc>
                <a:spcPct val="150000"/>
              </a:lnSpc>
              <a:buNone/>
            </a:pPr>
            <a:r>
              <a:rPr lang="en-US" b="1"/>
              <a:t>              </a:t>
            </a:r>
            <a:r>
              <a:rPr lang="en-US" sz="3200" b="1"/>
              <a:t>Nationalised industries are safeguarded against their negative consequences or management because the government can bail them out financially. It removes the organisation's 'survival instinct' to generate a profit to allow the company to feasibly operate without incurring millions of debt.</a:t>
            </a:r>
            <a:endParaRPr lang="en-US" sz="3200" b="1"/>
          </a:p>
          <a:p>
            <a:pPr marL="0" indent="0">
              <a:lnSpc>
                <a:spcPct val="150000"/>
              </a:lnSpc>
              <a:buNone/>
            </a:pPr>
            <a:endParaRPr lang="en-US" sz="32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24535" y="571500"/>
            <a:ext cx="10868025" cy="5855970"/>
          </a:xfrm>
        </p:spPr>
        <p:txBody>
          <a:bodyPr>
            <a:normAutofit fontScale="90000"/>
          </a:bodyPr>
          <a:p>
            <a:pPr marL="0" indent="0">
              <a:buNone/>
            </a:pPr>
            <a:r>
              <a:rPr lang="en-US" sz="3200" b="1">
                <a:solidFill>
                  <a:srgbClr val="FF0000"/>
                </a:solidFill>
              </a:rPr>
              <a:t>REGIONALISM:</a:t>
            </a:r>
            <a:endParaRPr lang="en-US" sz="3200" b="1">
              <a:solidFill>
                <a:srgbClr val="FF0000"/>
              </a:solidFill>
            </a:endParaRPr>
          </a:p>
          <a:p>
            <a:pPr marL="0" indent="0">
              <a:buNone/>
            </a:pPr>
            <a:r>
              <a:rPr lang="en-US" sz="3200" b="1">
                <a:solidFill>
                  <a:srgbClr val="FF0000"/>
                </a:solidFill>
              </a:rPr>
              <a:t>  </a:t>
            </a:r>
            <a:r>
              <a:rPr lang="en-US" sz="3200" b="1">
                <a:solidFill>
                  <a:schemeClr val="tx1"/>
                </a:solidFill>
              </a:rPr>
              <a:t>In the sense Urban Planning. Its based on the relationships to the Centres and Peripheres.</a:t>
            </a:r>
            <a:endParaRPr lang="en-US" sz="3200" b="1">
              <a:solidFill>
                <a:schemeClr val="tx1"/>
              </a:solidFill>
            </a:endParaRPr>
          </a:p>
          <a:p>
            <a:pPr marL="0" indent="0">
              <a:buNone/>
            </a:pPr>
            <a:r>
              <a:rPr lang="en-US" sz="3200" b="1">
                <a:solidFill>
                  <a:schemeClr val="tx1"/>
                </a:solidFill>
              </a:rPr>
              <a:t>    “The theory or practice of regional rather than central systems of administration or economic, cultural, or political affiliation”. </a:t>
            </a:r>
            <a:endParaRPr lang="en-US" sz="3200" b="1">
              <a:solidFill>
                <a:schemeClr val="tx1"/>
              </a:solidFill>
            </a:endParaRPr>
          </a:p>
          <a:p>
            <a:pPr marL="0" indent="0">
              <a:buNone/>
            </a:pPr>
            <a:r>
              <a:rPr lang="en-US" sz="3200" b="1">
                <a:solidFill>
                  <a:srgbClr val="FF0000"/>
                </a:solidFill>
              </a:rPr>
              <a:t>REGION &amp; REGIONALISM:</a:t>
            </a:r>
            <a:endParaRPr lang="en-US" sz="3200" b="1">
              <a:solidFill>
                <a:srgbClr val="FF0000"/>
              </a:solidFill>
            </a:endParaRPr>
          </a:p>
          <a:p>
            <a:pPr marL="0" indent="0">
              <a:buNone/>
            </a:pPr>
            <a:r>
              <a:rPr lang="en-US" sz="3200" b="1">
                <a:solidFill>
                  <a:schemeClr val="tx1"/>
                </a:solidFill>
              </a:rPr>
              <a:t>           In international relations, regionalism is the expression of a common sense of identity and purpose combined with the creation and implementation of institutions that express a particular identity and shape collective action within a geographical region. ... The European Union can be classified as a result of regionalism.</a:t>
            </a:r>
            <a:endParaRPr lang="en-US" sz="3200" b="1">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4759</Words>
  <Application>WPS Presentation</Application>
  <PresentationFormat>Custom</PresentationFormat>
  <Paragraphs>87</Paragraphs>
  <Slides>16</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16</vt:i4>
      </vt:variant>
    </vt:vector>
  </HeadingPairs>
  <TitlesOfParts>
    <vt:vector size="34" baseType="lpstr">
      <vt:lpstr>Arial</vt:lpstr>
      <vt:lpstr>SimSun</vt:lpstr>
      <vt:lpstr>Wingdings</vt:lpstr>
      <vt:lpstr>Arial</vt:lpstr>
      <vt:lpstr>Adobe Garamond Pro Bold</vt:lpstr>
      <vt:lpstr>Garamond</vt:lpstr>
      <vt:lpstr>Britannic Bold</vt:lpstr>
      <vt:lpstr>Adobe Fan Heiti Std B</vt:lpstr>
      <vt:lpstr>Javanese Text</vt:lpstr>
      <vt:lpstr>Bell MT</vt:lpstr>
      <vt:lpstr>Wingdings</vt:lpstr>
      <vt:lpstr>Bodoni MT Black</vt:lpstr>
      <vt:lpstr>Microsoft YaHei</vt:lpstr>
      <vt:lpstr>Arial Unicode MS</vt:lpstr>
      <vt:lpstr>Calibri</vt:lpstr>
      <vt:lpstr>Times New Roman</vt:lpstr>
      <vt:lpstr>Yu Gothic UI Semibold</vt:lpstr>
      <vt:lpstr>Organic</vt:lpstr>
      <vt:lpstr>        REGIONAL PLANNING</vt:lpstr>
      <vt:lpstr>Nationalization and Sectionalism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ASHOK RAJ</cp:lastModifiedBy>
  <cp:revision>401</cp:revision>
  <dcterms:created xsi:type="dcterms:W3CDTF">2020-08-03T16:47:00Z</dcterms:created>
  <dcterms:modified xsi:type="dcterms:W3CDTF">2020-08-19T15:41:14Z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