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82" r:id="rId4"/>
    <p:sldId id="288" r:id="rId5"/>
    <p:sldId id="283" r:id="rId6"/>
    <p:sldId id="284" r:id="rId7"/>
    <p:sldId id="289" r:id="rId8"/>
    <p:sldId id="285" r:id="rId9"/>
    <p:sldId id="286" r:id="rId10"/>
    <p:sldId id="287" r:id="rId11"/>
    <p:sldId id="258" r:id="rId12"/>
    <p:sldId id="259" r:id="rId13"/>
    <p:sldId id="277" r:id="rId14"/>
    <p:sldId id="260" r:id="rId15"/>
    <p:sldId id="261" r:id="rId16"/>
    <p:sldId id="267"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09-11-2020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09-11-2020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IN" sz="2400" b="1" dirty="0" smtClean="0">
                <a:solidFill>
                  <a:srgbClr val="FF0066"/>
                </a:solidFill>
              </a:rPr>
              <a:t>REGIONAL PLANNING</a:t>
            </a:r>
            <a:endParaRPr lang="en-IN" sz="2400" b="1" dirty="0">
              <a:solidFill>
                <a:srgbClr val="FF0066"/>
              </a:solidFill>
            </a:endParaRPr>
          </a:p>
        </p:txBody>
      </p:sp>
      <p:sp>
        <p:nvSpPr>
          <p:cNvPr id="3" name="Subtitle 2"/>
          <p:cNvSpPr>
            <a:spLocks noGrp="1"/>
          </p:cNvSpPr>
          <p:nvPr>
            <p:ph type="subTitle" idx="1"/>
          </p:nvPr>
        </p:nvSpPr>
        <p:spPr>
          <a:xfrm>
            <a:off x="2541270" y="2486660"/>
            <a:ext cx="6892925" cy="90868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b="1" dirty="0" smtClean="0">
                <a:gradFill>
                  <a:gsLst>
                    <a:gs pos="0">
                      <a:srgbClr val="012D86"/>
                    </a:gs>
                    <a:gs pos="100000">
                      <a:srgbClr val="0E2557"/>
                    </a:gs>
                  </a:gsLst>
                  <a:lin scaled="0"/>
                </a:gradFill>
                <a:latin typeface="Adobe Garamond Pro Bold" panose="02020702060506020403" pitchFamily="18" charset="0"/>
              </a:rPr>
              <a:t>Mrs.B.ANUSUYA</a:t>
            </a:r>
            <a:r>
              <a:rPr lang="en-IN" sz="1500" b="1" dirty="0">
                <a:gradFill>
                  <a:gsLst>
                    <a:gs pos="0">
                      <a:srgbClr val="012D86"/>
                    </a:gs>
                    <a:gs pos="100000">
                      <a:srgbClr val="0E2557"/>
                    </a:gs>
                  </a:gsLst>
                  <a:lin scaled="0"/>
                </a:gradFill>
                <a:latin typeface="Adobe Garamond Pro Bold" panose="02020702060506020403" pitchFamily="18" charset="0"/>
              </a:rPr>
              <a:t>,</a:t>
            </a:r>
          </a:p>
          <a:p>
            <a:pPr lvl="1" algn="l"/>
            <a:r>
              <a:rPr lang="en-IN" sz="1500" b="1" dirty="0" smtClean="0">
                <a:gradFill>
                  <a:gsLst>
                    <a:gs pos="0">
                      <a:srgbClr val="012D86"/>
                    </a:gs>
                    <a:gs pos="100000">
                      <a:srgbClr val="0E2557"/>
                    </a:gs>
                  </a:gsLst>
                  <a:lin scaled="0"/>
                </a:gradFill>
                <a:latin typeface="Adobe Garamond Pro Bold" panose="02020702060506020403" pitchFamily="18" charset="0"/>
              </a:rPr>
              <a:t>							Assistant </a:t>
            </a:r>
            <a:r>
              <a:rPr lang="en-IN" sz="1500" b="1" dirty="0">
                <a:gradFill>
                  <a:gsLst>
                    <a:gs pos="0">
                      <a:srgbClr val="012D86"/>
                    </a:gs>
                    <a:gs pos="100000">
                      <a:srgbClr val="0E2557"/>
                    </a:gs>
                  </a:gsLst>
                  <a:lin scaled="0"/>
                </a:gradFill>
                <a:latin typeface="Adobe Garamond Pro Bold" panose="02020702060506020403" pitchFamily="18" charset="0"/>
              </a:rPr>
              <a:t>Professor &amp; Head,</a:t>
            </a:r>
          </a:p>
          <a:p>
            <a:pPr lvl="1" algn="l"/>
            <a:r>
              <a:rPr lang="en-IN" sz="1500" b="1" dirty="0" smtClean="0">
                <a:gradFill>
                  <a:gsLst>
                    <a:gs pos="0">
                      <a:srgbClr val="012D86"/>
                    </a:gs>
                    <a:gs pos="100000">
                      <a:srgbClr val="0E2557"/>
                    </a:gs>
                  </a:gsLst>
                  <a:lin scaled="0"/>
                </a:gradFill>
                <a:latin typeface="Adobe Garamond Pro Bold" panose="02020702060506020403" pitchFamily="18" charset="0"/>
              </a:rPr>
              <a:t>							Department </a:t>
            </a:r>
            <a:r>
              <a:rPr lang="en-IN" sz="1500" b="1" dirty="0">
                <a:gradFill>
                  <a:gsLst>
                    <a:gs pos="0">
                      <a:srgbClr val="012D86"/>
                    </a:gs>
                    <a:gs pos="100000">
                      <a:srgbClr val="0E2557"/>
                    </a:gs>
                  </a:gsLst>
                  <a:lin scaled="0"/>
                </a:gradFill>
                <a:latin typeface="Adobe Garamond Pro Bold" panose="02020702060506020403" pitchFamily="18" charset="0"/>
              </a:rPr>
              <a:t>of Geography,</a:t>
            </a:r>
          </a:p>
          <a:p>
            <a:pPr lvl="1" algn="l"/>
            <a:r>
              <a:rPr lang="en-IN" sz="1500" b="1" dirty="0" smtClean="0">
                <a:gradFill>
                  <a:gsLst>
                    <a:gs pos="0">
                      <a:srgbClr val="012D86"/>
                    </a:gs>
                    <a:gs pos="100000">
                      <a:srgbClr val="0E2557"/>
                    </a:gs>
                  </a:gsLst>
                  <a:lin scaled="0"/>
                </a:gradFill>
                <a:latin typeface="Adobe Garamond Pro Bold" panose="02020702060506020403" pitchFamily="18" charset="0"/>
              </a:rPr>
              <a:t>							Government </a:t>
            </a:r>
            <a:r>
              <a:rPr lang="en-IN" sz="1500" b="1" dirty="0">
                <a:gradFill>
                  <a:gsLst>
                    <a:gs pos="0">
                      <a:srgbClr val="012D86"/>
                    </a:gs>
                    <a:gs pos="100000">
                      <a:srgbClr val="0E2557"/>
                    </a:gs>
                  </a:gsLst>
                  <a:lin scaled="0"/>
                </a:gradFill>
                <a:latin typeface="Adobe Garamond Pro Bold" panose="02020702060506020403" pitchFamily="18" charset="0"/>
              </a:rPr>
              <a:t>College for Women (A),</a:t>
            </a:r>
          </a:p>
          <a:p>
            <a:pPr lvl="1" algn="l"/>
            <a:r>
              <a:rPr lang="en-IN" sz="1500" b="1" dirty="0" smtClean="0">
                <a:gradFill>
                  <a:gsLst>
                    <a:gs pos="0">
                      <a:srgbClr val="012D86"/>
                    </a:gs>
                    <a:gs pos="100000">
                      <a:srgbClr val="0E2557"/>
                    </a:gs>
                  </a:gsLst>
                  <a:lin scaled="0"/>
                </a:gradFill>
                <a:latin typeface="Adobe Garamond Pro Bold" panose="02020702060506020403" pitchFamily="18" charset="0"/>
              </a:rPr>
              <a:t>							Kumbakonam</a:t>
            </a:r>
            <a:r>
              <a:rPr lang="en-IN" sz="1500" b="1" dirty="0">
                <a:gradFill>
                  <a:gsLst>
                    <a:gs pos="0">
                      <a:srgbClr val="012D86"/>
                    </a:gs>
                    <a:gs pos="100000">
                      <a:srgbClr val="0E2557"/>
                    </a:gs>
                  </a:gsLst>
                  <a:lin scaled="0"/>
                </a:gra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3279902"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FF0000"/>
                </a:solidFill>
              </a:rPr>
              <a:t>II – M.Sc - Geography, Elective course (EC)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05" y="590550"/>
            <a:ext cx="10056495" cy="5285740"/>
          </a:xfrm>
        </p:spPr>
        <p:txBody>
          <a:bodyPr/>
          <a:lstStyle/>
          <a:p>
            <a:r>
              <a:rPr lang="en-US" sz="3200" b="1"/>
              <a:t>Besides these, the programme includes a scheme for setting up coffee and rubber plantations and making the shifting cultivators owners of these plantations progressively. As the forerunner of a perspective planning exercise, techno-economic surveys have been initiated in some of these areas. But, adequate planning machinery equipped with skilled staff is not available.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2610" y="563245"/>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b="1" dirty="0" smtClean="0">
                <a:solidFill>
                  <a:srgbClr val="0000CC"/>
                </a:solidFill>
              </a:rPr>
              <a:t>Aim of The Study:</a:t>
            </a:r>
          </a:p>
          <a:p>
            <a:pPr>
              <a:lnSpc>
                <a:spcPct val="150000"/>
              </a:lnSpc>
            </a:pPr>
            <a:r>
              <a:rPr lang="en-US" altLang="en-IN" sz="3200" b="1" dirty="0" smtClean="0">
                <a:solidFill>
                  <a:schemeClr val="tx1"/>
                </a:solidFill>
                <a:latin typeface="Calibri Light" panose="020F0302020204030204"/>
              </a:rPr>
              <a:t>          </a:t>
            </a:r>
            <a:r>
              <a:rPr lang="en-US" altLang="en-IN" sz="3200" b="1" dirty="0" smtClean="0">
                <a:solidFill>
                  <a:schemeClr val="tx1"/>
                </a:solidFill>
                <a:latin typeface="+mj-lt"/>
                <a:cs typeface="+mj-lt"/>
              </a:rPr>
              <a:t>To trace out the hilly areas in India and findout the problems related with these areas and suggest the measures to ensure the Socio-Economic development of hill areas as well as to know that what are the steps have been adopted by the Government to restore the improvement  in such areas.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255" y="1120775"/>
            <a:ext cx="10840085" cy="4372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r>
              <a:rPr lang="en-US" altLang="en-IN" sz="2000" b="1" dirty="0" smtClean="0">
                <a:solidFill>
                  <a:schemeClr val="tx1"/>
                </a:solidFill>
                <a:latin typeface="Bell MT" panose="02020503060305020303" pitchFamily="18" charset="0"/>
              </a:rPr>
              <a:t>        </a:t>
            </a:r>
            <a:r>
              <a:rPr lang="en-US" altLang="en-IN" sz="2400" b="1" dirty="0" smtClean="0">
                <a:solidFill>
                  <a:schemeClr val="tx1"/>
                </a:solidFill>
                <a:latin typeface="Bell MT" panose="02020503060305020303" pitchFamily="18" charset="0"/>
              </a:rPr>
              <a:t>The adverse Natural Environmental is an abstracle in Socio-Economic development of Hilly areas. In India hill area have peculier problems. so, these areas are in need of such special programme, like Hill Area Development Programme and Triba Area Development Programme besides these the Government have been implemented many plans to improve the Quality of Tribal Areas people's life.</a:t>
            </a:r>
          </a:p>
          <a:p>
            <a:pPr indent="0">
              <a:lnSpc>
                <a:spcPct val="150000"/>
              </a:lnSpc>
              <a:buFont typeface="Wingdings" panose="05000000000000000000" pitchFamily="2" charset="2"/>
              <a:buNone/>
            </a:pPr>
            <a:r>
              <a:rPr lang="en-US" altLang="en-IN" sz="2400" b="1" dirty="0" smtClean="0">
                <a:solidFill>
                  <a:schemeClr val="tx1"/>
                </a:solidFill>
                <a:latin typeface="Bell MT" panose="02020503060305020303" pitchFamily="18" charset="0"/>
              </a:rPr>
              <a:t>      Before Planning for their areas, the Environment of the hilly areas should be throughly understand. Generally the Hilly Areas have many  barriers and problems.     </a:t>
            </a:r>
            <a:r>
              <a:rPr lang="en-IN" sz="2400" b="1" dirty="0" smtClean="0">
                <a:solidFill>
                  <a:schemeClr val="tx1"/>
                </a:solidFill>
                <a:latin typeface="Bell MT" panose="02020503060305020303"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365" y="658495"/>
            <a:ext cx="10779760" cy="5568950"/>
          </a:xfrm>
        </p:spPr>
        <p:txBody>
          <a:bodyPr>
            <a:normAutofit fontScale="90000" lnSpcReduction="20000"/>
          </a:bodyPr>
          <a:lstStyle/>
          <a:p>
            <a:pPr marL="0" indent="0">
              <a:lnSpc>
                <a:spcPct val="200000"/>
              </a:lnSpc>
              <a:buNone/>
            </a:pPr>
            <a:r>
              <a:rPr lang="en-US" b="1" dirty="0" smtClean="0">
                <a:solidFill>
                  <a:schemeClr val="tx1"/>
                </a:solidFill>
              </a:rPr>
              <a:t>          </a:t>
            </a:r>
            <a:r>
              <a:rPr lang="en-US" sz="2800" b="1" dirty="0" smtClean="0">
                <a:solidFill>
                  <a:schemeClr val="tx1"/>
                </a:solidFill>
              </a:rPr>
              <a:t> The diverse Terrain, climate, economic status, culture, social condition as soon. But they entirely differ from place to place and which cause many problems. In the point of view, the </a:t>
            </a:r>
            <a:r>
              <a:rPr lang="en-US" sz="2800" b="1" dirty="0" smtClean="0">
                <a:solidFill>
                  <a:srgbClr val="C00000"/>
                </a:solidFill>
              </a:rPr>
              <a:t>Hill areas of India have been Classified as follows,</a:t>
            </a:r>
          </a:p>
          <a:p>
            <a:pPr marL="0" indent="0">
              <a:lnSpc>
                <a:spcPct val="200000"/>
              </a:lnSpc>
              <a:buNone/>
            </a:pPr>
            <a:r>
              <a:rPr lang="en-US" sz="2800" b="1" dirty="0" smtClean="0">
                <a:solidFill>
                  <a:schemeClr val="tx1"/>
                </a:solidFill>
              </a:rPr>
              <a:t>   1) Hill Areas of NorthEastern States.</a:t>
            </a:r>
          </a:p>
          <a:p>
            <a:pPr marL="0" indent="0">
              <a:lnSpc>
                <a:spcPct val="200000"/>
              </a:lnSpc>
              <a:buNone/>
            </a:pPr>
            <a:r>
              <a:rPr lang="en-US" sz="2800" b="1" dirty="0" smtClean="0">
                <a:solidFill>
                  <a:schemeClr val="tx1"/>
                </a:solidFill>
              </a:rPr>
              <a:t>   2) Hill Areas of Uttar Pradesh, West Bengal, Assam and TamilNadu... and</a:t>
            </a:r>
          </a:p>
          <a:p>
            <a:pPr marL="0" indent="0">
              <a:lnSpc>
                <a:spcPct val="200000"/>
              </a:lnSpc>
              <a:buNone/>
            </a:pPr>
            <a:r>
              <a:rPr lang="en-US" sz="2800" b="1" dirty="0" smtClean="0">
                <a:solidFill>
                  <a:schemeClr val="tx1"/>
                </a:solidFill>
              </a:rPr>
              <a:t>   3) WersterGhats of Maharastra, Kerala and Karnataka.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904" y="746252"/>
            <a:ext cx="10427273" cy="5365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r>
              <a:rPr lang="en-US" altLang="en-IN" sz="2000" b="1" dirty="0" smtClean="0">
                <a:solidFill>
                  <a:srgbClr val="FF0000"/>
                </a:solidFill>
                <a:latin typeface="+mj-lt"/>
                <a:cs typeface="+mj-lt"/>
              </a:rPr>
              <a:t>      </a:t>
            </a:r>
          </a:p>
          <a:p>
            <a:pPr indent="0">
              <a:lnSpc>
                <a:spcPct val="150000"/>
              </a:lnSpc>
              <a:buFont typeface="Wingdings" panose="05000000000000000000" pitchFamily="2" charset="2"/>
              <a:buNone/>
            </a:pPr>
            <a:r>
              <a:rPr lang="en-US" altLang="en-IN" sz="2000" b="1" dirty="0" smtClean="0">
                <a:solidFill>
                  <a:srgbClr val="FF0000"/>
                </a:solidFill>
                <a:latin typeface="+mj-lt"/>
                <a:cs typeface="+mj-lt"/>
              </a:rPr>
              <a:t>    </a:t>
            </a:r>
          </a:p>
          <a:p>
            <a:pPr indent="0">
              <a:lnSpc>
                <a:spcPct val="150000"/>
              </a:lnSpc>
              <a:buFont typeface="Wingdings" panose="05000000000000000000" pitchFamily="2" charset="2"/>
              <a:buNone/>
            </a:pPr>
            <a:r>
              <a:rPr lang="en-US" altLang="en-IN" sz="2000" b="1" dirty="0" smtClean="0">
                <a:solidFill>
                  <a:srgbClr val="FF0000"/>
                </a:solidFill>
                <a:latin typeface="+mj-lt"/>
                <a:cs typeface="+mj-lt"/>
              </a:rPr>
              <a:t>          </a:t>
            </a:r>
            <a:r>
              <a:rPr lang="en-US" altLang="en-IN" sz="2800" b="1" dirty="0" smtClean="0">
                <a:solidFill>
                  <a:schemeClr val="tx1"/>
                </a:solidFill>
                <a:latin typeface="+mj-lt"/>
                <a:cs typeface="+mj-lt"/>
              </a:rPr>
              <a:t>Even Though the first 3 Five Year Plans,  The Government have taken many steps to develop these areas the systematic integrated Hill Arae Development Programme was introduced during the 7th Five Year Plan.</a:t>
            </a:r>
          </a:p>
          <a:p>
            <a:pPr indent="0">
              <a:lnSpc>
                <a:spcPct val="150000"/>
              </a:lnSpc>
              <a:buFont typeface="Wingdings" panose="05000000000000000000" pitchFamily="2" charset="2"/>
              <a:buNone/>
            </a:pPr>
            <a:r>
              <a:rPr lang="en-US" altLang="en-IN" sz="2800" b="1" dirty="0" smtClean="0">
                <a:solidFill>
                  <a:srgbClr val="0000CC"/>
                </a:solidFill>
                <a:latin typeface="+mj-lt"/>
                <a:cs typeface="+mj-lt"/>
              </a:rPr>
              <a:t>The Problems of Hill Areas are : </a:t>
            </a:r>
          </a:p>
          <a:p>
            <a:pPr indent="0">
              <a:lnSpc>
                <a:spcPct val="150000"/>
              </a:lnSpc>
              <a:buFont typeface="Wingdings" panose="05000000000000000000" pitchFamily="2" charset="2"/>
              <a:buNone/>
            </a:pPr>
            <a:r>
              <a:rPr lang="en-US" altLang="en-IN" sz="2800" b="1" dirty="0" smtClean="0">
                <a:solidFill>
                  <a:schemeClr val="tx1"/>
                </a:solidFill>
                <a:latin typeface="+mj-lt"/>
                <a:cs typeface="+mj-lt"/>
              </a:rPr>
              <a:t> 1. Deforestation,</a:t>
            </a:r>
          </a:p>
          <a:p>
            <a:pPr indent="0">
              <a:lnSpc>
                <a:spcPct val="150000"/>
              </a:lnSpc>
              <a:buFont typeface="Wingdings" panose="05000000000000000000" pitchFamily="2" charset="2"/>
              <a:buNone/>
            </a:pPr>
            <a:r>
              <a:rPr lang="en-US" altLang="en-IN" sz="2800" b="1" dirty="0" smtClean="0">
                <a:solidFill>
                  <a:schemeClr val="tx1"/>
                </a:solidFill>
                <a:latin typeface="+mj-lt"/>
                <a:cs typeface="+mj-lt"/>
              </a:rPr>
              <a:t>2. Decline of Agricultural Productivity ( Slach and burn Age ) </a:t>
            </a:r>
          </a:p>
          <a:p>
            <a:pPr indent="0">
              <a:lnSpc>
                <a:spcPct val="150000"/>
              </a:lnSpc>
              <a:buFont typeface="Wingdings" panose="05000000000000000000" pitchFamily="2" charset="2"/>
              <a:buNone/>
            </a:pPr>
            <a:r>
              <a:rPr lang="en-US" altLang="en-IN" sz="2800" b="1" dirty="0" smtClean="0">
                <a:solidFill>
                  <a:schemeClr val="tx1"/>
                </a:solidFill>
                <a:latin typeface="+mj-lt"/>
                <a:cs typeface="+mj-lt"/>
              </a:rPr>
              <a:t>3. Traditional agricultural Practices,        </a:t>
            </a:r>
            <a:endParaRPr lang="en-IN" sz="2800" b="1" dirty="0" smtClean="0">
              <a:solidFill>
                <a:schemeClr val="tx1"/>
              </a:solidFill>
              <a:latin typeface="+mj-lt"/>
              <a:cs typeface="+mj-lt"/>
            </a:endParaRPr>
          </a:p>
          <a:p>
            <a:pPr marL="342900" indent="-342900">
              <a:lnSpc>
                <a:spcPct val="150000"/>
              </a:lnSpc>
              <a:buFont typeface="Wingdings" panose="05000000000000000000" pitchFamily="2" charset="2"/>
              <a:buChar char="Ø"/>
            </a:pPr>
            <a:endParaRPr lang="en-IN" sz="2800" b="1" dirty="0">
              <a:solidFill>
                <a:schemeClr val="tx1"/>
              </a:solidFill>
              <a:latin typeface="Calibri Light" panose="020F0302020204030204"/>
            </a:endParaRPr>
          </a:p>
          <a:p>
            <a:pPr>
              <a:lnSpc>
                <a:spcPct val="150000"/>
              </a:lnSpc>
            </a:pPr>
            <a:r>
              <a:rPr lang="en-IN" sz="2000" b="1" dirty="0" smtClean="0">
                <a:solidFill>
                  <a:schemeClr val="tx1"/>
                </a:solidFill>
                <a:latin typeface="Calibri Light" panose="020F0302020204030204"/>
              </a:rPr>
              <a:t>             </a:t>
            </a:r>
            <a:endParaRPr lang="en-IN" sz="20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220" y="700405"/>
            <a:ext cx="10796270" cy="5191125"/>
          </a:xfrm>
        </p:spPr>
        <p:txBody>
          <a:bodyPr>
            <a:noAutofit/>
          </a:bodyPr>
          <a:lstStyle/>
          <a:p>
            <a:r>
              <a:rPr lang="en-US" sz="2800" b="1"/>
              <a:t>4. </a:t>
            </a:r>
            <a:r>
              <a:rPr lang="en-US" sz="2800" b="1">
                <a:latin typeface="+mj-lt"/>
                <a:cs typeface="+mj-lt"/>
              </a:rPr>
              <a:t>Soil erosion,</a:t>
            </a:r>
          </a:p>
          <a:p>
            <a:r>
              <a:rPr lang="en-US" sz="2800" b="1">
                <a:latin typeface="+mj-lt"/>
                <a:cs typeface="+mj-lt"/>
              </a:rPr>
              <a:t>5. Mono  Culture Forestry,</a:t>
            </a:r>
          </a:p>
          <a:p>
            <a:r>
              <a:rPr lang="en-US" sz="2800" b="1">
                <a:latin typeface="+mj-lt"/>
                <a:cs typeface="+mj-lt"/>
              </a:rPr>
              <a:t>6. Over Grezing (due to livestock)</a:t>
            </a:r>
          </a:p>
          <a:p>
            <a:r>
              <a:rPr lang="en-US" sz="2800" b="1">
                <a:latin typeface="+mj-lt"/>
                <a:cs typeface="+mj-lt"/>
              </a:rPr>
              <a:t>7. Construction of Roads, Dam, Industries and  Mining activities are distrub the Forest Ecosystem.</a:t>
            </a:r>
          </a:p>
          <a:p>
            <a:pPr marL="0" indent="0">
              <a:buNone/>
            </a:pPr>
            <a:r>
              <a:rPr lang="en-US" sz="2800" b="1">
                <a:solidFill>
                  <a:srgbClr val="0000CC"/>
                </a:solidFill>
                <a:latin typeface="+mj-lt"/>
                <a:cs typeface="+mj-lt"/>
              </a:rPr>
              <a:t>These Problems may be solved by : </a:t>
            </a:r>
            <a:endParaRPr lang="en-US" sz="2800" b="1">
              <a:latin typeface="+mj-lt"/>
              <a:cs typeface="+mj-lt"/>
            </a:endParaRPr>
          </a:p>
          <a:p>
            <a:pPr marL="0" indent="0">
              <a:buNone/>
            </a:pPr>
            <a:r>
              <a:rPr lang="en-US" sz="2800" b="1">
                <a:latin typeface="+mj-lt"/>
                <a:cs typeface="+mj-lt"/>
              </a:rPr>
              <a:t>    1) By Improve the Horticulture.</a:t>
            </a:r>
          </a:p>
          <a:p>
            <a:pPr marL="0" indent="0">
              <a:buNone/>
            </a:pPr>
            <a:r>
              <a:rPr lang="en-US" sz="2800" b="1">
                <a:latin typeface="+mj-lt"/>
                <a:cs typeface="+mj-lt"/>
              </a:rPr>
              <a:t>   2) Indroduce the New Techonologies/ Techiniques scienfific in Agricutural activity.</a:t>
            </a:r>
          </a:p>
          <a:p>
            <a:pPr marL="0" indent="0">
              <a:buNone/>
            </a:pPr>
            <a:r>
              <a:rPr lang="en-US" sz="2800" b="1">
                <a:latin typeface="+mj-lt"/>
                <a:cs typeface="+mj-lt"/>
              </a:rPr>
              <a:t>   3) Tree Culture and Commercial Plantation.</a:t>
            </a:r>
          </a:p>
          <a:p>
            <a:pPr marL="0" indent="0">
              <a:buNone/>
            </a:pPr>
            <a:endParaRPr lang="en-US" sz="2800" b="1">
              <a:latin typeface="+mj-lt"/>
              <a:cs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512" y="960120"/>
            <a:ext cx="10817352" cy="5221224"/>
          </a:xfrm>
        </p:spPr>
        <p:txBody>
          <a:bodyPr/>
          <a:lstStyle/>
          <a:p>
            <a:pPr marL="0" indent="0">
              <a:buNone/>
            </a:pPr>
            <a:r>
              <a:rPr lang="en-US" sz="2800" b="1">
                <a:latin typeface="+mj-lt"/>
                <a:cs typeface="+mj-lt"/>
                <a:sym typeface="+mn-ea"/>
              </a:rPr>
              <a:t>4) Animal Husbandry Programme may be launched and scientific breeding of Cattle may ensure the Economic Development.</a:t>
            </a:r>
            <a:endParaRPr lang="en-US" sz="2800" b="1">
              <a:latin typeface="+mj-lt"/>
              <a:cs typeface="+mj-lt"/>
            </a:endParaRPr>
          </a:p>
          <a:p>
            <a:pPr marL="0" indent="0">
              <a:buNone/>
            </a:pPr>
            <a:r>
              <a:rPr lang="en-US" sz="2800" b="1">
                <a:latin typeface="+mj-lt"/>
                <a:cs typeface="+mj-lt"/>
                <a:sym typeface="+mn-ea"/>
              </a:rPr>
              <a:t>5) Electronic, watch making and optical glass may be started.</a:t>
            </a:r>
            <a:endParaRPr lang="en-US" sz="2800" b="1">
              <a:latin typeface="+mj-lt"/>
              <a:cs typeface="+mj-lt"/>
            </a:endParaRPr>
          </a:p>
          <a:p>
            <a:pPr marL="0" indent="0">
              <a:buNone/>
            </a:pPr>
            <a:r>
              <a:rPr lang="en-US" sz="2800" b="1">
                <a:latin typeface="+mj-lt"/>
                <a:cs typeface="+mj-lt"/>
                <a:sym typeface="+mn-ea"/>
              </a:rPr>
              <a:t>6) Cottage Indusriesmay be srtenthened.  </a:t>
            </a:r>
            <a:endParaRPr lang="en-US" sz="2800" b="1" dirty="0">
              <a:latin typeface="+mj-lt"/>
              <a:cs typeface="+mj-lt"/>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66"/>
                </a:solidFill>
                <a:latin typeface="Adobe Caslon Pro Bold" panose="0205070206050A020403" pitchFamily="18" charset="0"/>
              </a:rPr>
              <a:t>Thank you</a:t>
            </a:r>
            <a:endParaRPr lang="en-IN" sz="8000" b="1" dirty="0">
              <a:solidFill>
                <a:srgbClr val="FF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lstStyle/>
          <a:p>
            <a:r>
              <a:rPr lang="en-US" altLang="en-IN" sz="4000" b="1" dirty="0">
                <a:solidFill>
                  <a:srgbClr val="FF0000"/>
                </a:solidFill>
                <a:latin typeface="Calibri Light" panose="020F0302020204030204"/>
              </a:rPr>
              <a:t>UNIT: III</a:t>
            </a:r>
            <a:br>
              <a:rPr lang="en-US" altLang="en-IN" sz="4000" b="1" dirty="0">
                <a:solidFill>
                  <a:srgbClr val="FF0000"/>
                </a:solidFill>
                <a:latin typeface="Calibri Light" panose="020F0302020204030204"/>
              </a:rPr>
            </a:br>
            <a:r>
              <a:rPr lang="en-US" altLang="en-IN" sz="4000" b="1" dirty="0">
                <a:solidFill>
                  <a:srgbClr val="0000CC"/>
                </a:solidFill>
                <a:latin typeface="Calibri Light" panose="020F0302020204030204"/>
              </a:rPr>
              <a:t>HILL AREA DEVELOPMENT PROGRAMME</a:t>
            </a:r>
          </a:p>
        </p:txBody>
      </p:sp>
      <p:sp>
        <p:nvSpPr>
          <p:cNvPr id="3" name="Content Placeholder 2"/>
          <p:cNvSpPr>
            <a:spLocks noGrp="1"/>
          </p:cNvSpPr>
          <p:nvPr>
            <p:ph idx="1"/>
          </p:nvPr>
        </p:nvSpPr>
        <p:spPr>
          <a:xfrm>
            <a:off x="776605" y="2286000"/>
            <a:ext cx="10622280" cy="3869690"/>
          </a:xfrm>
        </p:spPr>
        <p:txBody>
          <a:bodyPr>
            <a:noAutofit/>
          </a:bodyPr>
          <a:lstStyle/>
          <a:p>
            <a:pPr marL="0" indent="0" algn="just">
              <a:lnSpc>
                <a:spcPct val="150000"/>
              </a:lnSpc>
              <a:buNone/>
            </a:pPr>
            <a:r>
              <a:rPr lang="en-US" b="1" dirty="0" smtClean="0">
                <a:solidFill>
                  <a:srgbClr val="0000CC"/>
                </a:solidFill>
              </a:rPr>
              <a:t>Introduction:</a:t>
            </a:r>
          </a:p>
          <a:p>
            <a:pPr marL="0" indent="0" algn="just">
              <a:lnSpc>
                <a:spcPct val="150000"/>
              </a:lnSpc>
              <a:buNone/>
            </a:pPr>
            <a:r>
              <a:rPr lang="en-US" b="1" dirty="0" smtClean="0"/>
              <a:t>      The Hill area in India constitude roughly about 17% of the Total area of India. Nearly about 65 million people live in these areas. There are wide variation in resources and development potentials. Hill areas are found in the Himalayas, Western Ghats, Eastern Ghats and in some scattered hill areas. each and every state in India have hilly areas</a:t>
            </a:r>
            <a:r>
              <a:rPr lang="en-IN" sz="2000" b="1"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345" y="622935"/>
            <a:ext cx="10732770" cy="5253355"/>
          </a:xfrm>
        </p:spPr>
        <p:txBody>
          <a:bodyPr>
            <a:noAutofit/>
          </a:bodyPr>
          <a:lstStyle/>
          <a:p>
            <a:r>
              <a:rPr lang="en-US" sz="3200" b="1">
                <a:solidFill>
                  <a:srgbClr val="0000CC"/>
                </a:solidFill>
              </a:rPr>
              <a:t>What is the meaning of Hill?</a:t>
            </a:r>
          </a:p>
          <a:p>
            <a:pPr>
              <a:lnSpc>
                <a:spcPct val="150000"/>
              </a:lnSpc>
            </a:pPr>
            <a:r>
              <a:rPr lang="en-US" sz="3200" b="1"/>
              <a:t>        In other languages hill. British English: hill.  A hill is an area of land that is higher than the land that surrounds it, but not as high as a mountain. I walked up the hill. A Natural Elevation of the Earth's surface, smaller than a mountain. an incline, especially in a road: This old jalopy won't make it up the next hill. an artificial heap, pile, or mound: a hill made by ants.</a:t>
            </a:r>
          </a:p>
          <a:p>
            <a:endParaRPr lang="en-US" sz="3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4540"/>
            <a:ext cx="9601200" cy="5111750"/>
          </a:xfrm>
        </p:spPr>
        <p:txBody>
          <a:bodyPr/>
          <a:lstStyle/>
          <a:p>
            <a:pPr>
              <a:lnSpc>
                <a:spcPct val="150000"/>
              </a:lnSpc>
            </a:pPr>
            <a:r>
              <a:rPr lang="en-US" sz="3600" b="1">
                <a:solidFill>
                  <a:srgbClr val="0000CC"/>
                </a:solidFill>
                <a:sym typeface="+mn-ea"/>
              </a:rPr>
              <a:t>What does the name hills mean?</a:t>
            </a:r>
            <a:endParaRPr lang="en-US" sz="3600" b="1">
              <a:solidFill>
                <a:srgbClr val="0000CC"/>
              </a:solidFill>
            </a:endParaRPr>
          </a:p>
          <a:p>
            <a:pPr>
              <a:lnSpc>
                <a:spcPct val="150000"/>
              </a:lnSpc>
            </a:pPr>
            <a:r>
              <a:rPr lang="en-US" sz="2800" b="1">
                <a:sym typeface="+mn-ea"/>
              </a:rPr>
              <a:t>         A Natural elevation of the earth's surface, smaller than a mountain. an incline, especially in a road: This old jalopy won't make it up the next hill. an artificial heap, pile, or mound: a hill made by ants. a small mound of earth raised about a cultivated plant or a cluster of such plants. the plant or plants so surrounded: a hill of potatoes.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605" y="622935"/>
            <a:ext cx="10780395" cy="5253355"/>
          </a:xfrm>
        </p:spPr>
        <p:txBody>
          <a:bodyPr>
            <a:noAutofit/>
          </a:bodyPr>
          <a:lstStyle/>
          <a:p>
            <a:r>
              <a:rPr lang="en-US" sz="2800" b="1">
                <a:solidFill>
                  <a:srgbClr val="0000CC"/>
                </a:solidFill>
              </a:rPr>
              <a:t>Hill Area Development Programme:</a:t>
            </a:r>
          </a:p>
          <a:p>
            <a:r>
              <a:rPr lang="en-US" sz="2800" b="1">
                <a:solidFill>
                  <a:srgbClr val="0000CC"/>
                </a:solidFill>
              </a:rPr>
              <a:t>    </a:t>
            </a:r>
            <a:r>
              <a:rPr lang="en-US" sz="2800" b="1"/>
              <a:t>The hill areas of the country support the basic life giving natural resources but they have very fragile and sensitive eco-systems.</a:t>
            </a:r>
          </a:p>
          <a:p>
            <a:r>
              <a:rPr lang="en-US" sz="2800" b="1">
                <a:solidFill>
                  <a:srgbClr val="0000CC"/>
                </a:solidFill>
              </a:rPr>
              <a:t>What is Hill area development programme?</a:t>
            </a:r>
          </a:p>
          <a:p>
            <a:r>
              <a:rPr lang="en-US" sz="2800" b="1"/>
              <a:t>        The Hill Area development Programme Cell was established at Udhagamandalam to formulate the Annual and Five Year plan proposals, scrutinize the proposals received, assess the viability of implementation of the schemes, frequent and effective inspections and review to ensure and timely completion of the works.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345" y="811530"/>
            <a:ext cx="10591165" cy="5064760"/>
          </a:xfrm>
        </p:spPr>
        <p:txBody>
          <a:bodyPr>
            <a:noAutofit/>
          </a:bodyPr>
          <a:lstStyle/>
          <a:p>
            <a:r>
              <a:rPr lang="en-US" sz="4000" b="1">
                <a:solidFill>
                  <a:srgbClr val="0000CC"/>
                </a:solidFill>
              </a:rPr>
              <a:t>What is Tribal Area Development Programme?</a:t>
            </a:r>
          </a:p>
          <a:p>
            <a:r>
              <a:rPr lang="en-US" sz="3200" b="1">
                <a:solidFill>
                  <a:srgbClr val="C00000"/>
                </a:solidFill>
              </a:rPr>
              <a:t>Tribal Area Development Programmes (TADP) Definition :</a:t>
            </a:r>
            <a:r>
              <a:rPr lang="en-US" sz="3200" b="1"/>
              <a:t>  The tribal situation in the country presents a varied picture. Some areas have high Tribal concentration while in other areas, the tribals form only a small portion of the total population.</a:t>
            </a:r>
          </a:p>
          <a:p>
            <a:r>
              <a:rPr lang="en-US" sz="3200" b="1">
                <a:solidFill>
                  <a:srgbClr val="0000CC"/>
                </a:solidFill>
                <a:sym typeface="+mn-ea"/>
              </a:rPr>
              <a:t>Planning for the Hill Areas of India:</a:t>
            </a:r>
            <a:r>
              <a:rPr lang="en-US" sz="3200" b="1">
                <a:sym typeface="+mn-ea"/>
              </a:rPr>
              <a:t>The hill areas are characterised by inaccessibility because of poorly developed infrastructure as it is expensive to lay roads and rail lines in the hilly terrain.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779780"/>
            <a:ext cx="10624820" cy="5411470"/>
          </a:xfrm>
        </p:spPr>
        <p:txBody>
          <a:bodyPr>
            <a:normAutofit fontScale="80000"/>
          </a:bodyPr>
          <a:lstStyle/>
          <a:p>
            <a:endParaRPr lang="en-US"/>
          </a:p>
          <a:p>
            <a:pPr>
              <a:lnSpc>
                <a:spcPct val="150000"/>
              </a:lnSpc>
            </a:pPr>
            <a:r>
              <a:rPr lang="en-US" sz="2800" b="1">
                <a:sym typeface="+mn-ea"/>
              </a:rPr>
              <a:t>       </a:t>
            </a:r>
            <a:r>
              <a:rPr lang="en-US" sz="3400" b="1">
                <a:sym typeface="+mn-ea"/>
              </a:rPr>
              <a:t>Because of inaccessibility, the areas are sparsely populated and the level of economic activity is low. Investment is also difficult to come by. Education, health and housing facilities in these regions reflect their underdeveloped nature. The fragile communication links that these regions have come under strain, often getting broken at times of heavy rains, snowfall, landslides, floods, etc.</a:t>
            </a:r>
            <a:endParaRPr lang="en-US" sz="3400" b="1"/>
          </a:p>
          <a:p>
            <a:endParaRPr lang="en-US" sz="3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05" y="638175"/>
            <a:ext cx="10654030" cy="5631180"/>
          </a:xfrm>
        </p:spPr>
        <p:txBody>
          <a:bodyPr>
            <a:noAutofit/>
          </a:bodyPr>
          <a:lstStyle/>
          <a:p>
            <a:pPr marL="0" indent="0">
              <a:lnSpc>
                <a:spcPct val="90000"/>
              </a:lnSpc>
              <a:buNone/>
            </a:pPr>
            <a:r>
              <a:rPr lang="en-US" sz="2800" b="1"/>
              <a:t>        Because of intrusion of outsiders with commercial intentions in these regions, defores­tation and reckless construction activities are becoming increasingly common. This is threatening the fragile eco-system of hilly areas, causing widespread soil erosion and siltation of streams. These factors have a direct effect on productivity of land and on groundwater resources which are crucial for the survival of populations in these areas.</a:t>
            </a:r>
          </a:p>
          <a:p>
            <a:pPr marL="0" indent="0">
              <a:lnSpc>
                <a:spcPct val="90000"/>
              </a:lnSpc>
              <a:buNone/>
            </a:pPr>
            <a:r>
              <a:rPr lang="en-US" sz="2800" b="1"/>
              <a:t>         Increasing disparity in levels of development in these areas and the rest of the country has given rise to a sense of alienation in some areas. The fact that the hilly regions of India are located along its borders, creates a sense of alienation in the people. This, in turn, often gets transformed into secessionist movements. Also, many of these areas are inhabited by tribals which makes the issue of development of hill areas even more significant.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980" y="654050"/>
            <a:ext cx="10654665" cy="5599430"/>
          </a:xfrm>
        </p:spPr>
        <p:txBody>
          <a:bodyPr>
            <a:noAutofit/>
          </a:bodyPr>
          <a:lstStyle/>
          <a:p>
            <a:pPr>
              <a:lnSpc>
                <a:spcPct val="110000"/>
              </a:lnSpc>
            </a:pPr>
            <a:r>
              <a:rPr lang="en-US" b="1"/>
              <a:t>      The planning for hill regions was undertaken during the Fifth Plan under the ‘target areas’ approach, and plans were prepared for eight districts of Uttar Pradesh hills, North Cachhar and Mikir hills in Assam, Darjeeling in West Bengal and Nilgiris in Tamil Nadu. The basic strategy revolved around financial and technical assistance and organisation of credit and marketing on cooperative basis.</a:t>
            </a:r>
          </a:p>
          <a:p>
            <a:pPr>
              <a:lnSpc>
                <a:spcPct val="110000"/>
              </a:lnSpc>
            </a:pPr>
            <a:r>
              <a:rPr lang="en-US" b="1"/>
              <a:t>        The development programme for hill areas, of Assam, for instance, is a comprehensive one covering areas such as land reclamation, checking soil erosion, scientific water management, afforestation, rehabilitation of shifting cultivators and minor irrigation. The programme also aims at employment generation through allied activities (horticulture, animal husbandry etc.), and improvement of basic infrastructure like roads and agricultural inputs.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1286</Words>
  <Application>WPS Presentation</Application>
  <PresentationFormat>Custom</PresentationFormat>
  <Paragraphs>62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        REGIONAL PLANNING</vt:lpstr>
      <vt:lpstr>UNIT: III HILL AREA DEVELOPMENT PROGRAMME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188</cp:revision>
  <dcterms:created xsi:type="dcterms:W3CDTF">2020-08-03T16:47:00Z</dcterms:created>
  <dcterms:modified xsi:type="dcterms:W3CDTF">2020-11-09T17:13:21Z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