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7" r:id="rId4"/>
    <p:sldId id="258" r:id="rId6"/>
    <p:sldId id="291" r:id="rId7"/>
    <p:sldId id="292" r:id="rId8"/>
    <p:sldId id="293" r:id="rId9"/>
    <p:sldId id="259" r:id="rId10"/>
    <p:sldId id="277" r:id="rId11"/>
    <p:sldId id="260" r:id="rId12"/>
    <p:sldId id="261" r:id="rId13"/>
    <p:sldId id="267" r:id="rId14"/>
    <p:sldId id="282" r:id="rId15"/>
    <p:sldId id="286" r:id="rId16"/>
    <p:sldId id="283" r:id="rId17"/>
    <p:sldId id="284" r:id="rId18"/>
    <p:sldId id="285"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00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A96D60-3EFE-4EC1-BF54-502A5738F5B6}"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1A8E0-7BE6-444B-9C30-6B9BE259457D}"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16934" y="0"/>
            <a:ext cx="12231160" cy="6856214"/>
            <a:chOff x="-16934" y="0"/>
            <a:chExt cx="12231160" cy="6856214"/>
          </a:xfrm>
        </p:grpSpPr>
        <p:pic>
          <p:nvPicPr>
            <p:cNvPr id="16" name="Picture 15" descr="H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6" name="Rectangle 25"/>
            <p:cNvSpPr/>
            <p:nvPr/>
          </p:nvSpPr>
          <p:spPr>
            <a:xfrm>
              <a:off x="2328332" y="1540931"/>
              <a:ext cx="7543802" cy="3835401"/>
            </a:xfrm>
            <a:prstGeom prst="rect">
              <a:avLst/>
            </a:prstGeom>
            <a:noFill/>
            <a:ln w="15875">
              <a:miter lim="800000"/>
            </a:ln>
          </p:spPr>
          <p:style>
            <a:lnRef idx="1">
              <a:schemeClr val="accent1"/>
            </a:lnRef>
            <a:fillRef idx="3">
              <a:schemeClr val="accent1"/>
            </a:fillRef>
            <a:effectRef idx="2">
              <a:schemeClr val="accent1"/>
            </a:effectRef>
            <a:fontRef idx="minor">
              <a:schemeClr val="lt1"/>
            </a:fontRef>
          </p:style>
        </p:sp>
        <p:pic>
          <p:nvPicPr>
            <p:cNvPr id="17" name="Picture 16"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a:stretch>
              <a:fillRect/>
            </a:stretch>
          </p:blipFill>
          <p:spPr>
            <a:xfrm>
              <a:off x="-16934" y="3147609"/>
              <a:ext cx="2478024" cy="612648"/>
            </a:xfrm>
            <a:prstGeom prst="rect">
              <a:avLst/>
            </a:prstGeom>
          </p:spPr>
        </p:pic>
        <p:pic>
          <p:nvPicPr>
            <p:cNvPr id="20" name="Picture 19"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a:stretch>
              <a:fillRect/>
            </a:stretch>
          </p:blipFill>
          <p:spPr>
            <a:xfrm>
              <a:off x="9736202" y="3147609"/>
              <a:ext cx="2478024" cy="612648"/>
            </a:xfrm>
            <a:prstGeom prst="rect">
              <a:avLst/>
            </a:prstGeom>
          </p:spPr>
        </p:pic>
      </p:grpSp>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a:xfrm>
            <a:off x="2692397" y="5037663"/>
            <a:ext cx="5214635" cy="279400"/>
          </a:xfrm>
        </p:spPr>
        <p:txBody>
          <a:bodyPr/>
          <a:lstStyle/>
          <a:p>
            <a:endParaRPr lang="en-IN"/>
          </a:p>
        </p:txBody>
      </p:sp>
      <p:sp>
        <p:nvSpPr>
          <p:cNvPr id="6" name="Slide Number Placeholder 5"/>
          <p:cNvSpPr>
            <a:spLocks noGrp="1"/>
          </p:cNvSpPr>
          <p:nvPr>
            <p:ph type="sldNum" sz="quarter" idx="12"/>
          </p:nvPr>
        </p:nvSpPr>
        <p:spPr>
          <a:xfrm>
            <a:off x="8956900" y="5037663"/>
            <a:ext cx="551167" cy="279400"/>
          </a:xfrm>
        </p:spPr>
        <p:txBody>
          <a:bodyPr/>
          <a:lstStyle/>
          <a:p>
            <a:fld id="{8A9BD882-138C-488F-959B-7ECECEE41301}" type="slidenum">
              <a:rPr lang="en-IN" smtClean="0"/>
            </a:fld>
            <a:endParaRPr lang="en-IN"/>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59B0A61-DCD9-443F-AFFA-31F69D5E745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endParaRPr lang="en-US" sz="8000" dirty="0">
              <a:solidFill>
                <a:schemeClr val="tx1"/>
              </a:solidFill>
              <a:effectLst/>
            </a:endParaRP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23"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endParaRPr lang="en-US" sz="8000" dirty="0">
              <a:solidFill>
                <a:schemeClr val="tx1"/>
              </a:solidFill>
              <a:effectLst/>
            </a:endParaRP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endParaRPr lang="en-US" sz="8000" dirty="0">
              <a:solidFill>
                <a:schemeClr val="tx1"/>
              </a:solidFill>
              <a:effectLst/>
            </a:endParaRP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20"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F59B0A61-DCD9-443F-AFFA-31F69D5E745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spcBef>
                <a:spcPts val="670"/>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180670" y="2658533"/>
            <a:ext cx="4718304" cy="576262"/>
          </a:xfrm>
        </p:spPr>
        <p:txBody>
          <a:bodyPr anchor="b">
            <a:noAutofit/>
          </a:bodyPr>
          <a:lstStyle>
            <a:lvl1pPr marL="0" indent="0">
              <a:spcBef>
                <a:spcPts val="670"/>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80670" y="3243262"/>
            <a:ext cx="4718304" cy="2632605"/>
          </a:xfrm>
        </p:spPr>
        <p:txBody>
          <a:bodyPr anchor="t">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F59B0A61-DCD9-443F-AFFA-31F69D5E745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A9BD882-138C-488F-959B-7ECECEE41301}" type="slidenum">
              <a:rPr lang="en-IN" smtClean="0"/>
            </a:fld>
            <a:endParaRPr lang="en-IN"/>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9B0A61-DCD9-443F-AFFA-31F69D5E745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A9BD882-138C-488F-959B-7ECECEE41301}" type="slidenum">
              <a:rPr lang="en-IN" smtClean="0"/>
            </a:fld>
            <a:endParaRPr lang="en-IN"/>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9B0A61-DCD9-443F-AFFA-31F69D5E745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59B0A61-DCD9-443F-AFFA-31F69D5E745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9BD882-138C-488F-959B-7ECECEE41301}" type="slidenum">
              <a:rPr lang="en-IN" smtClean="0"/>
            </a:fld>
            <a:endParaRPr lang="en-IN"/>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59B0A61-DCD9-443F-AFFA-31F69D5E745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image" Target="../media/image4.png"/><Relationship Id="rId18" Type="http://schemas.openxmlformats.org/officeDocument/2006/relationships/image" Target="../media/image3.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15736" y="0"/>
            <a:ext cx="12229962" cy="6856214"/>
            <a:chOff x="-15736" y="0"/>
            <a:chExt cx="12229962" cy="6856214"/>
          </a:xfrm>
        </p:grpSpPr>
        <p:pic>
          <p:nvPicPr>
            <p:cNvPr id="8" name="Picture 7" descr="HD-PanelContent.png"/>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9" name="Rectangle 8"/>
            <p:cNvSpPr/>
            <p:nvPr/>
          </p:nvSpPr>
          <p:spPr>
            <a:xfrm>
              <a:off x="608012" y="609600"/>
              <a:ext cx="10972800" cy="5638800"/>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19">
              <a:extLst>
                <a:ext uri="{28A0092B-C50C-407E-A947-70E740481C1C}">
                  <a14:useLocalDpi xmlns:a14="http://schemas.microsoft.com/office/drawing/2010/main" val="0"/>
                </a:ext>
              </a:extLst>
            </a:blip>
            <a:srcRect/>
            <a:stretch>
              <a:fillRect/>
            </a:stretch>
          </p:blipFill>
          <p:spPr>
            <a:xfrm>
              <a:off x="-15736" y="3153832"/>
              <a:ext cx="777240" cy="606425"/>
            </a:xfrm>
            <a:prstGeom prst="rect">
              <a:avLst/>
            </a:prstGeom>
          </p:spPr>
        </p:pic>
        <p:pic>
          <p:nvPicPr>
            <p:cNvPr id="11" name="Picture 10" descr="HDRibbonContent-UniformTrim.png"/>
            <p:cNvPicPr>
              <a:picLocks noChangeAspect="1"/>
            </p:cNvPicPr>
            <p:nvPr/>
          </p:nvPicPr>
          <p:blipFill rotWithShape="1">
            <a:blip r:embed="rId19">
              <a:extLst>
                <a:ext uri="{28A0092B-C50C-407E-A947-70E740481C1C}">
                  <a14:useLocalDpi xmlns:a14="http://schemas.microsoft.com/office/drawing/2010/main" val="0"/>
                </a:ext>
              </a:extLst>
            </a:blip>
            <a:srcRect/>
            <a:stretch>
              <a:fillRect/>
            </a:stretch>
          </p:blipFill>
          <p:spPr>
            <a:xfrm>
              <a:off x="11436986" y="3153832"/>
              <a:ext cx="777240" cy="606425"/>
            </a:xfrm>
            <a:prstGeom prst="rect">
              <a:avLst/>
            </a:prstGeom>
          </p:spPr>
        </p:pic>
      </p:grpSp>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59B0A61-DCD9-443F-AFFA-31F69D5E745E}" type="datetimeFigureOut">
              <a:rPr lang="en-IN" smtClean="0"/>
            </a:fld>
            <a:endParaRPr lang="en-IN"/>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A9BD882-138C-488F-959B-7ECECEE4130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panose="020B0604020202020204"/>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panose="020B0604020202020204"/>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panose="020B0604020202020204"/>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panose="020B0604020202020204"/>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398" y="2117909"/>
            <a:ext cx="6815669" cy="963619"/>
          </a:xfrm>
          <a:ln>
            <a:solidFill>
              <a:schemeClr val="bg1"/>
            </a:solidFill>
          </a:ln>
        </p:spPr>
        <p:txBody>
          <a:bodyPr/>
          <a:lstStyle/>
          <a:p>
            <a:br>
              <a:rPr lang="en-IN" sz="2000" b="1" dirty="0" smtClean="0">
                <a:solidFill>
                  <a:schemeClr val="accent4">
                    <a:lumMod val="50000"/>
                  </a:schemeClr>
                </a:solidFill>
              </a:rPr>
            </a:br>
            <a:br>
              <a:rPr lang="en-IN" sz="2000" b="1" dirty="0" smtClean="0">
                <a:solidFill>
                  <a:schemeClr val="accent4">
                    <a:lumMod val="50000"/>
                  </a:schemeClr>
                </a:solidFill>
              </a:rPr>
            </a:br>
            <a:br>
              <a:rPr lang="en-IN" sz="2000" b="1" dirty="0">
                <a:solidFill>
                  <a:schemeClr val="accent4">
                    <a:lumMod val="50000"/>
                  </a:schemeClr>
                </a:solidFill>
              </a:rPr>
            </a:br>
            <a:br>
              <a:rPr lang="en-IN" sz="2000" b="1" dirty="0" smtClean="0">
                <a:solidFill>
                  <a:schemeClr val="accent4">
                    <a:lumMod val="50000"/>
                  </a:schemeClr>
                </a:solidFill>
              </a:rPr>
            </a:br>
            <a:br>
              <a:rPr lang="en-IN" sz="2000" b="1" dirty="0">
                <a:solidFill>
                  <a:schemeClr val="accent4">
                    <a:lumMod val="50000"/>
                  </a:schemeClr>
                </a:solidFill>
              </a:rPr>
            </a:br>
            <a:br>
              <a:rPr lang="en-IN" sz="2000" b="1" dirty="0" smtClean="0">
                <a:solidFill>
                  <a:schemeClr val="accent4">
                    <a:lumMod val="50000"/>
                  </a:schemeClr>
                </a:solidFill>
              </a:rPr>
            </a:br>
            <a:br>
              <a:rPr lang="en-IN" sz="2000" b="1" dirty="0">
                <a:solidFill>
                  <a:schemeClr val="accent4">
                    <a:lumMod val="50000"/>
                  </a:schemeClr>
                </a:solidFill>
              </a:rPr>
            </a:br>
            <a:br>
              <a:rPr lang="en-IN" sz="2400" b="1" dirty="0" smtClean="0">
                <a:solidFill>
                  <a:schemeClr val="accent4">
                    <a:lumMod val="50000"/>
                  </a:schemeClr>
                </a:solidFill>
              </a:rPr>
            </a:br>
            <a:r>
              <a:rPr lang="en-IN" sz="2400" b="1" dirty="0" smtClean="0">
                <a:solidFill>
                  <a:srgbClr val="FF0066"/>
                </a:solidFill>
              </a:rPr>
              <a:t>REGIONAL PLANNING</a:t>
            </a:r>
            <a:endParaRPr lang="en-IN" sz="2400" b="1" dirty="0">
              <a:solidFill>
                <a:srgbClr val="FF0066"/>
              </a:solidFill>
            </a:endParaRPr>
          </a:p>
        </p:txBody>
      </p:sp>
      <p:sp>
        <p:nvSpPr>
          <p:cNvPr id="3" name="Subtitle 2"/>
          <p:cNvSpPr>
            <a:spLocks noGrp="1"/>
          </p:cNvSpPr>
          <p:nvPr>
            <p:ph type="subTitle" idx="1"/>
          </p:nvPr>
        </p:nvSpPr>
        <p:spPr>
          <a:xfrm>
            <a:off x="2541270" y="2486660"/>
            <a:ext cx="6892925" cy="908685"/>
          </a:xfrm>
        </p:spPr>
        <p:txBody>
          <a:bodyPr>
            <a:noAutofit/>
          </a:bodyPr>
          <a:lstStyle/>
          <a:p>
            <a:endParaRPr lang="en-IN" sz="1800" dirty="0" smtClean="0">
              <a:solidFill>
                <a:srgbClr val="7030A0"/>
              </a:solidFill>
              <a:latin typeface="Adobe Garamond Pro Bold" panose="02020702060506020403" pitchFamily="18" charset="0"/>
            </a:endParaRPr>
          </a:p>
          <a:p>
            <a:endParaRPr lang="en-IN" sz="1600" dirty="0">
              <a:solidFill>
                <a:srgbClr val="7030A0"/>
              </a:solidFill>
              <a:latin typeface="Adobe Garamond Pro Bold" panose="02020702060506020403" pitchFamily="18" charset="0"/>
            </a:endParaRPr>
          </a:p>
          <a:p>
            <a:endParaRPr lang="en-IN" sz="1600" dirty="0" smtClean="0">
              <a:solidFill>
                <a:srgbClr val="7030A0"/>
              </a:solidFill>
              <a:latin typeface="Adobe Garamond Pro Bold" panose="02020702060506020403" pitchFamily="18" charset="0"/>
            </a:endParaRPr>
          </a:p>
          <a:p>
            <a:pPr lvl="1" algn="l"/>
            <a:r>
              <a:rPr lang="en-IN" sz="1500" dirty="0" smtClean="0">
                <a:solidFill>
                  <a:srgbClr val="7030A0"/>
                </a:solidFill>
                <a:latin typeface="Adobe Garamond Pro Bold" panose="02020702060506020403" pitchFamily="18" charset="0"/>
              </a:rPr>
              <a:t>							</a:t>
            </a:r>
            <a:r>
              <a:rPr lang="en-IN" sz="1500" b="1" dirty="0" smtClean="0">
                <a:solidFill>
                  <a:schemeClr val="tx1"/>
                </a:solidFill>
                <a:latin typeface="Adobe Garamond Pro Bold" panose="02020702060506020403" pitchFamily="18" charset="0"/>
              </a:rPr>
              <a:t>Mrs.B.ANUSUYA</a:t>
            </a:r>
            <a:r>
              <a:rPr lang="en-IN" sz="1500" b="1" dirty="0">
                <a:solidFill>
                  <a:schemeClr val="tx1"/>
                </a:solidFill>
                <a:latin typeface="Adobe Garamond Pro Bold" panose="02020702060506020403" pitchFamily="18" charset="0"/>
              </a:rPr>
              <a:t>,</a:t>
            </a:r>
            <a:endParaRPr lang="en-IN" sz="1500" b="1" dirty="0">
              <a:solidFill>
                <a:schemeClr val="tx1"/>
              </a:solidFill>
              <a:latin typeface="Adobe Garamond Pro Bold" panose="02020702060506020403" pitchFamily="18" charset="0"/>
            </a:endParaRPr>
          </a:p>
          <a:p>
            <a:pPr lvl="1" algn="l"/>
            <a:r>
              <a:rPr lang="en-IN" sz="1500" b="1" dirty="0" smtClean="0">
                <a:solidFill>
                  <a:schemeClr val="tx1"/>
                </a:solidFill>
                <a:latin typeface="Adobe Garamond Pro Bold" panose="02020702060506020403" pitchFamily="18" charset="0"/>
              </a:rPr>
              <a:t>							Assistant </a:t>
            </a:r>
            <a:r>
              <a:rPr lang="en-IN" sz="1500" b="1" dirty="0">
                <a:solidFill>
                  <a:schemeClr val="tx1"/>
                </a:solidFill>
                <a:latin typeface="Adobe Garamond Pro Bold" panose="02020702060506020403" pitchFamily="18" charset="0"/>
              </a:rPr>
              <a:t>Professor &amp; Head,</a:t>
            </a:r>
            <a:endParaRPr lang="en-IN" sz="1500" b="1" dirty="0">
              <a:solidFill>
                <a:schemeClr val="tx1"/>
              </a:solidFill>
              <a:latin typeface="Adobe Garamond Pro Bold" panose="02020702060506020403" pitchFamily="18" charset="0"/>
            </a:endParaRPr>
          </a:p>
          <a:p>
            <a:pPr lvl="1" algn="l"/>
            <a:r>
              <a:rPr lang="en-IN" sz="1500" b="1" dirty="0" smtClean="0">
                <a:solidFill>
                  <a:schemeClr val="tx1"/>
                </a:solidFill>
                <a:latin typeface="Adobe Garamond Pro Bold" panose="02020702060506020403" pitchFamily="18" charset="0"/>
              </a:rPr>
              <a:t>							Department </a:t>
            </a:r>
            <a:r>
              <a:rPr lang="en-IN" sz="1500" b="1" dirty="0">
                <a:solidFill>
                  <a:schemeClr val="tx1"/>
                </a:solidFill>
                <a:latin typeface="Adobe Garamond Pro Bold" panose="02020702060506020403" pitchFamily="18" charset="0"/>
              </a:rPr>
              <a:t>of Geography,</a:t>
            </a:r>
            <a:endParaRPr lang="en-IN" sz="1500" b="1" dirty="0">
              <a:solidFill>
                <a:schemeClr val="tx1"/>
              </a:solidFill>
              <a:latin typeface="Adobe Garamond Pro Bold" panose="02020702060506020403" pitchFamily="18" charset="0"/>
            </a:endParaRPr>
          </a:p>
          <a:p>
            <a:pPr lvl="1" algn="l"/>
            <a:r>
              <a:rPr lang="en-IN" sz="1500" b="1" dirty="0" smtClean="0">
                <a:solidFill>
                  <a:schemeClr val="tx1"/>
                </a:solidFill>
                <a:latin typeface="Adobe Garamond Pro Bold" panose="02020702060506020403" pitchFamily="18" charset="0"/>
              </a:rPr>
              <a:t>							Government </a:t>
            </a:r>
            <a:r>
              <a:rPr lang="en-IN" sz="1500" b="1" dirty="0">
                <a:solidFill>
                  <a:schemeClr val="tx1"/>
                </a:solidFill>
                <a:latin typeface="Adobe Garamond Pro Bold" panose="02020702060506020403" pitchFamily="18" charset="0"/>
              </a:rPr>
              <a:t>College for Women (A),</a:t>
            </a:r>
            <a:endParaRPr lang="en-IN" sz="1500" b="1" dirty="0">
              <a:solidFill>
                <a:schemeClr val="tx1"/>
              </a:solidFill>
              <a:latin typeface="Adobe Garamond Pro Bold" panose="02020702060506020403" pitchFamily="18" charset="0"/>
            </a:endParaRPr>
          </a:p>
          <a:p>
            <a:pPr lvl="1" algn="l"/>
            <a:r>
              <a:rPr lang="en-IN" sz="1500" b="1" dirty="0" smtClean="0">
                <a:solidFill>
                  <a:schemeClr val="tx1"/>
                </a:solidFill>
                <a:latin typeface="Adobe Garamond Pro Bold" panose="02020702060506020403" pitchFamily="18" charset="0"/>
              </a:rPr>
              <a:t>							Kumbakonam</a:t>
            </a:r>
            <a:r>
              <a:rPr lang="en-IN" sz="1500" b="1" dirty="0">
                <a:solidFill>
                  <a:schemeClr val="tx1"/>
                </a:solidFill>
                <a:latin typeface="Adobe Garamond Pro Bold" panose="02020702060506020403" pitchFamily="18" charset="0"/>
              </a:rPr>
              <a:t>.</a:t>
            </a:r>
            <a:endParaRPr lang="en-IN" sz="1500" b="1" dirty="0">
              <a:solidFill>
                <a:schemeClr val="tx1"/>
              </a:solidFill>
              <a:latin typeface="Adobe Garamond Pro Bold" panose="02020702060506020403" pitchFamily="18" charset="0"/>
            </a:endParaRPr>
          </a:p>
        </p:txBody>
      </p:sp>
      <p:sp>
        <p:nvSpPr>
          <p:cNvPr id="4" name="Rounded Rectangle 3"/>
          <p:cNvSpPr/>
          <p:nvPr/>
        </p:nvSpPr>
        <p:spPr>
          <a:xfrm>
            <a:off x="1395982" y="121828"/>
            <a:ext cx="8836325" cy="11128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solidFill>
                  <a:srgbClr val="002060"/>
                </a:solidFill>
                <a:latin typeface="Britannic Bold" panose="020B0903060703020204" pitchFamily="34" charset="0"/>
                <a:ea typeface="Adobe Fan Heiti Std B" panose="020B0700000000000000" pitchFamily="34" charset="-128"/>
              </a:rPr>
              <a:t>GOVERNMENT COLLEGE FOR WOMEN (AUTONOMOUS) KUMBAKONAM</a:t>
            </a:r>
            <a:endParaRPr lang="en-IN" sz="2000" dirty="0" smtClean="0">
              <a:solidFill>
                <a:srgbClr val="002060"/>
              </a:solidFill>
              <a:latin typeface="Britannic Bold" panose="020B0903060703020204" pitchFamily="34" charset="0"/>
              <a:ea typeface="Adobe Fan Heiti Std B" panose="020B0700000000000000" pitchFamily="34" charset="-128"/>
            </a:endParaRPr>
          </a:p>
          <a:p>
            <a:pPr algn="ctr"/>
            <a:r>
              <a:rPr lang="en-IN" sz="2000" dirty="0" smtClean="0">
                <a:solidFill>
                  <a:srgbClr val="660066"/>
                </a:solidFill>
                <a:latin typeface="Britannic Bold" panose="020B0903060703020204" pitchFamily="34" charset="0"/>
                <a:ea typeface="Adobe Fan Heiti Std B" panose="020B0700000000000000" pitchFamily="34" charset="-128"/>
              </a:rPr>
              <a:t>DEPARTMENT OF GEOGRAPHY</a:t>
            </a:r>
            <a:endParaRPr lang="en-IN" sz="2000" dirty="0" smtClean="0">
              <a:solidFill>
                <a:srgbClr val="660066"/>
              </a:solidFill>
              <a:latin typeface="Britannic Bold" panose="020B0903060703020204" pitchFamily="34" charset="0"/>
              <a:ea typeface="Adobe Fan Heiti Std B" panose="020B0700000000000000" pitchFamily="34" charset="-128"/>
            </a:endParaRPr>
          </a:p>
          <a:p>
            <a:pPr algn="ctr"/>
            <a:endParaRPr lang="en-IN" dirty="0">
              <a:solidFill>
                <a:srgbClr val="00B050"/>
              </a:solidFill>
            </a:endParaRPr>
          </a:p>
        </p:txBody>
      </p:sp>
      <p:sp>
        <p:nvSpPr>
          <p:cNvPr id="6" name="Rectangle 5"/>
          <p:cNvSpPr/>
          <p:nvPr/>
        </p:nvSpPr>
        <p:spPr>
          <a:xfrm>
            <a:off x="3273552" y="1627632"/>
            <a:ext cx="5632704" cy="502920"/>
          </a:xfrm>
          <a:prstGeom prst="rect">
            <a:avLst/>
          </a:prstGeom>
          <a:noFill/>
          <a:scene3d>
            <a:camera prst="orthographicFront"/>
            <a:lightRig rig="threePt" dir="t"/>
          </a:scene3d>
          <a:sp3d contourW="12700">
            <a:bevelT w="203200"/>
            <a:contourClr>
              <a:srgbClr val="C00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accent4">
                    <a:lumMod val="75000"/>
                  </a:schemeClr>
                </a:solidFill>
              </a:rPr>
              <a:t>II – M.Sc - Geography, Elective course (EC)</a:t>
            </a:r>
            <a:endParaRPr lang="en-IN" sz="2000" b="1" dirty="0" smtClean="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p:nvPr>
            <p:ph idx="1"/>
          </p:nvPr>
        </p:nvSpPr>
        <p:spPr>
          <a:xfrm>
            <a:off x="792480" y="685165"/>
            <a:ext cx="10796270" cy="5505450"/>
          </a:xfrm>
        </p:spPr>
        <p:txBody>
          <a:bodyPr>
            <a:noAutofit/>
          </a:bodyPr>
          <a:p>
            <a:pPr marL="0" indent="0">
              <a:buNone/>
            </a:pPr>
            <a:r>
              <a:rPr lang="en-US" sz="3600" b="1">
                <a:solidFill>
                  <a:srgbClr val="0000CC"/>
                </a:solidFill>
              </a:rPr>
              <a:t>Developmental Programmes:</a:t>
            </a:r>
            <a:endParaRPr lang="en-US" sz="3600" b="1">
              <a:solidFill>
                <a:srgbClr val="0000CC"/>
              </a:solidFill>
            </a:endParaRPr>
          </a:p>
          <a:p>
            <a:pPr marL="0" indent="0">
              <a:buNone/>
            </a:pPr>
            <a:r>
              <a:rPr lang="en-US" sz="2800" b="1">
                <a:latin typeface="+mj-lt"/>
                <a:cs typeface="+mj-lt"/>
              </a:rPr>
              <a:t>    To elimiminate the above problems Govrenment of India introduce special programmes for the oplift tribal development blocks are established. The success of this  programmes are the result of Co-operation and participation of the Tribal People. During the second Five Year Plan (40 multi purpose pilot projects) were introduced for the development of the Tribal People.</a:t>
            </a:r>
            <a:endParaRPr lang="en-US" sz="2800" b="1">
              <a:latin typeface="+mj-lt"/>
              <a:cs typeface="+mj-lt"/>
            </a:endParaRPr>
          </a:p>
          <a:p>
            <a:pPr marL="0" indent="0">
              <a:buNone/>
            </a:pPr>
            <a:r>
              <a:rPr lang="en-US" sz="2800" b="1">
                <a:latin typeface="+mj-lt"/>
                <a:cs typeface="+mj-lt"/>
              </a:rPr>
              <a:t>      In the Pilot Projects, all aspects of Tribal life were taken for development. (Ex) Encouragement of settled agriculture, provition of medical facilities, improvement of communication system, development of arts and crafts, commnity welfare centres and so on.     </a:t>
            </a:r>
            <a:endParaRPr lang="en-US" sz="2800" b="1">
              <a:latin typeface="+mj-lt"/>
              <a:cs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1855" y="614680"/>
            <a:ext cx="10612755" cy="5566410"/>
          </a:xfrm>
        </p:spPr>
        <p:txBody>
          <a:bodyPr/>
          <a:lstStyle/>
          <a:p>
            <a:pPr marL="0" indent="0">
              <a:buNone/>
            </a:pPr>
            <a:r>
              <a:rPr lang="en-US" sz="2800" b="1">
                <a:latin typeface="+mj-lt"/>
                <a:cs typeface="+mj-lt"/>
                <a:sym typeface="+mn-ea"/>
              </a:rPr>
              <a:t>          Besides these various programmes have been started by the central and state Governments for the development of the tribas. Some of the programmes ars as follows,</a:t>
            </a:r>
            <a:endParaRPr lang="en-US" sz="2800" b="1">
              <a:latin typeface="+mj-lt"/>
              <a:cs typeface="+mj-lt"/>
              <a:sym typeface="+mn-ea"/>
            </a:endParaRPr>
          </a:p>
          <a:p>
            <a:pPr marL="0" indent="0">
              <a:buNone/>
            </a:pPr>
            <a:r>
              <a:rPr lang="en-US" sz="2800" b="1">
                <a:solidFill>
                  <a:srgbClr val="0000CC"/>
                </a:solidFill>
                <a:latin typeface="+mj-lt"/>
                <a:cs typeface="+mj-lt"/>
                <a:sym typeface="+mn-ea"/>
              </a:rPr>
              <a:t>Central Govrenmental Sponserved Programme:</a:t>
            </a:r>
            <a:endParaRPr lang="en-US" sz="2800" b="1">
              <a:solidFill>
                <a:srgbClr val="0000CC"/>
              </a:solidFill>
              <a:latin typeface="+mj-lt"/>
              <a:cs typeface="+mj-lt"/>
              <a:sym typeface="+mn-ea"/>
            </a:endParaRPr>
          </a:p>
          <a:p>
            <a:pPr marL="0" indent="0">
              <a:buNone/>
            </a:pPr>
            <a:r>
              <a:rPr lang="en-US" sz="2800" b="1">
                <a:latin typeface="+mj-lt"/>
                <a:cs typeface="+mj-lt"/>
                <a:sym typeface="+mn-ea"/>
              </a:rPr>
              <a:t>1. Tribal Developmental Blocks</a:t>
            </a:r>
            <a:endParaRPr lang="en-US" sz="2800" b="1">
              <a:latin typeface="+mj-lt"/>
              <a:cs typeface="+mj-lt"/>
              <a:sym typeface="+mn-ea"/>
            </a:endParaRPr>
          </a:p>
          <a:p>
            <a:pPr marL="0" indent="0">
              <a:buNone/>
            </a:pPr>
            <a:r>
              <a:rPr lang="en-US" sz="2800" b="1">
                <a:latin typeface="+mj-lt"/>
                <a:cs typeface="+mj-lt"/>
                <a:sym typeface="+mn-ea"/>
              </a:rPr>
              <a:t>2. Research Training and Special Projects</a:t>
            </a:r>
            <a:endParaRPr lang="en-US" sz="2800" b="1">
              <a:latin typeface="+mj-lt"/>
              <a:cs typeface="+mj-lt"/>
              <a:sym typeface="+mn-ea"/>
            </a:endParaRPr>
          </a:p>
          <a:p>
            <a:pPr marL="0" indent="0">
              <a:buNone/>
            </a:pPr>
            <a:r>
              <a:rPr lang="en-US" sz="2800" b="1">
                <a:latin typeface="+mj-lt"/>
                <a:cs typeface="+mj-lt"/>
                <a:sym typeface="+mn-ea"/>
              </a:rPr>
              <a:t>3. Coaching cum guidance centre</a:t>
            </a:r>
            <a:endParaRPr lang="en-US" sz="2800" b="1">
              <a:latin typeface="+mj-lt"/>
              <a:cs typeface="+mj-lt"/>
              <a:sym typeface="+mn-ea"/>
            </a:endParaRPr>
          </a:p>
          <a:p>
            <a:pPr marL="0" indent="0">
              <a:buNone/>
            </a:pPr>
            <a:r>
              <a:rPr lang="en-US" sz="2800" b="1">
                <a:latin typeface="+mj-lt"/>
                <a:cs typeface="+mj-lt"/>
                <a:sym typeface="+mn-ea"/>
              </a:rPr>
              <a:t>4. Scholarships and</a:t>
            </a:r>
            <a:endParaRPr lang="en-US" sz="2800" b="1">
              <a:latin typeface="+mj-lt"/>
              <a:cs typeface="+mj-lt"/>
              <a:sym typeface="+mn-ea"/>
            </a:endParaRPr>
          </a:p>
          <a:p>
            <a:pPr marL="0" indent="0">
              <a:buNone/>
            </a:pPr>
            <a:r>
              <a:rPr lang="en-US" sz="2800" b="1">
                <a:latin typeface="+mj-lt"/>
                <a:cs typeface="+mj-lt"/>
                <a:sym typeface="+mn-ea"/>
              </a:rPr>
              <a:t>5. Girls hostel etc., </a:t>
            </a:r>
            <a:endParaRPr lang="en-US" sz="2800" b="1" dirty="0">
              <a:latin typeface="+mj-lt"/>
              <a:cs typeface="+mj-lt"/>
              <a:sym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32815" y="748665"/>
            <a:ext cx="10545445" cy="5127625"/>
          </a:xfrm>
        </p:spPr>
        <p:txBody>
          <a:bodyPr>
            <a:normAutofit lnSpcReduction="20000"/>
          </a:bodyPr>
          <a:p>
            <a:pPr marL="0" indent="0">
              <a:buNone/>
            </a:pPr>
            <a:r>
              <a:rPr lang="en-US" sz="3600" b="1">
                <a:solidFill>
                  <a:srgbClr val="0000CC"/>
                </a:solidFill>
              </a:rPr>
              <a:t>Programme Sponsored by State Government:</a:t>
            </a:r>
            <a:endParaRPr lang="en-US" sz="3600" b="1">
              <a:solidFill>
                <a:srgbClr val="0000CC"/>
              </a:solidFill>
            </a:endParaRPr>
          </a:p>
          <a:p>
            <a:pPr marL="0" indent="0">
              <a:buNone/>
            </a:pPr>
            <a:r>
              <a:rPr lang="en-US" sz="2800" b="1"/>
              <a:t>     1. Scholarships</a:t>
            </a:r>
            <a:endParaRPr lang="en-US" sz="2800" b="1"/>
          </a:p>
          <a:p>
            <a:pPr marL="0" indent="0">
              <a:buNone/>
            </a:pPr>
            <a:r>
              <a:rPr lang="en-US" sz="2800" b="1"/>
              <a:t>     2. Provision of Education equipments</a:t>
            </a:r>
            <a:endParaRPr lang="en-US" sz="2800" b="1"/>
          </a:p>
          <a:p>
            <a:pPr marL="0" indent="0">
              <a:buNone/>
            </a:pPr>
            <a:r>
              <a:rPr lang="en-US" sz="2800" b="1"/>
              <a:t>     3. Setting up of Ashram School</a:t>
            </a:r>
            <a:endParaRPr lang="en-US" sz="2800" b="1"/>
          </a:p>
          <a:p>
            <a:pPr marL="0" indent="0">
              <a:buNone/>
            </a:pPr>
            <a:r>
              <a:rPr lang="en-US" sz="2800" b="1"/>
              <a:t>     4. Hostels</a:t>
            </a:r>
            <a:endParaRPr lang="en-US" sz="2800" b="1"/>
          </a:p>
          <a:p>
            <a:pPr marL="0" indent="0">
              <a:buNone/>
            </a:pPr>
            <a:r>
              <a:rPr lang="en-US" sz="2800" b="1"/>
              <a:t>     5. Provision of Land and Irrigation</a:t>
            </a:r>
            <a:endParaRPr lang="en-US" sz="2800" b="1"/>
          </a:p>
          <a:p>
            <a:pPr marL="0" indent="0">
              <a:buNone/>
            </a:pPr>
            <a:r>
              <a:rPr lang="en-US" sz="2800" b="1"/>
              <a:t>     6. Development of Cottage Industries</a:t>
            </a:r>
            <a:endParaRPr lang="en-US" sz="2800" b="1"/>
          </a:p>
          <a:p>
            <a:pPr marL="0" indent="0">
              <a:buNone/>
            </a:pPr>
            <a:r>
              <a:rPr lang="en-US" sz="2800" b="1"/>
              <a:t>     7. Medical facilities</a:t>
            </a:r>
            <a:endParaRPr lang="en-US" sz="2800" b="1"/>
          </a:p>
          <a:p>
            <a:pPr marL="0" indent="0">
              <a:buNone/>
            </a:pPr>
            <a:r>
              <a:rPr lang="en-US" sz="2800" b="1"/>
              <a:t>     8. Provision of House sites and House </a:t>
            </a:r>
            <a:endParaRPr lang="en-US" sz="2800" b="1"/>
          </a:p>
          <a:p>
            <a:pPr marL="0" indent="0">
              <a:buNone/>
            </a:pPr>
            <a:r>
              <a:rPr lang="en-US" sz="2800" b="1"/>
              <a:t>     9. Legal Advice etc.,</a:t>
            </a:r>
            <a:endParaRPr lang="en-US" sz="28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55345" y="638175"/>
            <a:ext cx="10670540" cy="5238115"/>
          </a:xfrm>
        </p:spPr>
        <p:txBody>
          <a:bodyPr>
            <a:normAutofit lnSpcReduction="10000"/>
          </a:bodyPr>
          <a:p>
            <a:pPr marL="0" indent="0">
              <a:lnSpc>
                <a:spcPct val="110000"/>
              </a:lnSpc>
              <a:buNone/>
            </a:pPr>
            <a:r>
              <a:rPr lang="en-US"/>
              <a:t>      </a:t>
            </a:r>
            <a:r>
              <a:rPr lang="en-US" sz="3200" b="1"/>
              <a:t> Further Tribal development agency projects were established in 1971-72 in Andhra Pradesh, Orissa, Madhya Pradesh &amp; Bihar. The aim of these projects were to develop the selected Tribal Areas in a comprehensive manner. The District Collector is the Chairman and the agency has a full time project officer.</a:t>
            </a:r>
            <a:endParaRPr lang="en-US" sz="3200" b="1"/>
          </a:p>
          <a:p>
            <a:pPr marL="0" indent="0">
              <a:lnSpc>
                <a:spcPct val="110000"/>
              </a:lnSpc>
              <a:buNone/>
            </a:pPr>
            <a:r>
              <a:rPr lang="en-US" sz="3200" b="1"/>
              <a:t>       Government sincerely attempted to develop the Tribal communities by various programmes by these the Tribes have come losed to other community yet, there are some darwbacks are:     </a:t>
            </a:r>
            <a:endParaRPr lang="en-US" sz="32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7095" y="685165"/>
            <a:ext cx="10513060" cy="5552440"/>
          </a:xfrm>
        </p:spPr>
        <p:txBody>
          <a:bodyPr/>
          <a:p>
            <a:pPr>
              <a:buFont typeface="Wingdings" panose="05000000000000000000" charset="0"/>
              <a:buChar char="Ø"/>
            </a:pPr>
            <a:r>
              <a:rPr lang="en-US"/>
              <a:t>    </a:t>
            </a:r>
            <a:r>
              <a:rPr lang="en-US" sz="3200" b="1"/>
              <a:t>1. The Impact of the Education Programme of the Government programmes has been uneven. Only few students got schlorships, some states got scholarships than others some advanced schedules Tribes gained educational benefits out of all tribes while other tribes failed to get scholarships. </a:t>
            </a:r>
            <a:endParaRPr lang="en-US" sz="3200" b="1"/>
          </a:p>
          <a:p>
            <a:pPr marL="0" indent="0">
              <a:buNone/>
            </a:pPr>
            <a:r>
              <a:rPr lang="en-US" sz="3200" b="1"/>
              <a:t>        Schedule tribes are not given their resevation seats in Educational Instition. Ex Muslim Aligher University There are numbers of humilation hrasment and ill treatment  transfors and other officials matters.   </a:t>
            </a:r>
            <a:endParaRPr lang="en-US" sz="32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44855" y="779780"/>
            <a:ext cx="10151745" cy="5096510"/>
          </a:xfrm>
        </p:spPr>
        <p:txBody>
          <a:bodyPr>
            <a:noAutofit/>
          </a:bodyPr>
          <a:p>
            <a:r>
              <a:rPr lang="en-US" sz="2800" b="1"/>
              <a:t>2. The Tribal Development Blocks failed to achieve their aims. The benefits failed to raech the lower strata of the society. These programme has been carried of without the participation of the Tribal People.</a:t>
            </a:r>
            <a:endParaRPr lang="en-US" sz="2800" b="1"/>
          </a:p>
          <a:p>
            <a:r>
              <a:rPr lang="en-US" sz="2800" b="1"/>
              <a:t>3. The Politicians, Administratres and local leaders exploit the benefits of the Development programme. </a:t>
            </a:r>
            <a:endParaRPr lang="en-US" sz="2800" b="1"/>
          </a:p>
          <a:p>
            <a:r>
              <a:rPr lang="en-US" sz="2800" b="1"/>
              <a:t>4. Establishment of Industries in Tribal Araes drive them away from thei own land example. Iron and  steel plant in Bihar.</a:t>
            </a:r>
            <a:endParaRPr lang="en-US" sz="2800" b="1"/>
          </a:p>
          <a:p>
            <a:r>
              <a:rPr lang="en-US" sz="2800" b="1"/>
              <a:t>5. The fund allocated Tribal Development is inadequate.</a:t>
            </a:r>
            <a:endParaRPr lang="en-US" sz="2800" b="1"/>
          </a:p>
          <a:p>
            <a:r>
              <a:rPr lang="en-US" sz="2800" b="1"/>
              <a:t>6. In some states there are not state level officers for Tribal Development Programme. (T.D.P)  </a:t>
            </a:r>
            <a:endParaRPr lang="en-US" sz="28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55345" y="716280"/>
            <a:ext cx="10041255" cy="5160010"/>
          </a:xfrm>
        </p:spPr>
        <p:txBody>
          <a:bodyPr>
            <a:normAutofit lnSpcReduction="20000"/>
          </a:bodyPr>
          <a:p>
            <a:pPr marL="0" indent="0">
              <a:buNone/>
            </a:pPr>
            <a:r>
              <a:rPr lang="en-US"/>
              <a:t>  </a:t>
            </a:r>
            <a:r>
              <a:rPr lang="en-US" sz="3200" b="1">
                <a:solidFill>
                  <a:srgbClr val="0000CC"/>
                </a:solidFill>
              </a:rPr>
              <a:t>There are 4 aspects in Integrated development Programmes are:</a:t>
            </a:r>
            <a:endParaRPr lang="en-US" sz="3200" b="1">
              <a:solidFill>
                <a:srgbClr val="0000CC"/>
              </a:solidFill>
            </a:endParaRPr>
          </a:p>
          <a:p>
            <a:pPr marL="0" indent="0">
              <a:buNone/>
            </a:pPr>
            <a:r>
              <a:rPr lang="en-US" sz="3200" b="1"/>
              <a:t>      1. Spectoral come trmporal Intrgration</a:t>
            </a:r>
            <a:endParaRPr lang="en-US" sz="3200" b="1"/>
          </a:p>
          <a:p>
            <a:pPr marL="0" indent="0">
              <a:buNone/>
            </a:pPr>
            <a:r>
              <a:rPr lang="en-US" sz="3200" b="1"/>
              <a:t>      2. Spatial Integration</a:t>
            </a:r>
            <a:endParaRPr lang="en-US" sz="3200" b="1"/>
          </a:p>
          <a:p>
            <a:pPr marL="0" indent="0">
              <a:buNone/>
            </a:pPr>
            <a:r>
              <a:rPr lang="en-US" sz="3200" b="1"/>
              <a:t>      3. Integration between the development of diffrent  people in groups of people. &amp;</a:t>
            </a:r>
            <a:endParaRPr lang="en-US" sz="3200" b="1"/>
          </a:p>
          <a:p>
            <a:pPr marL="0" indent="0">
              <a:buNone/>
            </a:pPr>
            <a:r>
              <a:rPr lang="en-US" sz="3200" b="1"/>
              <a:t>     4. ntegration of the conficting goals of economic, social and environmental development.</a:t>
            </a:r>
            <a:endParaRPr lang="en-US" sz="3200" b="1"/>
          </a:p>
          <a:p>
            <a:pPr marL="0" indent="0">
              <a:buNone/>
            </a:pPr>
            <a:r>
              <a:rPr lang="en-US" sz="3200" b="1"/>
              <a:t> </a:t>
            </a:r>
            <a:endParaRPr lang="en-US" sz="32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67713" y="3054096"/>
            <a:ext cx="6455664" cy="1115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8000" b="1" dirty="0" smtClean="0">
                <a:solidFill>
                  <a:srgbClr val="FF0066"/>
                </a:solidFill>
                <a:latin typeface="Adobe Caslon Pro Bold" panose="0205070206050A020403" pitchFamily="18" charset="0"/>
              </a:rPr>
              <a:t>Thank you</a:t>
            </a:r>
            <a:endParaRPr lang="en-IN" sz="8000" b="1" dirty="0">
              <a:solidFill>
                <a:srgbClr val="FF0066"/>
              </a:solidFill>
              <a:latin typeface="Adobe Caslon Pro Bold" panose="0205070206050A020403"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605" y="636905"/>
            <a:ext cx="10622915" cy="1649095"/>
          </a:xfrm>
        </p:spPr>
        <p:txBody>
          <a:bodyPr/>
          <a:lstStyle/>
          <a:p>
            <a:r>
              <a:rPr lang="en-US" altLang="en-IN" sz="4000" b="1" dirty="0">
                <a:solidFill>
                  <a:srgbClr val="FF0000"/>
                </a:solidFill>
                <a:latin typeface="Calibri Light" panose="020F0302020204030204"/>
              </a:rPr>
              <a:t>UNIT: III</a:t>
            </a:r>
            <a:br>
              <a:rPr lang="en-US" altLang="en-IN" sz="4000" b="1" dirty="0">
                <a:solidFill>
                  <a:srgbClr val="FF0000"/>
                </a:solidFill>
                <a:latin typeface="Calibri Light" panose="020F0302020204030204"/>
              </a:rPr>
            </a:br>
            <a:r>
              <a:rPr lang="en-US" altLang="en-IN" sz="4000" dirty="0">
                <a:solidFill>
                  <a:srgbClr val="C00000"/>
                </a:solidFill>
                <a:latin typeface="Calibri Light" panose="020F0302020204030204"/>
              </a:rPr>
              <a:t> </a:t>
            </a:r>
            <a:r>
              <a:rPr lang="en-US" altLang="en-IN" sz="4000" b="1" dirty="0">
                <a:solidFill>
                  <a:srgbClr val="0000CC"/>
                </a:solidFill>
                <a:latin typeface="Calibri Light" panose="020F0302020204030204"/>
              </a:rPr>
              <a:t>TRIBAL AREA DEVELOPMENT PROGRAMME</a:t>
            </a:r>
            <a:endParaRPr lang="en-US" altLang="en-IN" sz="4000" b="1" dirty="0">
              <a:solidFill>
                <a:srgbClr val="0000CC"/>
              </a:solidFill>
              <a:latin typeface="Calibri Light" panose="020F0302020204030204"/>
            </a:endParaRPr>
          </a:p>
        </p:txBody>
      </p:sp>
      <p:sp>
        <p:nvSpPr>
          <p:cNvPr id="3" name="Content Placeholder 2"/>
          <p:cNvSpPr>
            <a:spLocks noGrp="1"/>
          </p:cNvSpPr>
          <p:nvPr>
            <p:ph idx="1"/>
          </p:nvPr>
        </p:nvSpPr>
        <p:spPr>
          <a:xfrm>
            <a:off x="784860" y="2286000"/>
            <a:ext cx="10622280" cy="3869690"/>
          </a:xfrm>
        </p:spPr>
        <p:txBody>
          <a:bodyPr>
            <a:noAutofit/>
          </a:bodyPr>
          <a:lstStyle/>
          <a:p>
            <a:pPr marL="0" indent="0" algn="just">
              <a:lnSpc>
                <a:spcPct val="150000"/>
              </a:lnSpc>
              <a:buNone/>
            </a:pPr>
            <a:r>
              <a:rPr lang="en-US" b="1" dirty="0" smtClean="0">
                <a:solidFill>
                  <a:srgbClr val="0000CC"/>
                </a:solidFill>
              </a:rPr>
              <a:t>Introduction:</a:t>
            </a:r>
            <a:endParaRPr lang="en-US" b="1" dirty="0" smtClean="0">
              <a:solidFill>
                <a:srgbClr val="0000CC"/>
              </a:solidFill>
            </a:endParaRPr>
          </a:p>
          <a:p>
            <a:pPr marL="0" indent="0" algn="just">
              <a:lnSpc>
                <a:spcPct val="150000"/>
              </a:lnSpc>
              <a:buNone/>
            </a:pPr>
            <a:r>
              <a:rPr lang="en-US" b="1" dirty="0" smtClean="0"/>
              <a:t>      The term </a:t>
            </a:r>
            <a:r>
              <a:rPr lang="en-US" b="1" dirty="0" smtClean="0">
                <a:solidFill>
                  <a:srgbClr val="C00000"/>
                </a:solidFill>
              </a:rPr>
              <a:t>Tribal</a:t>
            </a:r>
            <a:r>
              <a:rPr lang="en-US" b="1" dirty="0" smtClean="0"/>
              <a:t> is usually to the </a:t>
            </a:r>
            <a:r>
              <a:rPr lang="en-US" b="1" dirty="0" smtClean="0">
                <a:solidFill>
                  <a:srgbClr val="C00000"/>
                </a:solidFill>
              </a:rPr>
              <a:t>aboriginal </a:t>
            </a:r>
            <a:r>
              <a:rPr lang="en-US" b="1" dirty="0" smtClean="0"/>
              <a:t>Population of India not a derogatory sense but an indication of their being the earlist among the the present inhabits of this country. Not all of them are in the same state of culture and cvilization or speak same language or not racially homogeneous. They differ in this respects in a very marked manner.   </a:t>
            </a:r>
            <a:endParaRPr lang="en-IN"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5620" y="500380"/>
            <a:ext cx="11113135" cy="59347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3200" b="1" dirty="0" smtClean="0">
                <a:solidFill>
                  <a:srgbClr val="0000CC"/>
                </a:solidFill>
              </a:rPr>
              <a:t>Meaning of TRIBE:</a:t>
            </a:r>
            <a:endParaRPr lang="en-US" sz="3200" b="1" dirty="0" smtClean="0">
              <a:solidFill>
                <a:srgbClr val="0000CC"/>
              </a:solidFill>
            </a:endParaRPr>
          </a:p>
          <a:p>
            <a:pPr>
              <a:lnSpc>
                <a:spcPct val="150000"/>
              </a:lnSpc>
            </a:pPr>
            <a:r>
              <a:rPr lang="en-US" altLang="en-IN" sz="3200" b="1" dirty="0" smtClean="0">
                <a:solidFill>
                  <a:schemeClr val="tx1"/>
                </a:solidFill>
                <a:latin typeface="Calibri Light" panose="020F0302020204030204"/>
              </a:rPr>
              <a:t>          </a:t>
            </a:r>
            <a:r>
              <a:rPr lang="en-US" altLang="en-IN" sz="3200" b="1" dirty="0" smtClean="0">
                <a:solidFill>
                  <a:schemeClr val="tx1"/>
                </a:solidFill>
                <a:latin typeface="+mj-lt"/>
                <a:cs typeface="+mj-lt"/>
              </a:rPr>
              <a:t>The various authorities have described the Tribal Population by giving different names. They have been described by </a:t>
            </a:r>
            <a:r>
              <a:rPr lang="en-US" altLang="en-IN" sz="3200" b="1" dirty="0" smtClean="0">
                <a:solidFill>
                  <a:srgbClr val="C00000"/>
                </a:solidFill>
                <a:latin typeface="+mj-lt"/>
                <a:cs typeface="+mj-lt"/>
              </a:rPr>
              <a:t>Risely as 'Aborigioanls'. </a:t>
            </a:r>
            <a:r>
              <a:rPr lang="en-US" altLang="en-IN" sz="3200" b="1" dirty="0" smtClean="0">
                <a:solidFill>
                  <a:schemeClr val="tx1"/>
                </a:solidFill>
                <a:latin typeface="+mj-lt"/>
                <a:cs typeface="+mj-lt"/>
              </a:rPr>
              <a:t> </a:t>
            </a:r>
            <a:endParaRPr lang="en-US" altLang="en-IN" sz="3200" b="1" dirty="0" smtClean="0">
              <a:solidFill>
                <a:schemeClr val="tx1"/>
              </a:solidFill>
              <a:latin typeface="+mj-lt"/>
              <a:cs typeface="+mj-lt"/>
            </a:endParaRPr>
          </a:p>
          <a:p>
            <a:pPr>
              <a:lnSpc>
                <a:spcPct val="150000"/>
              </a:lnSpc>
            </a:pPr>
            <a:r>
              <a:rPr lang="en-US" altLang="en-IN" sz="3200" b="1" dirty="0" smtClean="0">
                <a:solidFill>
                  <a:schemeClr val="tx1"/>
                </a:solidFill>
                <a:latin typeface="+mj-lt"/>
                <a:cs typeface="+mj-lt"/>
              </a:rPr>
              <a:t>       </a:t>
            </a:r>
            <a:r>
              <a:rPr lang="en-US" altLang="en-IN" sz="3200" b="1" dirty="0" smtClean="0">
                <a:solidFill>
                  <a:srgbClr val="C00000"/>
                </a:solidFill>
                <a:latin typeface="+mj-lt"/>
                <a:cs typeface="+mj-lt"/>
              </a:rPr>
              <a:t>Dr.Hutton</a:t>
            </a:r>
            <a:r>
              <a:rPr lang="en-US" altLang="en-IN" sz="3200" b="1" dirty="0" smtClean="0">
                <a:solidFill>
                  <a:schemeClr val="tx1"/>
                </a:solidFill>
                <a:latin typeface="+mj-lt"/>
                <a:cs typeface="+mj-lt"/>
              </a:rPr>
              <a:t> calls their 'Primitive Tribes'. </a:t>
            </a:r>
            <a:endParaRPr lang="en-US" altLang="en-IN" sz="3200" b="1" dirty="0" smtClean="0">
              <a:solidFill>
                <a:schemeClr val="tx1"/>
              </a:solidFill>
              <a:latin typeface="+mj-lt"/>
              <a:cs typeface="+mj-lt"/>
            </a:endParaRPr>
          </a:p>
          <a:p>
            <a:pPr>
              <a:lnSpc>
                <a:spcPct val="150000"/>
              </a:lnSpc>
            </a:pPr>
            <a:r>
              <a:rPr lang="en-US" altLang="en-IN" sz="3200" b="1" dirty="0" smtClean="0">
                <a:solidFill>
                  <a:schemeClr val="tx1"/>
                </a:solidFill>
                <a:latin typeface="+mj-lt"/>
                <a:cs typeface="+mj-lt"/>
              </a:rPr>
              <a:t>  </a:t>
            </a:r>
            <a:r>
              <a:rPr lang="en-US" altLang="en-IN" sz="3200" b="1" dirty="0" smtClean="0">
                <a:solidFill>
                  <a:srgbClr val="C00000"/>
                </a:solidFill>
                <a:latin typeface="+mj-lt"/>
                <a:cs typeface="+mj-lt"/>
              </a:rPr>
              <a:t>Sir Baines</a:t>
            </a:r>
            <a:r>
              <a:rPr lang="en-US" altLang="en-IN" sz="3200" b="1" dirty="0" smtClean="0">
                <a:solidFill>
                  <a:schemeClr val="tx1"/>
                </a:solidFill>
                <a:latin typeface="+mj-lt"/>
                <a:cs typeface="+mj-lt"/>
              </a:rPr>
              <a:t> refers tem “Hill Tribes”.</a:t>
            </a:r>
            <a:endParaRPr lang="en-US" altLang="en-IN" sz="3200" b="1" dirty="0" smtClean="0">
              <a:solidFill>
                <a:schemeClr val="tx1"/>
              </a:solidFill>
              <a:latin typeface="+mj-lt"/>
              <a:cs typeface="+mj-lt"/>
            </a:endParaRPr>
          </a:p>
          <a:p>
            <a:pPr>
              <a:lnSpc>
                <a:spcPct val="150000"/>
              </a:lnSpc>
            </a:pPr>
            <a:r>
              <a:rPr lang="en-US" altLang="en-IN" sz="3200" b="1" dirty="0" smtClean="0">
                <a:solidFill>
                  <a:schemeClr val="tx1"/>
                </a:solidFill>
                <a:latin typeface="+mj-lt"/>
                <a:cs typeface="+mj-lt"/>
              </a:rPr>
              <a:t>   According to the shonaber, they are the “Aboriginee” still dwelling in primitive stage of civilization. </a:t>
            </a:r>
            <a:endParaRPr lang="en-US" altLang="en-IN" sz="3200" b="1" dirty="0" smtClean="0">
              <a:solidFill>
                <a:schemeClr val="tx1"/>
              </a:solidFill>
              <a:latin typeface="+mj-lt"/>
              <a:cs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70585" y="732790"/>
            <a:ext cx="10434955" cy="5143500"/>
          </a:xfrm>
        </p:spPr>
        <p:txBody>
          <a:bodyPr>
            <a:noAutofit/>
          </a:bodyPr>
          <a:p>
            <a:r>
              <a:rPr lang="en-US" sz="2800" b="1">
                <a:solidFill>
                  <a:srgbClr val="0000CC"/>
                </a:solidFill>
              </a:rPr>
              <a:t>Definition of TRIBES:</a:t>
            </a:r>
            <a:r>
              <a:rPr lang="en-US" sz="2800" b="1"/>
              <a:t> a social division in a traditional society consisting of families or communities linked by social, economic, religious, or blood ties, with a common culture and dialect, typically having a recognized leader:</a:t>
            </a:r>
            <a:endParaRPr lang="en-US" sz="2800" b="1"/>
          </a:p>
          <a:p>
            <a:r>
              <a:rPr lang="en-US" sz="2800" b="1"/>
              <a:t>"indigenous Indian tribes"</a:t>
            </a:r>
            <a:endParaRPr lang="en-US" sz="2800" b="1"/>
          </a:p>
          <a:p>
            <a:r>
              <a:rPr lang="en-US" sz="2800" b="1"/>
              <a:t>     In the popular imagination, tribes reflect a way of life that predates, and is more natural than that in modern states. Tribes can also refer to primordial social groups that are clearly bounded, homogeneous, parochial, and stable. Tribes are an organization among families (including clans and lineages)</a:t>
            </a:r>
            <a:endParaRPr lang="en-US" sz="28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55345" y="638810"/>
            <a:ext cx="10559415" cy="5237480"/>
          </a:xfrm>
        </p:spPr>
        <p:txBody>
          <a:bodyPr>
            <a:noAutofit/>
          </a:bodyPr>
          <a:p>
            <a:r>
              <a:rPr lang="en-US" b="1">
                <a:solidFill>
                  <a:srgbClr val="0000CC"/>
                </a:solidFill>
              </a:rPr>
              <a:t>The Indigenous Colour of India – The Indian Tribes</a:t>
            </a:r>
            <a:endParaRPr lang="en-US" b="1">
              <a:solidFill>
                <a:srgbClr val="0000CC"/>
              </a:solidFill>
            </a:endParaRPr>
          </a:p>
          <a:p>
            <a:r>
              <a:rPr lang="en-US" b="1"/>
              <a:t>Gonds Tribes.</a:t>
            </a:r>
            <a:endParaRPr lang="en-US" b="1"/>
          </a:p>
          <a:p>
            <a:r>
              <a:rPr lang="en-US" b="1"/>
              <a:t>Bhils Tribes.</a:t>
            </a:r>
            <a:endParaRPr lang="en-US" b="1"/>
          </a:p>
          <a:p>
            <a:r>
              <a:rPr lang="en-US" b="1"/>
              <a:t>Santhal Tribes.</a:t>
            </a:r>
            <a:endParaRPr lang="en-US" b="1"/>
          </a:p>
          <a:p>
            <a:r>
              <a:rPr lang="en-US" b="1"/>
              <a:t>Great Andamanese Tribes.</a:t>
            </a:r>
            <a:endParaRPr lang="en-US" b="1"/>
          </a:p>
          <a:p>
            <a:r>
              <a:rPr lang="en-US" b="1"/>
              <a:t>Khasi Tribes.</a:t>
            </a:r>
            <a:endParaRPr lang="en-US" b="1"/>
          </a:p>
          <a:p>
            <a:r>
              <a:rPr lang="en-US" b="1"/>
              <a:t>Garo Tribes.</a:t>
            </a:r>
            <a:endParaRPr lang="en-US" b="1"/>
          </a:p>
          <a:p>
            <a:r>
              <a:rPr lang="en-US" b="1"/>
              <a:t>Angami Tribes.</a:t>
            </a:r>
            <a:endParaRPr lang="en-US" b="1"/>
          </a:p>
          <a:p>
            <a:r>
              <a:rPr lang="en-US" b="1"/>
              <a:t>Munda Tribes.</a:t>
            </a:r>
            <a:endParaRPr lang="en-US" b="1"/>
          </a:p>
          <a:p>
            <a:r>
              <a:rPr lang="en-US" b="1"/>
              <a:t>Bhutia Tribes.</a:t>
            </a:r>
            <a:endParaRPr lang="en-US" b="1"/>
          </a:p>
          <a:p>
            <a:r>
              <a:rPr lang="en-US" b="1"/>
              <a:t>Chenchu Tribes.</a:t>
            </a:r>
            <a:endParaRPr lang="en-US"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44855" y="543560"/>
            <a:ext cx="10811510" cy="5332730"/>
          </a:xfrm>
        </p:spPr>
        <p:txBody>
          <a:bodyPr>
            <a:normAutofit lnSpcReduction="10000"/>
          </a:bodyPr>
          <a:p>
            <a:r>
              <a:rPr lang="en-US" sz="2800" b="1">
                <a:solidFill>
                  <a:srgbClr val="0000CC"/>
                </a:solidFill>
              </a:rPr>
              <a:t>How many tribes are there in India?</a:t>
            </a:r>
            <a:endParaRPr lang="en-US" sz="2800" b="1">
              <a:solidFill>
                <a:srgbClr val="0000CC"/>
              </a:solidFill>
            </a:endParaRPr>
          </a:p>
          <a:p>
            <a:pPr marL="0" indent="0">
              <a:buNone/>
            </a:pPr>
            <a:r>
              <a:rPr lang="en-US" sz="2800" b="1"/>
              <a:t>Tribes in India Constitution of India has recognized tribal communities in India under ‘Schedule 5’ of the constitution. Hence the tribes recognized by the Constitution are known as ‘ Scheduled Tribes’. There are around 645 distinct tribes in India.</a:t>
            </a:r>
            <a:endParaRPr lang="en-US" sz="2800" b="1"/>
          </a:p>
          <a:p>
            <a:r>
              <a:rPr lang="en-US" sz="2800" b="1">
                <a:solidFill>
                  <a:srgbClr val="0000CC"/>
                </a:solidFill>
              </a:rPr>
              <a:t>Where are the Indian tribes located?</a:t>
            </a:r>
            <a:endParaRPr lang="en-US" sz="2800" b="1">
              <a:solidFill>
                <a:srgbClr val="0000CC"/>
              </a:solidFill>
            </a:endParaRPr>
          </a:p>
          <a:p>
            <a:pPr marL="0" indent="0">
              <a:buNone/>
            </a:pPr>
            <a:r>
              <a:rPr lang="en-US" sz="2800" b="1"/>
              <a:t>The lively tableau of the tribal community in India stretches from the remote villages tucked in the Indian Himalayan region to southern – most tip of India and from the farthest corner of North East India to the dunes of Rajasthan. The tribal population in India covers approximately 15% of the country and the majority is found in central India</a:t>
            </a:r>
            <a:r>
              <a:rPr lang="en-US"/>
              <a:t>.</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0255" y="648970"/>
            <a:ext cx="10840085" cy="56470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nSpc>
                <a:spcPct val="150000"/>
              </a:lnSpc>
              <a:buFont typeface="Wingdings" panose="05000000000000000000" pitchFamily="2" charset="2"/>
              <a:buNone/>
            </a:pPr>
            <a:r>
              <a:rPr lang="en-US" altLang="en-IN" sz="2000" b="1" dirty="0" smtClean="0">
                <a:solidFill>
                  <a:schemeClr val="tx1"/>
                </a:solidFill>
                <a:latin typeface="Bell MT" panose="02020503060305020303" pitchFamily="18" charset="0"/>
              </a:rPr>
              <a:t> </a:t>
            </a:r>
            <a:r>
              <a:rPr lang="en-US" altLang="en-IN" sz="3200" b="1" dirty="0" smtClean="0">
                <a:solidFill>
                  <a:srgbClr val="0000CC"/>
                </a:solidFill>
                <a:latin typeface="Bell MT" panose="02020503060305020303" pitchFamily="18" charset="0"/>
              </a:rPr>
              <a:t>Ecological Aspects: </a:t>
            </a:r>
            <a:endParaRPr lang="en-US" altLang="en-IN" sz="3200" b="1" dirty="0" smtClean="0">
              <a:solidFill>
                <a:srgbClr val="0000CC"/>
              </a:solidFill>
              <a:latin typeface="Bell MT" panose="02020503060305020303" pitchFamily="18" charset="0"/>
            </a:endParaRPr>
          </a:p>
          <a:p>
            <a:pPr indent="0">
              <a:lnSpc>
                <a:spcPct val="150000"/>
              </a:lnSpc>
              <a:buFont typeface="Wingdings" panose="05000000000000000000" pitchFamily="2" charset="2"/>
              <a:buNone/>
            </a:pPr>
            <a:r>
              <a:rPr lang="en-IN" sz="2800" b="1" dirty="0" smtClean="0">
                <a:solidFill>
                  <a:schemeClr val="tx1"/>
                </a:solidFill>
                <a:latin typeface="Bell MT" panose="02020503060305020303" pitchFamily="18" charset="0"/>
              </a:rPr>
              <a:t>           </a:t>
            </a:r>
            <a:r>
              <a:rPr lang="en-US" altLang="en-IN" sz="2800" b="1" dirty="0" smtClean="0">
                <a:solidFill>
                  <a:schemeClr val="tx1"/>
                </a:solidFill>
                <a:latin typeface="Bell MT" panose="02020503060305020303" pitchFamily="18" charset="0"/>
              </a:rPr>
              <a:t>The adivasis of India are as the hills. They are very simple living in the midst of the vast wild and magnificient forest. Wherever the Adirasis or Tribal People reside the regions are still inaccessibile of totally isolated from the civilized human society. The isolation and the acute dpendence upon their physical environment have shaped and moulated them into orthodox fatilistic practices of staunch believess in some unknow mysterious divine power which allow guards, them leads to wherever if chooses.  </a:t>
            </a:r>
            <a:endParaRPr lang="en-US" altLang="en-IN" sz="2800" b="1" dirty="0" smtClean="0">
              <a:solidFill>
                <a:schemeClr val="tx1"/>
              </a:solidFill>
              <a:latin typeface="Bell MT" panose="02020503060305020303"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635" y="658495"/>
            <a:ext cx="10905490" cy="5568950"/>
          </a:xfrm>
        </p:spPr>
        <p:txBody>
          <a:bodyPr>
            <a:normAutofit fontScale="40000"/>
          </a:bodyPr>
          <a:lstStyle/>
          <a:p>
            <a:pPr marL="0" indent="0">
              <a:lnSpc>
                <a:spcPct val="170000"/>
              </a:lnSpc>
              <a:buNone/>
            </a:pPr>
            <a:r>
              <a:rPr lang="en-US" b="1" dirty="0" smtClean="0">
                <a:solidFill>
                  <a:schemeClr val="tx1"/>
                </a:solidFill>
              </a:rPr>
              <a:t>        </a:t>
            </a:r>
            <a:r>
              <a:rPr lang="en-US" sz="2900" b="1" dirty="0" smtClean="0">
                <a:solidFill>
                  <a:schemeClr val="tx1"/>
                </a:solidFill>
              </a:rPr>
              <a:t> </a:t>
            </a:r>
            <a:r>
              <a:rPr lang="en-US" sz="7000" b="1" dirty="0" smtClean="0">
                <a:solidFill>
                  <a:srgbClr val="0000CC"/>
                </a:solidFill>
              </a:rPr>
              <a:t>Occupational Structure:  </a:t>
            </a:r>
            <a:endParaRPr lang="en-US" sz="7000" b="1" dirty="0" smtClean="0">
              <a:solidFill>
                <a:srgbClr val="0000CC"/>
              </a:solidFill>
            </a:endParaRPr>
          </a:p>
          <a:p>
            <a:pPr marL="0" indent="0">
              <a:lnSpc>
                <a:spcPct val="170000"/>
              </a:lnSpc>
              <a:buNone/>
            </a:pPr>
            <a:r>
              <a:rPr lang="en-US" sz="2800" b="1" dirty="0" smtClean="0">
                <a:solidFill>
                  <a:schemeClr val="tx1"/>
                </a:solidFill>
              </a:rPr>
              <a:t>        </a:t>
            </a:r>
            <a:r>
              <a:rPr lang="en-US" sz="5000" b="1" dirty="0" smtClean="0">
                <a:solidFill>
                  <a:schemeClr val="tx1"/>
                </a:solidFill>
              </a:rPr>
              <a:t>The adirasis of India are the most backward even at present their existence depends to a large extent upon hunting of wild besat and thegathering of wild fruit and berries.</a:t>
            </a:r>
            <a:endParaRPr lang="en-US" sz="5000" b="1" dirty="0" smtClean="0">
              <a:solidFill>
                <a:schemeClr val="tx1"/>
              </a:solidFill>
            </a:endParaRPr>
          </a:p>
          <a:p>
            <a:pPr marL="0" indent="0">
              <a:lnSpc>
                <a:spcPct val="170000"/>
              </a:lnSpc>
              <a:buNone/>
            </a:pPr>
            <a:r>
              <a:rPr lang="en-US" sz="5000" b="1" dirty="0" smtClean="0">
                <a:solidFill>
                  <a:schemeClr val="tx1"/>
                </a:solidFill>
              </a:rPr>
              <a:t>Geographic Distribution of  Tribes in India:</a:t>
            </a:r>
            <a:endParaRPr lang="en-US" sz="5000" b="1" dirty="0" smtClean="0">
              <a:solidFill>
                <a:schemeClr val="tx1"/>
              </a:solidFill>
            </a:endParaRPr>
          </a:p>
          <a:p>
            <a:pPr marL="0" indent="0">
              <a:lnSpc>
                <a:spcPct val="170000"/>
              </a:lnSpc>
              <a:buNone/>
            </a:pPr>
            <a:r>
              <a:rPr lang="en-US" sz="5000" b="1" dirty="0" smtClean="0">
                <a:solidFill>
                  <a:schemeClr val="tx1"/>
                </a:solidFill>
              </a:rPr>
              <a:t>    Broadly speaking they may be devided into them groups according to their geographical distribution namely:</a:t>
            </a:r>
            <a:endParaRPr lang="en-US" sz="5000" b="1" dirty="0" smtClean="0">
              <a:solidFill>
                <a:schemeClr val="tx1"/>
              </a:solidFill>
            </a:endParaRPr>
          </a:p>
          <a:p>
            <a:pPr marL="0" indent="0">
              <a:lnSpc>
                <a:spcPct val="140000"/>
              </a:lnSpc>
              <a:buNone/>
            </a:pPr>
            <a:r>
              <a:rPr lang="en-US" sz="5000" b="1" dirty="0" smtClean="0">
                <a:solidFill>
                  <a:schemeClr val="tx1"/>
                </a:solidFill>
              </a:rPr>
              <a:t>1. Tribes of North Eastern Region</a:t>
            </a:r>
            <a:endParaRPr lang="en-US" sz="5000" b="1" dirty="0" smtClean="0">
              <a:solidFill>
                <a:schemeClr val="tx1"/>
              </a:solidFill>
            </a:endParaRPr>
          </a:p>
          <a:p>
            <a:pPr marL="0" indent="0">
              <a:lnSpc>
                <a:spcPct val="140000"/>
              </a:lnSpc>
              <a:buNone/>
            </a:pPr>
            <a:r>
              <a:rPr lang="en-US" sz="5000" b="1" dirty="0" smtClean="0">
                <a:solidFill>
                  <a:schemeClr val="tx1"/>
                </a:solidFill>
              </a:rPr>
              <a:t>2. Tribes of Central Belt of India.</a:t>
            </a:r>
            <a:endParaRPr lang="en-US" sz="5000" b="1" dirty="0" smtClean="0">
              <a:solidFill>
                <a:schemeClr val="tx1"/>
              </a:solidFill>
            </a:endParaRPr>
          </a:p>
          <a:p>
            <a:pPr marL="0" indent="0">
              <a:lnSpc>
                <a:spcPct val="140000"/>
              </a:lnSpc>
              <a:buNone/>
            </a:pPr>
            <a:r>
              <a:rPr lang="en-US" sz="5000" b="1" dirty="0" smtClean="0">
                <a:solidFill>
                  <a:schemeClr val="tx1"/>
                </a:solidFill>
              </a:rPr>
              <a:t>3. Tribes of South and Western and Wertern India. </a:t>
            </a:r>
            <a:endParaRPr lang="en-US" sz="5000" b="1"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6920" y="620395"/>
            <a:ext cx="10899140" cy="5632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nSpc>
                <a:spcPct val="150000"/>
              </a:lnSpc>
              <a:buFont typeface="Wingdings" panose="05000000000000000000" pitchFamily="2" charset="2"/>
              <a:buNone/>
            </a:pPr>
            <a:r>
              <a:rPr lang="en-US" altLang="en-IN" sz="3600" b="1" dirty="0" smtClean="0">
                <a:solidFill>
                  <a:srgbClr val="0000CC"/>
                </a:solidFill>
                <a:latin typeface="+mj-lt"/>
                <a:cs typeface="+mj-lt"/>
              </a:rPr>
              <a:t>Problems related with Tribal Area:</a:t>
            </a:r>
            <a:endParaRPr lang="en-US" altLang="en-IN" sz="3600" b="1" dirty="0" smtClean="0">
              <a:solidFill>
                <a:srgbClr val="0000CC"/>
              </a:solidFill>
              <a:latin typeface="+mj-lt"/>
              <a:cs typeface="+mj-lt"/>
            </a:endParaRPr>
          </a:p>
          <a:p>
            <a:pPr indent="0">
              <a:lnSpc>
                <a:spcPct val="150000"/>
              </a:lnSpc>
              <a:buFont typeface="Wingdings" panose="05000000000000000000" pitchFamily="2" charset="2"/>
              <a:buNone/>
            </a:pPr>
            <a:r>
              <a:rPr lang="en-US" altLang="en-IN" sz="2800" b="1" dirty="0" smtClean="0">
                <a:solidFill>
                  <a:schemeClr val="tx1"/>
                </a:solidFill>
                <a:latin typeface="+mj-lt"/>
                <a:cs typeface="+mj-lt"/>
              </a:rPr>
              <a:t>    </a:t>
            </a:r>
            <a:r>
              <a:rPr lang="en-US" altLang="en-IN" sz="2800" b="1" dirty="0" smtClean="0">
                <a:solidFill>
                  <a:srgbClr val="C00000"/>
                </a:solidFill>
                <a:latin typeface="+mj-lt"/>
                <a:cs typeface="+mj-lt"/>
              </a:rPr>
              <a:t>The basic problems of the Tribal Areas are:</a:t>
            </a:r>
            <a:endParaRPr lang="en-US" altLang="en-IN" sz="2800" b="1" dirty="0" smtClean="0">
              <a:solidFill>
                <a:srgbClr val="C00000"/>
              </a:solidFill>
              <a:latin typeface="+mj-lt"/>
              <a:cs typeface="+mj-lt"/>
            </a:endParaRPr>
          </a:p>
          <a:p>
            <a:pPr indent="0">
              <a:lnSpc>
                <a:spcPct val="150000"/>
              </a:lnSpc>
              <a:buFont typeface="Wingdings" panose="05000000000000000000" pitchFamily="2" charset="2"/>
              <a:buNone/>
            </a:pPr>
            <a:r>
              <a:rPr lang="en-US" altLang="en-IN" sz="2800" b="1" dirty="0" smtClean="0">
                <a:solidFill>
                  <a:schemeClr val="tx1"/>
                </a:solidFill>
                <a:latin typeface="+mj-lt"/>
                <a:cs typeface="+mj-lt"/>
              </a:rPr>
              <a:t> </a:t>
            </a:r>
            <a:r>
              <a:rPr lang="en-US" altLang="en-IN" sz="2800" b="1" dirty="0" smtClean="0">
                <a:solidFill>
                  <a:srgbClr val="C00000"/>
                </a:solidFill>
                <a:latin typeface="+mj-lt"/>
                <a:cs typeface="+mj-lt"/>
              </a:rPr>
              <a:t>1) Low standared of Living 2) Hunger3)Starvation 4) Mal-Nutrition 5) Illiteracy 6) Disease Prone 7) Poor  sanitation 8) Housing facilities. </a:t>
            </a:r>
            <a:endParaRPr lang="en-US" altLang="en-IN" sz="2800" b="1" dirty="0" smtClean="0">
              <a:solidFill>
                <a:srgbClr val="C00000"/>
              </a:solidFill>
              <a:latin typeface="+mj-lt"/>
              <a:cs typeface="+mj-lt"/>
            </a:endParaRPr>
          </a:p>
          <a:p>
            <a:pPr indent="0">
              <a:lnSpc>
                <a:spcPct val="150000"/>
              </a:lnSpc>
              <a:buFont typeface="Wingdings" panose="05000000000000000000" pitchFamily="2" charset="2"/>
              <a:buNone/>
            </a:pPr>
            <a:r>
              <a:rPr lang="en-US" altLang="en-IN" sz="2800" b="1" dirty="0" smtClean="0">
                <a:solidFill>
                  <a:schemeClr val="tx1"/>
                </a:solidFill>
                <a:latin typeface="+mj-lt"/>
                <a:cs typeface="+mj-lt"/>
              </a:rPr>
              <a:t>       These problems are common to not tribal people special problem is that they have been exploitted by money lenders, forest, contractors, traders, land lords, officials and politicians for a long time.</a:t>
            </a:r>
            <a:endParaRPr lang="en-US" altLang="en-IN" sz="2800" b="1" dirty="0" smtClean="0">
              <a:solidFill>
                <a:schemeClr val="tx1"/>
              </a:solidFill>
              <a:latin typeface="+mj-lt"/>
              <a:cs typeface="+mj-lt"/>
            </a:endParaRPr>
          </a:p>
          <a:p>
            <a:pPr indent="0">
              <a:lnSpc>
                <a:spcPct val="150000"/>
              </a:lnSpc>
              <a:buFont typeface="Wingdings" panose="05000000000000000000" pitchFamily="2" charset="2"/>
              <a:buNone/>
            </a:pPr>
            <a:r>
              <a:rPr lang="en-US" altLang="en-IN" sz="2800" b="1" dirty="0" smtClean="0">
                <a:solidFill>
                  <a:schemeClr val="tx1"/>
                </a:solidFill>
                <a:latin typeface="+mj-lt"/>
                <a:cs typeface="+mj-lt"/>
              </a:rPr>
              <a:t> </a:t>
            </a:r>
            <a:r>
              <a:rPr lang="en-IN" sz="2000" b="1" dirty="0" smtClean="0">
                <a:solidFill>
                  <a:schemeClr val="tx1"/>
                </a:solidFill>
                <a:latin typeface="Calibri Light" panose="020F0302020204030204"/>
              </a:rPr>
              <a:t>             </a:t>
            </a:r>
            <a:endParaRPr lang="en-IN" sz="2000" b="1"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0</TotalTime>
  <Words>7231</Words>
  <Application>WPS Presentation</Application>
  <PresentationFormat>Widescreen</PresentationFormat>
  <Paragraphs>109</Paragraphs>
  <Slides>17</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17</vt:i4>
      </vt:variant>
    </vt:vector>
  </HeadingPairs>
  <TitlesOfParts>
    <vt:vector size="35" baseType="lpstr">
      <vt:lpstr>Arial</vt:lpstr>
      <vt:lpstr>SimSun</vt:lpstr>
      <vt:lpstr>Wingdings</vt:lpstr>
      <vt:lpstr>Arial</vt:lpstr>
      <vt:lpstr>Adobe Garamond Pro Bold</vt:lpstr>
      <vt:lpstr>Garamond</vt:lpstr>
      <vt:lpstr>Britannic Bold</vt:lpstr>
      <vt:lpstr>Adobe Fan Heiti Std B</vt:lpstr>
      <vt:lpstr>Calibri Light</vt:lpstr>
      <vt:lpstr>Bell MT</vt:lpstr>
      <vt:lpstr>Adobe Caslon Pro Bold</vt:lpstr>
      <vt:lpstr>Segoe Print</vt:lpstr>
      <vt:lpstr>Microsoft YaHei</vt:lpstr>
      <vt:lpstr>Arial Unicode MS</vt:lpstr>
      <vt:lpstr>Calibri</vt:lpstr>
      <vt:lpstr>Yu Gothic UI Semibold</vt:lpstr>
      <vt:lpstr>Wingdings</vt:lpstr>
      <vt:lpstr>Organic</vt:lpstr>
      <vt:lpstr>        REGIONAL PLANNING</vt:lpstr>
      <vt:lpstr>UNIT: III  TRIBAL AREA DEVELOPMENT PROGRAMME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 M.Sc., GEOGRAPHY Elective Course(EC)  GEOGRAPHY OF REGIONAL PLANNING</dc:title>
  <dc:creator>Srinath shree</dc:creator>
  <cp:lastModifiedBy>ASHOK RAJ</cp:lastModifiedBy>
  <cp:revision>205</cp:revision>
  <dcterms:created xsi:type="dcterms:W3CDTF">2020-08-03T16:47:00Z</dcterms:created>
  <dcterms:modified xsi:type="dcterms:W3CDTF">2020-11-02T03:17:04Z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1033-11.2.0.9718</vt:lpwstr>
  </property>
</Properties>
</file>