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82" r:id="rId4"/>
    <p:sldId id="288" r:id="rId5"/>
    <p:sldId id="283" r:id="rId6"/>
    <p:sldId id="284" r:id="rId7"/>
    <p:sldId id="285" r:id="rId8"/>
    <p:sldId id="286" r:id="rId9"/>
    <p:sldId id="258" r:id="rId10"/>
    <p:sldId id="277" r:id="rId11"/>
    <p:sldId id="260" r:id="rId12"/>
    <p:sldId id="261" r:id="rId13"/>
    <p:sldId id="267" r:id="rId14"/>
    <p:sldId id="303" r:id="rId15"/>
    <p:sldId id="304" r:id="rId16"/>
    <p:sldId id="305" r:id="rId17"/>
    <p:sldId id="306"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09-11-2020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09-11-2020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FF0066"/>
                </a:solidFill>
              </a:rPr>
              <a:t>APPLIED GEOMORPHOLOGY</a:t>
            </a:r>
          </a:p>
        </p:txBody>
      </p:sp>
      <p:sp>
        <p:nvSpPr>
          <p:cNvPr id="3" name="Subtitle 2"/>
          <p:cNvSpPr>
            <a:spLocks noGrp="1"/>
          </p:cNvSpPr>
          <p:nvPr>
            <p:ph type="subTitle" idx="1"/>
          </p:nvPr>
        </p:nvSpPr>
        <p:spPr>
          <a:xfrm>
            <a:off x="2541270" y="2511425"/>
            <a:ext cx="6892925" cy="3023235"/>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b="1" dirty="0" smtClean="0">
                <a:solidFill>
                  <a:srgbClr val="0000CC"/>
                </a:solidFill>
                <a:latin typeface="Adobe Garamond Pro Bold" panose="02020702060506020403" pitchFamily="18" charset="0"/>
              </a:rPr>
              <a:t>Mrs.B.ANUSUYA</a:t>
            </a:r>
            <a:r>
              <a:rPr lang="en-IN" sz="1500" b="1" dirty="0">
                <a:solidFill>
                  <a:srgbClr val="0000CC"/>
                </a:solidFill>
                <a:latin typeface="Adobe Garamond Pro Bold" panose="02020702060506020403" pitchFamily="18" charset="0"/>
              </a:rPr>
              <a:t>,</a:t>
            </a:r>
          </a:p>
          <a:p>
            <a:pPr lvl="1" algn="l"/>
            <a:r>
              <a:rPr lang="en-IN" sz="1500" b="1" dirty="0" smtClean="0">
                <a:solidFill>
                  <a:srgbClr val="0000CC"/>
                </a:solidFill>
                <a:latin typeface="Adobe Garamond Pro Bold" panose="02020702060506020403" pitchFamily="18" charset="0"/>
              </a:rPr>
              <a:t>							Assistant </a:t>
            </a:r>
            <a:r>
              <a:rPr lang="en-IN" sz="1500" b="1" dirty="0">
                <a:solidFill>
                  <a:srgbClr val="0000CC"/>
                </a:solidFill>
                <a:latin typeface="Adobe Garamond Pro Bold" panose="02020702060506020403" pitchFamily="18" charset="0"/>
              </a:rPr>
              <a:t>Professor &amp; Head,</a:t>
            </a:r>
          </a:p>
          <a:p>
            <a:pPr lvl="1" algn="l"/>
            <a:r>
              <a:rPr lang="en-IN" sz="1500" b="1" dirty="0" smtClean="0">
                <a:solidFill>
                  <a:srgbClr val="0000CC"/>
                </a:solidFill>
                <a:latin typeface="Adobe Garamond Pro Bold" panose="02020702060506020403" pitchFamily="18" charset="0"/>
              </a:rPr>
              <a:t>							Department </a:t>
            </a:r>
            <a:r>
              <a:rPr lang="en-IN" sz="1500" b="1" dirty="0">
                <a:solidFill>
                  <a:srgbClr val="0000CC"/>
                </a:solidFill>
                <a:latin typeface="Adobe Garamond Pro Bold" panose="02020702060506020403" pitchFamily="18" charset="0"/>
              </a:rPr>
              <a:t>of Geography,</a:t>
            </a:r>
          </a:p>
          <a:p>
            <a:pPr lvl="1" algn="l"/>
            <a:r>
              <a:rPr lang="en-IN" sz="1500" b="1" dirty="0" smtClean="0">
                <a:solidFill>
                  <a:srgbClr val="0000CC"/>
                </a:solidFill>
                <a:latin typeface="Adobe Garamond Pro Bold" panose="02020702060506020403" pitchFamily="18" charset="0"/>
              </a:rPr>
              <a:t>							Government </a:t>
            </a:r>
            <a:r>
              <a:rPr lang="en-IN" sz="1500" b="1" dirty="0">
                <a:solidFill>
                  <a:srgbClr val="0000CC"/>
                </a:solidFill>
                <a:latin typeface="Adobe Garamond Pro Bold" panose="02020702060506020403" pitchFamily="18" charset="0"/>
              </a:rPr>
              <a:t>College for Women (A),</a:t>
            </a:r>
          </a:p>
          <a:p>
            <a:pPr lvl="1" algn="l"/>
            <a:r>
              <a:rPr lang="en-IN" sz="1500" b="1" dirty="0" smtClean="0">
                <a:solidFill>
                  <a:srgbClr val="0000CC"/>
                </a:solidFill>
                <a:latin typeface="Adobe Garamond Pro Bold" panose="02020702060506020403" pitchFamily="18" charset="0"/>
              </a:rPr>
              <a:t>							Kumbakonam</a:t>
            </a:r>
            <a:r>
              <a:rPr lang="en-IN" sz="1500" b="1" dirty="0">
                <a:solidFill>
                  <a:srgbClr val="0000CC"/>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3279902"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FF0000"/>
                </a:solidFill>
              </a:rPr>
              <a:t>I – M.Sc - 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763143" y="2670810"/>
            <a:ext cx="4718304" cy="3310128"/>
          </a:xfrm>
        </p:spPr>
        <p:txBody>
          <a:bodyPr>
            <a:normAutofit/>
          </a:bodyPr>
          <a:lstStyle/>
          <a:p>
            <a:pPr marL="0" indent="0">
              <a:lnSpc>
                <a:spcPct val="200000"/>
              </a:lnSpc>
              <a:buNone/>
            </a:pPr>
            <a:r>
              <a:rPr lang="en-US" b="1" dirty="0" smtClean="0">
                <a:solidFill>
                  <a:schemeClr val="tx1"/>
                </a:solidFill>
              </a:rPr>
              <a:t>          </a:t>
            </a:r>
            <a:r>
              <a:rPr lang="en-US" sz="2800" b="1" dirty="0" smtClean="0">
                <a:solidFill>
                  <a:schemeClr val="tx1"/>
                </a:solidFill>
              </a:rPr>
              <a:t> </a:t>
            </a:r>
          </a:p>
        </p:txBody>
      </p:sp>
      <p:pic>
        <p:nvPicPr>
          <p:cNvPr id="2" name="Content Placeholder 1"/>
          <p:cNvPicPr>
            <a:picLocks noGrp="1" noChangeAspect="1"/>
          </p:cNvPicPr>
          <p:nvPr>
            <p:ph sz="half" idx="2"/>
          </p:nvPr>
        </p:nvPicPr>
        <p:blipFill>
          <a:blip r:embed="rId2"/>
          <a:stretch>
            <a:fillRect/>
          </a:stretch>
        </p:blipFill>
        <p:spPr>
          <a:xfrm>
            <a:off x="0" y="0"/>
            <a:ext cx="12192000" cy="68573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904" y="746252"/>
            <a:ext cx="10427273" cy="53659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r>
              <a:rPr lang="en-US" altLang="en-IN" sz="2000" b="1" dirty="0" smtClean="0">
                <a:solidFill>
                  <a:srgbClr val="FF0000"/>
                </a:solidFill>
                <a:latin typeface="+mj-lt"/>
                <a:cs typeface="+mj-lt"/>
              </a:rPr>
              <a:t>      </a:t>
            </a:r>
          </a:p>
          <a:p>
            <a:pPr indent="0">
              <a:lnSpc>
                <a:spcPct val="150000"/>
              </a:lnSpc>
              <a:buFont typeface="Wingdings" panose="05000000000000000000" pitchFamily="2" charset="2"/>
              <a:buNone/>
            </a:pPr>
            <a:r>
              <a:rPr lang="en-US" altLang="en-IN" sz="2000" b="1" dirty="0" smtClean="0">
                <a:solidFill>
                  <a:srgbClr val="FF0000"/>
                </a:solidFill>
                <a:latin typeface="+mj-lt"/>
                <a:cs typeface="+mj-lt"/>
              </a:rPr>
              <a:t>    </a:t>
            </a:r>
          </a:p>
          <a:p>
            <a:pPr indent="0">
              <a:lnSpc>
                <a:spcPct val="150000"/>
              </a:lnSpc>
              <a:buFont typeface="Wingdings" panose="05000000000000000000" pitchFamily="2" charset="2"/>
              <a:buNone/>
            </a:pPr>
            <a:r>
              <a:rPr lang="en-US" altLang="en-IN" sz="2000" b="1" dirty="0" smtClean="0">
                <a:solidFill>
                  <a:srgbClr val="FF0000"/>
                </a:solidFill>
                <a:latin typeface="+mj-lt"/>
                <a:cs typeface="+mj-lt"/>
              </a:rPr>
              <a:t>          </a:t>
            </a:r>
            <a:endParaRPr lang="en-IN" sz="2800" b="1" dirty="0">
              <a:solidFill>
                <a:schemeClr val="tx1"/>
              </a:solidFill>
              <a:latin typeface="Calibri Light" panose="020F0302020204030204"/>
            </a:endParaRPr>
          </a:p>
          <a:p>
            <a:pPr>
              <a:lnSpc>
                <a:spcPct val="150000"/>
              </a:lnSpc>
            </a:pPr>
            <a:r>
              <a:rPr lang="en-IN" sz="2000" b="1" dirty="0" smtClean="0">
                <a:solidFill>
                  <a:schemeClr val="tx1"/>
                </a:solidFill>
                <a:latin typeface="Calibri Light" panose="020F0302020204030204"/>
              </a:rPr>
              <a:t>             </a:t>
            </a:r>
            <a:endParaRPr lang="en-IN" sz="2000" b="1" dirty="0">
              <a:solidFill>
                <a:schemeClr val="tx1"/>
              </a:solidFill>
            </a:endParaRPr>
          </a:p>
        </p:txBody>
      </p:sp>
      <p:pic>
        <p:nvPicPr>
          <p:cNvPr id="2" name="Content Placeholder 1"/>
          <p:cNvPicPr>
            <a:picLocks noGrp="1" noChangeAspect="1"/>
          </p:cNvPicPr>
          <p:nvPr>
            <p:ph idx="1"/>
          </p:nvPr>
        </p:nvPicPr>
        <p:blipFill>
          <a:blip r:embed="rId2"/>
          <a:stretch>
            <a:fillRect/>
          </a:stretch>
        </p:blipFill>
        <p:spPr>
          <a:xfrm>
            <a:off x="155575" y="-635"/>
            <a:ext cx="11879580" cy="685863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42875" y="102870"/>
            <a:ext cx="11953875" cy="67551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95885" y="-635"/>
            <a:ext cx="11990070" cy="68592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7950" y="-367665"/>
            <a:ext cx="12178665" cy="72250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8585" y="-635"/>
            <a:ext cx="1195895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35"/>
            <a:ext cx="1208278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88595"/>
            <a:ext cx="12192000" cy="70465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0000CC"/>
                </a:solidFill>
                <a:latin typeface="Adobe Caslon Pro Bold" panose="0205070206050A020403" pitchFamily="18" charset="0"/>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a:bodyPr>
          <a:lstStyle/>
          <a:p>
            <a:r>
              <a:rPr lang="en-US" altLang="en-IN" sz="2665" b="1" dirty="0">
                <a:solidFill>
                  <a:schemeClr val="tx1"/>
                </a:solidFill>
                <a:latin typeface="Calibri Light" panose="020F0302020204030204"/>
              </a:rPr>
              <a:t>UNIT: I</a:t>
            </a:r>
            <a:br>
              <a:rPr lang="en-US" altLang="en-IN" sz="2665" b="1" dirty="0">
                <a:solidFill>
                  <a:schemeClr val="tx1"/>
                </a:solidFill>
                <a:latin typeface="Calibri Light" panose="020F0302020204030204"/>
              </a:rPr>
            </a:br>
            <a:r>
              <a:rPr lang="en-US" altLang="en-IN" sz="3555" b="1" dirty="0">
                <a:solidFill>
                  <a:srgbClr val="FF0000"/>
                </a:solidFill>
                <a:latin typeface="Calibri Light" panose="020F0302020204030204"/>
              </a:rPr>
              <a:t>A</a:t>
            </a:r>
            <a:r>
              <a:rPr lang="en-GB" altLang="en-US" sz="3555" b="1" dirty="0">
                <a:solidFill>
                  <a:srgbClr val="FF0000"/>
                </a:solidFill>
                <a:latin typeface="Calibri Light" panose="020F0302020204030204"/>
              </a:rPr>
              <a:t>PPLIED GEOMORPHOLOGY</a:t>
            </a:r>
            <a:br>
              <a:rPr lang="en-GB" altLang="en-US" sz="3555" b="1" dirty="0">
                <a:solidFill>
                  <a:srgbClr val="FF0000"/>
                </a:solidFill>
                <a:latin typeface="Calibri Light" panose="020F0302020204030204"/>
              </a:rPr>
            </a:br>
            <a:r>
              <a:rPr lang="en-GB" altLang="en-US" sz="3555" b="1" dirty="0">
                <a:solidFill>
                  <a:srgbClr val="0000CC"/>
                </a:solidFill>
                <a:latin typeface="Calibri Light" panose="020F0302020204030204"/>
              </a:rPr>
              <a:t>Meaning - Definition</a:t>
            </a:r>
          </a:p>
        </p:txBody>
      </p:sp>
      <p:sp>
        <p:nvSpPr>
          <p:cNvPr id="3" name="Content Placeholder 2"/>
          <p:cNvSpPr>
            <a:spLocks noGrp="1"/>
          </p:cNvSpPr>
          <p:nvPr>
            <p:ph idx="1"/>
          </p:nvPr>
        </p:nvSpPr>
        <p:spPr>
          <a:xfrm>
            <a:off x="776605" y="2286000"/>
            <a:ext cx="10622280" cy="3869690"/>
          </a:xfrm>
        </p:spPr>
        <p:txBody>
          <a:bodyPr>
            <a:noAutofit/>
          </a:bodyPr>
          <a:lstStyle/>
          <a:p>
            <a:pPr marL="0" indent="0" algn="just">
              <a:lnSpc>
                <a:spcPct val="150000"/>
              </a:lnSpc>
              <a:buNone/>
            </a:pPr>
            <a:r>
              <a:rPr lang="en-US" b="1" dirty="0" smtClean="0">
                <a:solidFill>
                  <a:srgbClr val="0000CC"/>
                </a:solidFill>
              </a:rPr>
              <a:t>Introduction:</a:t>
            </a:r>
          </a:p>
          <a:p>
            <a:pPr marL="0" indent="0" algn="just">
              <a:lnSpc>
                <a:spcPct val="130000"/>
              </a:lnSpc>
              <a:buNone/>
            </a:pPr>
            <a:r>
              <a:rPr lang="en-US" b="1" dirty="0" smtClean="0"/>
              <a:t>      Geomorphology is the scientific study of the origin and evolution of topographic and bathymetric features created by physical, chemical or biological processes operating at or near the Earth's surface.</a:t>
            </a:r>
          </a:p>
          <a:p>
            <a:pPr>
              <a:lnSpc>
                <a:spcPct val="130000"/>
              </a:lnSpc>
            </a:pPr>
            <a:r>
              <a:rPr lang="en-US" b="1">
                <a:solidFill>
                  <a:srgbClr val="0000CC"/>
                </a:solidFill>
                <a:sym typeface="+mn-ea"/>
              </a:rPr>
              <a:t>Who is known as Father of Geomorphology?</a:t>
            </a:r>
          </a:p>
          <a:p>
            <a:pPr>
              <a:lnSpc>
                <a:spcPct val="130000"/>
              </a:lnSpc>
            </a:pPr>
            <a:r>
              <a:rPr lang="en-US" b="1">
                <a:solidFill>
                  <a:srgbClr val="0000CC"/>
                </a:solidFill>
                <a:sym typeface="+mn-ea"/>
              </a:rPr>
              <a:t>James Hutton  (1726–97)</a:t>
            </a:r>
            <a:r>
              <a:rPr lang="en-US" b="1">
                <a:sym typeface="+mn-ea"/>
              </a:rPr>
              <a:t> was the first great fluvialist and the real founder of Modern Geomorphology.</a:t>
            </a:r>
          </a:p>
          <a:p>
            <a:pPr>
              <a:lnSpc>
                <a:spcPct val="150000"/>
              </a:lnSpc>
            </a:pPr>
            <a:endParaRPr lang="en-US" b="1">
              <a:sym typeface="+mn-ea"/>
            </a:endParaRPr>
          </a:p>
          <a:p>
            <a:pPr marL="0" indent="0" algn="just">
              <a:lnSpc>
                <a:spcPct val="150000"/>
              </a:lnSpc>
              <a:buNone/>
            </a:pPr>
            <a:endParaRPr lang="en-US" b="1" dirty="0" smtClean="0"/>
          </a:p>
          <a:p>
            <a:pPr marL="0" indent="0" algn="just">
              <a:lnSpc>
                <a:spcPct val="150000"/>
              </a:lnSpc>
              <a:buNone/>
            </a:pPr>
            <a:endParaRPr lang="en-US"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345" y="622935"/>
            <a:ext cx="10732770" cy="5253355"/>
          </a:xfrm>
        </p:spPr>
        <p:txBody>
          <a:bodyPr>
            <a:noAutofit/>
          </a:bodyPr>
          <a:lstStyle/>
          <a:p>
            <a:r>
              <a:rPr lang="en-US" sz="2800" b="1">
                <a:solidFill>
                  <a:srgbClr val="0000CC"/>
                </a:solidFill>
              </a:rPr>
              <a:t>What do you mean by geomorphology?</a:t>
            </a:r>
          </a:p>
          <a:p>
            <a:r>
              <a:rPr lang="en-US" sz="2800" b="1"/>
              <a:t>     Geomorphology is the study of landforms, their processes, form and sediments at the surface of the Earth (and sometimes on other planets). Study includes looking at landscapes to work out how the earth surface processes, such as air, water and ice, can mould the landscape. </a:t>
            </a:r>
          </a:p>
          <a:p>
            <a:r>
              <a:rPr lang="en-US" sz="2800" b="1"/>
              <a:t>The importance of geomorphology for physical geographers is not only important in understanding Earth's physical changes but also in preparing for hazards. ... Geomorphology, as a critical component of physical geography, is needed to understand natural landform changes and potential hazards for populations.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2925" y="559435"/>
            <a:ext cx="5473700" cy="5906135"/>
          </a:xfrm>
        </p:spPr>
        <p:txBody>
          <a:bodyPr>
            <a:normAutofit/>
          </a:bodyPr>
          <a:lstStyle/>
          <a:p>
            <a:pPr>
              <a:lnSpc>
                <a:spcPct val="150000"/>
              </a:lnSpc>
            </a:pPr>
            <a:r>
              <a:rPr lang="en-US" b="1">
                <a:solidFill>
                  <a:srgbClr val="0000CC"/>
                </a:solidFill>
                <a:sym typeface="+mn-ea"/>
              </a:rPr>
              <a:t>What are the types of geomorphology?</a:t>
            </a:r>
          </a:p>
          <a:p>
            <a:pPr>
              <a:lnSpc>
                <a:spcPct val="150000"/>
              </a:lnSpc>
            </a:pPr>
            <a:r>
              <a:rPr lang="en-US" b="1">
                <a:sym typeface="+mn-ea"/>
              </a:rPr>
              <a:t>There are many sub disciplines in geomorphology including tectonic, fluvial, storm, aeolian, floodplain, glacial, groundwater, climate, tsunami, and many others. These sub disciplines are mainly driven by distinctions in the mechanics and dynamics involved in the processes.</a:t>
            </a:r>
          </a:p>
          <a:p>
            <a:pPr>
              <a:lnSpc>
                <a:spcPct val="150000"/>
              </a:lnSpc>
            </a:pPr>
            <a:endParaRPr lang="en-US" b="1">
              <a:sym typeface="+mn-ea"/>
            </a:endParaRPr>
          </a:p>
          <a:p>
            <a:pPr>
              <a:lnSpc>
                <a:spcPct val="150000"/>
              </a:lnSpc>
            </a:pPr>
            <a:endParaRPr lang="en-US" b="1">
              <a:sym typeface="+mn-ea"/>
            </a:endParaRPr>
          </a:p>
        </p:txBody>
      </p:sp>
      <p:pic>
        <p:nvPicPr>
          <p:cNvPr id="2" name="Content Placeholder 1"/>
          <p:cNvPicPr>
            <a:picLocks noGrp="1" noChangeAspect="1"/>
          </p:cNvPicPr>
          <p:nvPr>
            <p:ph sz="half" idx="2"/>
          </p:nvPr>
        </p:nvPicPr>
        <p:blipFill>
          <a:blip r:embed="rId2"/>
          <a:stretch>
            <a:fillRect/>
          </a:stretch>
        </p:blipFill>
        <p:spPr>
          <a:xfrm>
            <a:off x="6181090" y="559435"/>
            <a:ext cx="5504815" cy="59359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93980" y="151130"/>
            <a:ext cx="11907520" cy="66052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345" y="811530"/>
            <a:ext cx="10591165" cy="5064760"/>
          </a:xfrm>
        </p:spPr>
        <p:txBody>
          <a:bodyPr>
            <a:noAutofit/>
          </a:bodyPr>
          <a:lstStyle/>
          <a:p>
            <a:r>
              <a:rPr lang="en-US" sz="3200" b="1">
                <a:sym typeface="+mn-ea"/>
              </a:rPr>
              <a:t>Landforms are the result of the interactions among the geosphere, atmosphere and hydrosphere.</a:t>
            </a:r>
          </a:p>
          <a:p>
            <a:r>
              <a:rPr lang="en-US" sz="3200" b="1">
                <a:sym typeface="+mn-ea"/>
              </a:rPr>
              <a:t>Weathering.</a:t>
            </a:r>
          </a:p>
          <a:p>
            <a:r>
              <a:rPr lang="en-US" sz="3200" b="1">
                <a:sym typeface="+mn-ea"/>
              </a:rPr>
              <a:t>Erosion.</a:t>
            </a:r>
          </a:p>
          <a:p>
            <a:r>
              <a:rPr lang="en-US" sz="3200" b="1">
                <a:sym typeface="+mn-ea"/>
              </a:rPr>
              <a:t>Superficial Deposits.</a:t>
            </a:r>
          </a:p>
          <a:p>
            <a:r>
              <a:rPr lang="en-US" sz="3200" b="1">
                <a:sym typeface="+mn-ea"/>
              </a:rPr>
              <a:t>Landslides.</a:t>
            </a:r>
          </a:p>
          <a:p>
            <a:r>
              <a:rPr lang="en-US" sz="3200" b="1">
                <a:sym typeface="+mn-ea"/>
              </a:rPr>
              <a:t>Fluvial Processes.</a:t>
            </a:r>
          </a:p>
          <a:p>
            <a:r>
              <a:rPr lang="en-US" sz="3200" b="1">
                <a:sym typeface="+mn-ea"/>
              </a:rPr>
              <a:t>Coastal Processes.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Autofit/>
          </a:bodyPr>
          <a:lstStyle/>
          <a:p>
            <a:pPr marL="0" indent="0">
              <a:lnSpc>
                <a:spcPct val="90000"/>
              </a:lnSpc>
              <a:buNone/>
            </a:pPr>
            <a:r>
              <a:rPr lang="en-US" sz="2800" b="1"/>
              <a:t>      </a:t>
            </a:r>
          </a:p>
        </p:txBody>
      </p:sp>
      <p:pic>
        <p:nvPicPr>
          <p:cNvPr id="2" name="Content Placeholder 1"/>
          <p:cNvPicPr>
            <a:picLocks noGrp="1" noChangeAspect="1"/>
          </p:cNvPicPr>
          <p:nvPr>
            <p:ph sz="half" idx="2"/>
          </p:nvPr>
        </p:nvPicPr>
        <p:blipFill>
          <a:blip r:embed="rId2"/>
          <a:stretch>
            <a:fillRect/>
          </a:stretch>
        </p:blipFill>
        <p:spPr>
          <a:xfrm>
            <a:off x="0" y="-161925"/>
            <a:ext cx="12192000" cy="7181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Autofit/>
          </a:bodyPr>
          <a:lstStyle/>
          <a:p>
            <a:pPr>
              <a:lnSpc>
                <a:spcPct val="110000"/>
              </a:lnSpc>
            </a:pPr>
            <a:r>
              <a:rPr lang="en-US" b="1"/>
              <a:t>      </a:t>
            </a:r>
          </a:p>
        </p:txBody>
      </p:sp>
      <p:pic>
        <p:nvPicPr>
          <p:cNvPr id="2" name="Content Placeholder 1"/>
          <p:cNvPicPr>
            <a:picLocks noGrp="1" noChangeAspect="1"/>
          </p:cNvPicPr>
          <p:nvPr>
            <p:ph sz="half" idx="2"/>
          </p:nvPr>
        </p:nvPicPr>
        <p:blipFill>
          <a:blip r:embed="rId2"/>
          <a:stretch>
            <a:fillRect/>
          </a:stretch>
        </p:blipFill>
        <p:spPr>
          <a:xfrm>
            <a:off x="133350" y="-130175"/>
            <a:ext cx="11938635" cy="71653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562610" y="563245"/>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en-IN" sz="3200" b="1" dirty="0" smtClean="0">
              <a:solidFill>
                <a:schemeClr val="tx1"/>
              </a:solidFill>
              <a:latin typeface="+mj-lt"/>
              <a:cs typeface="+mj-lt"/>
            </a:endParaRPr>
          </a:p>
        </p:txBody>
      </p:sp>
      <p:pic>
        <p:nvPicPr>
          <p:cNvPr id="2" name="Content Placeholder 1"/>
          <p:cNvPicPr>
            <a:picLocks noGrp="1" noChangeAspect="1"/>
          </p:cNvPicPr>
          <p:nvPr>
            <p:ph idx="1"/>
          </p:nvPr>
        </p:nvPicPr>
        <p:blipFill>
          <a:blip r:embed="rId2"/>
          <a:stretch>
            <a:fillRect/>
          </a:stretch>
        </p:blipFill>
        <p:spPr>
          <a:xfrm>
            <a:off x="0" y="0"/>
            <a:ext cx="12191365" cy="685863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281</Words>
  <Application>WPS Presentation</Application>
  <PresentationFormat>Custom</PresentationFormat>
  <Paragraphs>38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Organic</vt:lpstr>
      <vt:lpstr>        APPLIED GEOMORPHOLOGY</vt:lpstr>
      <vt:lpstr>UNIT: I APPLIED GEOMORPHOLOGY Meaning - Definition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233</cp:revision>
  <dcterms:created xsi:type="dcterms:W3CDTF">2020-08-03T16:47:00Z</dcterms:created>
  <dcterms:modified xsi:type="dcterms:W3CDTF">2020-11-09T17:34:16Z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