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82" r:id="rId4"/>
    <p:sldId id="301" r:id="rId5"/>
    <p:sldId id="315" r:id="rId6"/>
    <p:sldId id="288" r:id="rId7"/>
    <p:sldId id="284" r:id="rId8"/>
    <p:sldId id="285" r:id="rId9"/>
    <p:sldId id="314" r:id="rId10"/>
    <p:sldId id="316" r:id="rId11"/>
    <p:sldId id="317" r:id="rId12"/>
    <p:sldId id="287" r:id="rId13"/>
    <p:sldId id="258" r:id="rId14"/>
    <p:sldId id="318" r:id="rId15"/>
    <p:sldId id="277" r:id="rId16"/>
    <p:sldId id="261" r:id="rId17"/>
    <p:sldId id="319" r:id="rId18"/>
    <p:sldId id="320" r:id="rId19"/>
    <p:sldId id="321"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66"/>
    <a:srgbClr val="0BB50B"/>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pPr/>
              <a:t>10-11-2020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10-11-2020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pPr/>
              <a:t>10-11-2020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117909"/>
            <a:ext cx="6815669" cy="963619"/>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US" altLang="en-IN" sz="2400" b="1" dirty="0">
                <a:solidFill>
                  <a:srgbClr val="FF0000"/>
                </a:solidFill>
              </a:rPr>
              <a:t>APPLIED GEOMORPHOLOGY</a:t>
            </a:r>
          </a:p>
        </p:txBody>
      </p:sp>
      <p:sp>
        <p:nvSpPr>
          <p:cNvPr id="3" name="Subtitle 2"/>
          <p:cNvSpPr>
            <a:spLocks noGrp="1"/>
          </p:cNvSpPr>
          <p:nvPr>
            <p:ph type="subTitle" idx="1"/>
          </p:nvPr>
        </p:nvSpPr>
        <p:spPr>
          <a:xfrm>
            <a:off x="2918460" y="1125220"/>
            <a:ext cx="7788910" cy="4187825"/>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US" sz="1500" dirty="0" smtClean="0">
                <a:solidFill>
                  <a:srgbClr val="7030A0"/>
                </a:solidFill>
                <a:latin typeface="Adobe Garamond Pro Bold" panose="02020702060506020403" pitchFamily="18" charset="0"/>
              </a:rPr>
              <a:t>          </a:t>
            </a:r>
            <a:r>
              <a:rPr lang="en-US" sz="1500" b="1" dirty="0" smtClean="0">
                <a:solidFill>
                  <a:srgbClr val="0000CC"/>
                </a:solidFill>
                <a:latin typeface="Adobe Garamond Pro Bold" panose="02020702060506020403" pitchFamily="18" charset="0"/>
              </a:rPr>
              <a:t>Dr. B.ANU</a:t>
            </a:r>
            <a:r>
              <a:rPr lang="en-IN" sz="1500" b="1" dirty="0" smtClean="0">
                <a:solidFill>
                  <a:srgbClr val="0000CC"/>
                </a:solidFill>
                <a:latin typeface="Adobe Garamond Pro Bold" panose="02020702060506020403" pitchFamily="18" charset="0"/>
              </a:rPr>
              <a:t>SUYA</a:t>
            </a:r>
            <a:r>
              <a:rPr lang="en-IN" sz="1500" b="1" dirty="0">
                <a:solidFill>
                  <a:srgbClr val="0000CC"/>
                </a:solidFill>
                <a:latin typeface="Adobe Garamond Pro Bold" panose="02020702060506020403" pitchFamily="18" charset="0"/>
              </a:rPr>
              <a:t>,</a:t>
            </a:r>
          </a:p>
          <a:p>
            <a:pPr lvl="1" algn="l"/>
            <a:r>
              <a:rPr lang="en-IN" sz="1500" b="1" dirty="0" smtClean="0">
                <a:solidFill>
                  <a:srgbClr val="0000CC"/>
                </a:solidFill>
                <a:latin typeface="Adobe Garamond Pro Bold" panose="02020702060506020403" pitchFamily="18" charset="0"/>
              </a:rPr>
              <a:t>							Assistant </a:t>
            </a:r>
            <a:r>
              <a:rPr lang="en-IN" sz="1500" b="1" dirty="0">
                <a:solidFill>
                  <a:srgbClr val="0000CC"/>
                </a:solidFill>
                <a:latin typeface="Adobe Garamond Pro Bold" panose="02020702060506020403" pitchFamily="18" charset="0"/>
              </a:rPr>
              <a:t>Professor &amp; Head,</a:t>
            </a:r>
          </a:p>
          <a:p>
            <a:pPr lvl="1" algn="l"/>
            <a:r>
              <a:rPr lang="en-IN" sz="1500" b="1" dirty="0" smtClean="0">
                <a:solidFill>
                  <a:srgbClr val="0000CC"/>
                </a:solidFill>
                <a:latin typeface="Adobe Garamond Pro Bold" panose="02020702060506020403" pitchFamily="18" charset="0"/>
              </a:rPr>
              <a:t>							Department </a:t>
            </a:r>
            <a:r>
              <a:rPr lang="en-IN" sz="1500" b="1" dirty="0">
                <a:solidFill>
                  <a:srgbClr val="0000CC"/>
                </a:solidFill>
                <a:latin typeface="Adobe Garamond Pro Bold" panose="02020702060506020403" pitchFamily="18" charset="0"/>
              </a:rPr>
              <a:t>of Geography,</a:t>
            </a:r>
          </a:p>
          <a:p>
            <a:pPr lvl="1" algn="l"/>
            <a:r>
              <a:rPr lang="en-IN" sz="1500" b="1" dirty="0" smtClean="0">
                <a:solidFill>
                  <a:srgbClr val="0000CC"/>
                </a:solidFill>
                <a:latin typeface="Adobe Garamond Pro Bold" panose="02020702060506020403" pitchFamily="18" charset="0"/>
              </a:rPr>
              <a:t>							Government </a:t>
            </a:r>
            <a:r>
              <a:rPr lang="en-IN" sz="1500" b="1" dirty="0">
                <a:solidFill>
                  <a:srgbClr val="0000CC"/>
                </a:solidFill>
                <a:latin typeface="Adobe Garamond Pro Bold" panose="02020702060506020403" pitchFamily="18" charset="0"/>
              </a:rPr>
              <a:t>College for Women (A),</a:t>
            </a:r>
          </a:p>
          <a:p>
            <a:pPr lvl="1" algn="l"/>
            <a:r>
              <a:rPr lang="en-IN" sz="1500" b="1" dirty="0" smtClean="0">
                <a:solidFill>
                  <a:srgbClr val="0000CC"/>
                </a:solidFill>
                <a:latin typeface="Adobe Garamond Pro Bold" panose="02020702060506020403" pitchFamily="18" charset="0"/>
              </a:rPr>
              <a:t>							Kumbakonam</a:t>
            </a:r>
            <a:r>
              <a:rPr lang="en-IN" sz="1500" b="1" dirty="0">
                <a:solidFill>
                  <a:srgbClr val="0000CC"/>
                </a:solidFill>
                <a:latin typeface="Adobe Garamond Pro Bold" panose="02020702060506020403" pitchFamily="18" charset="0"/>
              </a:rPr>
              <a:t>.</a:t>
            </a: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3" name="Picture 3" descr="C:\Users\ASHOK RAJ\Desktop\fold 5.jpg"/>
          <p:cNvPicPr>
            <a:picLocks noGrp="1" noChangeAspect="1" noChangeArrowheads="1"/>
          </p:cNvPicPr>
          <p:nvPr>
            <p:ph idx="1"/>
          </p:nvPr>
        </p:nvPicPr>
        <p:blipFill>
          <a:blip r:embed="rId2"/>
          <a:srcRect/>
          <a:stretch>
            <a:fillRect/>
          </a:stretch>
        </p:blipFill>
        <p:spPr bwMode="auto">
          <a:xfrm>
            <a:off x="422030" y="3545059"/>
            <a:ext cx="11211950" cy="2757268"/>
          </a:xfrm>
          <a:prstGeom prst="rect">
            <a:avLst/>
          </a:prstGeom>
          <a:noFill/>
        </p:spPr>
      </p:pic>
      <p:pic>
        <p:nvPicPr>
          <p:cNvPr id="5125" name="Picture 5" descr="C:\Users\ASHOK RAJ\Desktop\fold picture 3.jpg"/>
          <p:cNvPicPr>
            <a:picLocks noChangeAspect="1" noChangeArrowheads="1"/>
          </p:cNvPicPr>
          <p:nvPr/>
        </p:nvPicPr>
        <p:blipFill>
          <a:blip r:embed="rId3"/>
          <a:srcRect/>
          <a:stretch>
            <a:fillRect/>
          </a:stretch>
        </p:blipFill>
        <p:spPr bwMode="auto">
          <a:xfrm>
            <a:off x="436099" y="452805"/>
            <a:ext cx="11338560" cy="2857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C:\Users\ASHOK RAJ\Desktop\folds 1.jpg"/>
          <p:cNvPicPr>
            <a:picLocks noGrp="1" noChangeAspect="1" noChangeArrowheads="1"/>
          </p:cNvPicPr>
          <p:nvPr>
            <p:ph idx="1"/>
          </p:nvPr>
        </p:nvPicPr>
        <p:blipFill>
          <a:blip r:embed="rId2"/>
          <a:srcRect/>
          <a:stretch>
            <a:fillRect/>
          </a:stretch>
        </p:blipFill>
        <p:spPr bwMode="auto">
          <a:xfrm>
            <a:off x="580484" y="759657"/>
            <a:ext cx="4419216" cy="5214156"/>
          </a:xfrm>
          <a:prstGeom prst="rect">
            <a:avLst/>
          </a:prstGeom>
          <a:noFill/>
        </p:spPr>
      </p:pic>
      <p:pic>
        <p:nvPicPr>
          <p:cNvPr id="6146" name="Picture 2" descr="C:\Users\ASHOK RAJ\Desktop\fold picture 3.jpg"/>
          <p:cNvPicPr>
            <a:picLocks noChangeAspect="1" noChangeArrowheads="1"/>
          </p:cNvPicPr>
          <p:nvPr/>
        </p:nvPicPr>
        <p:blipFill>
          <a:blip r:embed="rId3"/>
          <a:srcRect/>
          <a:stretch>
            <a:fillRect/>
          </a:stretch>
        </p:blipFill>
        <p:spPr bwMode="auto">
          <a:xfrm>
            <a:off x="2095500" y="2000250"/>
            <a:ext cx="8001000" cy="28575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926" y="590843"/>
            <a:ext cx="10649243" cy="5584874"/>
          </a:xfrm>
        </p:spPr>
        <p:txBody>
          <a:bodyPr>
            <a:normAutofit/>
          </a:bodyPr>
          <a:lstStyle/>
          <a:p>
            <a:pPr fontAlgn="base"/>
            <a:r>
              <a:rPr lang="en-US" sz="2800" b="1" dirty="0" smtClean="0"/>
              <a:t>      The longitudinal bending plays a different stratification geological folds in principle: without the latter in any way that may form folds, since one of the conditions for their formation necessary during bending is longitudinal slip between possible layers. The slouching packet divided by folds of strata slips relieved surfaces, all sliding layer to the underlying, towards the dome and </a:t>
            </a:r>
            <a:r>
              <a:rPr lang="en-US" sz="2800" b="1" dirty="0" err="1" smtClean="0"/>
              <a:t>anticlinal</a:t>
            </a:r>
            <a:r>
              <a:rPr lang="en-US" sz="2800" b="1" dirty="0" smtClean="0"/>
              <a:t> respect to the overlying, towards the hook syncline.</a:t>
            </a:r>
          </a:p>
          <a:p>
            <a:pPr fontAlgn="base"/>
            <a:r>
              <a:rPr lang="en-US" sz="2800" b="1" dirty="0" smtClean="0"/>
              <a:t>     Due to friction, to bend the strata, all inside layer is under the action of a pair of forces, one of which (on the roof of the layer) is directed towards the </a:t>
            </a:r>
            <a:r>
              <a:rPr lang="en-US" sz="2800" b="1" dirty="0" err="1" smtClean="0"/>
              <a:t>anticlinal</a:t>
            </a:r>
            <a:r>
              <a:rPr lang="en-US" sz="2800" b="1" dirty="0" smtClean="0"/>
              <a:t> dome. The other (in the wall layer) is directed to the hook of the syncline. This torque tends to cause a deformation in the displacement layer.</a:t>
            </a:r>
          </a:p>
          <a:p>
            <a:pPr fontAlgn="base"/>
            <a:endParaRPr lang="en-US" dirty="0" smtClean="0"/>
          </a:p>
          <a:p>
            <a:pPr fontAlgn="base"/>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Rectangle 4"/>
          <p:cNvSpPr/>
          <p:nvPr/>
        </p:nvSpPr>
        <p:spPr>
          <a:xfrm>
            <a:off x="562610" y="451583"/>
            <a:ext cx="11066145" cy="5762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endParaRPr lang="en-US" altLang="en-IN" sz="3200" b="1" dirty="0" smtClean="0">
              <a:solidFill>
                <a:schemeClr val="tx1"/>
              </a:solidFill>
              <a:latin typeface="+mj-lt"/>
              <a:cs typeface="+mj-lt"/>
            </a:endParaRPr>
          </a:p>
        </p:txBody>
      </p:sp>
      <p:sp>
        <p:nvSpPr>
          <p:cNvPr id="6" name="Content Placeholder 5"/>
          <p:cNvSpPr>
            <a:spLocks noGrp="1"/>
          </p:cNvSpPr>
          <p:nvPr>
            <p:ph idx="1"/>
          </p:nvPr>
        </p:nvSpPr>
        <p:spPr>
          <a:xfrm>
            <a:off x="618978" y="647113"/>
            <a:ext cx="11029071" cy="5542671"/>
          </a:xfrm>
        </p:spPr>
        <p:txBody>
          <a:bodyPr>
            <a:noAutofit/>
          </a:bodyPr>
          <a:lstStyle/>
          <a:p>
            <a:pPr fontAlgn="base"/>
            <a:r>
              <a:rPr lang="en-US" sz="2000" b="1" dirty="0" smtClean="0">
                <a:solidFill>
                  <a:srgbClr val="FF0000"/>
                </a:solidFill>
              </a:rPr>
              <a:t>Types of Geological Folds:</a:t>
            </a:r>
          </a:p>
          <a:p>
            <a:pPr fontAlgn="base"/>
            <a:r>
              <a:rPr lang="en-US" sz="2000" b="1" dirty="0" smtClean="0"/>
              <a:t>They can be classified according to various factors independently.</a:t>
            </a:r>
          </a:p>
          <a:p>
            <a:pPr fontAlgn="base"/>
            <a:r>
              <a:rPr lang="en-US" sz="2000" b="1" dirty="0" smtClean="0"/>
              <a:t>Anticline: the oldest materials are located in the core of the fold.</a:t>
            </a:r>
          </a:p>
          <a:p>
            <a:pPr fontAlgn="base"/>
            <a:r>
              <a:rPr lang="en-US" sz="2000" b="1" dirty="0" smtClean="0"/>
              <a:t>Syncline: are the most modern materials which are located in the core or center fold</a:t>
            </a:r>
          </a:p>
          <a:p>
            <a:pPr fontAlgn="base"/>
            <a:r>
              <a:rPr lang="en-US" sz="2000" b="1" dirty="0" smtClean="0"/>
              <a:t>Monocline: or a fold in knee that only has one flank.</a:t>
            </a:r>
          </a:p>
          <a:p>
            <a:pPr fontAlgn="base"/>
            <a:r>
              <a:rPr lang="en-US" sz="2000" b="1" dirty="0" smtClean="0"/>
              <a:t>Symmetrical: the angle between the two flanks with the horizontal is approximately the same.</a:t>
            </a:r>
          </a:p>
          <a:p>
            <a:pPr fontAlgn="base"/>
            <a:r>
              <a:rPr lang="en-US" sz="2000" b="1" dirty="0" smtClean="0"/>
              <a:t>Asymmetrical: the two sides have distinctly different inclinations.</a:t>
            </a:r>
          </a:p>
          <a:p>
            <a:pPr fontAlgn="base"/>
            <a:r>
              <a:rPr lang="en-US" sz="2000" b="1" dirty="0" smtClean="0"/>
              <a:t>Inclined: the axial plane forms an angle with the vertical.</a:t>
            </a:r>
          </a:p>
          <a:p>
            <a:pPr fontAlgn="base"/>
            <a:r>
              <a:rPr lang="en-US" sz="2000" b="1" dirty="0" smtClean="0"/>
              <a:t>Recumbent: axial plane is almost horizontal.</a:t>
            </a:r>
          </a:p>
          <a:p>
            <a:pPr fontAlgn="base"/>
            <a:r>
              <a:rPr lang="en-US" sz="2000" b="1" dirty="0" smtClean="0"/>
              <a:t>Isoclinal: the thickness of each layer does not vary along the fold. Origin to bending stresses attributed type.</a:t>
            </a:r>
          </a:p>
          <a:p>
            <a:pPr fontAlgn="base"/>
            <a:r>
              <a:rPr lang="en-US" sz="2000" b="1" dirty="0" smtClean="0"/>
              <a:t>Antiform: it is a linear type of folds. The strata dip is not close to the axial center and there is no information of its age.</a:t>
            </a:r>
          </a:p>
          <a:p>
            <a:endParaRPr lang="en-US"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385" y="365759"/>
            <a:ext cx="11197883" cy="6274191"/>
          </a:xfrm>
        </p:spPr>
        <p:txBody>
          <a:bodyPr>
            <a:normAutofit fontScale="70000" lnSpcReduction="20000"/>
          </a:bodyPr>
          <a:lstStyle/>
          <a:p>
            <a:r>
              <a:rPr lang="en-US" b="1" dirty="0" smtClean="0"/>
              <a:t>Anticlines</a:t>
            </a:r>
          </a:p>
          <a:p>
            <a:r>
              <a:rPr lang="en-US" b="1" dirty="0" smtClean="0"/>
              <a:t>Anticlines have an arch appearing strata.</a:t>
            </a:r>
          </a:p>
          <a:p>
            <a:r>
              <a:rPr lang="en-US" b="1" dirty="0" err="1" smtClean="0"/>
              <a:t>Syclines</a:t>
            </a:r>
            <a:endParaRPr lang="en-US" b="1" dirty="0" smtClean="0"/>
          </a:p>
          <a:p>
            <a:r>
              <a:rPr lang="en-US" b="1" dirty="0" err="1" smtClean="0"/>
              <a:t>Syclines</a:t>
            </a:r>
            <a:r>
              <a:rPr lang="en-US" b="1" dirty="0" smtClean="0"/>
              <a:t> are the opposite of anticlines with a saucer shaped strata.</a:t>
            </a:r>
          </a:p>
          <a:p>
            <a:r>
              <a:rPr lang="en-US" b="1" dirty="0" smtClean="0"/>
              <a:t>Anticlines and synclines are symmetrical in shape. Asymmetrical folds both have an anticline and syncline strata. Most folds are asymmetrical.</a:t>
            </a:r>
          </a:p>
          <a:p>
            <a:r>
              <a:rPr lang="en-US" b="1" dirty="0" err="1" smtClean="0"/>
              <a:t>Assymetrical</a:t>
            </a:r>
            <a:r>
              <a:rPr lang="en-US" b="1" dirty="0" smtClean="0"/>
              <a:t> fold</a:t>
            </a:r>
          </a:p>
          <a:p>
            <a:r>
              <a:rPr lang="en-US" b="1" dirty="0" smtClean="0"/>
              <a:t> Monoclines</a:t>
            </a:r>
          </a:p>
          <a:p>
            <a:r>
              <a:rPr lang="en-US" b="1" dirty="0" smtClean="0"/>
              <a:t>Monoclines have one raised limb on one side and a gently sloping dip on the other </a:t>
            </a:r>
            <a:r>
              <a:rPr lang="en-US" b="1" dirty="0" err="1" smtClean="0"/>
              <a:t>e.g</a:t>
            </a:r>
            <a:r>
              <a:rPr lang="en-US" b="1" dirty="0" smtClean="0"/>
              <a:t> Isle of Wight, UK.</a:t>
            </a:r>
          </a:p>
          <a:p>
            <a:r>
              <a:rPr lang="en-US" b="1" dirty="0" smtClean="0"/>
              <a:t>Recumbent folds</a:t>
            </a:r>
          </a:p>
          <a:p>
            <a:r>
              <a:rPr lang="en-US" b="1" dirty="0" smtClean="0"/>
              <a:t>In recumbent folds, the strata is extremely folded over creating a “Z like” appearance. They’re a result of prolonged </a:t>
            </a:r>
            <a:r>
              <a:rPr lang="en-US" b="1" dirty="0" err="1" smtClean="0"/>
              <a:t>compressional</a:t>
            </a:r>
            <a:r>
              <a:rPr lang="en-US" b="1" dirty="0" smtClean="0"/>
              <a:t> forces in one direction.</a:t>
            </a:r>
          </a:p>
          <a:p>
            <a:r>
              <a:rPr lang="en-US" b="1" dirty="0" err="1" smtClean="0"/>
              <a:t>Isoclinal</a:t>
            </a:r>
            <a:r>
              <a:rPr lang="en-US" b="1" dirty="0" smtClean="0"/>
              <a:t> folds</a:t>
            </a:r>
          </a:p>
          <a:p>
            <a:r>
              <a:rPr lang="en-US" b="1" dirty="0" smtClean="0"/>
              <a:t>These folds have limbs that run parallel to the same direction.</a:t>
            </a:r>
          </a:p>
          <a:p>
            <a:r>
              <a:rPr lang="en-US" b="1" dirty="0" smtClean="0"/>
              <a:t>Domes</a:t>
            </a:r>
          </a:p>
          <a:p>
            <a:r>
              <a:rPr lang="en-US" b="1" dirty="0" smtClean="0"/>
              <a:t>Domes are formed from prolonged </a:t>
            </a:r>
            <a:r>
              <a:rPr lang="en-US" b="1" dirty="0" err="1" smtClean="0"/>
              <a:t>compressional</a:t>
            </a:r>
            <a:r>
              <a:rPr lang="en-US" b="1" dirty="0" smtClean="0"/>
              <a:t> forces along anticlines.</a:t>
            </a:r>
          </a:p>
          <a:p>
            <a:r>
              <a:rPr lang="en-US" b="1" dirty="0" smtClean="0"/>
              <a:t>Basins</a:t>
            </a:r>
          </a:p>
          <a:p>
            <a:r>
              <a:rPr lang="en-US" b="1" dirty="0" smtClean="0"/>
              <a:t>Basins are saucer shaped formed from prolonged </a:t>
            </a:r>
            <a:r>
              <a:rPr lang="en-US" b="1" dirty="0" err="1" smtClean="0"/>
              <a:t>compressional</a:t>
            </a:r>
            <a:r>
              <a:rPr lang="en-US" b="1" dirty="0" smtClean="0"/>
              <a:t> forces along a syncline.</a:t>
            </a:r>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indent="0">
              <a:lnSpc>
                <a:spcPct val="150000"/>
              </a:lnSpc>
              <a:buFont typeface="Wingdings" panose="05000000000000000000" pitchFamily="2" charset="2"/>
              <a:buNone/>
            </a:pPr>
            <a:r>
              <a:rPr lang="en-US" sz="1800" b="1" dirty="0" smtClean="0">
                <a:solidFill>
                  <a:schemeClr val="tx1"/>
                </a:solidFill>
              </a:rPr>
              <a:t> </a:t>
            </a:r>
            <a:endParaRPr lang="en-US" sz="2000" b="1" dirty="0" smtClean="0">
              <a:solidFill>
                <a:schemeClr val="tx1"/>
              </a:solidFill>
            </a:endParaRPr>
          </a:p>
        </p:txBody>
      </p:sp>
      <p:pic>
        <p:nvPicPr>
          <p:cNvPr id="1026" name="Picture 2" descr="C:\Users\ASHOK RAJ\Desktop\folds types - pictures.png"/>
          <p:cNvPicPr>
            <a:picLocks noGrp="1" noChangeAspect="1" noChangeArrowheads="1"/>
          </p:cNvPicPr>
          <p:nvPr>
            <p:ph sz="half" idx="2"/>
          </p:nvPr>
        </p:nvPicPr>
        <p:blipFill>
          <a:blip r:embed="rId2"/>
          <a:srcRect/>
          <a:stretch>
            <a:fillRect/>
          </a:stretch>
        </p:blipFill>
        <p:spPr bwMode="auto">
          <a:xfrm>
            <a:off x="393895" y="492370"/>
            <a:ext cx="4949142" cy="5936566"/>
          </a:xfrm>
          <a:prstGeom prst="rect">
            <a:avLst/>
          </a:prstGeom>
          <a:noFill/>
        </p:spPr>
      </p:pic>
      <p:pic>
        <p:nvPicPr>
          <p:cNvPr id="1027" name="Picture 3" descr="C:\Users\ASHOK RAJ\Desktop\Types of folds with Photos -1.jpeg"/>
          <p:cNvPicPr>
            <a:picLocks noChangeAspect="1" noChangeArrowheads="1"/>
          </p:cNvPicPr>
          <p:nvPr/>
        </p:nvPicPr>
        <p:blipFill>
          <a:blip r:embed="rId3"/>
          <a:srcRect/>
          <a:stretch>
            <a:fillRect/>
          </a:stretch>
        </p:blipFill>
        <p:spPr bwMode="auto">
          <a:xfrm>
            <a:off x="5345723" y="464233"/>
            <a:ext cx="6358597" cy="597876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Autofit/>
          </a:bodyPr>
          <a:lstStyle/>
          <a:p>
            <a:pPr marL="0" indent="0">
              <a:lnSpc>
                <a:spcPct val="150000"/>
              </a:lnSpc>
              <a:buNone/>
            </a:pPr>
            <a:r>
              <a:rPr lang="en-US" sz="2800" b="1">
                <a:latin typeface="+mj-lt"/>
                <a:cs typeface="+mj-lt"/>
              </a:rPr>
              <a:t>       </a:t>
            </a:r>
          </a:p>
        </p:txBody>
      </p:sp>
      <p:pic>
        <p:nvPicPr>
          <p:cNvPr id="2052" name="Picture 4" descr="C:\Users\ASHOK RAJ\Desktop\picture folds 4.jpeg"/>
          <p:cNvPicPr>
            <a:picLocks noChangeAspect="1" noChangeArrowheads="1"/>
          </p:cNvPicPr>
          <p:nvPr/>
        </p:nvPicPr>
        <p:blipFill>
          <a:blip r:embed="rId2"/>
          <a:srcRect/>
          <a:stretch>
            <a:fillRect/>
          </a:stretch>
        </p:blipFill>
        <p:spPr bwMode="auto">
          <a:xfrm>
            <a:off x="337625" y="393896"/>
            <a:ext cx="11465169" cy="590843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3" descr="C:\Users\ASHOK RAJ\Desktop\folds 3.jpg"/>
          <p:cNvPicPr>
            <a:picLocks noGrp="1" noChangeAspect="1" noChangeArrowheads="1"/>
          </p:cNvPicPr>
          <p:nvPr>
            <p:ph sz="half" idx="1"/>
          </p:nvPr>
        </p:nvPicPr>
        <p:blipFill>
          <a:blip r:embed="rId2"/>
          <a:srcRect/>
          <a:stretch>
            <a:fillRect/>
          </a:stretch>
        </p:blipFill>
        <p:spPr bwMode="auto">
          <a:xfrm>
            <a:off x="492368" y="450165"/>
            <a:ext cx="11197883" cy="578182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SHOK RAJ\Desktop\fold photo 3.jpg"/>
          <p:cNvPicPr>
            <a:picLocks noGrp="1" noChangeAspect="1" noChangeArrowheads="1"/>
          </p:cNvPicPr>
          <p:nvPr>
            <p:ph sz="half" idx="1"/>
          </p:nvPr>
        </p:nvPicPr>
        <p:blipFill>
          <a:blip r:embed="rId2" cstate="print"/>
          <a:srcRect/>
          <a:stretch>
            <a:fillRect/>
          </a:stretch>
        </p:blipFill>
        <p:spPr bwMode="auto">
          <a:xfrm>
            <a:off x="0" y="0"/>
            <a:ext cx="4718050" cy="6858000"/>
          </a:xfrm>
          <a:prstGeom prst="rect">
            <a:avLst/>
          </a:prstGeom>
          <a:noFill/>
        </p:spPr>
      </p:pic>
      <p:pic>
        <p:nvPicPr>
          <p:cNvPr id="4099" name="Picture 3" descr="C:\Users\ASHOK RAJ\Desktop\fold photos 5.jpg"/>
          <p:cNvPicPr>
            <a:picLocks noGrp="1" noChangeAspect="1" noChangeArrowheads="1"/>
          </p:cNvPicPr>
          <p:nvPr>
            <p:ph sz="half" idx="2"/>
          </p:nvPr>
        </p:nvPicPr>
        <p:blipFill>
          <a:blip r:embed="rId3"/>
          <a:srcRect/>
          <a:stretch>
            <a:fillRect/>
          </a:stretch>
        </p:blipFill>
        <p:spPr bwMode="auto">
          <a:xfrm>
            <a:off x="4726745" y="-1"/>
            <a:ext cx="7465255" cy="68580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5" name="Picture 3" descr="C:\Users\ASHOK RAJ\Desktop\model photo for fold 1.jpg"/>
          <p:cNvPicPr>
            <a:picLocks noGrp="1" noChangeAspect="1" noChangeArrowheads="1"/>
          </p:cNvPicPr>
          <p:nvPr>
            <p:ph sz="half" idx="1"/>
          </p:nvPr>
        </p:nvPicPr>
        <p:blipFill>
          <a:blip r:embed="rId2" cstate="print"/>
          <a:srcRect/>
          <a:stretch>
            <a:fillRect/>
          </a:stretch>
        </p:blipFill>
        <p:spPr bwMode="auto">
          <a:xfrm>
            <a:off x="0" y="0"/>
            <a:ext cx="5739618" cy="3252506"/>
          </a:xfrm>
          <a:prstGeom prst="rect">
            <a:avLst/>
          </a:prstGeom>
          <a:noFill/>
        </p:spPr>
      </p:pic>
      <p:pic>
        <p:nvPicPr>
          <p:cNvPr id="3076" name="Picture 4" descr="C:\Users\ASHOK RAJ\Desktop\fold model photo 2.jpg"/>
          <p:cNvPicPr>
            <a:picLocks noGrp="1" noChangeAspect="1" noChangeArrowheads="1"/>
          </p:cNvPicPr>
          <p:nvPr>
            <p:ph sz="half" idx="2"/>
          </p:nvPr>
        </p:nvPicPr>
        <p:blipFill>
          <a:blip r:embed="rId3"/>
          <a:srcRect/>
          <a:stretch>
            <a:fillRect/>
          </a:stretch>
        </p:blipFill>
        <p:spPr bwMode="auto">
          <a:xfrm>
            <a:off x="5739618" y="0"/>
            <a:ext cx="6452382" cy="3309937"/>
          </a:xfrm>
          <a:prstGeom prst="rect">
            <a:avLst/>
          </a:prstGeom>
          <a:noFill/>
        </p:spPr>
      </p:pic>
      <p:pic>
        <p:nvPicPr>
          <p:cNvPr id="3077" name="Picture 5" descr="C:\Users\ASHOK RAJ\Desktop\strata-folded-rock-fold.jpg"/>
          <p:cNvPicPr>
            <a:picLocks noChangeAspect="1" noChangeArrowheads="1"/>
          </p:cNvPicPr>
          <p:nvPr/>
        </p:nvPicPr>
        <p:blipFill>
          <a:blip r:embed="rId4"/>
          <a:srcRect/>
          <a:stretch>
            <a:fillRect/>
          </a:stretch>
        </p:blipFill>
        <p:spPr bwMode="auto">
          <a:xfrm>
            <a:off x="0" y="3277773"/>
            <a:ext cx="5739618" cy="3580228"/>
          </a:xfrm>
          <a:prstGeom prst="rect">
            <a:avLst/>
          </a:prstGeom>
          <a:noFill/>
        </p:spPr>
      </p:pic>
      <p:sp>
        <p:nvSpPr>
          <p:cNvPr id="10" name="Rectangle 9"/>
          <p:cNvSpPr/>
          <p:nvPr/>
        </p:nvSpPr>
        <p:spPr>
          <a:xfrm>
            <a:off x="7082971" y="3947886"/>
            <a:ext cx="4180115" cy="2220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0" name="Picture 8" descr="C:\Users\ASHOK RAJ\Desktop\fold photos 4.jpg"/>
          <p:cNvPicPr>
            <a:picLocks noChangeAspect="1" noChangeArrowheads="1"/>
          </p:cNvPicPr>
          <p:nvPr/>
        </p:nvPicPr>
        <p:blipFill>
          <a:blip r:embed="rId5"/>
          <a:srcRect/>
          <a:stretch>
            <a:fillRect/>
          </a:stretch>
        </p:blipFill>
        <p:spPr bwMode="auto">
          <a:xfrm>
            <a:off x="5725550" y="3291841"/>
            <a:ext cx="6466449" cy="356616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649095"/>
          </a:xfrm>
        </p:spPr>
        <p:txBody>
          <a:bodyPr>
            <a:normAutofit fontScale="90000"/>
          </a:bodyPr>
          <a:lstStyle/>
          <a:p>
            <a:r>
              <a:rPr lang="en-US" altLang="en-IN" sz="3100" b="1" dirty="0">
                <a:solidFill>
                  <a:schemeClr val="tx1"/>
                </a:solidFill>
                <a:latin typeface="Calibri Light" panose="020F0302020204030204"/>
              </a:rPr>
              <a:t>UNIT: II</a:t>
            </a:r>
            <a:br>
              <a:rPr lang="en-US" altLang="en-IN" sz="3100" b="1" dirty="0">
                <a:solidFill>
                  <a:schemeClr val="tx1"/>
                </a:solidFill>
                <a:latin typeface="Calibri Light" panose="020F0302020204030204"/>
              </a:rPr>
            </a:br>
            <a:r>
              <a:rPr lang="en-US" altLang="en-IN" sz="4000" b="1" dirty="0">
                <a:solidFill>
                  <a:srgbClr val="0000CC"/>
                </a:solidFill>
                <a:latin typeface="Calibri Light" panose="020F0302020204030204"/>
              </a:rPr>
              <a:t>APPLIED GEOMORPHOLOGY </a:t>
            </a:r>
            <a:br>
              <a:rPr lang="en-US" altLang="en-IN" sz="4000" b="1" dirty="0">
                <a:solidFill>
                  <a:srgbClr val="0000CC"/>
                </a:solidFill>
                <a:latin typeface="Calibri Light" panose="020F0302020204030204"/>
              </a:rPr>
            </a:br>
            <a:r>
              <a:rPr lang="en-US" altLang="en-IN" sz="4000" b="1" dirty="0" smtClean="0">
                <a:solidFill>
                  <a:srgbClr val="FF0000"/>
                </a:solidFill>
                <a:latin typeface="Calibri Light" panose="020F0302020204030204"/>
              </a:rPr>
              <a:t>FOLDS AND FAULTS</a:t>
            </a:r>
            <a:endParaRPr lang="en-US" altLang="en-IN" sz="4000" b="1" dirty="0">
              <a:solidFill>
                <a:srgbClr val="FF0000"/>
              </a:solidFill>
              <a:latin typeface="Calibri Light" panose="020F0302020204030204"/>
            </a:endParaRPr>
          </a:p>
        </p:txBody>
      </p:sp>
      <p:sp>
        <p:nvSpPr>
          <p:cNvPr id="3" name="Content Placeholder 2"/>
          <p:cNvSpPr>
            <a:spLocks noGrp="1"/>
          </p:cNvSpPr>
          <p:nvPr>
            <p:ph idx="1"/>
          </p:nvPr>
        </p:nvSpPr>
        <p:spPr>
          <a:xfrm>
            <a:off x="635635" y="2286000"/>
            <a:ext cx="10920730" cy="3869690"/>
          </a:xfrm>
        </p:spPr>
        <p:txBody>
          <a:bodyPr>
            <a:noAutofit/>
          </a:bodyPr>
          <a:lstStyle/>
          <a:p>
            <a:pPr>
              <a:buNone/>
            </a:pPr>
            <a:r>
              <a:rPr lang="en-US" b="1" dirty="0" smtClean="0"/>
              <a:t>   </a:t>
            </a:r>
            <a:r>
              <a:rPr lang="en-US" sz="2800" b="1" dirty="0" smtClean="0">
                <a:solidFill>
                  <a:srgbClr val="FF0000"/>
                </a:solidFill>
              </a:rPr>
              <a:t>Definition of FOLDS:</a:t>
            </a:r>
            <a:endParaRPr lang="en-US" b="1" dirty="0" smtClean="0"/>
          </a:p>
          <a:p>
            <a:pPr fontAlgn="t"/>
            <a:r>
              <a:rPr lang="en-US" b="1" dirty="0" smtClean="0"/>
              <a:t>        Fold verb (BEND)  to bend something such as paper or cloth so that one part of it lies on the other part, or to be able bend. </a:t>
            </a:r>
          </a:p>
          <a:p>
            <a:pPr fontAlgn="t"/>
            <a:r>
              <a:rPr lang="en-US" b="1" dirty="0" smtClean="0"/>
              <a:t>          Geological folds are the curvatures in rocks or strata containing them. Most visible stratified rocks are located in the rivers, quarries or coasts were, originally, sediment layers deposited in horizontal or near horizontal beds. However, when we observe today they are not only solidified but usually inclined in one direction or another.</a:t>
            </a:r>
          </a:p>
          <a:p>
            <a:pPr>
              <a:buNone/>
            </a:pPr>
            <a:r>
              <a:rPr lang="en-US" sz="2000" dirty="0" smtClean="0"/>
              <a:t/>
            </a:r>
            <a:br>
              <a:rPr lang="en-US" sz="2000" dirty="0" smtClean="0"/>
            </a:br>
            <a:r>
              <a:rPr lang="en-US" sz="2000" dirty="0" smtClean="0"/>
              <a:t/>
            </a:r>
            <a:br>
              <a:rPr lang="en-US" sz="2000" dirty="0" smtClean="0"/>
            </a:br>
            <a:endParaRPr lang="en-IN"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13" y="3054096"/>
            <a:ext cx="6455664" cy="111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0" b="1" dirty="0" smtClean="0">
                <a:solidFill>
                  <a:srgbClr val="FF0066"/>
                </a:solidFill>
                <a:latin typeface="Adobe Caslon Pro Bold" panose="0205070206050A020403" pitchFamily="18" charset="0"/>
              </a:rPr>
              <a:t>Thank you</a:t>
            </a:r>
            <a:endParaRPr lang="en-IN" sz="8000" b="1" dirty="0">
              <a:solidFill>
                <a:srgbClr val="FF0066"/>
              </a:solidFill>
              <a:latin typeface="Adobe Caslon Pro Bold" panose="0205070206050A0204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520" y="622935"/>
            <a:ext cx="11078845" cy="5694045"/>
          </a:xfrm>
        </p:spPr>
        <p:txBody>
          <a:bodyPr>
            <a:noAutofit/>
          </a:bodyPr>
          <a:lstStyle/>
          <a:p>
            <a:pPr marL="0" indent="0">
              <a:lnSpc>
                <a:spcPct val="100000"/>
              </a:lnSpc>
              <a:buNone/>
            </a:pPr>
            <a:r>
              <a:rPr lang="en-US" sz="3200" b="1" dirty="0" smtClean="0">
                <a:solidFill>
                  <a:srgbClr val="FF0000"/>
                </a:solidFill>
              </a:rPr>
              <a:t>  </a:t>
            </a:r>
            <a:endParaRPr lang="en-US" sz="2800" b="1" dirty="0"/>
          </a:p>
        </p:txBody>
      </p:sp>
      <p:sp>
        <p:nvSpPr>
          <p:cNvPr id="4" name="Rectangle 3"/>
          <p:cNvSpPr/>
          <p:nvPr/>
        </p:nvSpPr>
        <p:spPr>
          <a:xfrm>
            <a:off x="787791" y="633046"/>
            <a:ext cx="10705514" cy="8217634"/>
          </a:xfrm>
          <a:prstGeom prst="rect">
            <a:avLst/>
          </a:prstGeom>
        </p:spPr>
        <p:txBody>
          <a:bodyPr wrap="square">
            <a:spAutoFit/>
          </a:bodyPr>
          <a:lstStyle/>
          <a:p>
            <a:pPr fontAlgn="base"/>
            <a:r>
              <a:rPr lang="en-US" sz="2400" b="1" dirty="0" smtClean="0">
                <a:solidFill>
                  <a:srgbClr val="FF0000"/>
                </a:solidFill>
              </a:rPr>
              <a:t>What Are Folds?</a:t>
            </a:r>
          </a:p>
          <a:p>
            <a:pPr fontAlgn="base"/>
            <a:r>
              <a:rPr lang="en-US" sz="2400" b="1" dirty="0" smtClean="0"/>
              <a:t>          Fold occurs when rock deforms in such a way that it bends instead of breaking. The Rocks,</a:t>
            </a:r>
            <a:r>
              <a:rPr lang="en-US" sz="2400" b="1" dirty="0" smtClean="0">
                <a:solidFill>
                  <a:srgbClr val="FF0000"/>
                </a:solidFill>
              </a:rPr>
              <a:t> </a:t>
            </a:r>
            <a:r>
              <a:rPr lang="en-US" sz="2400" b="1" dirty="0" smtClean="0"/>
              <a:t>like any other material, deform to the action of external efforts. We do not grasp this deformation, but we know when a rock is deformed. Folds come from pressure on the rocks that occur over very long periods of time and vary in size from microscopic crinkles to mountain-sized folds.</a:t>
            </a:r>
          </a:p>
          <a:p>
            <a:pPr fontAlgn="base"/>
            <a:r>
              <a:rPr lang="en-US" sz="2400" b="1" dirty="0" smtClean="0"/>
              <a:t>Any material can be deformed in three ways:</a:t>
            </a:r>
          </a:p>
          <a:p>
            <a:pPr fontAlgn="base"/>
            <a:endParaRPr lang="en-US" sz="2400" b="1" dirty="0" smtClean="0"/>
          </a:p>
          <a:p>
            <a:pPr fontAlgn="base"/>
            <a:r>
              <a:rPr lang="en-US" sz="2400" b="1" dirty="0" smtClean="0">
                <a:solidFill>
                  <a:srgbClr val="FF0000"/>
                </a:solidFill>
              </a:rPr>
              <a:t>What are the Geological Folds?</a:t>
            </a:r>
          </a:p>
          <a:p>
            <a:pPr fontAlgn="base"/>
            <a:r>
              <a:rPr lang="en-US" sz="2400" b="1" dirty="0" smtClean="0"/>
              <a:t>       Geological folds are the curvatures in rocks or strata containing them. Most visible stratified rocks are located in the rivers, quarries or coasts were, originally, sediment layers deposited in horizontal or near horizontal beds. However, when we observe today they are not only solidified but usually inclined in one direction or another.</a:t>
            </a:r>
          </a:p>
          <a:p>
            <a:pPr fontAlgn="base"/>
            <a:endParaRPr lang="en-US" sz="2400" b="1" dirty="0" smtClean="0"/>
          </a:p>
          <a:p>
            <a:pPr fontAlgn="base"/>
            <a:endParaRPr lang="en-US" sz="2000" dirty="0" smtClean="0"/>
          </a:p>
          <a:p>
            <a:pPr fontAlgn="base"/>
            <a:endParaRPr lang="en-US" sz="2000" dirty="0" smtClean="0"/>
          </a:p>
          <a:p>
            <a:pPr fontAlgn="base"/>
            <a:endParaRPr lang="en-US" sz="2000"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11015" y="492369"/>
            <a:ext cx="5767754" cy="579588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514535" y="492369"/>
            <a:ext cx="6471139" cy="595063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a:stretch>
            <a:fillRect/>
          </a:stretch>
        </p:blipFill>
        <p:spPr bwMode="auto">
          <a:xfrm>
            <a:off x="196948" y="225083"/>
            <a:ext cx="11676185" cy="3317875"/>
          </a:xfrm>
          <a:prstGeom prst="rect">
            <a:avLst/>
          </a:prstGeom>
          <a:noFill/>
          <a:ln w="9525">
            <a:noFill/>
            <a:miter lim="800000"/>
            <a:headEnd/>
            <a:tailEnd/>
          </a:ln>
          <a:effectLst/>
        </p:spPr>
      </p:pic>
      <p:pic>
        <p:nvPicPr>
          <p:cNvPr id="4098" name="Picture 2" descr="C:\Users\ASHOK RAJ\Desktop\folds 6.png"/>
          <p:cNvPicPr>
            <a:picLocks noChangeAspect="1" noChangeArrowheads="1"/>
          </p:cNvPicPr>
          <p:nvPr/>
        </p:nvPicPr>
        <p:blipFill>
          <a:blip r:embed="rId3"/>
          <a:srcRect/>
          <a:stretch>
            <a:fillRect/>
          </a:stretch>
        </p:blipFill>
        <p:spPr bwMode="auto">
          <a:xfrm>
            <a:off x="208525" y="3564768"/>
            <a:ext cx="11744325" cy="30765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642" y="694201"/>
            <a:ext cx="10623550" cy="5489575"/>
          </a:xfrm>
        </p:spPr>
        <p:txBody>
          <a:bodyPr>
            <a:noAutofit/>
          </a:bodyPr>
          <a:lstStyle/>
          <a:p>
            <a:pPr fontAlgn="base">
              <a:buNone/>
            </a:pPr>
            <a:r>
              <a:rPr lang="en-US" sz="2800" b="1" dirty="0" smtClean="0"/>
              <a:t>        In the upright folds, the axial planes are vertical, while in the reclined tilt or dip and are sub horizontal. In the latter, the upper side can detach pushing the bottom and form a structure known as mantle, common in the Alps or the Pyrenees.</a:t>
            </a:r>
          </a:p>
          <a:p>
            <a:pPr fontAlgn="base">
              <a:buNone/>
            </a:pPr>
            <a:r>
              <a:rPr lang="en-US" sz="2800" b="1" dirty="0" smtClean="0"/>
              <a:t>      </a:t>
            </a:r>
          </a:p>
          <a:p>
            <a:pPr fontAlgn="base">
              <a:buNone/>
            </a:pPr>
            <a:r>
              <a:rPr lang="en-US" sz="2800" b="1" dirty="0" smtClean="0"/>
              <a:t>       “</a:t>
            </a:r>
            <a:r>
              <a:rPr lang="en-US" sz="2800" b="1" i="1" dirty="0" smtClean="0"/>
              <a:t>A geological fold occurs when one or a stack of originally flat and planar surfaces, such as sedimentary strata, are bent or curved as a result of permanent deformation. </a:t>
            </a:r>
            <a:r>
              <a:rPr lang="en-US" sz="2800" b="1" i="1" dirty="0" err="1" smtClean="0"/>
              <a:t>Synsedimentary</a:t>
            </a:r>
            <a:r>
              <a:rPr lang="en-US" sz="2800" b="1" i="1" dirty="0" smtClean="0"/>
              <a:t> folds are those due to slumping of sedimentary material before it is </a:t>
            </a:r>
            <a:r>
              <a:rPr lang="en-US" sz="2800" b="1" i="1" dirty="0" err="1" smtClean="0"/>
              <a:t>lithified</a:t>
            </a:r>
            <a:r>
              <a:rPr lang="en-US" sz="2800" b="1" i="1" dirty="0" smtClean="0"/>
              <a:t>. Folds in rocks vary in size from microscopic crinkles to mountain-sized folds.</a:t>
            </a:r>
            <a:r>
              <a:rPr lang="en-US" sz="2800" b="1" dirty="0" smtClean="0"/>
              <a:t>”</a:t>
            </a:r>
          </a:p>
          <a:p>
            <a:pPr fontAlgn="base"/>
            <a:endParaRPr lang="en-US" sz="2800" b="1" dirty="0" smtClean="0"/>
          </a:p>
        </p:txBody>
      </p:sp>
      <p:sp>
        <p:nvSpPr>
          <p:cNvPr id="4" name="Rectangle 3"/>
          <p:cNvSpPr/>
          <p:nvPr/>
        </p:nvSpPr>
        <p:spPr>
          <a:xfrm>
            <a:off x="633046" y="647113"/>
            <a:ext cx="10902462" cy="2893100"/>
          </a:xfrm>
          <a:prstGeom prst="rect">
            <a:avLst/>
          </a:prstGeom>
        </p:spPr>
        <p:txBody>
          <a:bodyPr wrap="square">
            <a:spAutoFit/>
          </a:bodyPr>
          <a:lstStyle/>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r>
              <a:rPr lang="en-US" sz="2000" dirty="0" smtClean="0"/>
              <a:t>      </a:t>
            </a:r>
            <a:endParaRPr lang="en-US"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marL="0" indent="0">
              <a:buNone/>
            </a:pPr>
            <a:r>
              <a:rPr lang="en-US" sz="3200" b="1">
                <a:sym typeface="+mn-ea"/>
              </a:rPr>
              <a:t>         </a:t>
            </a:r>
          </a:p>
          <a:p>
            <a:endParaRPr lang="en-US" sz="3200" b="1">
              <a:sym typeface="+mn-ea"/>
            </a:endParaRPr>
          </a:p>
        </p:txBody>
      </p:sp>
      <p:pic>
        <p:nvPicPr>
          <p:cNvPr id="1026" name="Picture 2"/>
          <p:cNvPicPr>
            <a:picLocks noGrp="1" noChangeAspect="1" noChangeArrowheads="1"/>
          </p:cNvPicPr>
          <p:nvPr>
            <p:ph sz="half" idx="2"/>
          </p:nvPr>
        </p:nvPicPr>
        <p:blipFill>
          <a:blip r:embed="rId2"/>
          <a:srcRect/>
          <a:stretch>
            <a:fillRect/>
          </a:stretch>
        </p:blipFill>
        <p:spPr bwMode="auto">
          <a:xfrm>
            <a:off x="6808763" y="576776"/>
            <a:ext cx="5064370" cy="566928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96948" y="365760"/>
            <a:ext cx="6496636" cy="631639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790" y="590843"/>
            <a:ext cx="10803988" cy="5655212"/>
          </a:xfrm>
        </p:spPr>
        <p:txBody>
          <a:bodyPr>
            <a:noAutofit/>
          </a:bodyPr>
          <a:lstStyle/>
          <a:p>
            <a:pPr fontAlgn="base">
              <a:buNone/>
            </a:pPr>
            <a:r>
              <a:rPr lang="en-US" b="1" dirty="0" smtClean="0">
                <a:solidFill>
                  <a:srgbClr val="FF0000"/>
                </a:solidFill>
              </a:rPr>
              <a:t>Rock layers in Folds</a:t>
            </a:r>
          </a:p>
          <a:p>
            <a:pPr fontAlgn="base"/>
            <a:r>
              <a:rPr lang="en-US" b="1" dirty="0" smtClean="0"/>
              <a:t>     The rock layers in folds can be folded in two ways: as a result of transverse bending and by longitudinal bending.</a:t>
            </a:r>
          </a:p>
          <a:p>
            <a:pPr fontAlgn="base">
              <a:buNone/>
            </a:pPr>
            <a:r>
              <a:rPr lang="en-US" b="1" dirty="0" smtClean="0">
                <a:solidFill>
                  <a:srgbClr val="FF0000"/>
                </a:solidFill>
              </a:rPr>
              <a:t>Transversal flexure</a:t>
            </a:r>
          </a:p>
          <a:p>
            <a:pPr fontAlgn="base"/>
            <a:r>
              <a:rPr lang="en-US" b="1" dirty="0" smtClean="0"/>
              <a:t>     The layer is bent under the action of forces applied perpendicular to the layer plane direction. For this slouch, various forces must exist. The folds that arise in this case are caused by the transverse bending folds. The most characteristic among them arise as a result of the action of vertical forces applied to the horizontal layers.</a:t>
            </a:r>
          </a:p>
          <a:p>
            <a:pPr fontAlgn="base"/>
            <a:r>
              <a:rPr lang="en-US" b="1" dirty="0" smtClean="0"/>
              <a:t>        For example, the bending folds transversal firm layers that cover the crystalline basement, elevated above the block bounded by the fractures. The forces that form pairs are directed from the bottom up to meet the latter and are caused by the gravitational force, which holds the layers in its original level outside the boundaries of the block that rises.</a:t>
            </a:r>
          </a:p>
          <a:p>
            <a:endParaRPr lang="en-US" sz="1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28468" y="759655"/>
            <a:ext cx="10466363" cy="5401994"/>
          </a:xfrm>
        </p:spPr>
        <p:txBody>
          <a:bodyPr>
            <a:normAutofit fontScale="92500"/>
          </a:bodyPr>
          <a:lstStyle/>
          <a:p>
            <a:pPr fontAlgn="base"/>
            <a:r>
              <a:rPr lang="en-US" sz="2800" b="1" dirty="0" smtClean="0">
                <a:solidFill>
                  <a:srgbClr val="FF0000"/>
                </a:solidFill>
              </a:rPr>
              <a:t>Longitudinal flexure</a:t>
            </a:r>
          </a:p>
          <a:p>
            <a:pPr fontAlgn="base"/>
            <a:r>
              <a:rPr lang="en-US" sz="2800" b="1" dirty="0" smtClean="0"/>
              <a:t>        It arises under the action of the compressive force parallel to the direction layers. The latter, during the longitudinal compression, loses its stability and deforms rather than uniformly thickening, they are curved. The role of the layered structure of the rocks during the transverse and longitudinal deflections is not the same.</a:t>
            </a:r>
          </a:p>
          <a:p>
            <a:pPr fontAlgn="base"/>
            <a:r>
              <a:rPr lang="en-US" sz="2800" b="1" dirty="0" smtClean="0"/>
              <a:t>       During transverse bending, even if there are no mechanical dividing determined by stratification, the deformation end with the formation of a fold. For example, if the layers are drawn simply in the side wall of a plastic test tube and, therefore, they cannot play any mechanical role. A result of the first deformation will turn out to be in a curved fold transverse bending.</a:t>
            </a:r>
          </a:p>
          <a:p>
            <a:endParaRPr lang="en-US"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148</TotalTime>
  <Words>735</Words>
  <Application>WPS Presentation</Application>
  <PresentationFormat>Custom</PresentationFormat>
  <Paragraphs>91</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Organic</vt:lpstr>
      <vt:lpstr>        APPLIED GEOMORPHOLOGY</vt:lpstr>
      <vt:lpstr>UNIT: II APPLIED GEOMORPHOLOGY  FOLDS AND FAULTS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ELCOT</cp:lastModifiedBy>
  <cp:revision>276</cp:revision>
  <dcterms:created xsi:type="dcterms:W3CDTF">2020-08-03T16:47:00Z</dcterms:created>
  <dcterms:modified xsi:type="dcterms:W3CDTF">2020-11-11T07:12:38Z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