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320" r:id="rId4"/>
    <p:sldId id="319" r:id="rId5"/>
    <p:sldId id="321" r:id="rId6"/>
    <p:sldId id="282" r:id="rId7"/>
    <p:sldId id="301" r:id="rId8"/>
    <p:sldId id="322" r:id="rId9"/>
    <p:sldId id="315" r:id="rId10"/>
    <p:sldId id="288" r:id="rId11"/>
    <p:sldId id="323" r:id="rId12"/>
    <p:sldId id="284" r:id="rId13"/>
    <p:sldId id="285" r:id="rId14"/>
    <p:sldId id="314" r:id="rId15"/>
    <p:sldId id="316" r:id="rId16"/>
    <p:sldId id="317" r:id="rId17"/>
    <p:sldId id="287" r:id="rId18"/>
    <p:sldId id="258" r:id="rId19"/>
    <p:sldId id="318" r:id="rId20"/>
    <p:sldId id="277" r:id="rId21"/>
    <p:sldId id="324" r:id="rId22"/>
    <p:sldId id="2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0000CC"/>
    <a:srgbClr val="0BB50B"/>
    <a:srgbClr val="FF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62" d="100"/>
          <a:sy n="62" d="100"/>
        </p:scale>
        <p:origin x="-372" y="-21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A96D60-3EFE-4EC1-BF54-502A5738F5B6}" type="datetimeFigureOut">
              <a:rPr lang="en-IN" smtClean="0"/>
              <a:pPr/>
              <a:t>10-11-2020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1A8E0-7BE6-444B-9C30-6B9BE259457D}"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59B0A61-DCD9-443F-AFFA-31F69D5E745E}" type="datetimeFigureOut">
              <a:rPr lang="en-IN" smtClean="0"/>
              <a:pPr/>
              <a:t>10-11-2020</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8A9BD882-138C-488F-959B-7ECECEE41301}" type="slidenum">
              <a:rPr lang="en-IN" smtClean="0"/>
              <a:pPr/>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pPr/>
              <a:t>10-11-2020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10-11-2020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10-11-2020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10-11-2020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10-11-2020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10-11-2020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pPr/>
              <a:t>10-11-2020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pPr/>
              <a:t>10-11-2020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pPr/>
              <a:t>10-11-2020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10-11-2020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59B0A61-DCD9-443F-AFFA-31F69D5E745E}" type="datetimeFigureOut">
              <a:rPr lang="en-IN" smtClean="0"/>
              <a:pPr/>
              <a:t>10-11-2020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9B0A61-DCD9-443F-AFFA-31F69D5E745E}" type="datetimeFigureOut">
              <a:rPr lang="en-IN" smtClean="0"/>
              <a:pPr/>
              <a:t>10-11-2020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A9BD882-138C-488F-959B-7ECECEE41301}" type="slidenum">
              <a:rPr lang="en-IN" smtClean="0"/>
              <a:pPr/>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9B0A61-DCD9-443F-AFFA-31F69D5E745E}" type="datetimeFigureOut">
              <a:rPr lang="en-IN" smtClean="0"/>
              <a:pPr/>
              <a:t>10-11-2020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A9BD882-138C-488F-959B-7ECECEE41301}"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B0A61-DCD9-443F-AFFA-31F69D5E745E}" type="datetimeFigureOut">
              <a:rPr lang="en-IN" smtClean="0"/>
              <a:pPr/>
              <a:t>10-11-2020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pPr/>
              <a:t>10-11-2020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pPr/>
              <a:t>10-11-2020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59B0A61-DCD9-443F-AFFA-31F69D5E745E}" type="datetimeFigureOut">
              <a:rPr lang="en-IN" smtClean="0"/>
              <a:pPr/>
              <a:t>10-11-2020</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9BD882-138C-488F-959B-7ECECEE41301}"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sciencedirect.com/topics/earth-and-planetary-sciences/fault-scarp"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sciencedirect.com/topics/earth-and-planetary-sciences/geological-fault" TargetMode="External"/><Relationship Id="rId2" Type="http://schemas.openxmlformats.org/officeDocument/2006/relationships/hyperlink" Target="https://www.sciencedirect.com/topics/earth-and-planetary-sciences/strike-slip-fault" TargetMode="External"/><Relationship Id="rId1" Type="http://schemas.openxmlformats.org/officeDocument/2006/relationships/slideLayout" Target="../slideLayouts/slideLayout2.xml"/><Relationship Id="rId4" Type="http://schemas.openxmlformats.org/officeDocument/2006/relationships/hyperlink" Target="https://www.sciencedirect.com/topics/earth-and-planetary-sciences/escarpmen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2117909"/>
            <a:ext cx="6815669" cy="963619"/>
          </a:xfrm>
          <a:ln>
            <a:solidFill>
              <a:schemeClr val="bg1"/>
            </a:solidFill>
          </a:ln>
        </p:spPr>
        <p:txBody>
          <a:bodyPr/>
          <a:lstStyle/>
          <a:p>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400" b="1" dirty="0" smtClean="0">
                <a:solidFill>
                  <a:schemeClr val="accent4">
                    <a:lumMod val="50000"/>
                  </a:schemeClr>
                </a:solidFill>
              </a:rPr>
              <a:t/>
            </a:r>
            <a:br>
              <a:rPr lang="en-IN" sz="2400" b="1" dirty="0" smtClean="0">
                <a:solidFill>
                  <a:schemeClr val="accent4">
                    <a:lumMod val="50000"/>
                  </a:schemeClr>
                </a:solidFill>
              </a:rPr>
            </a:br>
            <a:r>
              <a:rPr lang="en-US" altLang="en-IN" sz="2400" b="1" dirty="0">
                <a:solidFill>
                  <a:srgbClr val="FF0000"/>
                </a:solidFill>
              </a:rPr>
              <a:t>APPLIED </a:t>
            </a:r>
            <a:r>
              <a:rPr lang="en-US" altLang="en-IN" sz="2400" b="1" dirty="0" smtClean="0">
                <a:solidFill>
                  <a:srgbClr val="FF0000"/>
                </a:solidFill>
              </a:rPr>
              <a:t>GEOMORPHOLOGY</a:t>
            </a:r>
            <a:br>
              <a:rPr lang="en-US" altLang="en-IN" sz="2400" b="1" dirty="0" smtClean="0">
                <a:solidFill>
                  <a:srgbClr val="FF0000"/>
                </a:solidFill>
              </a:rPr>
            </a:br>
            <a:r>
              <a:rPr lang="en-US" altLang="en-IN" sz="2400" b="1" dirty="0" smtClean="0">
                <a:solidFill>
                  <a:srgbClr val="0000CC"/>
                </a:solidFill>
              </a:rPr>
              <a:t>FAULTS</a:t>
            </a:r>
            <a:endParaRPr lang="en-US" altLang="en-IN" sz="2400" b="1" dirty="0">
              <a:solidFill>
                <a:srgbClr val="0000CC"/>
              </a:solidFill>
            </a:endParaRPr>
          </a:p>
        </p:txBody>
      </p:sp>
      <p:sp>
        <p:nvSpPr>
          <p:cNvPr id="3" name="Subtitle 2"/>
          <p:cNvSpPr>
            <a:spLocks noGrp="1"/>
          </p:cNvSpPr>
          <p:nvPr>
            <p:ph type="subTitle" idx="1"/>
          </p:nvPr>
        </p:nvSpPr>
        <p:spPr>
          <a:xfrm>
            <a:off x="2391508" y="1125415"/>
            <a:ext cx="8315862" cy="4187631"/>
          </a:xfrm>
        </p:spPr>
        <p:txBody>
          <a:bodyPr>
            <a:noAutofit/>
          </a:bodyPr>
          <a:lstStyle/>
          <a:p>
            <a:endParaRPr lang="en-IN" sz="1800" dirty="0" smtClean="0">
              <a:solidFill>
                <a:srgbClr val="7030A0"/>
              </a:solidFill>
              <a:latin typeface="Adobe Garamond Pro Bold" panose="02020702060506020403" pitchFamily="18" charset="0"/>
            </a:endParaRPr>
          </a:p>
          <a:p>
            <a:endParaRPr lang="en-IN" sz="1600" dirty="0">
              <a:solidFill>
                <a:srgbClr val="7030A0"/>
              </a:solidFill>
              <a:latin typeface="Adobe Garamond Pro Bold" panose="02020702060506020403" pitchFamily="18" charset="0"/>
            </a:endParaRPr>
          </a:p>
          <a:p>
            <a:endParaRPr lang="en-IN" sz="1600" dirty="0" smtClean="0">
              <a:solidFill>
                <a:srgbClr val="7030A0"/>
              </a:solidFill>
              <a:latin typeface="Adobe Garamond Pro Bold" panose="02020702060506020403" pitchFamily="18" charset="0"/>
            </a:endParaRPr>
          </a:p>
          <a:p>
            <a:pPr lvl="1" algn="l"/>
            <a:r>
              <a:rPr lang="en-IN" sz="1500" dirty="0" smtClean="0">
                <a:solidFill>
                  <a:srgbClr val="7030A0"/>
                </a:solidFill>
                <a:latin typeface="Adobe Garamond Pro Bold" panose="02020702060506020403" pitchFamily="18" charset="0"/>
              </a:rPr>
              <a:t>							</a:t>
            </a:r>
          </a:p>
          <a:p>
            <a:pPr lvl="1" algn="l"/>
            <a:endParaRPr lang="en-IN" sz="1500" b="1" dirty="0" smtClean="0">
              <a:solidFill>
                <a:srgbClr val="7030A0"/>
              </a:solidFill>
              <a:latin typeface="Adobe Garamond Pro Bold" panose="02020702060506020403" pitchFamily="18" charset="0"/>
            </a:endParaRPr>
          </a:p>
          <a:p>
            <a:pPr lvl="1" algn="l"/>
            <a:endParaRPr lang="en-IN" sz="1500" b="1" dirty="0" smtClean="0">
              <a:solidFill>
                <a:srgbClr val="7030A0"/>
              </a:solidFill>
              <a:latin typeface="Adobe Garamond Pro Bold" panose="02020702060506020403" pitchFamily="18" charset="0"/>
            </a:endParaRPr>
          </a:p>
          <a:p>
            <a:pPr lvl="1" algn="l"/>
            <a:endParaRPr lang="en-IN" sz="1500" b="1" dirty="0" smtClean="0">
              <a:solidFill>
                <a:srgbClr val="7030A0"/>
              </a:solidFill>
              <a:latin typeface="Adobe Garamond Pro Bold" panose="02020702060506020403" pitchFamily="18" charset="0"/>
            </a:endParaRPr>
          </a:p>
          <a:p>
            <a:pPr lvl="1" algn="l"/>
            <a:r>
              <a:rPr lang="en-IN" sz="1500" dirty="0" smtClean="0">
                <a:solidFill>
                  <a:srgbClr val="7030A0"/>
                </a:solidFill>
                <a:latin typeface="Adobe Garamond Pro Bold" panose="02020702060506020403" pitchFamily="18" charset="0"/>
              </a:rPr>
              <a:t>                                                                    </a:t>
            </a:r>
            <a:r>
              <a:rPr lang="en-US" sz="1500" dirty="0" smtClean="0">
                <a:solidFill>
                  <a:srgbClr val="7030A0"/>
                </a:solidFill>
                <a:latin typeface="Adobe Garamond Pro Bold" panose="02020702060506020403" pitchFamily="18" charset="0"/>
              </a:rPr>
              <a:t>          </a:t>
            </a:r>
            <a:r>
              <a:rPr lang="en-US" sz="1500" b="1" dirty="0" smtClean="0">
                <a:solidFill>
                  <a:srgbClr val="660066"/>
                </a:solidFill>
                <a:latin typeface="Adobe Garamond Pro Bold" panose="02020702060506020403" pitchFamily="18" charset="0"/>
              </a:rPr>
              <a:t>Dr. B.ANU</a:t>
            </a:r>
            <a:r>
              <a:rPr lang="en-IN" sz="1500" b="1" dirty="0" smtClean="0">
                <a:solidFill>
                  <a:srgbClr val="660066"/>
                </a:solidFill>
                <a:latin typeface="Adobe Garamond Pro Bold" panose="02020702060506020403" pitchFamily="18" charset="0"/>
              </a:rPr>
              <a:t>SUYA</a:t>
            </a:r>
            <a:r>
              <a:rPr lang="en-IN" sz="1500" b="1" dirty="0">
                <a:solidFill>
                  <a:srgbClr val="660066"/>
                </a:solidFill>
                <a:latin typeface="Adobe Garamond Pro Bold" panose="02020702060506020403" pitchFamily="18" charset="0"/>
              </a:rPr>
              <a:t>,</a:t>
            </a:r>
          </a:p>
          <a:p>
            <a:pPr lvl="1" algn="l"/>
            <a:r>
              <a:rPr lang="en-IN" sz="1500" b="1" dirty="0" smtClean="0">
                <a:solidFill>
                  <a:srgbClr val="660066"/>
                </a:solidFill>
                <a:latin typeface="Adobe Garamond Pro Bold" panose="02020702060506020403" pitchFamily="18" charset="0"/>
              </a:rPr>
              <a:t>							Assistant </a:t>
            </a:r>
            <a:r>
              <a:rPr lang="en-IN" sz="1500" b="1" dirty="0">
                <a:solidFill>
                  <a:srgbClr val="660066"/>
                </a:solidFill>
                <a:latin typeface="Adobe Garamond Pro Bold" panose="02020702060506020403" pitchFamily="18" charset="0"/>
              </a:rPr>
              <a:t>Professor &amp; Head,</a:t>
            </a:r>
          </a:p>
          <a:p>
            <a:pPr lvl="1" algn="l"/>
            <a:r>
              <a:rPr lang="en-IN" sz="1500" b="1" dirty="0" smtClean="0">
                <a:solidFill>
                  <a:srgbClr val="660066"/>
                </a:solidFill>
                <a:latin typeface="Adobe Garamond Pro Bold" panose="02020702060506020403" pitchFamily="18" charset="0"/>
              </a:rPr>
              <a:t>							Department </a:t>
            </a:r>
            <a:r>
              <a:rPr lang="en-IN" sz="1500" b="1" dirty="0">
                <a:solidFill>
                  <a:srgbClr val="660066"/>
                </a:solidFill>
                <a:latin typeface="Adobe Garamond Pro Bold" panose="02020702060506020403" pitchFamily="18" charset="0"/>
              </a:rPr>
              <a:t>of Geography,</a:t>
            </a:r>
          </a:p>
          <a:p>
            <a:pPr lvl="1" algn="l"/>
            <a:r>
              <a:rPr lang="en-IN" sz="1500" b="1" dirty="0" smtClean="0">
                <a:solidFill>
                  <a:srgbClr val="660066"/>
                </a:solidFill>
                <a:latin typeface="Adobe Garamond Pro Bold" panose="02020702060506020403" pitchFamily="18" charset="0"/>
              </a:rPr>
              <a:t>							Government </a:t>
            </a:r>
            <a:r>
              <a:rPr lang="en-IN" sz="1500" b="1" dirty="0">
                <a:solidFill>
                  <a:srgbClr val="660066"/>
                </a:solidFill>
                <a:latin typeface="Adobe Garamond Pro Bold" panose="02020702060506020403" pitchFamily="18" charset="0"/>
              </a:rPr>
              <a:t>College for Women (A),</a:t>
            </a:r>
          </a:p>
          <a:p>
            <a:pPr lvl="1" algn="l"/>
            <a:r>
              <a:rPr lang="en-IN" sz="1500" b="1" dirty="0" smtClean="0">
                <a:solidFill>
                  <a:srgbClr val="660066"/>
                </a:solidFill>
                <a:latin typeface="Adobe Garamond Pro Bold" panose="02020702060506020403" pitchFamily="18" charset="0"/>
              </a:rPr>
              <a:t>							Kumbakonam</a:t>
            </a:r>
            <a:r>
              <a:rPr lang="en-IN" sz="1500" b="1" dirty="0">
                <a:solidFill>
                  <a:srgbClr val="660066"/>
                </a:solidFill>
                <a:latin typeface="Adobe Garamond Pro Bold" panose="02020702060506020403" pitchFamily="18" charset="0"/>
              </a:rPr>
              <a:t>.</a:t>
            </a:r>
          </a:p>
        </p:txBody>
      </p:sp>
      <p:sp>
        <p:nvSpPr>
          <p:cNvPr id="4" name="Rounded Rectangle 3"/>
          <p:cNvSpPr/>
          <p:nvPr/>
        </p:nvSpPr>
        <p:spPr>
          <a:xfrm>
            <a:off x="1395982" y="121828"/>
            <a:ext cx="8836325" cy="11128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rgbClr val="002060"/>
                </a:solidFill>
                <a:latin typeface="Britannic Bold" panose="020B0903060703020204" pitchFamily="34" charset="0"/>
                <a:ea typeface="Adobe Fan Heiti Std B" panose="020B0700000000000000" pitchFamily="34" charset="-128"/>
              </a:rPr>
              <a:t>GOVERNMENT COLLEGE FOR WOMEN (AUTONOMOUS) KUMBAKONAM</a:t>
            </a:r>
          </a:p>
          <a:p>
            <a:pPr algn="ctr"/>
            <a:r>
              <a:rPr lang="en-IN" sz="2000" dirty="0" smtClean="0">
                <a:solidFill>
                  <a:srgbClr val="660066"/>
                </a:solidFill>
                <a:latin typeface="Britannic Bold" panose="020B0903060703020204" pitchFamily="34" charset="0"/>
                <a:ea typeface="Adobe Fan Heiti Std B" panose="020B0700000000000000" pitchFamily="34" charset="-128"/>
              </a:rPr>
              <a:t>DEPARTMENT OF GEOGRAPHY</a:t>
            </a:r>
          </a:p>
          <a:p>
            <a:pPr algn="ctr"/>
            <a:endParaRPr lang="en-IN" dirty="0">
              <a:solidFill>
                <a:srgbClr val="00B050"/>
              </a:solidFill>
            </a:endParaRPr>
          </a:p>
        </p:txBody>
      </p:sp>
      <p:sp>
        <p:nvSpPr>
          <p:cNvPr id="6" name="Rectangle 5"/>
          <p:cNvSpPr/>
          <p:nvPr/>
        </p:nvSpPr>
        <p:spPr>
          <a:xfrm>
            <a:off x="2997327" y="1614932"/>
            <a:ext cx="5632704" cy="502920"/>
          </a:xfrm>
          <a:prstGeom prst="rect">
            <a:avLst/>
          </a:prstGeom>
          <a:noFill/>
          <a:scene3d>
            <a:camera prst="orthographicFront"/>
            <a:lightRig rig="threePt" dir="t"/>
          </a:scene3d>
          <a:sp3d contourW="12700">
            <a:bevelT w="203200"/>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solidFill>
                  <a:schemeClr val="tx1"/>
                </a:solidFill>
              </a:rPr>
              <a:t>I – M.Sc - </a:t>
            </a:r>
            <a:r>
              <a:rPr lang="en-US" altLang="en-IN" sz="2000" b="1" dirty="0" smtClean="0">
                <a:solidFill>
                  <a:schemeClr val="tx1"/>
                </a:solidFill>
              </a:rPr>
              <a:t>GEOGRAPHY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9642" y="694201"/>
            <a:ext cx="10623550" cy="5489575"/>
          </a:xfrm>
        </p:spPr>
        <p:txBody>
          <a:bodyPr>
            <a:noAutofit/>
          </a:bodyPr>
          <a:lstStyle/>
          <a:p>
            <a:pPr fontAlgn="base">
              <a:buNone/>
            </a:pPr>
            <a:r>
              <a:rPr lang="en-US" sz="2800" b="1" dirty="0" smtClean="0"/>
              <a:t>        </a:t>
            </a:r>
          </a:p>
        </p:txBody>
      </p:sp>
      <p:sp>
        <p:nvSpPr>
          <p:cNvPr id="4" name="Rectangle 3"/>
          <p:cNvSpPr/>
          <p:nvPr/>
        </p:nvSpPr>
        <p:spPr>
          <a:xfrm>
            <a:off x="633046" y="647113"/>
            <a:ext cx="10902462" cy="2893100"/>
          </a:xfrm>
          <a:prstGeom prst="rect">
            <a:avLst/>
          </a:prstGeom>
        </p:spPr>
        <p:txBody>
          <a:bodyPr wrap="square">
            <a:spAutoFit/>
          </a:bodyPr>
          <a:lstStyle/>
          <a:p>
            <a:pPr fontAlgn="base"/>
            <a:endParaRPr lang="en-US" dirty="0" smtClean="0"/>
          </a:p>
          <a:p>
            <a:pPr fontAlgn="base"/>
            <a:endParaRPr lang="en-US" dirty="0" smtClean="0"/>
          </a:p>
          <a:p>
            <a:pPr fontAlgn="base"/>
            <a:endParaRPr lang="en-US" dirty="0" smtClean="0"/>
          </a:p>
          <a:p>
            <a:pPr fontAlgn="base"/>
            <a:endParaRPr lang="en-US" dirty="0" smtClean="0"/>
          </a:p>
          <a:p>
            <a:pPr fontAlgn="base"/>
            <a:endParaRPr lang="en-US" dirty="0" smtClean="0"/>
          </a:p>
          <a:p>
            <a:pPr fontAlgn="base"/>
            <a:endParaRPr lang="en-US" dirty="0" smtClean="0"/>
          </a:p>
          <a:p>
            <a:pPr fontAlgn="base"/>
            <a:endParaRPr lang="en-US" dirty="0" smtClean="0"/>
          </a:p>
          <a:p>
            <a:pPr fontAlgn="base"/>
            <a:endParaRPr lang="en-US" dirty="0" smtClean="0"/>
          </a:p>
          <a:p>
            <a:pPr fontAlgn="base"/>
            <a:endParaRPr lang="en-US" dirty="0" smtClean="0"/>
          </a:p>
          <a:p>
            <a:pPr fontAlgn="base"/>
            <a:r>
              <a:rPr lang="en-US" sz="2000" dirty="0" smtClean="0"/>
              <a:t>      </a:t>
            </a:r>
            <a:endParaRPr lang="en-US" sz="2400" b="1" dirty="0"/>
          </a:p>
        </p:txBody>
      </p:sp>
      <p:sp>
        <p:nvSpPr>
          <p:cNvPr id="5" name="Rectangle 4"/>
          <p:cNvSpPr/>
          <p:nvPr/>
        </p:nvSpPr>
        <p:spPr>
          <a:xfrm>
            <a:off x="604911" y="576774"/>
            <a:ext cx="10944664" cy="7540526"/>
          </a:xfrm>
          <a:prstGeom prst="rect">
            <a:avLst/>
          </a:prstGeom>
        </p:spPr>
        <p:txBody>
          <a:bodyPr wrap="square">
            <a:spAutoFit/>
          </a:bodyPr>
          <a:lstStyle/>
          <a:p>
            <a:r>
              <a:rPr lang="en-US" sz="2800" b="1" dirty="0" smtClean="0">
                <a:solidFill>
                  <a:srgbClr val="FF0000"/>
                </a:solidFill>
              </a:rPr>
              <a:t>What is difference between folding and faulting?</a:t>
            </a:r>
          </a:p>
          <a:p>
            <a:endParaRPr lang="en-US" sz="2800" b="1" dirty="0" smtClean="0"/>
          </a:p>
          <a:p>
            <a:r>
              <a:rPr lang="en-US" sz="2800" b="1" dirty="0" smtClean="0"/>
              <a:t>The difference between folding and faulting is that folding is the pressure of converging plates causing the crust to fold and buckle, resulting in the creation of mountains and hills and faulting is where cracks in the earth's rock are created because of different movement of tectonic plates.</a:t>
            </a:r>
          </a:p>
          <a:p>
            <a:endParaRPr lang="en-US" sz="2800" b="1" dirty="0" smtClean="0"/>
          </a:p>
          <a:p>
            <a:r>
              <a:rPr lang="en-US" sz="2800" b="1" dirty="0" smtClean="0">
                <a:solidFill>
                  <a:srgbClr val="FF0000"/>
                </a:solidFill>
              </a:rPr>
              <a:t>What are the three types of faults?</a:t>
            </a:r>
          </a:p>
          <a:p>
            <a:r>
              <a:rPr lang="en-US" sz="2800" b="1" dirty="0" smtClean="0"/>
              <a:t>     There are three kinds of faults: strike-slip, normal and thrust (reverse) faults, said Nicholas van </a:t>
            </a:r>
            <a:r>
              <a:rPr lang="en-US" sz="2800" b="1" dirty="0" err="1" smtClean="0"/>
              <a:t>der</a:t>
            </a:r>
            <a:r>
              <a:rPr lang="en-US" sz="2800" b="1" dirty="0" smtClean="0"/>
              <a:t> </a:t>
            </a:r>
            <a:r>
              <a:rPr lang="en-US" sz="2800" b="1" dirty="0" err="1" smtClean="0"/>
              <a:t>Elst</a:t>
            </a:r>
            <a:r>
              <a:rPr lang="en-US" sz="2800" b="1" dirty="0" smtClean="0"/>
              <a:t>, a seismologist at Columbia University's Lamont-Doherty Earth Observatory in Palisades, New York.</a:t>
            </a:r>
          </a:p>
          <a:p>
            <a:endParaRPr lang="en-US" sz="2800" b="1" dirty="0" smtClean="0"/>
          </a:p>
          <a:p>
            <a:endParaRPr lang="en-US" sz="2800" b="1" dirty="0" smtClean="0"/>
          </a:p>
          <a:p>
            <a:endParaRPr lang="en-US" sz="2800" b="1" dirty="0" smtClean="0"/>
          </a:p>
          <a:p>
            <a:endParaRPr lang="en-US"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ASHOK RAJ\Desktop\fault 22.jpg"/>
          <p:cNvPicPr>
            <a:picLocks noGrp="1" noChangeAspect="1" noChangeArrowheads="1"/>
          </p:cNvPicPr>
          <p:nvPr>
            <p:ph idx="1"/>
          </p:nvPr>
        </p:nvPicPr>
        <p:blipFill>
          <a:blip r:embed="rId2"/>
          <a:srcRect/>
          <a:stretch>
            <a:fillRect/>
          </a:stretch>
        </p:blipFill>
        <p:spPr bwMode="auto">
          <a:xfrm>
            <a:off x="758190" y="479743"/>
            <a:ext cx="2628900" cy="1743075"/>
          </a:xfrm>
          <a:prstGeom prst="rect">
            <a:avLst/>
          </a:prstGeom>
          <a:noFill/>
        </p:spPr>
      </p:pic>
      <p:pic>
        <p:nvPicPr>
          <p:cNvPr id="6147" name="Picture 3" descr="C:\Users\ASHOK RAJ\Desktop\fault 7.jpg"/>
          <p:cNvPicPr>
            <a:picLocks noChangeAspect="1" noChangeArrowheads="1"/>
          </p:cNvPicPr>
          <p:nvPr/>
        </p:nvPicPr>
        <p:blipFill>
          <a:blip r:embed="rId3"/>
          <a:srcRect/>
          <a:stretch>
            <a:fillRect/>
          </a:stretch>
        </p:blipFill>
        <p:spPr bwMode="auto">
          <a:xfrm>
            <a:off x="3963353" y="524828"/>
            <a:ext cx="3228975" cy="1419225"/>
          </a:xfrm>
          <a:prstGeom prst="rect">
            <a:avLst/>
          </a:prstGeom>
          <a:noFill/>
        </p:spPr>
      </p:pic>
      <p:pic>
        <p:nvPicPr>
          <p:cNvPr id="6148" name="Picture 4" descr="C:\Users\ASHOK RAJ\Desktop\fault 8.jpg"/>
          <p:cNvPicPr>
            <a:picLocks noChangeAspect="1" noChangeArrowheads="1"/>
          </p:cNvPicPr>
          <p:nvPr/>
        </p:nvPicPr>
        <p:blipFill>
          <a:blip r:embed="rId4"/>
          <a:srcRect/>
          <a:stretch>
            <a:fillRect/>
          </a:stretch>
        </p:blipFill>
        <p:spPr bwMode="auto">
          <a:xfrm>
            <a:off x="934403" y="2882265"/>
            <a:ext cx="2428875" cy="1885950"/>
          </a:xfrm>
          <a:prstGeom prst="rect">
            <a:avLst/>
          </a:prstGeom>
          <a:noFill/>
        </p:spPr>
      </p:pic>
      <p:pic>
        <p:nvPicPr>
          <p:cNvPr id="6149" name="Picture 5" descr="C:\Users\ASHOK RAJ\Desktop\fault 6.png"/>
          <p:cNvPicPr>
            <a:picLocks noChangeAspect="1" noChangeArrowheads="1"/>
          </p:cNvPicPr>
          <p:nvPr/>
        </p:nvPicPr>
        <p:blipFill>
          <a:blip r:embed="rId5"/>
          <a:srcRect/>
          <a:stretch>
            <a:fillRect/>
          </a:stretch>
        </p:blipFill>
        <p:spPr bwMode="auto">
          <a:xfrm>
            <a:off x="3776663" y="1890713"/>
            <a:ext cx="4638675" cy="307657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Autofit/>
          </a:bodyPr>
          <a:lstStyle/>
          <a:p>
            <a:pPr marL="0" indent="0">
              <a:buNone/>
            </a:pPr>
            <a:r>
              <a:rPr lang="en-US" sz="3200" b="1">
                <a:sym typeface="+mn-ea"/>
              </a:rPr>
              <a:t>         </a:t>
            </a:r>
          </a:p>
          <a:p>
            <a:endParaRPr lang="en-US" sz="3200" b="1">
              <a:sym typeface="+mn-ea"/>
            </a:endParaRPr>
          </a:p>
        </p:txBody>
      </p:sp>
      <p:sp>
        <p:nvSpPr>
          <p:cNvPr id="5" name="Content Placeholder 4"/>
          <p:cNvSpPr>
            <a:spLocks noGrp="1"/>
          </p:cNvSpPr>
          <p:nvPr>
            <p:ph sz="half" idx="2"/>
          </p:nvPr>
        </p:nvSpPr>
        <p:spPr>
          <a:xfrm>
            <a:off x="731520" y="492369"/>
            <a:ext cx="10789920" cy="5824025"/>
          </a:xfrm>
        </p:spPr>
        <p:txBody>
          <a:bodyPr>
            <a:normAutofit fontScale="92500" lnSpcReduction="20000"/>
          </a:bodyPr>
          <a:lstStyle/>
          <a:p>
            <a:endParaRPr lang="en-US" sz="3200" b="1" dirty="0" smtClean="0">
              <a:solidFill>
                <a:srgbClr val="FF0000"/>
              </a:solidFill>
            </a:endParaRPr>
          </a:p>
          <a:p>
            <a:r>
              <a:rPr lang="en-US" sz="3200" b="1" dirty="0" smtClean="0">
                <a:solidFill>
                  <a:srgbClr val="FF0000"/>
                </a:solidFill>
              </a:rPr>
              <a:t>What is a vertical fault?</a:t>
            </a:r>
          </a:p>
          <a:p>
            <a:r>
              <a:rPr lang="en-US" sz="3200" b="1" dirty="0" smtClean="0"/>
              <a:t>Strike-slip faults are vertical (or nearly vertical) fractures where the blocks have mostly moved horizontally. If the block opposite an observer looking across the fault moves to the right, the slip style is termed right lateral; if the block moves to the left, the motion is termed left lateral.</a:t>
            </a:r>
          </a:p>
          <a:p>
            <a:r>
              <a:rPr lang="en-US" sz="3200" b="1" dirty="0" smtClean="0">
                <a:solidFill>
                  <a:srgbClr val="FF0000"/>
                </a:solidFill>
              </a:rPr>
              <a:t>What type of stress causes normal faults?</a:t>
            </a:r>
          </a:p>
          <a:p>
            <a:r>
              <a:rPr lang="en-US" sz="3200" b="1" dirty="0" smtClean="0"/>
              <a:t>Normal faults are produced by extensional stresses in which the maximum principal stress (rock overburden) is vertical. The faulting takes place at a point at depth when </a:t>
            </a:r>
            <a:r>
              <a:rPr lang="en-US" sz="3200" b="1" dirty="0" err="1" smtClean="0"/>
              <a:t>lithostatic</a:t>
            </a:r>
            <a:r>
              <a:rPr lang="en-US" sz="3200" b="1" dirty="0" smtClean="0"/>
              <a:t> pressure exceeds the rock strength and horizontal stress is reduced along an axis.</a:t>
            </a:r>
          </a:p>
          <a:p>
            <a:endParaRPr lang="en-U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HOK RAJ\Desktop\uplift photo 7.jpg"/>
          <p:cNvPicPr>
            <a:picLocks noGrp="1" noChangeAspect="1" noChangeArrowheads="1"/>
          </p:cNvPicPr>
          <p:nvPr>
            <p:ph idx="1"/>
          </p:nvPr>
        </p:nvPicPr>
        <p:blipFill>
          <a:blip r:embed="rId2" cstate="print"/>
          <a:srcRect/>
          <a:stretch>
            <a:fillRect/>
          </a:stretch>
        </p:blipFill>
        <p:spPr bwMode="auto">
          <a:xfrm>
            <a:off x="0" y="0"/>
            <a:ext cx="3962400" cy="3969314"/>
          </a:xfrm>
          <a:prstGeom prst="rect">
            <a:avLst/>
          </a:prstGeom>
          <a:noFill/>
        </p:spPr>
      </p:pic>
      <p:pic>
        <p:nvPicPr>
          <p:cNvPr id="1029" name="Picture 5" descr="C:\Users\ASHOK RAJ\Desktop\fault 111.jpg"/>
          <p:cNvPicPr>
            <a:picLocks noChangeAspect="1" noChangeArrowheads="1"/>
          </p:cNvPicPr>
          <p:nvPr/>
        </p:nvPicPr>
        <p:blipFill>
          <a:blip r:embed="rId3"/>
          <a:srcRect/>
          <a:stretch>
            <a:fillRect/>
          </a:stretch>
        </p:blipFill>
        <p:spPr bwMode="auto">
          <a:xfrm>
            <a:off x="4404360" y="4541521"/>
            <a:ext cx="7787640" cy="2316480"/>
          </a:xfrm>
          <a:prstGeom prst="rect">
            <a:avLst/>
          </a:prstGeom>
          <a:noFill/>
        </p:spPr>
      </p:pic>
      <p:pic>
        <p:nvPicPr>
          <p:cNvPr id="1030" name="Picture 6" descr="C:\Users\ASHOK RAJ\Desktop\photo 2.jpg"/>
          <p:cNvPicPr>
            <a:picLocks noChangeAspect="1" noChangeArrowheads="1"/>
          </p:cNvPicPr>
          <p:nvPr/>
        </p:nvPicPr>
        <p:blipFill>
          <a:blip r:embed="rId4"/>
          <a:srcRect/>
          <a:stretch>
            <a:fillRect/>
          </a:stretch>
        </p:blipFill>
        <p:spPr bwMode="auto">
          <a:xfrm>
            <a:off x="0" y="3962400"/>
            <a:ext cx="4434840" cy="2895600"/>
          </a:xfrm>
          <a:prstGeom prst="rect">
            <a:avLst/>
          </a:prstGeom>
          <a:noFill/>
        </p:spPr>
      </p:pic>
      <p:pic>
        <p:nvPicPr>
          <p:cNvPr id="1032" name="Picture 8" descr="C:\Users\ASHOK RAJ\Desktop\photo 6.jpg"/>
          <p:cNvPicPr>
            <a:picLocks noChangeAspect="1" noChangeArrowheads="1"/>
          </p:cNvPicPr>
          <p:nvPr/>
        </p:nvPicPr>
        <p:blipFill>
          <a:blip r:embed="rId5"/>
          <a:srcRect/>
          <a:stretch>
            <a:fillRect/>
          </a:stretch>
        </p:blipFill>
        <p:spPr bwMode="auto">
          <a:xfrm>
            <a:off x="3941444" y="0"/>
            <a:ext cx="8250555" cy="456247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28468" y="773723"/>
            <a:ext cx="10466363" cy="5401994"/>
          </a:xfrm>
        </p:spPr>
        <p:txBody>
          <a:bodyPr>
            <a:noAutofit/>
          </a:bodyPr>
          <a:lstStyle/>
          <a:p>
            <a:r>
              <a:rPr lang="en-US" b="1" dirty="0" smtClean="0">
                <a:solidFill>
                  <a:srgbClr val="FF0000"/>
                </a:solidFill>
              </a:rPr>
              <a:t>How folds and faults are formed?</a:t>
            </a:r>
          </a:p>
          <a:p>
            <a:r>
              <a:rPr lang="en-US" b="1" dirty="0" smtClean="0"/>
              <a:t>Rocks that were originally deposited in horizontal layers can subsequently deform by tectonic forces into folds and faults. Folds constitute the twists and bends in rocks. Faults are planes of detachment resulting when rocks on either side of the displacement slip past one another.</a:t>
            </a:r>
          </a:p>
          <a:p>
            <a:r>
              <a:rPr lang="en-US" b="1" dirty="0" smtClean="0">
                <a:solidFill>
                  <a:srgbClr val="FF0000"/>
                </a:solidFill>
              </a:rPr>
              <a:t>What is the difference between a normal fault a reverse fault and a strike slip fault?</a:t>
            </a:r>
          </a:p>
          <a:p>
            <a:r>
              <a:rPr lang="en-US" b="1" dirty="0" smtClean="0"/>
              <a:t>[Other names: normal-slip fault, tensional fault or gravity fault] Examples include Basin &amp; Range faults. Reverse fault—the block above the inclined fault moves up relative to the block below the fault. ... Strike-slip fault—movement of blocks along a fault is horizontal and the fault plane is nearly vertical.</a:t>
            </a:r>
          </a:p>
          <a:p>
            <a:endParaRPr lang="en-US"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03385" y="478303"/>
            <a:ext cx="10818055" cy="5753684"/>
          </a:xfrm>
        </p:spPr>
        <p:txBody>
          <a:bodyPr>
            <a:noAutofit/>
          </a:bodyPr>
          <a:lstStyle/>
          <a:p>
            <a:endParaRPr lang="en-US" b="1" dirty="0" smtClean="0"/>
          </a:p>
          <a:p>
            <a:r>
              <a:rPr lang="en-US" b="1" dirty="0" smtClean="0">
                <a:solidFill>
                  <a:srgbClr val="FF0000"/>
                </a:solidFill>
              </a:rPr>
              <a:t>What is the importance of folds and faults?</a:t>
            </a:r>
          </a:p>
          <a:p>
            <a:r>
              <a:rPr lang="en-US" b="1" dirty="0" smtClean="0"/>
              <a:t>The folds and faults and other geologic structures also help us to make geologic maps, which we use to infer underground structures where we can't see the rocks and to help us to understand the formation of geologic resources to locate and manage them.</a:t>
            </a:r>
          </a:p>
          <a:p>
            <a:endParaRPr lang="en-US" b="1" dirty="0" smtClean="0"/>
          </a:p>
          <a:p>
            <a:r>
              <a:rPr lang="en-US" b="1" dirty="0" smtClean="0">
                <a:solidFill>
                  <a:srgbClr val="FF0000"/>
                </a:solidFill>
              </a:rPr>
              <a:t>What is the importance of folds and faults?</a:t>
            </a:r>
          </a:p>
          <a:p>
            <a:r>
              <a:rPr lang="en-US" b="1" dirty="0" smtClean="0"/>
              <a:t>The folds and faults and other geologic structures also help us to make geologic maps, which we use to infer underground structures where we can't see the rocks and to help us to understand the formation of geologic resources to locate and manage them.</a:t>
            </a:r>
          </a:p>
          <a:p>
            <a:endParaRPr lang="en-US"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87791" y="590843"/>
            <a:ext cx="10775852" cy="5285025"/>
          </a:xfrm>
        </p:spPr>
        <p:txBody>
          <a:bodyPr>
            <a:noAutofit/>
          </a:bodyPr>
          <a:lstStyle/>
          <a:p>
            <a:r>
              <a:rPr lang="en-US" b="1" dirty="0" smtClean="0">
                <a:solidFill>
                  <a:srgbClr val="FF0000"/>
                </a:solidFill>
              </a:rPr>
              <a:t>How the movement of plates leads to the formation of folds and faults?</a:t>
            </a:r>
          </a:p>
          <a:p>
            <a:r>
              <a:rPr lang="en-US" b="1" dirty="0" smtClean="0"/>
              <a:t>        Rift valleys are distinguishable by the sharp, declining sides. In conclusion, the movement of the Earth's plates results in the folding and faulting of the Earth's surface due to processes such as compression, tension and shearing, and in doing so, deform and rearrange the Earth's crust.</a:t>
            </a:r>
          </a:p>
          <a:p>
            <a:r>
              <a:rPr lang="en-US" b="1" dirty="0" smtClean="0">
                <a:solidFill>
                  <a:srgbClr val="FF0000"/>
                </a:solidFill>
              </a:rPr>
              <a:t>How are faults formed by plate tectonics?</a:t>
            </a:r>
          </a:p>
          <a:p>
            <a:r>
              <a:rPr lang="en-US" b="1" dirty="0" smtClean="0"/>
              <a:t>        A fault is formed in the Earth's crust as a brittle response to stress. Generally, the movement of the tectonic plates provides the stress, and rocks at the surface break in response to this. ... If you whack a hand-sample-sized piece of rock with a hammer, the cracks and breakages you make are faults.</a:t>
            </a:r>
          </a:p>
          <a:p>
            <a:endParaRPr lang="en-US" b="1" dirty="0" smtClean="0"/>
          </a:p>
          <a:p>
            <a:endParaRPr lang="en-US" b="1" dirty="0" smtClean="0"/>
          </a:p>
          <a:p>
            <a:endParaRPr lang="en-US" b="1" dirty="0" smtClean="0"/>
          </a:p>
          <a:p>
            <a:endParaRPr lang="en-US"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5926" y="590843"/>
            <a:ext cx="10649243" cy="5584874"/>
          </a:xfrm>
        </p:spPr>
        <p:txBody>
          <a:bodyPr>
            <a:normAutofit/>
          </a:bodyPr>
          <a:lstStyle/>
          <a:p>
            <a:pPr>
              <a:buNone/>
            </a:pPr>
            <a:r>
              <a:rPr lang="en-US" sz="3200" b="1" dirty="0" smtClean="0">
                <a:solidFill>
                  <a:srgbClr val="FF0000"/>
                </a:solidFill>
              </a:rPr>
              <a:t>Reverse Faults</a:t>
            </a:r>
          </a:p>
          <a:p>
            <a:r>
              <a:rPr lang="en-US" sz="2800" b="1" dirty="0" smtClean="0"/>
              <a:t>       Reverse fault displacements combine vertical and compressional displacements. Reverse faults typically have a wide range of dip angles. Reverse faults with low dips exhibit a sinuous surface expression over hilly to flat terrain. Reverse </a:t>
            </a:r>
            <a:r>
              <a:rPr lang="en-US" sz="2800" b="1" dirty="0" smtClean="0">
                <a:hlinkClick r:id="rId2" tooltip="Learn more about Fault Scarp from ScienceDirect's AI-generated Topic Pages"/>
              </a:rPr>
              <a:t>fault scarps</a:t>
            </a:r>
            <a:r>
              <a:rPr lang="en-US" sz="2800" b="1" dirty="0" smtClean="0"/>
              <a:t> are often difficult to locate precisely due to widespread landslides which cover the fault trace. Surface fracturing is characterized by folding or distortion and displacements along subsidiary faults and fractures within the hanging wall.</a:t>
            </a:r>
          </a:p>
          <a:p>
            <a:pPr fontAlgn="base"/>
            <a:r>
              <a:rPr lang="en-US" sz="2800" b="1" dirty="0" smtClean="0"/>
              <a:t>      </a:t>
            </a:r>
            <a:endParaRPr lang="en-US" b="1"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HOK RAJ\Desktop\fault 1.jpg"/>
          <p:cNvPicPr>
            <a:picLocks noGrp="1" noChangeAspect="1" noChangeArrowheads="1"/>
          </p:cNvPicPr>
          <p:nvPr>
            <p:ph idx="1"/>
          </p:nvPr>
        </p:nvPicPr>
        <p:blipFill>
          <a:blip r:embed="rId2"/>
          <a:srcRect/>
          <a:stretch>
            <a:fillRect/>
          </a:stretch>
        </p:blipFill>
        <p:spPr bwMode="auto">
          <a:xfrm>
            <a:off x="365760" y="267286"/>
            <a:ext cx="11591778" cy="4223794"/>
          </a:xfrm>
          <a:prstGeom prst="rect">
            <a:avLst/>
          </a:prstGeom>
          <a:noFill/>
        </p:spPr>
      </p:pic>
      <p:sp>
        <p:nvSpPr>
          <p:cNvPr id="7" name="Rectangle 6"/>
          <p:cNvSpPr/>
          <p:nvPr/>
        </p:nvSpPr>
        <p:spPr>
          <a:xfrm>
            <a:off x="393896" y="4529796"/>
            <a:ext cx="11535508" cy="198354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Reverse faults display severe damage in the form of landslides over the fault trace caused by the inability of the hanging wall to support the overhang caused by the fault displacement, folds, and compression features within the fractured hanging wall, and compressional block tilting. (B) Thrust fault scarp due to rupture causing the 1968 magnitude 6.9 Meckering WA, Australia earthquake.</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3385" y="365760"/>
            <a:ext cx="10818055" cy="6006906"/>
          </a:xfrm>
        </p:spPr>
        <p:txBody>
          <a:bodyPr>
            <a:normAutofit lnSpcReduction="10000"/>
          </a:bodyPr>
          <a:lstStyle/>
          <a:p>
            <a:endParaRPr lang="en-US" b="1" dirty="0" smtClean="0"/>
          </a:p>
          <a:p>
            <a:r>
              <a:rPr lang="en-US" b="1" dirty="0" smtClean="0"/>
              <a:t>          Fracturing and ground instability on the hanging wall of a reverse fault is commonly spread over a wide area (tens of miles in some cases), more than is common with normal-slip and </a:t>
            </a:r>
            <a:r>
              <a:rPr lang="en-US" b="1" dirty="0" smtClean="0">
                <a:hlinkClick r:id="rId2" tooltip="Learn more about Strike-Slip Fault from ScienceDirect's AI-generated Topic Pages"/>
              </a:rPr>
              <a:t>strike-slip faults</a:t>
            </a:r>
            <a:r>
              <a:rPr lang="en-US" b="1" dirty="0" smtClean="0"/>
              <a:t> due mostly to the amount of frictional forces involved, which in turn partition or disperse stresses over greater distances depending generally on rates of movement, the rock types involved, and the presence or absence of fluids.</a:t>
            </a:r>
          </a:p>
          <a:p>
            <a:endParaRPr lang="en-US" b="1" dirty="0" smtClean="0"/>
          </a:p>
          <a:p>
            <a:r>
              <a:rPr lang="en-US" b="1" dirty="0" smtClean="0"/>
              <a:t>        A </a:t>
            </a:r>
            <a:r>
              <a:rPr lang="en-US" b="1" dirty="0" smtClean="0">
                <a:solidFill>
                  <a:schemeClr val="tx1"/>
                </a:solidFill>
                <a:hlinkClick r:id="rId3" tooltip="Learn more about Geological Fault from ScienceDirect's AI-generated Topic Pages"/>
              </a:rPr>
              <a:t>thrust fault</a:t>
            </a:r>
            <a:r>
              <a:rPr lang="en-US" b="1" dirty="0" smtClean="0"/>
              <a:t> rupture resulting in the 1968 magnitude 6.9 Meckering WA, Australia (approximately 130 km east of Perth) earthquake. Note on Figure 5.12B the wide area of damage due to secondary </a:t>
            </a:r>
            <a:r>
              <a:rPr lang="en-US" b="1" dirty="0" smtClean="0">
                <a:hlinkClick r:id="rId4" tooltip="Learn more about Escarpment from ScienceDirect's AI-generated Topic Pages"/>
              </a:rPr>
              <a:t>scarps</a:t>
            </a:r>
            <a:r>
              <a:rPr lang="en-US" b="1" dirty="0" smtClean="0"/>
              <a:t> and slumps on the hanging wall of the fault (left on the photograph). The earthquake caused ground rupture of nearly 40 km, with a 2.4 m vertical offset and a 1.5 m horizontal offset. Although the town of Meckering was destroyed during the earthquake, none of its citizens was killed.</a:t>
            </a:r>
            <a:endParaRPr lang="en-US"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605" y="450166"/>
            <a:ext cx="10622915" cy="1322364"/>
          </a:xfrm>
        </p:spPr>
        <p:txBody>
          <a:bodyPr>
            <a:normAutofit fontScale="90000"/>
          </a:bodyPr>
          <a:lstStyle/>
          <a:p>
            <a:r>
              <a:rPr lang="en-US" altLang="en-IN" sz="2700" b="1" dirty="0" smtClean="0">
                <a:solidFill>
                  <a:schemeClr val="tx1"/>
                </a:solidFill>
                <a:latin typeface="Calibri Light" panose="020F0302020204030204"/>
              </a:rPr>
              <a:t/>
            </a:r>
            <a:br>
              <a:rPr lang="en-US" altLang="en-IN" sz="2700" b="1" dirty="0" smtClean="0">
                <a:solidFill>
                  <a:schemeClr val="tx1"/>
                </a:solidFill>
                <a:latin typeface="Calibri Light" panose="020F0302020204030204"/>
              </a:rPr>
            </a:br>
            <a:r>
              <a:rPr lang="en-US" altLang="en-IN" sz="2700" b="1" dirty="0" smtClean="0">
                <a:solidFill>
                  <a:schemeClr val="tx1"/>
                </a:solidFill>
                <a:latin typeface="Calibri Light" panose="020F0302020204030204"/>
              </a:rPr>
              <a:t>UNIT</a:t>
            </a:r>
            <a:r>
              <a:rPr lang="en-US" altLang="en-IN" sz="2700" b="1" dirty="0">
                <a:solidFill>
                  <a:schemeClr val="tx1"/>
                </a:solidFill>
                <a:latin typeface="Calibri Light" panose="020F0302020204030204"/>
              </a:rPr>
              <a:t>: II</a:t>
            </a:r>
            <a:r>
              <a:rPr lang="en-US" altLang="en-IN" sz="3100" b="1" dirty="0">
                <a:solidFill>
                  <a:schemeClr val="tx1"/>
                </a:solidFill>
                <a:latin typeface="Calibri Light" panose="020F0302020204030204"/>
              </a:rPr>
              <a:t/>
            </a:r>
            <a:br>
              <a:rPr lang="en-US" altLang="en-IN" sz="3100" b="1" dirty="0">
                <a:solidFill>
                  <a:schemeClr val="tx1"/>
                </a:solidFill>
                <a:latin typeface="Calibri Light" panose="020F0302020204030204"/>
              </a:rPr>
            </a:br>
            <a:r>
              <a:rPr lang="en-US" altLang="en-IN" sz="4000" b="1" dirty="0">
                <a:solidFill>
                  <a:srgbClr val="0000CC"/>
                </a:solidFill>
                <a:latin typeface="Calibri Light" panose="020F0302020204030204"/>
              </a:rPr>
              <a:t>APPLIED GEOMORPHOLOGY </a:t>
            </a:r>
            <a:br>
              <a:rPr lang="en-US" altLang="en-IN" sz="4000" b="1" dirty="0">
                <a:solidFill>
                  <a:srgbClr val="0000CC"/>
                </a:solidFill>
                <a:latin typeface="Calibri Light" panose="020F0302020204030204"/>
              </a:rPr>
            </a:br>
            <a:r>
              <a:rPr lang="en-US" altLang="en-IN" sz="4000" b="1" dirty="0" smtClean="0">
                <a:solidFill>
                  <a:srgbClr val="FF0000"/>
                </a:solidFill>
                <a:latin typeface="Calibri Light" panose="020F0302020204030204"/>
              </a:rPr>
              <a:t> FAULTS</a:t>
            </a:r>
            <a:endParaRPr lang="en-US" altLang="en-IN" sz="4000" b="1" dirty="0">
              <a:solidFill>
                <a:srgbClr val="FF0000"/>
              </a:solidFill>
              <a:latin typeface="Calibri Light" panose="020F0302020204030204"/>
            </a:endParaRPr>
          </a:p>
        </p:txBody>
      </p:sp>
      <p:sp>
        <p:nvSpPr>
          <p:cNvPr id="3" name="Content Placeholder 2"/>
          <p:cNvSpPr>
            <a:spLocks noGrp="1"/>
          </p:cNvSpPr>
          <p:nvPr>
            <p:ph idx="1"/>
          </p:nvPr>
        </p:nvSpPr>
        <p:spPr>
          <a:xfrm>
            <a:off x="635635" y="2286000"/>
            <a:ext cx="10920730" cy="3869690"/>
          </a:xfrm>
        </p:spPr>
        <p:txBody>
          <a:bodyPr>
            <a:noAutofit/>
          </a:bodyPr>
          <a:lstStyle/>
          <a:p>
            <a:pPr>
              <a:buNone/>
            </a:pPr>
            <a:r>
              <a:rPr lang="en-US" b="1" dirty="0" smtClean="0"/>
              <a:t>   </a:t>
            </a:r>
            <a:r>
              <a:rPr lang="en-US" b="1" dirty="0" smtClean="0">
                <a:solidFill>
                  <a:srgbClr val="FF0000"/>
                </a:solidFill>
              </a:rPr>
              <a:t>Definition of FAULTS:</a:t>
            </a:r>
            <a:endParaRPr lang="en-US" sz="2000" b="1" dirty="0" smtClean="0"/>
          </a:p>
          <a:p>
            <a:pPr>
              <a:buNone/>
            </a:pPr>
            <a:r>
              <a:rPr lang="en-US" sz="1800" dirty="0" smtClean="0"/>
              <a:t/>
            </a:r>
            <a:br>
              <a:rPr lang="en-US" sz="1800" dirty="0" smtClean="0"/>
            </a:br>
            <a:r>
              <a:rPr lang="en-US" sz="1800" dirty="0" smtClean="0"/>
              <a:t/>
            </a:r>
            <a:br>
              <a:rPr lang="en-US" sz="1800" dirty="0" smtClean="0"/>
            </a:br>
            <a:endParaRPr lang="en-IN" sz="1800" b="1" dirty="0"/>
          </a:p>
        </p:txBody>
      </p:sp>
      <p:sp>
        <p:nvSpPr>
          <p:cNvPr id="4" name="Rectangle 3"/>
          <p:cNvSpPr/>
          <p:nvPr/>
        </p:nvSpPr>
        <p:spPr>
          <a:xfrm>
            <a:off x="1041009" y="2855742"/>
            <a:ext cx="10508566" cy="3908762"/>
          </a:xfrm>
          <a:prstGeom prst="rect">
            <a:avLst/>
          </a:prstGeom>
        </p:spPr>
        <p:txBody>
          <a:bodyPr wrap="square">
            <a:spAutoFit/>
          </a:bodyPr>
          <a:lstStyle/>
          <a:p>
            <a:r>
              <a:rPr lang="en-US" sz="2400" dirty="0" smtClean="0"/>
              <a:t>       </a:t>
            </a:r>
            <a:r>
              <a:rPr lang="en-US" sz="2800" b="1" dirty="0" smtClean="0"/>
              <a:t>A fault is a fracture or zone of fractures between two blocks of rock. Faults allow the blocks to move relative to each other. This movement may occur rapidly, in the form of an earthquake - or may occur slowly, in the form of creep. Faults may range in length from a few millimeters to thousands of kilometers.</a:t>
            </a:r>
          </a:p>
          <a:p>
            <a:r>
              <a:rPr lang="en-US" sz="2000" b="1" dirty="0" smtClean="0"/>
              <a:t/>
            </a:r>
            <a:br>
              <a:rPr lang="en-US" sz="2000" b="1" dirty="0" smtClean="0"/>
            </a:br>
            <a:endParaRPr lang="en-US" sz="2000" b="1" dirty="0" smtClean="0"/>
          </a:p>
          <a:p>
            <a:endParaRPr lang="en-US" sz="2000" b="1" dirty="0" smtClean="0"/>
          </a:p>
          <a:p>
            <a:endParaRPr lang="en-US" sz="1600" b="1" dirty="0" smtClean="0"/>
          </a:p>
          <a:p>
            <a:r>
              <a:rPr lang="en-US" sz="1600" b="1" dirty="0" smtClean="0"/>
              <a:t/>
            </a:r>
            <a:br>
              <a:rPr lang="en-US" sz="1600" b="1" dirty="0" smtClean="0"/>
            </a:br>
            <a:endParaRPr lang="en-US" sz="16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Autofit/>
          </a:bodyPr>
          <a:lstStyle/>
          <a:p>
            <a:pPr indent="0">
              <a:lnSpc>
                <a:spcPct val="150000"/>
              </a:lnSpc>
              <a:buFont typeface="Wingdings" panose="05000000000000000000" pitchFamily="2" charset="2"/>
              <a:buNone/>
            </a:pPr>
            <a:r>
              <a:rPr lang="en-US" sz="1800" b="1" dirty="0" smtClean="0">
                <a:solidFill>
                  <a:schemeClr val="tx1"/>
                </a:solidFill>
              </a:rPr>
              <a:t> </a:t>
            </a:r>
            <a:endParaRPr lang="en-US" sz="2000" b="1" dirty="0" smtClean="0">
              <a:solidFill>
                <a:schemeClr val="tx1"/>
              </a:solidFill>
            </a:endParaRPr>
          </a:p>
        </p:txBody>
      </p:sp>
      <p:sp>
        <p:nvSpPr>
          <p:cNvPr id="5" name="Content Placeholder 4"/>
          <p:cNvSpPr>
            <a:spLocks noGrp="1"/>
          </p:cNvSpPr>
          <p:nvPr>
            <p:ph sz="half" idx="2"/>
          </p:nvPr>
        </p:nvSpPr>
        <p:spPr/>
        <p:txBody>
          <a:bodyPr/>
          <a:lstStyle/>
          <a:p>
            <a:endParaRPr lang="en-US" dirty="0"/>
          </a:p>
        </p:txBody>
      </p:sp>
      <p:pic>
        <p:nvPicPr>
          <p:cNvPr id="7170" name="Picture 2" descr="C:\Users\ASHOK RAJ\Desktop\photo 4.jpg"/>
          <p:cNvPicPr>
            <a:picLocks noChangeAspect="1" noChangeArrowheads="1"/>
          </p:cNvPicPr>
          <p:nvPr/>
        </p:nvPicPr>
        <p:blipFill>
          <a:blip r:embed="rId2"/>
          <a:srcRect/>
          <a:stretch>
            <a:fillRect/>
          </a:stretch>
        </p:blipFill>
        <p:spPr bwMode="auto">
          <a:xfrm>
            <a:off x="0" y="0"/>
            <a:ext cx="12191999" cy="4373881"/>
          </a:xfrm>
          <a:prstGeom prst="rect">
            <a:avLst/>
          </a:prstGeom>
          <a:noFill/>
        </p:spPr>
      </p:pic>
      <p:pic>
        <p:nvPicPr>
          <p:cNvPr id="7173" name="Picture 5" descr="C:\Users\ASHOK RAJ\Desktop\photo 9.jpg"/>
          <p:cNvPicPr>
            <a:picLocks noChangeAspect="1" noChangeArrowheads="1"/>
          </p:cNvPicPr>
          <p:nvPr/>
        </p:nvPicPr>
        <p:blipFill>
          <a:blip r:embed="rId3"/>
          <a:srcRect/>
          <a:stretch>
            <a:fillRect/>
          </a:stretch>
        </p:blipFill>
        <p:spPr bwMode="auto">
          <a:xfrm>
            <a:off x="198120" y="4358641"/>
            <a:ext cx="11719560" cy="249936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3" descr="C:\Users\ASHOK RAJ\Desktop\fault 9.jpg"/>
          <p:cNvPicPr>
            <a:picLocks noGrp="1" noChangeAspect="1" noChangeArrowheads="1"/>
          </p:cNvPicPr>
          <p:nvPr>
            <p:ph sz="half" idx="1"/>
          </p:nvPr>
        </p:nvPicPr>
        <p:blipFill>
          <a:blip r:embed="rId2"/>
          <a:srcRect/>
          <a:stretch>
            <a:fillRect/>
          </a:stretch>
        </p:blipFill>
        <p:spPr bwMode="auto">
          <a:xfrm>
            <a:off x="0" y="0"/>
            <a:ext cx="5943600" cy="6858000"/>
          </a:xfrm>
          <a:prstGeom prst="rect">
            <a:avLst/>
          </a:prstGeom>
          <a:noFill/>
        </p:spPr>
      </p:pic>
      <p:pic>
        <p:nvPicPr>
          <p:cNvPr id="6" name="Picture 4" descr="C:\Users\ASHOK RAJ\Desktop\photo7.jpg"/>
          <p:cNvPicPr>
            <a:picLocks noGrp="1" noChangeAspect="1" noChangeArrowheads="1"/>
          </p:cNvPicPr>
          <p:nvPr>
            <p:ph sz="half" idx="2"/>
          </p:nvPr>
        </p:nvPicPr>
        <p:blipFill>
          <a:blip r:embed="rId3"/>
          <a:srcRect/>
          <a:stretch>
            <a:fillRect/>
          </a:stretch>
        </p:blipFill>
        <p:spPr bwMode="auto">
          <a:xfrm>
            <a:off x="5943600" y="0"/>
            <a:ext cx="6248400" cy="6858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67713" y="3054096"/>
            <a:ext cx="6455664" cy="111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8000" b="1" dirty="0" smtClean="0">
                <a:solidFill>
                  <a:srgbClr val="FF0066"/>
                </a:solidFill>
                <a:latin typeface="Adobe Caslon Pro Bold" panose="0205070206050A020403" pitchFamily="18" charset="0"/>
              </a:rPr>
              <a:t>Thank you</a:t>
            </a:r>
            <a:endParaRPr lang="en-IN" sz="8000" b="1" dirty="0">
              <a:solidFill>
                <a:srgbClr val="FF0066"/>
              </a:solidFill>
              <a:latin typeface="Adobe Caslon Pro Bold" panose="0205070206050A020403"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ASHOK RAJ\Desktop\fault 1.jpg"/>
          <p:cNvPicPr>
            <a:picLocks noGrp="1" noChangeAspect="1" noChangeArrowheads="1"/>
          </p:cNvPicPr>
          <p:nvPr>
            <p:ph idx="1"/>
          </p:nvPr>
        </p:nvPicPr>
        <p:blipFill>
          <a:blip r:embed="rId2"/>
          <a:srcRect/>
          <a:stretch>
            <a:fillRect/>
          </a:stretch>
        </p:blipFill>
        <p:spPr bwMode="auto">
          <a:xfrm>
            <a:off x="698020" y="2332380"/>
            <a:ext cx="2833645" cy="3317875"/>
          </a:xfrm>
          <a:prstGeom prst="rect">
            <a:avLst/>
          </a:prstGeom>
          <a:noFill/>
        </p:spPr>
      </p:pic>
      <p:pic>
        <p:nvPicPr>
          <p:cNvPr id="3075" name="Picture 3" descr="C:\Users\ASHOK RAJ\Desktop\fault 1st picture.png"/>
          <p:cNvPicPr>
            <a:picLocks noChangeAspect="1" noChangeArrowheads="1"/>
          </p:cNvPicPr>
          <p:nvPr/>
        </p:nvPicPr>
        <p:blipFill>
          <a:blip r:embed="rId3"/>
          <a:srcRect/>
          <a:stretch>
            <a:fillRect/>
          </a:stretch>
        </p:blipFill>
        <p:spPr bwMode="auto">
          <a:xfrm>
            <a:off x="4600575" y="2662238"/>
            <a:ext cx="2990850" cy="153352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9654" y="492369"/>
            <a:ext cx="10663311" cy="5809957"/>
          </a:xfrm>
        </p:spPr>
        <p:txBody>
          <a:bodyPr>
            <a:normAutofit fontScale="92500" lnSpcReduction="20000"/>
          </a:bodyPr>
          <a:lstStyle/>
          <a:p>
            <a:pPr>
              <a:buNone/>
            </a:pPr>
            <a:r>
              <a:rPr lang="en-US" sz="2800" b="1" dirty="0" smtClean="0"/>
              <a:t>     </a:t>
            </a:r>
          </a:p>
          <a:p>
            <a:pPr>
              <a:buNone/>
            </a:pPr>
            <a:r>
              <a:rPr lang="en-US" sz="2800" b="1" dirty="0" smtClean="0">
                <a:solidFill>
                  <a:srgbClr val="FF0000"/>
                </a:solidFill>
              </a:rPr>
              <a:t>What is the definition of Faulting?</a:t>
            </a:r>
          </a:p>
          <a:p>
            <a:r>
              <a:rPr lang="en-US" sz="2800" b="1" dirty="0" smtClean="0"/>
              <a:t>  Faulting - (geology) a crack in the earth's crust resulting from the displacement of one side with respect to the other; "they built it right over a geological fault"; “the faulting of the earth's crust" geological fault, fracture, break, fault, shift.</a:t>
            </a:r>
          </a:p>
          <a:p>
            <a:endParaRPr lang="en-US" sz="2800" b="1" dirty="0" smtClean="0"/>
          </a:p>
          <a:p>
            <a:pPr>
              <a:buNone/>
            </a:pPr>
            <a:r>
              <a:rPr lang="en-US" sz="2800" b="1" dirty="0" smtClean="0"/>
              <a:t>          In geology, a fault is a planar fracture or discontinuity in a volume of rock across which there has been significant displacement as a result of rock-mass movement. ... Energy release associated with rapid movement on active faults is the cause of most earthquakes. Faults may also displace slowly, by </a:t>
            </a:r>
            <a:r>
              <a:rPr lang="en-US" sz="2800" b="1" dirty="0" err="1" smtClean="0"/>
              <a:t>aseismic</a:t>
            </a:r>
            <a:r>
              <a:rPr lang="en-US" sz="2800" b="1" dirty="0" smtClean="0"/>
              <a:t> creep.</a:t>
            </a:r>
          </a:p>
          <a:p>
            <a:endParaRPr lang="en-US" sz="2800" b="1" dirty="0" smtClean="0"/>
          </a:p>
          <a:p>
            <a:pPr>
              <a:buNone/>
            </a:pPr>
            <a:r>
              <a:rPr lang="en-US" dirty="0" smtClean="0"/>
              <a:t/>
            </a:r>
            <a:br>
              <a:rPr lang="en-US" dirty="0" smtClean="0"/>
            </a:b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ASHOK RAJ\Desktop\photo 3.jpg"/>
          <p:cNvPicPr>
            <a:picLocks noGrp="1" noChangeAspect="1" noChangeArrowheads="1"/>
          </p:cNvPicPr>
          <p:nvPr>
            <p:ph idx="1"/>
          </p:nvPr>
        </p:nvPicPr>
        <p:blipFill>
          <a:blip r:embed="rId2"/>
          <a:srcRect/>
          <a:stretch>
            <a:fillRect/>
          </a:stretch>
        </p:blipFill>
        <p:spPr bwMode="auto">
          <a:xfrm>
            <a:off x="994263" y="2826117"/>
            <a:ext cx="3028950" cy="1514475"/>
          </a:xfrm>
          <a:prstGeom prst="rect">
            <a:avLst/>
          </a:prstGeom>
          <a:noFill/>
        </p:spPr>
      </p:pic>
      <p:pic>
        <p:nvPicPr>
          <p:cNvPr id="4099" name="Picture 3" descr="C:\Users\ASHOK RAJ\Desktop\fault 4.jpg"/>
          <p:cNvPicPr>
            <a:picLocks noChangeAspect="1" noChangeArrowheads="1"/>
          </p:cNvPicPr>
          <p:nvPr/>
        </p:nvPicPr>
        <p:blipFill>
          <a:blip r:embed="rId3"/>
          <a:srcRect/>
          <a:stretch>
            <a:fillRect/>
          </a:stretch>
        </p:blipFill>
        <p:spPr bwMode="auto">
          <a:xfrm>
            <a:off x="4323617" y="993018"/>
            <a:ext cx="6076950" cy="456247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4520" y="622935"/>
            <a:ext cx="11078845" cy="5694045"/>
          </a:xfrm>
        </p:spPr>
        <p:txBody>
          <a:bodyPr>
            <a:noAutofit/>
          </a:bodyPr>
          <a:lstStyle/>
          <a:p>
            <a:pPr marL="0" indent="0">
              <a:lnSpc>
                <a:spcPct val="100000"/>
              </a:lnSpc>
              <a:buNone/>
            </a:pPr>
            <a:r>
              <a:rPr lang="en-US" sz="3200" b="1" dirty="0" smtClean="0">
                <a:solidFill>
                  <a:srgbClr val="FF0000"/>
                </a:solidFill>
              </a:rPr>
              <a:t>  </a:t>
            </a:r>
            <a:endParaRPr lang="en-US" sz="2800" b="1" dirty="0"/>
          </a:p>
        </p:txBody>
      </p:sp>
      <p:sp>
        <p:nvSpPr>
          <p:cNvPr id="4" name="Rectangle 3"/>
          <p:cNvSpPr/>
          <p:nvPr/>
        </p:nvSpPr>
        <p:spPr>
          <a:xfrm>
            <a:off x="787791" y="633046"/>
            <a:ext cx="10705514" cy="3046988"/>
          </a:xfrm>
          <a:prstGeom prst="rect">
            <a:avLst/>
          </a:prstGeom>
        </p:spPr>
        <p:txBody>
          <a:bodyPr wrap="square">
            <a:spAutoFit/>
          </a:bodyPr>
          <a:lstStyle/>
          <a:p>
            <a:pPr fontAlgn="base"/>
            <a:r>
              <a:rPr lang="en-US" sz="2400" b="1" dirty="0" smtClean="0"/>
              <a:t>          </a:t>
            </a:r>
          </a:p>
          <a:p>
            <a:pPr fontAlgn="base"/>
            <a:endParaRPr lang="en-US" sz="2000" dirty="0" smtClean="0"/>
          </a:p>
          <a:p>
            <a:pPr fontAlgn="base"/>
            <a:endParaRPr lang="en-US" sz="2000" dirty="0" smtClean="0"/>
          </a:p>
          <a:p>
            <a:pPr fontAlgn="base"/>
            <a:endParaRPr lang="en-US" sz="2000" dirty="0" smtClean="0"/>
          </a:p>
          <a:p>
            <a:pPr fontAlgn="base"/>
            <a:endParaRPr lang="en-US" dirty="0" smtClean="0"/>
          </a:p>
          <a:p>
            <a:pPr fontAlgn="base"/>
            <a:endParaRPr lang="en-US" dirty="0" smtClean="0"/>
          </a:p>
          <a:p>
            <a:pPr fontAlgn="base"/>
            <a:endParaRPr lang="en-US" dirty="0" smtClean="0"/>
          </a:p>
          <a:p>
            <a:pPr fontAlgn="base"/>
            <a:endParaRPr lang="en-US" dirty="0" smtClean="0"/>
          </a:p>
          <a:p>
            <a:pPr fontAlgn="base"/>
            <a:endParaRPr lang="en-US" dirty="0" smtClean="0"/>
          </a:p>
          <a:p>
            <a:pPr fontAlgn="base"/>
            <a:endParaRPr lang="en-US" dirty="0"/>
          </a:p>
        </p:txBody>
      </p:sp>
      <p:sp>
        <p:nvSpPr>
          <p:cNvPr id="5" name="Rectangle 4"/>
          <p:cNvSpPr/>
          <p:nvPr/>
        </p:nvSpPr>
        <p:spPr>
          <a:xfrm>
            <a:off x="829994" y="590845"/>
            <a:ext cx="10607039" cy="5447645"/>
          </a:xfrm>
          <a:prstGeom prst="rect">
            <a:avLst/>
          </a:prstGeom>
        </p:spPr>
        <p:txBody>
          <a:bodyPr wrap="square">
            <a:spAutoFit/>
          </a:bodyPr>
          <a:lstStyle/>
          <a:p>
            <a:r>
              <a:rPr lang="en-US" sz="2400" b="1" dirty="0" smtClean="0">
                <a:solidFill>
                  <a:srgbClr val="FF0000"/>
                </a:solidFill>
              </a:rPr>
              <a:t>What are the causes of faulting?</a:t>
            </a:r>
          </a:p>
          <a:p>
            <a:r>
              <a:rPr lang="en-US" sz="2400" b="1" dirty="0" smtClean="0"/>
              <a:t>         Faults are generally caused under the influence of stresses acting upon the rocks of the crust of the earth from within. Any rock on or below the crust may withstand all the operating stresses up to a limit, which depends upon its cohesive strength and internal friction.</a:t>
            </a:r>
          </a:p>
          <a:p>
            <a:r>
              <a:rPr lang="en-US" sz="2400" b="1" dirty="0" smtClean="0">
                <a:solidFill>
                  <a:srgbClr val="FF0000"/>
                </a:solidFill>
              </a:rPr>
              <a:t>What is the process of faulting?</a:t>
            </a:r>
          </a:p>
          <a:p>
            <a:r>
              <a:rPr lang="en-US" sz="2400" b="1" dirty="0" smtClean="0"/>
              <a:t>          Faults form in rocks when the stresses overcome the internal strength of the rock resulting in a fracture. A fault can be defined as the displacement of once connected blocks of rock along a fault plane. This can occur in any direction with the blocks moving away from each other.</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59654" y="534571"/>
            <a:ext cx="10747717" cy="5641145"/>
          </a:xfrm>
        </p:spPr>
        <p:txBody>
          <a:bodyPr>
            <a:noAutofit/>
          </a:bodyPr>
          <a:lstStyle/>
          <a:p>
            <a:r>
              <a:rPr lang="en-US" b="1" dirty="0" smtClean="0">
                <a:solidFill>
                  <a:srgbClr val="FF0000"/>
                </a:solidFill>
              </a:rPr>
              <a:t>What is an example of a normal fault?</a:t>
            </a:r>
          </a:p>
          <a:p>
            <a:r>
              <a:rPr lang="en-US" b="1" dirty="0" smtClean="0"/>
              <a:t>A normal fault is a fault in which the hanging wall moves down relative to the footwall. ... An example of a normal fault is the infamous San Andreas Fault in California. The opposite is a reverse fault, in which the hanging wall moves up instead of down. A normal fault is a result of the earth's crust spreading apart.</a:t>
            </a:r>
          </a:p>
          <a:p>
            <a:endParaRPr lang="en-US" b="1" dirty="0" smtClean="0"/>
          </a:p>
          <a:p>
            <a:r>
              <a:rPr lang="en-US" b="1" dirty="0" smtClean="0">
                <a:solidFill>
                  <a:srgbClr val="FF0000"/>
                </a:solidFill>
              </a:rPr>
              <a:t>What is the process of folding?</a:t>
            </a:r>
          </a:p>
          <a:p>
            <a:r>
              <a:rPr lang="en-US" b="1" dirty="0" smtClean="0"/>
              <a:t>The process of folding occurs when rock is compressed, as it is along colliding plate boundaries. Upturned folds are called anticlines and down turned folds are called synclines. . Anticlines and synclines are geologic structures, that is, they are folds in rock material.</a:t>
            </a:r>
          </a:p>
          <a:p>
            <a:endParaRPr lang="en-US"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3" name="Picture 3" descr="C:\Users\ASHOK RAJ\Desktop\fault 11.jpg"/>
          <p:cNvPicPr>
            <a:picLocks noGrp="1" noChangeAspect="1" noChangeArrowheads="1"/>
          </p:cNvPicPr>
          <p:nvPr>
            <p:ph idx="1"/>
          </p:nvPr>
        </p:nvPicPr>
        <p:blipFill>
          <a:blip r:embed="rId2"/>
          <a:srcRect/>
          <a:stretch>
            <a:fillRect/>
          </a:stretch>
        </p:blipFill>
        <p:spPr bwMode="auto">
          <a:xfrm>
            <a:off x="396240" y="228600"/>
            <a:ext cx="3611880" cy="6629400"/>
          </a:xfrm>
          <a:prstGeom prst="rect">
            <a:avLst/>
          </a:prstGeom>
          <a:noFill/>
        </p:spPr>
      </p:pic>
      <p:pic>
        <p:nvPicPr>
          <p:cNvPr id="5124" name="Picture 4" descr="C:\Users\ASHOK RAJ\Desktop\fault 5.jpg"/>
          <p:cNvPicPr>
            <a:picLocks noChangeAspect="1" noChangeArrowheads="1"/>
          </p:cNvPicPr>
          <p:nvPr/>
        </p:nvPicPr>
        <p:blipFill>
          <a:blip r:embed="rId3"/>
          <a:srcRect/>
          <a:stretch>
            <a:fillRect/>
          </a:stretch>
        </p:blipFill>
        <p:spPr bwMode="auto">
          <a:xfrm>
            <a:off x="4023360" y="0"/>
            <a:ext cx="816864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03385" y="520505"/>
            <a:ext cx="10761784" cy="5697415"/>
          </a:xfrm>
        </p:spPr>
        <p:txBody>
          <a:bodyPr>
            <a:normAutofit lnSpcReduction="10000"/>
          </a:bodyPr>
          <a:lstStyle/>
          <a:p>
            <a:r>
              <a:rPr lang="en-US" sz="2800" b="1" dirty="0" smtClean="0">
                <a:solidFill>
                  <a:srgbClr val="FF0000"/>
                </a:solidFill>
              </a:rPr>
              <a:t>Is a normal fault vertical or horizontal?</a:t>
            </a:r>
          </a:p>
          <a:p>
            <a:r>
              <a:rPr lang="en-US" sz="2800" b="1" dirty="0" smtClean="0"/>
              <a:t>In normal and reverse faulting, rock masses slip vertically past each other. In strike-slip faulting, the rocks slip past each other horizontally. </a:t>
            </a:r>
            <a:r>
              <a:rPr lang="en-US" sz="2800" b="1" dirty="0" err="1" smtClean="0"/>
              <a:t>Encyclopædia</a:t>
            </a:r>
            <a:r>
              <a:rPr lang="en-US" sz="2800" b="1" dirty="0" smtClean="0"/>
              <a:t> Britannica, Inc. A block that has dropped relatively downward between two normal faults dipping toward each other is called a </a:t>
            </a:r>
            <a:r>
              <a:rPr lang="en-US" sz="2800" b="1" dirty="0" err="1" smtClean="0"/>
              <a:t>graben</a:t>
            </a:r>
            <a:r>
              <a:rPr lang="en-US" sz="2800" b="1" dirty="0" smtClean="0"/>
              <a:t>.</a:t>
            </a:r>
          </a:p>
          <a:p>
            <a:r>
              <a:rPr lang="en-US" sz="2800" b="1" dirty="0" smtClean="0">
                <a:solidFill>
                  <a:srgbClr val="FF0000"/>
                </a:solidFill>
              </a:rPr>
              <a:t>What is an example of a reverse fault?</a:t>
            </a:r>
          </a:p>
          <a:p>
            <a:r>
              <a:rPr lang="en-US" sz="2800" b="1" dirty="0" smtClean="0"/>
              <a:t>In a reverse fault, the block above the fault moves up relative to the block below the fault. ... A reverse fault is called a thrust fault if the dip of the fault plane is small. Other names: thrust fault, reverse-slip fault or compressional fault. Examples: Rocky Mountains, Himalayas.</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250</TotalTime>
  <Words>254</Words>
  <Application>WPS Presentation</Application>
  <PresentationFormat>Custom</PresentationFormat>
  <Paragraphs>109</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Organic</vt:lpstr>
      <vt:lpstr>        APPLIED GEOMORPHOLOGY FAULTS</vt:lpstr>
      <vt:lpstr> UNIT: II APPLIED GEOMORPHOLOGY   FAULTS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 - M.Sc., GEOGRAPHY Elective Course(EC)  GEOGRAPHY OF REGIONAL PLANNING</dc:title>
  <dc:creator>Srinath shree</dc:creator>
  <cp:lastModifiedBy>ELCOT</cp:lastModifiedBy>
  <cp:revision>298</cp:revision>
  <dcterms:created xsi:type="dcterms:W3CDTF">2020-08-03T16:47:00Z</dcterms:created>
  <dcterms:modified xsi:type="dcterms:W3CDTF">2020-11-11T07:13:36Z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1033-11.2.0.9718</vt:lpwstr>
  </property>
</Properties>
</file>