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82" r:id="rId4"/>
    <p:sldId id="301" r:id="rId5"/>
    <p:sldId id="315" r:id="rId6"/>
    <p:sldId id="288" r:id="rId7"/>
    <p:sldId id="284" r:id="rId8"/>
    <p:sldId id="285" r:id="rId9"/>
    <p:sldId id="314" r:id="rId10"/>
    <p:sldId id="316" r:id="rId11"/>
    <p:sldId id="317" r:id="rId12"/>
    <p:sldId id="287" r:id="rId13"/>
    <p:sldId id="258" r:id="rId14"/>
    <p:sldId id="318" r:id="rId15"/>
    <p:sldId id="277" r:id="rId16"/>
    <p:sldId id="261"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CC"/>
    <a:srgbClr val="0BB50B"/>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7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16-11-2020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A8E0-7BE6-444B-9C30-6B9BE259457D}"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16-11-2020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FF0000"/>
                </a:solidFill>
              </a:rPr>
              <a:t>APPLIED GEOMORPHOLOGY</a:t>
            </a:r>
          </a:p>
        </p:txBody>
      </p:sp>
      <p:sp>
        <p:nvSpPr>
          <p:cNvPr id="3" name="Subtitle 2"/>
          <p:cNvSpPr>
            <a:spLocks noGrp="1"/>
          </p:cNvSpPr>
          <p:nvPr>
            <p:ph type="subTitle" idx="1"/>
          </p:nvPr>
        </p:nvSpPr>
        <p:spPr>
          <a:xfrm>
            <a:off x="2918460" y="1125220"/>
            <a:ext cx="7788910" cy="4187825"/>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US" sz="1500" dirty="0" smtClean="0">
                <a:solidFill>
                  <a:srgbClr val="7030A0"/>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r>
              <a:rPr lang="en-IN" sz="1500" b="1" dirty="0">
                <a:solidFill>
                  <a:srgbClr val="0000CC"/>
                </a:solidFill>
                <a:latin typeface="Adobe Garamond Pro Bold" panose="02020702060506020403" pitchFamily="18" charset="0"/>
              </a:rPr>
              <a:t>,</a:t>
            </a:r>
          </a:p>
          <a:p>
            <a:pPr lvl="1" algn="l"/>
            <a:r>
              <a:rPr lang="en-IN" sz="1500" b="1" dirty="0" smtClean="0">
                <a:solidFill>
                  <a:srgbClr val="0000CC"/>
                </a:solidFill>
                <a:latin typeface="Adobe Garamond Pro Bold" panose="02020702060506020403" pitchFamily="18" charset="0"/>
              </a:rPr>
              <a:t>							Assistant </a:t>
            </a:r>
            <a:r>
              <a:rPr lang="en-IN" sz="1500" b="1" dirty="0">
                <a:solidFill>
                  <a:srgbClr val="0000CC"/>
                </a:solidFill>
                <a:latin typeface="Adobe Garamond Pro Bold" panose="02020702060506020403" pitchFamily="18" charset="0"/>
              </a:rPr>
              <a:t>Professor &amp; Head,</a:t>
            </a:r>
          </a:p>
          <a:p>
            <a:pPr lvl="1" algn="l"/>
            <a:r>
              <a:rPr lang="en-IN" sz="1500" b="1" dirty="0" smtClean="0">
                <a:solidFill>
                  <a:srgbClr val="0000CC"/>
                </a:solidFill>
                <a:latin typeface="Adobe Garamond Pro Bold" panose="02020702060506020403" pitchFamily="18" charset="0"/>
              </a:rPr>
              <a:t>							Department </a:t>
            </a:r>
            <a:r>
              <a:rPr lang="en-IN" sz="1500" b="1" dirty="0">
                <a:solidFill>
                  <a:srgbClr val="0000CC"/>
                </a:solidFill>
                <a:latin typeface="Adobe Garamond Pro Bold" panose="02020702060506020403" pitchFamily="18" charset="0"/>
              </a:rPr>
              <a:t>of Geography,</a:t>
            </a:r>
          </a:p>
          <a:p>
            <a:pPr lvl="1" algn="l"/>
            <a:r>
              <a:rPr lang="en-IN" sz="1500" b="1" dirty="0" smtClean="0">
                <a:solidFill>
                  <a:srgbClr val="0000CC"/>
                </a:solidFill>
                <a:latin typeface="Adobe Garamond Pro Bold" panose="02020702060506020403" pitchFamily="18" charset="0"/>
              </a:rPr>
              <a:t>							Government </a:t>
            </a:r>
            <a:r>
              <a:rPr lang="en-IN" sz="1500" b="1" dirty="0">
                <a:solidFill>
                  <a:srgbClr val="0000CC"/>
                </a:solidFill>
                <a:latin typeface="Adobe Garamond Pro Bold" panose="02020702060506020403" pitchFamily="18" charset="0"/>
              </a:rPr>
              <a:t>College for Women (A),</a:t>
            </a:r>
          </a:p>
          <a:p>
            <a:pPr lvl="1" algn="l"/>
            <a:r>
              <a:rPr lang="en-IN" sz="1500" b="1" dirty="0" smtClean="0">
                <a:solidFill>
                  <a:srgbClr val="0000CC"/>
                </a:solidFill>
                <a:latin typeface="Adobe Garamond Pro Bold" panose="02020702060506020403" pitchFamily="18" charset="0"/>
              </a:rPr>
              <a:t>							Kumbakonam</a:t>
            </a:r>
            <a:r>
              <a:rPr lang="en-IN" sz="1500" b="1" dirty="0">
                <a:solidFill>
                  <a:srgbClr val="0000CC"/>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9655" y="731520"/>
            <a:ext cx="10719582" cy="5584874"/>
          </a:xfrm>
        </p:spPr>
        <p:txBody>
          <a:bodyPr>
            <a:normAutofit fontScale="92500" lnSpcReduction="20000"/>
          </a:bodyPr>
          <a:lstStyle/>
          <a:p>
            <a:r>
              <a:rPr lang="en-US" sz="2600" b="1" dirty="0" smtClean="0">
                <a:solidFill>
                  <a:srgbClr val="FF0000"/>
                </a:solidFill>
              </a:rPr>
              <a:t>What are earthquake zones?</a:t>
            </a:r>
          </a:p>
          <a:p>
            <a:r>
              <a:rPr lang="en-US" sz="2600" b="1" dirty="0" smtClean="0"/>
              <a:t>A seismic zone is used to describe an area where earthquakes tend to focus; for example, the New Madrid Seismic Zone in the Central United States. A seismic hazard zone describes an area with a particular level of hazard due to earthquakes.</a:t>
            </a:r>
          </a:p>
          <a:p>
            <a:r>
              <a:rPr lang="en-US" sz="2600" b="1" dirty="0" smtClean="0">
                <a:solidFill>
                  <a:srgbClr val="FF0000"/>
                </a:solidFill>
              </a:rPr>
              <a:t>What country has the most earthquakes in the world?</a:t>
            </a:r>
          </a:p>
          <a:p>
            <a:r>
              <a:rPr lang="en-US" sz="2600" b="1" dirty="0" smtClean="0"/>
              <a:t>Japan</a:t>
            </a:r>
          </a:p>
          <a:p>
            <a:r>
              <a:rPr lang="en-US" sz="2600" b="1" dirty="0" smtClean="0"/>
              <a:t>For which country do we locate the most earthquakes? Japan. The whole country is in a very active seismic area, and they have the densest seismic network in the world, so they are able to record many earthquakes.</a:t>
            </a:r>
          </a:p>
          <a:p>
            <a:r>
              <a:rPr lang="en-US" sz="2600" b="1" dirty="0" smtClean="0">
                <a:solidFill>
                  <a:srgbClr val="FF0000"/>
                </a:solidFill>
              </a:rPr>
              <a:t>How many earthquakes has Japan had?</a:t>
            </a:r>
          </a:p>
          <a:p>
            <a:r>
              <a:rPr lang="en-US" sz="2600" b="1" dirty="0" smtClean="0"/>
              <a:t>Japan has a notorious earthquake history. About 1,500 earthquakes strike the island nation every year. Minor tremors occur on a nearly daily basis. Deadly quakes are a tragic part of the nation's past.</a:t>
            </a:r>
          </a:p>
          <a:p>
            <a:endParaRPr lang="en-US"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196" y="731519"/>
            <a:ext cx="10536701" cy="5444197"/>
          </a:xfrm>
        </p:spPr>
        <p:txBody>
          <a:bodyPr>
            <a:normAutofit fontScale="92500" lnSpcReduction="10000"/>
          </a:bodyPr>
          <a:lstStyle/>
          <a:p>
            <a:r>
              <a:rPr lang="en-US" sz="2900" b="1" dirty="0" smtClean="0">
                <a:solidFill>
                  <a:srgbClr val="FF0000"/>
                </a:solidFill>
              </a:rPr>
              <a:t>What is the most recent earthquake in the world?</a:t>
            </a:r>
          </a:p>
          <a:p>
            <a:r>
              <a:rPr lang="en-US" sz="2900" b="1" dirty="0" smtClean="0"/>
              <a:t>USGS Magnitude 2.5+ Earthquakes, Past Day</a:t>
            </a:r>
          </a:p>
          <a:p>
            <a:r>
              <a:rPr lang="en-US" sz="2900" b="1" dirty="0" smtClean="0"/>
              <a:t>8 km ENE of </a:t>
            </a:r>
            <a:r>
              <a:rPr lang="en-US" sz="2900" b="1" dirty="0" err="1" smtClean="0"/>
              <a:t>Pāhala</a:t>
            </a:r>
            <a:r>
              <a:rPr lang="en-US" sz="2900" b="1" dirty="0" smtClean="0"/>
              <a:t>, Hawaii. ...</a:t>
            </a:r>
          </a:p>
          <a:p>
            <a:r>
              <a:rPr lang="en-US" sz="2900" b="1" dirty="0" smtClean="0"/>
              <a:t>3 km ESE of Maria Antonia, Puerto Rico. ...</a:t>
            </a:r>
          </a:p>
          <a:p>
            <a:r>
              <a:rPr lang="en-US" sz="2900" b="1" dirty="0" smtClean="0"/>
              <a:t>36 km S of Cantwell, Alaska. ...</a:t>
            </a:r>
          </a:p>
          <a:p>
            <a:r>
              <a:rPr lang="en-US" sz="2900" b="1" dirty="0" smtClean="0"/>
              <a:t>136 km SSE of Sand Point, Alaska. ...</a:t>
            </a:r>
          </a:p>
          <a:p>
            <a:r>
              <a:rPr lang="en-US" sz="2900" b="1" dirty="0" smtClean="0"/>
              <a:t>4 km W of Monroe, Washington. ...</a:t>
            </a:r>
          </a:p>
          <a:p>
            <a:r>
              <a:rPr lang="en-US" sz="2900" b="1" dirty="0" smtClean="0"/>
              <a:t>23 km WSW of </a:t>
            </a:r>
            <a:r>
              <a:rPr lang="en-US" sz="2900" b="1" dirty="0" err="1" smtClean="0"/>
              <a:t>Masjed</a:t>
            </a:r>
            <a:r>
              <a:rPr lang="en-US" sz="2900" b="1" dirty="0" smtClean="0"/>
              <a:t> </a:t>
            </a:r>
            <a:r>
              <a:rPr lang="en-US" sz="2900" b="1" dirty="0" err="1" smtClean="0"/>
              <a:t>Soleymān</a:t>
            </a:r>
            <a:r>
              <a:rPr lang="en-US" sz="2900" b="1" dirty="0" smtClean="0"/>
              <a:t>, Iran. ...</a:t>
            </a:r>
          </a:p>
          <a:p>
            <a:r>
              <a:rPr lang="en-US" sz="2900" b="1" dirty="0" smtClean="0"/>
              <a:t>7 km SW of </a:t>
            </a:r>
            <a:r>
              <a:rPr lang="en-US" sz="2900" b="1" dirty="0" err="1" smtClean="0"/>
              <a:t>Guánica</a:t>
            </a:r>
            <a:r>
              <a:rPr lang="en-US" sz="2900" b="1" dirty="0" smtClean="0"/>
              <a:t>, Puerto Rico. ...</a:t>
            </a:r>
          </a:p>
          <a:p>
            <a:r>
              <a:rPr lang="en-US" sz="2900" b="1" dirty="0" smtClean="0"/>
              <a:t>92 km SSE of Sand Point, Alaska.</a:t>
            </a:r>
            <a:endParaRPr lang="en-US" b="1"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926" y="590843"/>
            <a:ext cx="10649243" cy="5584874"/>
          </a:xfrm>
        </p:spPr>
        <p:txBody>
          <a:bodyPr>
            <a:normAutofit fontScale="92500" lnSpcReduction="20000"/>
          </a:bodyPr>
          <a:lstStyle/>
          <a:p>
            <a:r>
              <a:rPr lang="en-US" sz="3200" b="1" dirty="0" smtClean="0">
                <a:solidFill>
                  <a:srgbClr val="FF0000"/>
                </a:solidFill>
              </a:rPr>
              <a:t>What are the 5 effects of earthquakes?</a:t>
            </a:r>
          </a:p>
          <a:p>
            <a:r>
              <a:rPr lang="en-US" sz="3200" b="1" dirty="0" smtClean="0"/>
              <a:t>The primary effects of earthquakes are ground shaking, ground rupture, landslides, tsunamis, and liquefaction. Fires are probably the single most important secondary effect of earthquakes.</a:t>
            </a:r>
          </a:p>
          <a:p>
            <a:r>
              <a:rPr lang="en-US" sz="3200" b="1" dirty="0" smtClean="0">
                <a:solidFill>
                  <a:srgbClr val="FF0000"/>
                </a:solidFill>
              </a:rPr>
              <a:t>What is the cause and effect of earthquakes?</a:t>
            </a:r>
          </a:p>
          <a:p>
            <a:r>
              <a:rPr lang="en-US" sz="3200" b="1" dirty="0" smtClean="0"/>
              <a:t>Earthquakes are caused by sudden tectonic movements in the Earth's crust. The main cause is that when tectonic plates, one rides over the other, causing </a:t>
            </a:r>
            <a:r>
              <a:rPr lang="en-US" sz="3200" b="1" dirty="0" err="1" smtClean="0"/>
              <a:t>orogeny</a:t>
            </a:r>
            <a:r>
              <a:rPr lang="en-US" sz="3200" b="1" dirty="0" smtClean="0"/>
              <a:t> collide (mountain building), earthquakes. ... The stress increases when they stick, relative motion between the plates.</a:t>
            </a:r>
          </a:p>
          <a:p>
            <a:pPr fontAlgn="base"/>
            <a:r>
              <a:rPr lang="en-US" sz="3200" b="1" dirty="0" smtClean="0"/>
              <a:t>      </a:t>
            </a:r>
            <a:endParaRPr lang="en-US" sz="2800" b="1" dirty="0" smtClean="0"/>
          </a:p>
          <a:p>
            <a:pPr fontAlgn="base"/>
            <a:endParaRPr lang="en-US" sz="2800" b="1"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562610" y="451583"/>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en-IN" sz="3200" b="1" dirty="0" smtClean="0">
              <a:solidFill>
                <a:schemeClr val="tx1"/>
              </a:solidFill>
              <a:latin typeface="+mj-lt"/>
              <a:cs typeface="+mj-lt"/>
            </a:endParaRPr>
          </a:p>
        </p:txBody>
      </p:sp>
      <p:sp>
        <p:nvSpPr>
          <p:cNvPr id="6" name="Content Placeholder 5"/>
          <p:cNvSpPr>
            <a:spLocks noGrp="1"/>
          </p:cNvSpPr>
          <p:nvPr>
            <p:ph idx="1"/>
          </p:nvPr>
        </p:nvSpPr>
        <p:spPr>
          <a:xfrm>
            <a:off x="618978" y="647113"/>
            <a:ext cx="11029071" cy="5542671"/>
          </a:xfrm>
        </p:spPr>
        <p:txBody>
          <a:bodyPr>
            <a:noAutofit/>
          </a:bodyPr>
          <a:lstStyle/>
          <a:p>
            <a:r>
              <a:rPr lang="en-US" sz="2000" b="1" dirty="0" smtClean="0">
                <a:solidFill>
                  <a:srgbClr val="FF0000"/>
                </a:solidFill>
              </a:rPr>
              <a:t>Distribution of Earthquakes in India:</a:t>
            </a:r>
          </a:p>
          <a:p>
            <a:r>
              <a:rPr lang="en-US" sz="2000" b="1" dirty="0" smtClean="0"/>
              <a:t>The regions of Kashmir, the Western and Central Himalayas, North and Middle Bihar, the North-East Indian region, the </a:t>
            </a:r>
            <a:r>
              <a:rPr lang="en-US" sz="2000" b="1" dirty="0" err="1" smtClean="0"/>
              <a:t>Rann</a:t>
            </a:r>
            <a:r>
              <a:rPr lang="en-US" sz="2000" b="1" dirty="0" smtClean="0"/>
              <a:t> of Kutch and the Andaman and Nicobar group of islands fall in this zone. Generally, the areas having trap rock or basaltic rock are prone to earthquakes.</a:t>
            </a:r>
          </a:p>
          <a:p>
            <a:r>
              <a:rPr lang="en-US" sz="2000" b="1" dirty="0" smtClean="0">
                <a:solidFill>
                  <a:srgbClr val="FF0000"/>
                </a:solidFill>
              </a:rPr>
              <a:t>Which are the earthquake prone areas in India?</a:t>
            </a:r>
          </a:p>
          <a:p>
            <a:r>
              <a:rPr lang="en-US" sz="2000" b="1" dirty="0" smtClean="0"/>
              <a:t>Of all these four zones, Zone-V is the most seismic active region whereas Zone-II is the least. Zone-V covers entire northeastern India, some parts of Jammu and Kashmir, some parts of </a:t>
            </a:r>
            <a:r>
              <a:rPr lang="en-US" sz="2000" b="1" dirty="0" err="1" smtClean="0"/>
              <a:t>Ladakh</a:t>
            </a:r>
            <a:r>
              <a:rPr lang="en-US" sz="2000" b="1" dirty="0" smtClean="0"/>
              <a:t>, Himachal Pradesh, </a:t>
            </a:r>
            <a:r>
              <a:rPr lang="en-US" sz="2000" b="1" dirty="0" err="1" smtClean="0"/>
              <a:t>Uttarakhand</a:t>
            </a:r>
            <a:r>
              <a:rPr lang="en-US" sz="2000" b="1" dirty="0" smtClean="0"/>
              <a:t>, </a:t>
            </a:r>
            <a:r>
              <a:rPr lang="en-US" sz="2000" b="1" dirty="0" err="1" smtClean="0"/>
              <a:t>Rann</a:t>
            </a:r>
            <a:r>
              <a:rPr lang="en-US" sz="2000" b="1" dirty="0" smtClean="0"/>
              <a:t> of Kutch in Gujarat, some parts of North Bihar and Andaman &amp; Nicobar Islands.</a:t>
            </a:r>
          </a:p>
          <a:p>
            <a:r>
              <a:rPr lang="en-US" sz="2000" b="1" dirty="0" smtClean="0">
                <a:solidFill>
                  <a:srgbClr val="FF0000"/>
                </a:solidFill>
              </a:rPr>
              <a:t>How many earthquake zones are there in India?</a:t>
            </a:r>
          </a:p>
          <a:p>
            <a:r>
              <a:rPr lang="en-US" sz="2000" b="1" dirty="0" smtClean="0"/>
              <a:t>four seismic zones</a:t>
            </a:r>
          </a:p>
          <a:p>
            <a:r>
              <a:rPr lang="en-US" sz="2000" b="1" dirty="0" smtClean="0"/>
              <a:t>Seismic Zones in India</a:t>
            </a:r>
            <a:br>
              <a:rPr lang="en-US" sz="2000" b="1" dirty="0" smtClean="0"/>
            </a:br>
            <a:r>
              <a:rPr lang="en-US" sz="2000" b="1" dirty="0" smtClean="0"/>
              <a:t/>
            </a:r>
            <a:br>
              <a:rPr lang="en-US" sz="2000" b="1" dirty="0" smtClean="0"/>
            </a:br>
            <a:r>
              <a:rPr lang="en-US" sz="2000" b="1" dirty="0" smtClean="0"/>
              <a:t>There are four seismic zones (II, III, IV, and V) in India based on scientific inputs relating to seismicity, earthquakes occurred in the past and tectonic setup of the region.</a:t>
            </a:r>
          </a:p>
          <a:p>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5" y="365759"/>
            <a:ext cx="11197883" cy="6274191"/>
          </a:xfrm>
        </p:spPr>
        <p:txBody>
          <a:bodyPr>
            <a:normAutofit lnSpcReduction="10000"/>
          </a:bodyPr>
          <a:lstStyle/>
          <a:p>
            <a:endParaRPr lang="en-US" dirty="0" smtClean="0"/>
          </a:p>
          <a:p>
            <a:r>
              <a:rPr lang="en-US" b="1" dirty="0" smtClean="0">
                <a:solidFill>
                  <a:srgbClr val="FF0000"/>
                </a:solidFill>
              </a:rPr>
              <a:t>What are the 3 major earthquake zones?</a:t>
            </a:r>
          </a:p>
          <a:p>
            <a:r>
              <a:rPr lang="en-US" b="1" dirty="0" smtClean="0"/>
              <a:t>The Earth has three major earthquake zones. The first large area known as the Pacific Ring of Fire. The second major earthquake zone is along the mid-ocean ridges. The third major earthquake zone is the Eurasian-Melanesian mountain belt.</a:t>
            </a:r>
          </a:p>
          <a:p>
            <a:r>
              <a:rPr lang="en-US" b="1" dirty="0" smtClean="0">
                <a:solidFill>
                  <a:srgbClr val="FF0000"/>
                </a:solidFill>
              </a:rPr>
              <a:t>We bring you 5 most earthquake prone cities in India.</a:t>
            </a:r>
          </a:p>
          <a:p>
            <a:r>
              <a:rPr lang="en-US" b="1" dirty="0" err="1" smtClean="0"/>
              <a:t>Guwahati</a:t>
            </a:r>
            <a:r>
              <a:rPr lang="en-US" b="1" dirty="0" smtClean="0"/>
              <a:t>. The city is a part of the zone 5 of the seismic zones in India, making it prone to earthquakes. ...</a:t>
            </a:r>
          </a:p>
          <a:p>
            <a:r>
              <a:rPr lang="en-US" b="1" dirty="0" smtClean="0"/>
              <a:t>Srinagar. Jammu and Kashmir's capital is another earthquake prone city in India. ...</a:t>
            </a:r>
          </a:p>
          <a:p>
            <a:r>
              <a:rPr lang="en-US" b="1" dirty="0" smtClean="0"/>
              <a:t>Delhi. ...</a:t>
            </a:r>
          </a:p>
          <a:p>
            <a:r>
              <a:rPr lang="en-US" b="1" dirty="0" smtClean="0"/>
              <a:t>Mumbai. ...</a:t>
            </a:r>
          </a:p>
          <a:p>
            <a:r>
              <a:rPr lang="en-US" b="1" dirty="0" smtClean="0"/>
              <a:t>Chennai.</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indent="0">
              <a:lnSpc>
                <a:spcPct val="150000"/>
              </a:lnSpc>
              <a:buFont typeface="Wingdings" panose="05000000000000000000" pitchFamily="2" charset="2"/>
              <a:buNone/>
            </a:pPr>
            <a:r>
              <a:rPr lang="en-US" sz="1800" b="1" dirty="0" smtClean="0">
                <a:solidFill>
                  <a:schemeClr val="tx1"/>
                </a:solidFill>
              </a:rPr>
              <a:t> </a:t>
            </a:r>
            <a:endParaRPr lang="en-US" sz="2000" b="1" dirty="0" smtClean="0">
              <a:solidFill>
                <a:schemeClr val="tx1"/>
              </a:solidFill>
            </a:endParaRPr>
          </a:p>
        </p:txBody>
      </p:sp>
      <p:sp>
        <p:nvSpPr>
          <p:cNvPr id="5" name="Content Placeholder 4"/>
          <p:cNvSpPr>
            <a:spLocks noGrp="1"/>
          </p:cNvSpPr>
          <p:nvPr>
            <p:ph sz="half" idx="2"/>
          </p:nvPr>
        </p:nvSpPr>
        <p:spPr>
          <a:xfrm>
            <a:off x="815926" y="633046"/>
            <a:ext cx="10719582" cy="5598942"/>
          </a:xfrm>
        </p:spPr>
        <p:txBody>
          <a:bodyPr>
            <a:normAutofit fontScale="92500" lnSpcReduction="10000"/>
          </a:bodyPr>
          <a:lstStyle/>
          <a:p>
            <a:r>
              <a:rPr lang="en-US" sz="2600" b="1" dirty="0" smtClean="0">
                <a:solidFill>
                  <a:srgbClr val="FF0000"/>
                </a:solidFill>
              </a:rPr>
              <a:t>Which is the biggest earthquake in India?</a:t>
            </a:r>
          </a:p>
          <a:p>
            <a:r>
              <a:rPr lang="en-US" sz="2600" b="1" dirty="0" smtClean="0"/>
              <a:t>Here is a look at the five major earthquakes to have struck India in the past.</a:t>
            </a:r>
          </a:p>
          <a:p>
            <a:r>
              <a:rPr lang="en-US" sz="2600" b="1" dirty="0" smtClean="0"/>
              <a:t>BIHAR. Magnitude: 8.1. Date: January 15, 1934. ...</a:t>
            </a:r>
          </a:p>
          <a:p>
            <a:r>
              <a:rPr lang="en-US" sz="2600" b="1" dirty="0" smtClean="0"/>
              <a:t>GUJARAT. Magnitude: 7.7. Date: January 26, 2001. ...</a:t>
            </a:r>
          </a:p>
          <a:p>
            <a:r>
              <a:rPr lang="en-US" sz="2600" b="1" dirty="0" smtClean="0"/>
              <a:t>MARASHTRA. Magnitude: 6.4. Date: September 30, 1993. ...</a:t>
            </a:r>
          </a:p>
          <a:p>
            <a:r>
              <a:rPr lang="en-US" sz="2600" b="1" dirty="0" smtClean="0"/>
              <a:t>ASSAM. Magnitude: 8.6. Date: August 15, 1950. ...</a:t>
            </a:r>
          </a:p>
          <a:p>
            <a:r>
              <a:rPr lang="en-US" sz="2600" b="1" dirty="0" smtClean="0"/>
              <a:t>UTTARKASHI. Magnitude 6.1. Date: October 20, 1991.</a:t>
            </a:r>
          </a:p>
          <a:p>
            <a:r>
              <a:rPr lang="en-US" sz="2600" b="1" dirty="0" smtClean="0">
                <a:solidFill>
                  <a:srgbClr val="FF0000"/>
                </a:solidFill>
              </a:rPr>
              <a:t>Where do most earthquakes occur in India?</a:t>
            </a:r>
          </a:p>
          <a:p>
            <a:r>
              <a:rPr lang="en-US" sz="2600" b="1" dirty="0" smtClean="0"/>
              <a:t>The regions of Kashmir, the Western and Central Himalayas, North and Middle Bihar, the North-East Indian region, the </a:t>
            </a:r>
            <a:r>
              <a:rPr lang="en-US" sz="2600" b="1" dirty="0" err="1" smtClean="0"/>
              <a:t>Rann</a:t>
            </a:r>
            <a:r>
              <a:rPr lang="en-US" sz="2600" b="1" dirty="0" smtClean="0"/>
              <a:t> of Kutch and the Andaman and Nicobar group of islands fall in this zone. Generally, the areas having trap rock or basaltic rock are prone to earthquakes.</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pPr marL="0" indent="0">
              <a:lnSpc>
                <a:spcPct val="150000"/>
              </a:lnSpc>
              <a:buNone/>
            </a:pPr>
            <a:r>
              <a:rPr lang="en-US" sz="2800" b="1">
                <a:latin typeface="+mj-lt"/>
                <a:cs typeface="+mj-lt"/>
              </a:rPr>
              <a:t>       </a:t>
            </a:r>
          </a:p>
        </p:txBody>
      </p:sp>
      <p:sp>
        <p:nvSpPr>
          <p:cNvPr id="4" name="Rectangle 3"/>
          <p:cNvSpPr/>
          <p:nvPr/>
        </p:nvSpPr>
        <p:spPr>
          <a:xfrm>
            <a:off x="675249" y="590844"/>
            <a:ext cx="10846191" cy="6124754"/>
          </a:xfrm>
          <a:prstGeom prst="rect">
            <a:avLst/>
          </a:prstGeom>
        </p:spPr>
        <p:txBody>
          <a:bodyPr wrap="square">
            <a:spAutoFit/>
          </a:bodyPr>
          <a:lstStyle/>
          <a:p>
            <a:r>
              <a:rPr lang="en-US" sz="2800" b="1" dirty="0" smtClean="0">
                <a:solidFill>
                  <a:srgbClr val="FF0000"/>
                </a:solidFill>
              </a:rPr>
              <a:t>When did the last earthquake occur in India?</a:t>
            </a:r>
          </a:p>
          <a:p>
            <a:r>
              <a:rPr lang="en-US" sz="2800" b="1" dirty="0" smtClean="0"/>
              <a:t>4.2 magnitude earthquake hits Arunachal </a:t>
            </a:r>
            <a:r>
              <a:rPr lang="en-US" sz="2800" b="1" dirty="0" err="1" smtClean="0"/>
              <a:t>Pradesh's</a:t>
            </a:r>
            <a:r>
              <a:rPr lang="en-US" sz="2800" b="1" dirty="0" smtClean="0"/>
              <a:t> </a:t>
            </a:r>
            <a:r>
              <a:rPr lang="en-US" sz="2800" b="1" dirty="0" err="1" smtClean="0"/>
              <a:t>Changlang</a:t>
            </a:r>
            <a:r>
              <a:rPr lang="en-US" sz="2800" b="1" dirty="0" smtClean="0"/>
              <a:t/>
            </a:r>
            <a:br>
              <a:rPr lang="en-US" sz="2800" b="1" dirty="0" smtClean="0"/>
            </a:br>
            <a:r>
              <a:rPr lang="en-US" sz="2800" b="1" dirty="0" smtClean="0"/>
              <a:t/>
            </a:r>
            <a:br>
              <a:rPr lang="en-US" sz="2800" b="1" dirty="0" smtClean="0"/>
            </a:br>
            <a:r>
              <a:rPr lang="en-US" sz="2800" b="1" dirty="0" smtClean="0"/>
              <a:t>"Earthquake of Magnitude 4.2, Occurred on October 21, 2020, 01:25:42 IST, Lat: 27.43 &amp; Long: 96.56, Depth: 15 Km, Location: 35km SSW of </a:t>
            </a:r>
            <a:r>
              <a:rPr lang="en-US" sz="2800" b="1" dirty="0" err="1" smtClean="0"/>
              <a:t>Changlang</a:t>
            </a:r>
            <a:r>
              <a:rPr lang="en-US" sz="2800" b="1" dirty="0" smtClean="0"/>
              <a:t>, Arunachal Pradesh," the NCS' tweet read.</a:t>
            </a:r>
          </a:p>
          <a:p>
            <a:endParaRPr lang="en-US" sz="2800" b="1" dirty="0" smtClean="0"/>
          </a:p>
          <a:p>
            <a:r>
              <a:rPr lang="en-US" sz="2800" b="1" dirty="0" smtClean="0">
                <a:solidFill>
                  <a:srgbClr val="FF0000"/>
                </a:solidFill>
              </a:rPr>
              <a:t>Is there a big earthquake coming in India?</a:t>
            </a:r>
          </a:p>
          <a:p>
            <a:r>
              <a:rPr lang="en-US" sz="2800" b="1" dirty="0" smtClean="0"/>
              <a:t>Earthquake experts have warned of a major tremor in the "coming days" in the Delhi national capital region (NCR) after 10 low to moderate events over one-and-a-half months. Some geologists have interpreted the earthquakes as a potential sign of a bigger quake brewing.</a:t>
            </a:r>
          </a:p>
          <a:p>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59655" y="492369"/>
            <a:ext cx="10775853" cy="5711483"/>
          </a:xfrm>
        </p:spPr>
        <p:txBody>
          <a:bodyPr>
            <a:normAutofit fontScale="70000" lnSpcReduction="20000"/>
          </a:bodyPr>
          <a:lstStyle/>
          <a:p>
            <a:endParaRPr lang="en-US" dirty="0" smtClean="0"/>
          </a:p>
          <a:p>
            <a:r>
              <a:rPr lang="en-US" sz="3300" b="1" dirty="0" smtClean="0">
                <a:solidFill>
                  <a:srgbClr val="FF0000"/>
                </a:solidFill>
              </a:rPr>
              <a:t>Where was the first earthquake in India?</a:t>
            </a:r>
          </a:p>
          <a:p>
            <a:r>
              <a:rPr lang="en-US" sz="3300" b="1" dirty="0" smtClean="0"/>
              <a:t>The Assam earthquake of 1897 occurred on 12 June in Assam at 17:15 local time, India, and had an estimated moment magnitude of 8.0.</a:t>
            </a:r>
          </a:p>
          <a:p>
            <a:r>
              <a:rPr lang="en-US" sz="3300" b="1" dirty="0" smtClean="0"/>
              <a:t/>
            </a:r>
            <a:br>
              <a:rPr lang="en-US" sz="3300" b="1" dirty="0" smtClean="0"/>
            </a:br>
            <a:r>
              <a:rPr lang="en-US" sz="3300" b="1" dirty="0" smtClean="0">
                <a:solidFill>
                  <a:srgbClr val="FF0000"/>
                </a:solidFill>
              </a:rPr>
              <a:t>Which was the last earthquake in India?</a:t>
            </a:r>
          </a:p>
          <a:p>
            <a:r>
              <a:rPr lang="en-US" sz="3300" b="1" dirty="0" smtClean="0"/>
              <a:t>A 6.8-magnitude earthquake with its </a:t>
            </a:r>
            <a:r>
              <a:rPr lang="en-US" sz="3300" b="1" dirty="0" err="1" smtClean="0"/>
              <a:t>epicentre</a:t>
            </a:r>
            <a:r>
              <a:rPr lang="en-US" sz="3300" b="1" dirty="0" smtClean="0"/>
              <a:t> in the Hindu Kush region of Afghanistan jolted several parts of north India including Delhi-NCR on Friday, December 20, 2019.</a:t>
            </a:r>
          </a:p>
          <a:p>
            <a:r>
              <a:rPr lang="en-US" sz="3300" b="1" dirty="0" smtClean="0">
                <a:solidFill>
                  <a:srgbClr val="FF0000"/>
                </a:solidFill>
              </a:rPr>
              <a:t>What is the biggest earthquake recorded?</a:t>
            </a:r>
          </a:p>
          <a:p>
            <a:r>
              <a:rPr lang="en-US" sz="3300" b="1" dirty="0" smtClean="0">
                <a:solidFill>
                  <a:srgbClr val="FF0000"/>
                </a:solidFill>
              </a:rPr>
              <a:t>Valdivia Earthquake</a:t>
            </a:r>
          </a:p>
          <a:p>
            <a:r>
              <a:rPr lang="en-US" sz="3300" b="1" dirty="0" smtClean="0"/>
              <a:t>The most powerful quake was the 9.5-magnitude Valdivia Earthquake that struck in Chile in 1960, according to the U.S. Geological Survey (USGS). That quake created a tsunami, which together killed an estimated 5,700 people. The 2004 Indian Ocean tsunami registered a 9.3 magnitude.</a:t>
            </a:r>
          </a:p>
          <a:p>
            <a:endParaRPr lang="en-US" sz="3300" b="1"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42535" y="984737"/>
            <a:ext cx="9903655" cy="5190979"/>
          </a:xfrm>
        </p:spPr>
        <p:txBody>
          <a:bodyPr>
            <a:normAutofit/>
          </a:bodyPr>
          <a:lstStyle/>
          <a:p>
            <a:r>
              <a:rPr lang="en-US" sz="2800" b="1" dirty="0" smtClean="0">
                <a:solidFill>
                  <a:srgbClr val="FF0000"/>
                </a:solidFill>
              </a:rPr>
              <a:t>Which place is today's earthquake?</a:t>
            </a:r>
          </a:p>
          <a:p>
            <a:r>
              <a:rPr lang="en-US" sz="2800" b="1" dirty="0" smtClean="0"/>
              <a:t>Mild earthquake strikes West Bengal, tremors in </a:t>
            </a:r>
            <a:r>
              <a:rPr lang="en-US" sz="2800" b="1" dirty="0" err="1" smtClean="0"/>
              <a:t>Odisha</a:t>
            </a:r>
            <a:r>
              <a:rPr lang="en-US" sz="2800" b="1" dirty="0" smtClean="0"/>
              <a:t/>
            </a:r>
            <a:br>
              <a:rPr lang="en-US" sz="2800" b="1" dirty="0" smtClean="0"/>
            </a:br>
            <a:r>
              <a:rPr lang="en-US" sz="2800" b="1" dirty="0" smtClean="0"/>
              <a:t/>
            </a:r>
            <a:br>
              <a:rPr lang="en-US" sz="2800" b="1" dirty="0" smtClean="0"/>
            </a:br>
            <a:r>
              <a:rPr lang="en-US" sz="2800" b="1" dirty="0" smtClean="0"/>
              <a:t>A mild earthquake struck Hooghly in West Bengal late evening today. Earthquake tremors were felt in several areas of West Bengal, including capital Kolkata, and some parts of </a:t>
            </a:r>
            <a:r>
              <a:rPr lang="en-US" sz="2800" b="1" dirty="0" err="1" smtClean="0"/>
              <a:t>Odisha</a:t>
            </a:r>
            <a:r>
              <a:rPr lang="en-US" sz="2800" b="1" dirty="0" smtClean="0"/>
              <a:t> and Jharkhand.</a:t>
            </a:r>
          </a:p>
          <a:p>
            <a:endParaRPr lang="en-US" sz="2800" b="1"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745588" y="604911"/>
            <a:ext cx="10761784" cy="5584874"/>
          </a:xfrm>
        </p:spPr>
        <p:txBody>
          <a:bodyPr>
            <a:normAutofit lnSpcReduction="10000"/>
          </a:bodyPr>
          <a:lstStyle/>
          <a:p>
            <a:r>
              <a:rPr lang="en-US" sz="2800" b="1" dirty="0" smtClean="0">
                <a:solidFill>
                  <a:srgbClr val="FF0000"/>
                </a:solidFill>
              </a:rPr>
              <a:t>How much damage can a 6.5 earthquake cause?</a:t>
            </a:r>
          </a:p>
          <a:p>
            <a:r>
              <a:rPr lang="en-US" sz="2800" b="1" dirty="0" err="1" smtClean="0"/>
              <a:t>MagnitudeEarthquake</a:t>
            </a:r>
            <a:r>
              <a:rPr lang="en-US" sz="2800" b="1" dirty="0" smtClean="0"/>
              <a:t> </a:t>
            </a:r>
            <a:r>
              <a:rPr lang="en-US" sz="2800" b="1" dirty="0" err="1" smtClean="0"/>
              <a:t>EffectsEstimated</a:t>
            </a:r>
            <a:r>
              <a:rPr lang="en-US" sz="2800" b="1" dirty="0" smtClean="0"/>
              <a:t> Number Each Year2.5 to 5.4Often felt, but only causes minor damage.30,0005.5 to 6.0Slight damage to buildings and other structures.5006.1 to 6.9May cause a lot of damage in very populated areas.1007.0 to 7.9Major earthquake. Serious damage.20</a:t>
            </a:r>
          </a:p>
          <a:p>
            <a:r>
              <a:rPr lang="en-US" sz="2800" b="1" dirty="0" smtClean="0">
                <a:solidFill>
                  <a:srgbClr val="FF0000"/>
                </a:solidFill>
              </a:rPr>
              <a:t>Why earthquakes are increasing?</a:t>
            </a:r>
          </a:p>
          <a:p>
            <a:r>
              <a:rPr lang="en-US" sz="2800" b="1" dirty="0" smtClean="0"/>
              <a:t>As a result of the improvements in communications and the increased interest in natural disasters, the public now learns about earthquakes more quickly than ever before. According to long-term records (since about 1900), we expect about 16 major earthquakes in any given year.</a:t>
            </a: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a:t>
            </a:r>
            <a:br>
              <a:rPr lang="en-US" altLang="en-IN" sz="4000" b="1" dirty="0">
                <a:solidFill>
                  <a:srgbClr val="0000CC"/>
                </a:solidFill>
                <a:latin typeface="Calibri Light" panose="020F0302020204030204"/>
              </a:rPr>
            </a:br>
            <a:r>
              <a:rPr lang="en-US" altLang="en-IN" sz="4000" b="1" dirty="0" smtClean="0">
                <a:solidFill>
                  <a:srgbClr val="FF0000"/>
                </a:solidFill>
                <a:latin typeface="Calibri Light" panose="020F0302020204030204"/>
              </a:rPr>
              <a:t>EARTHQUAKES</a:t>
            </a:r>
            <a:endParaRPr lang="en-US" altLang="en-IN" sz="4000" b="1" dirty="0">
              <a:solidFill>
                <a:srgbClr val="FF0000"/>
              </a:solidFill>
              <a:latin typeface="Calibri Light" panose="020F0302020204030204"/>
            </a:endParaRPr>
          </a:p>
        </p:txBody>
      </p:sp>
      <p:sp>
        <p:nvSpPr>
          <p:cNvPr id="3" name="Content Placeholder 2"/>
          <p:cNvSpPr>
            <a:spLocks noGrp="1"/>
          </p:cNvSpPr>
          <p:nvPr>
            <p:ph idx="1"/>
          </p:nvPr>
        </p:nvSpPr>
        <p:spPr>
          <a:xfrm>
            <a:off x="635635" y="2286000"/>
            <a:ext cx="10920730" cy="3869690"/>
          </a:xfrm>
        </p:spPr>
        <p:txBody>
          <a:bodyPr>
            <a:noAutofit/>
          </a:bodyPr>
          <a:lstStyle/>
          <a:p>
            <a:pPr>
              <a:buNone/>
            </a:pPr>
            <a:r>
              <a:rPr lang="en-US" b="1" dirty="0" smtClean="0"/>
              <a:t>   </a:t>
            </a:r>
            <a:r>
              <a:rPr lang="en-US" sz="2800" b="1" dirty="0" smtClean="0">
                <a:solidFill>
                  <a:srgbClr val="FF0000"/>
                </a:solidFill>
              </a:rPr>
              <a:t>Definition of EARTHQUAKES:</a:t>
            </a:r>
          </a:p>
          <a:p>
            <a:pPr>
              <a:buNone/>
            </a:pPr>
            <a:r>
              <a:rPr lang="en-US" dirty="0" smtClean="0"/>
              <a:t>An </a:t>
            </a:r>
            <a:r>
              <a:rPr lang="en-US" b="1" dirty="0" smtClean="0"/>
              <a:t>earthquake</a:t>
            </a:r>
            <a:r>
              <a:rPr lang="en-US" dirty="0" smtClean="0"/>
              <a:t> is caused by a sudden slip on a fault. The tectonic plates are always slowly moving, but they get stuck at their edges due to friction. ... When the shearing stresses induced in the rocks on the fault planes exceed the shear strength of the rock, rupture occurs.</a:t>
            </a:r>
          </a:p>
          <a:p>
            <a:r>
              <a:rPr lang="en-US" dirty="0" smtClean="0"/>
              <a:t>What is an earthquake short definition?</a:t>
            </a:r>
          </a:p>
          <a:p>
            <a:r>
              <a:rPr lang="en-US" b="1" dirty="0" smtClean="0"/>
              <a:t>Earthquake</a:t>
            </a:r>
            <a:r>
              <a:rPr lang="en-US" dirty="0" smtClean="0"/>
              <a:t>, any sudden shaking of the ground caused by the passage of seismic waves through Earth's rocks.</a:t>
            </a:r>
          </a:p>
          <a:p>
            <a:pPr>
              <a:buNone/>
            </a:pPr>
            <a:endParaRPr lang="en-US" dirty="0" smtClean="0"/>
          </a:p>
          <a:p>
            <a:pPr>
              <a:buNone/>
            </a:pPr>
            <a:endParaRPr lang="en-US" b="1" dirty="0" smtClean="0"/>
          </a:p>
          <a:p>
            <a:pPr>
              <a:buNone/>
            </a:pPr>
            <a:r>
              <a:rPr lang="en-US" sz="2000" dirty="0" smtClean="0"/>
              <a:t/>
            </a:r>
            <a:br>
              <a:rPr lang="en-US" sz="2000" dirty="0" smtClean="0"/>
            </a:br>
            <a:r>
              <a:rPr lang="en-US" sz="2000" dirty="0" smtClean="0"/>
              <a:t/>
            </a:r>
            <a:br>
              <a:rPr lang="en-US" sz="2000" dirty="0" smtClean="0"/>
            </a:br>
            <a:endParaRPr lang="en-IN"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7453" y="464234"/>
            <a:ext cx="10958732" cy="5767754"/>
          </a:xfrm>
        </p:spPr>
        <p:txBody>
          <a:bodyPr>
            <a:normAutofit fontScale="70000" lnSpcReduction="20000"/>
          </a:bodyPr>
          <a:lstStyle/>
          <a:p>
            <a:endParaRPr lang="en-US" dirty="0" smtClean="0">
              <a:solidFill>
                <a:srgbClr val="FF0000"/>
              </a:solidFill>
            </a:endParaRPr>
          </a:p>
          <a:p>
            <a:r>
              <a:rPr lang="en-US" sz="2800" b="1" dirty="0" smtClean="0">
                <a:solidFill>
                  <a:srgbClr val="FF0000"/>
                </a:solidFill>
              </a:rPr>
              <a:t>Where did earthquake came from?</a:t>
            </a:r>
          </a:p>
          <a:p>
            <a:r>
              <a:rPr lang="en-US" sz="2800" b="1" dirty="0" smtClean="0"/>
              <a:t>Earthquakes are usually caused when rock underground suddenly breaks along a fault. This sudden release of energy causes the seismic waves that make the ground shake. When two blocks of rock or two plates are rubbing against each other, they stick a little.</a:t>
            </a:r>
          </a:p>
          <a:p>
            <a:r>
              <a:rPr lang="en-US" sz="2800" b="1" dirty="0" smtClean="0">
                <a:solidFill>
                  <a:srgbClr val="FF0000"/>
                </a:solidFill>
              </a:rPr>
              <a:t>What are the 10 causes of earthquake?</a:t>
            </a:r>
          </a:p>
          <a:p>
            <a:r>
              <a:rPr lang="en-US" sz="2800" b="1" dirty="0" smtClean="0"/>
              <a:t>Things that cause earthquakes</a:t>
            </a:r>
          </a:p>
          <a:p>
            <a:r>
              <a:rPr lang="en-US" sz="2800" b="1" dirty="0" smtClean="0"/>
              <a:t>Groundwater extraction – decrease in pore pressure.</a:t>
            </a:r>
          </a:p>
          <a:p>
            <a:r>
              <a:rPr lang="en-US" sz="2800" b="1" dirty="0" smtClean="0"/>
              <a:t>Groundwater – increase in pore pressure.</a:t>
            </a:r>
          </a:p>
          <a:p>
            <a:r>
              <a:rPr lang="en-US" sz="2800" b="1" dirty="0" smtClean="0"/>
              <a:t>Heavy rain.</a:t>
            </a:r>
          </a:p>
          <a:p>
            <a:r>
              <a:rPr lang="en-US" sz="2800" b="1" dirty="0" smtClean="0"/>
              <a:t>Pore fluid flow.</a:t>
            </a:r>
          </a:p>
          <a:p>
            <a:r>
              <a:rPr lang="en-US" sz="2800" b="1" dirty="0" smtClean="0"/>
              <a:t>High CO2 pressure.</a:t>
            </a:r>
          </a:p>
          <a:p>
            <a:r>
              <a:rPr lang="en-US" sz="2800" b="1" dirty="0" smtClean="0"/>
              <a:t>Building dams.</a:t>
            </a:r>
          </a:p>
          <a:p>
            <a:r>
              <a:rPr lang="en-US" sz="2800" b="1" dirty="0" smtClean="0"/>
              <a:t>Earthquakes.</a:t>
            </a:r>
          </a:p>
          <a:p>
            <a:r>
              <a:rPr lang="en-US" sz="2800" b="1" dirty="0" smtClean="0"/>
              <a:t>No earthquakes (Seismic quiescence)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7452" y="393895"/>
            <a:ext cx="10733650" cy="5824025"/>
          </a:xfrm>
        </p:spPr>
        <p:txBody>
          <a:bodyPr>
            <a:normAutofit lnSpcReduction="10000"/>
          </a:bodyPr>
          <a:lstStyle/>
          <a:p>
            <a:endParaRPr lang="en-US" dirty="0" smtClean="0">
              <a:solidFill>
                <a:srgbClr val="FF0000"/>
              </a:solidFill>
            </a:endParaRPr>
          </a:p>
          <a:p>
            <a:r>
              <a:rPr lang="en-US" sz="2800" b="1" dirty="0" smtClean="0">
                <a:solidFill>
                  <a:srgbClr val="FF0000"/>
                </a:solidFill>
              </a:rPr>
              <a:t>What happen after earthquake?</a:t>
            </a:r>
          </a:p>
          <a:p>
            <a:r>
              <a:rPr lang="en-US" sz="2800" b="1" dirty="0" smtClean="0"/>
              <a:t>Earthquakes can cause a lot more damage after the first shock. They are often followed by aftershocks, causing even more damage to already weakened buildings and roads. Land, especially hills, can also be damaged by earthquakes and result in devastating landslides and mudslides.</a:t>
            </a:r>
          </a:p>
          <a:p>
            <a:r>
              <a:rPr lang="en-US" sz="2800" b="1" dirty="0" smtClean="0">
                <a:solidFill>
                  <a:srgbClr val="FF0000"/>
                </a:solidFill>
              </a:rPr>
              <a:t>What are the cause and effects of earthquakes?</a:t>
            </a:r>
          </a:p>
          <a:p>
            <a:r>
              <a:rPr lang="en-US" sz="2800" b="1" dirty="0" smtClean="0"/>
              <a:t>It not only affects the health of the people but emotionally also make weak. Some environmental effects occur due to the earthquake are surface faulting, tectonic uplift and subsidence, tsunamis, soil liquefaction, ground resonance, landslides, etc. are linked to the </a:t>
            </a:r>
            <a:r>
              <a:rPr lang="en-US" sz="2800" b="1" dirty="0" err="1" smtClean="0"/>
              <a:t>tremblors</a:t>
            </a:r>
            <a:r>
              <a:rPr lang="en-US" sz="2800" b="1" dirty="0" smtClean="0"/>
              <a:t> or due to the shaking of the ground.</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5588" y="633046"/>
            <a:ext cx="5271164" cy="5237402"/>
          </a:xfrm>
        </p:spPr>
        <p:txBody>
          <a:bodyPr>
            <a:normAutofit/>
          </a:bodyPr>
          <a:lstStyle/>
          <a:p>
            <a:r>
              <a:rPr lang="en-US" b="1" dirty="0" smtClean="0">
                <a:solidFill>
                  <a:srgbClr val="FF0000"/>
                </a:solidFill>
              </a:rPr>
              <a:t>What should I NOT do during an earthquake?</a:t>
            </a:r>
            <a:endParaRPr lang="en-US" dirty="0" smtClean="0">
              <a:solidFill>
                <a:srgbClr val="FF0000"/>
              </a:solidFill>
            </a:endParaRPr>
          </a:p>
          <a:p>
            <a:r>
              <a:rPr lang="en-US" b="1" dirty="0" smtClean="0"/>
              <a:t>DO NOT</a:t>
            </a:r>
            <a:r>
              <a:rPr lang="en-US" dirty="0" smtClean="0"/>
              <a:t> turn on the gas again if </a:t>
            </a:r>
            <a:r>
              <a:rPr lang="en-US" b="1" dirty="0" smtClean="0"/>
              <a:t>you</a:t>
            </a:r>
            <a:r>
              <a:rPr lang="en-US" dirty="0" smtClean="0"/>
              <a:t> turned it off; let the gas company </a:t>
            </a:r>
            <a:r>
              <a:rPr lang="en-US" b="1" dirty="0" smtClean="0"/>
              <a:t>do</a:t>
            </a:r>
            <a:r>
              <a:rPr lang="en-US" dirty="0" smtClean="0"/>
              <a:t> it.</a:t>
            </a:r>
          </a:p>
          <a:p>
            <a:r>
              <a:rPr lang="en-US" b="1" dirty="0" smtClean="0"/>
              <a:t>DO NOT</a:t>
            </a:r>
            <a:r>
              <a:rPr lang="en-US" dirty="0" smtClean="0"/>
              <a:t> use matches, lighters, camp stoves or barbecues, electrical equipment, appliances UNTIL </a:t>
            </a:r>
            <a:r>
              <a:rPr lang="en-US" b="1" dirty="0" smtClean="0"/>
              <a:t>you</a:t>
            </a:r>
            <a:r>
              <a:rPr lang="en-US" dirty="0" smtClean="0"/>
              <a:t> are sure there are no gas leaks. ...</a:t>
            </a:r>
          </a:p>
          <a:p>
            <a:r>
              <a:rPr lang="en-US" b="1" dirty="0" smtClean="0"/>
              <a:t>DO NOT</a:t>
            </a:r>
            <a:r>
              <a:rPr lang="en-US" dirty="0" smtClean="0"/>
              <a:t> use your telephone, EXCEPT for a medical or fire emergency.</a:t>
            </a:r>
            <a:endParaRPr lang="en-US" dirty="0"/>
          </a:p>
        </p:txBody>
      </p:sp>
      <p:sp>
        <p:nvSpPr>
          <p:cNvPr id="4" name="Content Placeholder 3"/>
          <p:cNvSpPr>
            <a:spLocks noGrp="1"/>
          </p:cNvSpPr>
          <p:nvPr>
            <p:ph sz="half" idx="2"/>
          </p:nvPr>
        </p:nvSpPr>
        <p:spPr>
          <a:xfrm>
            <a:off x="6181344" y="590843"/>
            <a:ext cx="5241622" cy="5279605"/>
          </a:xfrm>
        </p:spPr>
        <p:txBody>
          <a:bodyPr>
            <a:normAutofit/>
          </a:bodyPr>
          <a:lstStyle/>
          <a:p>
            <a:r>
              <a:rPr lang="en-US" b="1" dirty="0" smtClean="0">
                <a:solidFill>
                  <a:srgbClr val="FF0000"/>
                </a:solidFill>
              </a:rPr>
              <a:t>What should I NOT do during an earthquake?</a:t>
            </a:r>
            <a:endParaRPr lang="en-US" dirty="0" smtClean="0">
              <a:solidFill>
                <a:srgbClr val="FF0000"/>
              </a:solidFill>
            </a:endParaRPr>
          </a:p>
          <a:p>
            <a:r>
              <a:rPr lang="en-US" b="1" dirty="0" smtClean="0"/>
              <a:t>DO NOT</a:t>
            </a:r>
            <a:r>
              <a:rPr lang="en-US" dirty="0" smtClean="0"/>
              <a:t> turn on the gas again if </a:t>
            </a:r>
            <a:r>
              <a:rPr lang="en-US" b="1" dirty="0" smtClean="0"/>
              <a:t>you</a:t>
            </a:r>
            <a:r>
              <a:rPr lang="en-US" dirty="0" smtClean="0"/>
              <a:t> turned it off; let the gas company </a:t>
            </a:r>
            <a:r>
              <a:rPr lang="en-US" b="1" dirty="0" smtClean="0"/>
              <a:t>do</a:t>
            </a:r>
            <a:r>
              <a:rPr lang="en-US" dirty="0" smtClean="0"/>
              <a:t> it.</a:t>
            </a:r>
          </a:p>
          <a:p>
            <a:r>
              <a:rPr lang="en-US" b="1" dirty="0" smtClean="0"/>
              <a:t>DO NOT</a:t>
            </a:r>
            <a:r>
              <a:rPr lang="en-US" dirty="0" smtClean="0"/>
              <a:t> use matches, lighters, camp stoves or barbecues, electrical equipment, appliances UNTIL </a:t>
            </a:r>
            <a:r>
              <a:rPr lang="en-US" b="1" dirty="0" smtClean="0"/>
              <a:t>you</a:t>
            </a:r>
            <a:r>
              <a:rPr lang="en-US" dirty="0" smtClean="0"/>
              <a:t> are sure there are no gas leaks. ...</a:t>
            </a:r>
          </a:p>
          <a:p>
            <a:r>
              <a:rPr lang="en-US" b="1" dirty="0" smtClean="0"/>
              <a:t>DO NOT</a:t>
            </a:r>
            <a:r>
              <a:rPr lang="en-US" dirty="0" smtClean="0"/>
              <a:t> use your telephone, EXCEPT for a medical or fire emergency.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5249" y="450166"/>
            <a:ext cx="5341503" cy="5838092"/>
          </a:xfrm>
        </p:spPr>
        <p:txBody>
          <a:bodyPr>
            <a:normAutofit fontScale="85000" lnSpcReduction="10000"/>
          </a:bodyPr>
          <a:lstStyle/>
          <a:p>
            <a:endParaRPr lang="en-US" b="1" dirty="0" smtClean="0"/>
          </a:p>
          <a:p>
            <a:r>
              <a:rPr lang="en-US" b="1" dirty="0" smtClean="0">
                <a:solidFill>
                  <a:srgbClr val="FF0000"/>
                </a:solidFill>
              </a:rPr>
              <a:t>What are the three steps to prepare for an earthquake?</a:t>
            </a:r>
          </a:p>
          <a:p>
            <a:r>
              <a:rPr lang="en-US" b="1" dirty="0" smtClean="0">
                <a:solidFill>
                  <a:srgbClr val="0000CC"/>
                </a:solidFill>
              </a:rPr>
              <a:t>Six Ways to Plan Ahead</a:t>
            </a:r>
          </a:p>
          <a:p>
            <a:r>
              <a:rPr lang="en-US" b="1" dirty="0" smtClean="0"/>
              <a:t>Check for Hazards in the Home. Fasten shelves securely to walls. ...</a:t>
            </a:r>
          </a:p>
          <a:p>
            <a:r>
              <a:rPr lang="en-US" b="1" dirty="0" smtClean="0"/>
              <a:t>Identify Safe Places Indoors and Outdoors. Under sturdy furniture such as a heavy desk or table. ...</a:t>
            </a:r>
          </a:p>
          <a:p>
            <a:r>
              <a:rPr lang="en-US" b="1" dirty="0" smtClean="0"/>
              <a:t>Educate Yourself and Family Members. ...</a:t>
            </a:r>
          </a:p>
          <a:p>
            <a:r>
              <a:rPr lang="en-US" b="1" dirty="0" smtClean="0"/>
              <a:t>Have Disaster Supplies on Hand. ...</a:t>
            </a:r>
          </a:p>
          <a:p>
            <a:r>
              <a:rPr lang="en-US" b="1" dirty="0" smtClean="0"/>
              <a:t>Develop an Emergency Communication Plan. ...</a:t>
            </a:r>
          </a:p>
          <a:p>
            <a:r>
              <a:rPr lang="en-US" b="1" dirty="0" smtClean="0"/>
              <a:t>Help Your Community Get Ready.</a:t>
            </a:r>
          </a:p>
          <a:p>
            <a:r>
              <a:rPr lang="en-US" b="1" dirty="0" smtClean="0"/>
              <a:t/>
            </a:r>
            <a:br>
              <a:rPr lang="en-US" b="1" dirty="0" smtClean="0"/>
            </a:br>
            <a:endParaRPr lang="en-US" b="1" dirty="0"/>
          </a:p>
        </p:txBody>
      </p:sp>
      <p:sp>
        <p:nvSpPr>
          <p:cNvPr id="4" name="Content Placeholder 3"/>
          <p:cNvSpPr>
            <a:spLocks noGrp="1"/>
          </p:cNvSpPr>
          <p:nvPr>
            <p:ph sz="half" idx="2"/>
          </p:nvPr>
        </p:nvSpPr>
        <p:spPr>
          <a:xfrm>
            <a:off x="6181344" y="464234"/>
            <a:ext cx="5410434" cy="5852160"/>
          </a:xfrm>
        </p:spPr>
        <p:txBody>
          <a:bodyPr>
            <a:normAutofit fontScale="85000" lnSpcReduction="10000"/>
          </a:bodyPr>
          <a:lstStyle/>
          <a:p>
            <a:endParaRPr lang="en-US" dirty="0" smtClean="0"/>
          </a:p>
          <a:p>
            <a:r>
              <a:rPr lang="en-US" sz="2800" b="1" dirty="0" smtClean="0">
                <a:solidFill>
                  <a:srgbClr val="FF0000"/>
                </a:solidFill>
              </a:rPr>
              <a:t>How do humans cause earthquakes?</a:t>
            </a:r>
          </a:p>
          <a:p>
            <a:r>
              <a:rPr lang="en-US" sz="2800" b="1" dirty="0" smtClean="0"/>
              <a:t>Mining, dam building, and </a:t>
            </a:r>
            <a:r>
              <a:rPr lang="en-US" sz="2800" b="1" dirty="0" err="1" smtClean="0"/>
              <a:t>fracking</a:t>
            </a:r>
            <a:r>
              <a:rPr lang="en-US" sz="2800" b="1" dirty="0" smtClean="0"/>
              <a:t> are among the causes.</a:t>
            </a:r>
            <a:br>
              <a:rPr lang="en-US" sz="2800" b="1" dirty="0" smtClean="0"/>
            </a:br>
            <a:r>
              <a:rPr lang="en-US" sz="2800" b="1" dirty="0" smtClean="0"/>
              <a:t/>
            </a:r>
            <a:br>
              <a:rPr lang="en-US" sz="2800" b="1" dirty="0" smtClean="0"/>
            </a:br>
            <a:r>
              <a:rPr lang="en-US" sz="2800" b="1" dirty="0" smtClean="0"/>
              <a:t>Just like earthquakes caused by nature, human-induced earthquakes have the potential to be dangerous, even deadly. And geologists are only just beginning to understand the repercussions these quakes could have on people and the environment.</a:t>
            </a:r>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9317" y="562708"/>
            <a:ext cx="5327435" cy="5753686"/>
          </a:xfrm>
        </p:spPr>
        <p:txBody>
          <a:bodyPr>
            <a:normAutofit lnSpcReduction="10000"/>
          </a:bodyPr>
          <a:lstStyle/>
          <a:p>
            <a:r>
              <a:rPr lang="en-US" sz="2800" b="1" dirty="0" smtClean="0">
                <a:solidFill>
                  <a:srgbClr val="FF0000"/>
                </a:solidFill>
              </a:rPr>
              <a:t>What are the disadvantages of earthquake?</a:t>
            </a:r>
          </a:p>
          <a:p>
            <a:r>
              <a:rPr lang="en-US" sz="2800" b="1" dirty="0" smtClean="0"/>
              <a:t>Earthquakes can be very dangerous, if you are in the wrong place. They can make buildings fall down and set off landslides, as well as having many other deadly effects. ... The higher the number on the scale, the more powerful the quake. The more powerful a quake is, the more damage it can cause.</a:t>
            </a:r>
          </a:p>
          <a:p>
            <a:endParaRPr lang="en-US" sz="2800" b="1" dirty="0"/>
          </a:p>
        </p:txBody>
      </p:sp>
      <p:sp>
        <p:nvSpPr>
          <p:cNvPr id="4" name="Content Placeholder 3"/>
          <p:cNvSpPr>
            <a:spLocks noGrp="1"/>
          </p:cNvSpPr>
          <p:nvPr>
            <p:ph sz="half" idx="2"/>
          </p:nvPr>
        </p:nvSpPr>
        <p:spPr>
          <a:xfrm>
            <a:off x="6181344" y="618978"/>
            <a:ext cx="5269758" cy="5598942"/>
          </a:xfrm>
        </p:spPr>
        <p:txBody>
          <a:bodyPr>
            <a:normAutofit lnSpcReduction="10000"/>
          </a:bodyPr>
          <a:lstStyle/>
          <a:p>
            <a:r>
              <a:rPr lang="en-US" sz="2800" b="1" dirty="0" smtClean="0">
                <a:solidFill>
                  <a:srgbClr val="FF0000"/>
                </a:solidFill>
              </a:rPr>
              <a:t>What are the 4 types of earthquakes?</a:t>
            </a:r>
          </a:p>
          <a:p>
            <a:r>
              <a:rPr lang="en-US" sz="2800" b="1" dirty="0" smtClean="0"/>
              <a:t>There are four different types of earthquakes: Tectonic, volcanic, collapse and explosion. A tectonic earthquake is one that occurs when the earth's crust breaks due to geological forces on rocks and adjoining plates that cause physical and chemical changes.</a:t>
            </a:r>
          </a:p>
          <a:p>
            <a:endParaRPr 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SHOK RAJ\Desktop\earthquake india 1.gif"/>
          <p:cNvPicPr>
            <a:picLocks noGrp="1" noChangeAspect="1" noChangeArrowheads="1"/>
          </p:cNvPicPr>
          <p:nvPr>
            <p:ph sz="half" idx="1"/>
          </p:nvPr>
        </p:nvPicPr>
        <p:blipFill>
          <a:blip r:embed="rId2"/>
          <a:srcRect/>
          <a:stretch>
            <a:fillRect/>
          </a:stretch>
        </p:blipFill>
        <p:spPr bwMode="auto">
          <a:xfrm>
            <a:off x="0" y="0"/>
            <a:ext cx="5175307" cy="6858000"/>
          </a:xfrm>
          <a:prstGeom prst="rect">
            <a:avLst/>
          </a:prstGeom>
          <a:noFill/>
        </p:spPr>
      </p:pic>
      <p:pic>
        <p:nvPicPr>
          <p:cNvPr id="41987" name="Picture 3" descr="C:\Users\ASHOK RAJ\Desktop\Distribution-of-Earthquake-events-mainshocks-only-in-and-around-India-Kolathayar-and.png"/>
          <p:cNvPicPr>
            <a:picLocks noChangeAspect="1" noChangeArrowheads="1"/>
          </p:cNvPicPr>
          <p:nvPr/>
        </p:nvPicPr>
        <p:blipFill>
          <a:blip r:embed="rId3"/>
          <a:srcRect/>
          <a:stretch>
            <a:fillRect/>
          </a:stretch>
        </p:blipFill>
        <p:spPr bwMode="auto">
          <a:xfrm>
            <a:off x="5187901" y="0"/>
            <a:ext cx="7004099"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0" name="Picture 2" descr="C:\Users\ASHOK RAJ\Desktop\volcanos and earthquakes.jpg"/>
          <p:cNvPicPr>
            <a:picLocks noGrp="1" noChangeAspect="1" noChangeArrowheads="1"/>
          </p:cNvPicPr>
          <p:nvPr>
            <p:ph sz="half" idx="1"/>
          </p:nvPr>
        </p:nvPicPr>
        <p:blipFill>
          <a:blip r:embed="rId2"/>
          <a:srcRect/>
          <a:stretch>
            <a:fillRect/>
          </a:stretch>
        </p:blipFill>
        <p:spPr bwMode="auto">
          <a:xfrm>
            <a:off x="0" y="0"/>
            <a:ext cx="6227641" cy="6858000"/>
          </a:xfrm>
          <a:prstGeom prst="rect">
            <a:avLst/>
          </a:prstGeom>
          <a:noFill/>
        </p:spPr>
      </p:pic>
      <p:pic>
        <p:nvPicPr>
          <p:cNvPr id="43011" name="Picture 3" descr="C:\Users\ASHOK RAJ\Desktop\world earthquakes 3.jpg"/>
          <p:cNvPicPr>
            <a:picLocks noGrp="1" noChangeAspect="1" noChangeArrowheads="1"/>
          </p:cNvPicPr>
          <p:nvPr>
            <p:ph sz="half" idx="2"/>
          </p:nvPr>
        </p:nvPicPr>
        <p:blipFill>
          <a:blip r:embed="rId3"/>
          <a:srcRect/>
          <a:stretch>
            <a:fillRect/>
          </a:stretch>
        </p:blipFill>
        <p:spPr bwMode="auto">
          <a:xfrm>
            <a:off x="6105378" y="0"/>
            <a:ext cx="6086622"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descr="C:\Users\ASHOK RAJ\Desktop\india-map-majorearthquake.jpg"/>
          <p:cNvPicPr>
            <a:picLocks noGrp="1" noChangeAspect="1" noChangeArrowheads="1"/>
          </p:cNvPicPr>
          <p:nvPr>
            <p:ph sz="half" idx="1"/>
          </p:nvPr>
        </p:nvPicPr>
        <p:blipFill>
          <a:blip r:embed="rId2"/>
          <a:srcRect/>
          <a:stretch>
            <a:fillRect/>
          </a:stretch>
        </p:blipFill>
        <p:spPr bwMode="auto">
          <a:xfrm>
            <a:off x="0" y="0"/>
            <a:ext cx="6696222" cy="6858000"/>
          </a:xfrm>
          <a:prstGeom prst="rect">
            <a:avLst/>
          </a:prstGeom>
          <a:noFill/>
        </p:spPr>
      </p:pic>
      <p:pic>
        <p:nvPicPr>
          <p:cNvPr id="44035" name="Picture 3" descr="C:\Users\ASHOK RAJ\Desktop\bhuj-gujarat 2.jpg"/>
          <p:cNvPicPr>
            <a:picLocks noGrp="1" noChangeAspect="1" noChangeArrowheads="1"/>
          </p:cNvPicPr>
          <p:nvPr>
            <p:ph sz="half" idx="2"/>
          </p:nvPr>
        </p:nvPicPr>
        <p:blipFill>
          <a:blip r:embed="rId3"/>
          <a:srcRect/>
          <a:stretch>
            <a:fillRect/>
          </a:stretch>
        </p:blipFill>
        <p:spPr bwMode="auto">
          <a:xfrm>
            <a:off x="6691552" y="0"/>
            <a:ext cx="5500448" cy="696840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SHOK RAJ\Desktop\photo 8.jpg"/>
          <p:cNvPicPr>
            <a:picLocks noGrp="1" noChangeAspect="1" noChangeArrowheads="1"/>
          </p:cNvPicPr>
          <p:nvPr>
            <p:ph sz="half" idx="1"/>
          </p:nvPr>
        </p:nvPicPr>
        <p:blipFill>
          <a:blip r:embed="rId2"/>
          <a:srcRect/>
          <a:stretch>
            <a:fillRect/>
          </a:stretch>
        </p:blipFill>
        <p:spPr bwMode="auto">
          <a:xfrm>
            <a:off x="351692" y="520505"/>
            <a:ext cx="3545058" cy="2488724"/>
          </a:xfrm>
          <a:prstGeom prst="rect">
            <a:avLst/>
          </a:prstGeom>
          <a:noFill/>
        </p:spPr>
      </p:pic>
      <p:pic>
        <p:nvPicPr>
          <p:cNvPr id="45059" name="Picture 3" descr="C:\Users\ASHOK RAJ\Desktop\photo 10.jpg"/>
          <p:cNvPicPr>
            <a:picLocks noGrp="1" noChangeAspect="1" noChangeArrowheads="1"/>
          </p:cNvPicPr>
          <p:nvPr>
            <p:ph sz="half" idx="2"/>
          </p:nvPr>
        </p:nvPicPr>
        <p:blipFill>
          <a:blip r:embed="rId3"/>
          <a:srcRect/>
          <a:stretch>
            <a:fillRect/>
          </a:stretch>
        </p:blipFill>
        <p:spPr bwMode="auto">
          <a:xfrm>
            <a:off x="3910819" y="506437"/>
            <a:ext cx="4258746" cy="2461846"/>
          </a:xfrm>
          <a:prstGeom prst="rect">
            <a:avLst/>
          </a:prstGeom>
          <a:noFill/>
        </p:spPr>
      </p:pic>
      <p:pic>
        <p:nvPicPr>
          <p:cNvPr id="45060" name="Picture 4" descr="C:\Users\ASHOK RAJ\Desktop\photo6.jpg"/>
          <p:cNvPicPr>
            <a:picLocks noChangeAspect="1" noChangeArrowheads="1"/>
          </p:cNvPicPr>
          <p:nvPr/>
        </p:nvPicPr>
        <p:blipFill>
          <a:blip r:embed="rId4"/>
          <a:srcRect/>
          <a:stretch>
            <a:fillRect/>
          </a:stretch>
        </p:blipFill>
        <p:spPr bwMode="auto">
          <a:xfrm>
            <a:off x="8168420" y="590842"/>
            <a:ext cx="3465561" cy="2284975"/>
          </a:xfrm>
          <a:prstGeom prst="rect">
            <a:avLst/>
          </a:prstGeom>
          <a:noFill/>
        </p:spPr>
      </p:pic>
      <p:pic>
        <p:nvPicPr>
          <p:cNvPr id="45061" name="Picture 5" descr="C:\Users\ASHOK RAJ\Desktop\photo 5.jpg"/>
          <p:cNvPicPr>
            <a:picLocks noChangeAspect="1" noChangeArrowheads="1"/>
          </p:cNvPicPr>
          <p:nvPr/>
        </p:nvPicPr>
        <p:blipFill>
          <a:blip r:embed="rId5"/>
          <a:srcRect/>
          <a:stretch>
            <a:fillRect/>
          </a:stretch>
        </p:blipFill>
        <p:spPr bwMode="auto">
          <a:xfrm>
            <a:off x="407963" y="2996418"/>
            <a:ext cx="4586067" cy="3362179"/>
          </a:xfrm>
          <a:prstGeom prst="rect">
            <a:avLst/>
          </a:prstGeom>
          <a:noFill/>
        </p:spPr>
      </p:pic>
      <p:pic>
        <p:nvPicPr>
          <p:cNvPr id="45062" name="Picture 6" descr="C:\Users\ASHOK RAJ\Desktop\photo 7.jpg"/>
          <p:cNvPicPr>
            <a:picLocks noChangeAspect="1" noChangeArrowheads="1"/>
          </p:cNvPicPr>
          <p:nvPr/>
        </p:nvPicPr>
        <p:blipFill>
          <a:blip r:embed="rId6"/>
          <a:srcRect/>
          <a:stretch>
            <a:fillRect/>
          </a:stretch>
        </p:blipFill>
        <p:spPr bwMode="auto">
          <a:xfrm>
            <a:off x="4839286" y="2954215"/>
            <a:ext cx="3234103" cy="3348111"/>
          </a:xfrm>
          <a:prstGeom prst="rect">
            <a:avLst/>
          </a:prstGeom>
          <a:noFill/>
        </p:spPr>
      </p:pic>
      <p:pic>
        <p:nvPicPr>
          <p:cNvPr id="45063" name="Picture 7" descr="C:\Users\ASHOK RAJ\Desktop\4 quakes.jpg"/>
          <p:cNvPicPr>
            <a:picLocks noChangeAspect="1" noChangeArrowheads="1"/>
          </p:cNvPicPr>
          <p:nvPr/>
        </p:nvPicPr>
        <p:blipFill>
          <a:blip r:embed="rId7"/>
          <a:srcRect/>
          <a:stretch>
            <a:fillRect/>
          </a:stretch>
        </p:blipFill>
        <p:spPr bwMode="auto">
          <a:xfrm>
            <a:off x="8060788" y="2855742"/>
            <a:ext cx="3601329" cy="348878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660066"/>
                </a:solidFill>
                <a:latin typeface="Adobe Caslon Pro Bold" panose="0205070206050A020403" pitchFamily="18" charset="0"/>
              </a:rPr>
              <a:t>Thank you</a:t>
            </a:r>
            <a:endParaRPr lang="en-IN" sz="8000" b="1" dirty="0">
              <a:solidFill>
                <a:srgbClr val="660066"/>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0" y="622935"/>
            <a:ext cx="11078845" cy="5694045"/>
          </a:xfrm>
        </p:spPr>
        <p:txBody>
          <a:bodyPr>
            <a:noAutofit/>
          </a:bodyPr>
          <a:lstStyle/>
          <a:p>
            <a:r>
              <a:rPr lang="en-US" sz="3200" b="1" dirty="0" smtClean="0">
                <a:solidFill>
                  <a:srgbClr val="FF0000"/>
                </a:solidFill>
              </a:rPr>
              <a:t>  </a:t>
            </a:r>
            <a:r>
              <a:rPr lang="en-US" sz="2800" b="1" dirty="0" smtClean="0">
                <a:solidFill>
                  <a:srgbClr val="FF0000"/>
                </a:solidFill>
              </a:rPr>
              <a:t>What is the geomorphic process of an earthquake?</a:t>
            </a:r>
          </a:p>
          <a:p>
            <a:r>
              <a:rPr lang="en-US" sz="2800" b="1" dirty="0" smtClean="0"/>
              <a:t>Earthquakes are usually caused when rock underground suddenly breaks along a fault. This sudden release of energy causes the seismic waves that make the ground shake. When two blocks of rock or two plates are rubbing against each other, they stick a little. They don't just slide smoothly; the rocks catch on each other.</a:t>
            </a:r>
          </a:p>
          <a:p>
            <a:r>
              <a:rPr lang="en-US" sz="2800" b="1" dirty="0" smtClean="0">
                <a:solidFill>
                  <a:srgbClr val="FF0000"/>
                </a:solidFill>
              </a:rPr>
              <a:t>What is meant by earthquake?</a:t>
            </a:r>
          </a:p>
          <a:p>
            <a:r>
              <a:rPr lang="en-US" sz="2800" b="1" dirty="0" smtClean="0"/>
              <a:t>Earthquake is a term used to describe both sudden slip on a fault, and the resulting ground shaking and radiated seismic energy caused by the slip, or by volcanic or magmatic activity, or other sudden stress changes in the earth.</a:t>
            </a:r>
          </a:p>
          <a:p>
            <a:endParaRPr lang="en-US" sz="2800" dirty="0" smtClean="0"/>
          </a:p>
          <a:p>
            <a:r>
              <a:rPr lang="en-US" sz="2800" dirty="0" smtClean="0"/>
              <a:t/>
            </a:r>
            <a:br>
              <a:rPr lang="en-US" sz="2800" dirty="0" smtClean="0"/>
            </a:br>
            <a:endParaRPr lang="en-US" sz="2800" b="1" dirty="0"/>
          </a:p>
        </p:txBody>
      </p:sp>
      <p:sp>
        <p:nvSpPr>
          <p:cNvPr id="4" name="Rectangle 3"/>
          <p:cNvSpPr/>
          <p:nvPr/>
        </p:nvSpPr>
        <p:spPr>
          <a:xfrm>
            <a:off x="787791" y="633046"/>
            <a:ext cx="10705514" cy="2677656"/>
          </a:xfrm>
          <a:prstGeom prst="rect">
            <a:avLst/>
          </a:prstGeom>
        </p:spPr>
        <p:txBody>
          <a:bodyPr wrap="square">
            <a:spAutoFit/>
          </a:bodyPr>
          <a:lstStyle/>
          <a:p>
            <a:pPr fontAlgn="base"/>
            <a:endParaRPr lang="en-US" sz="2000" dirty="0" smtClean="0"/>
          </a:p>
          <a:p>
            <a:pPr fontAlgn="base"/>
            <a:endParaRPr lang="en-US" sz="2000" dirty="0" smtClean="0"/>
          </a:p>
          <a:p>
            <a:pPr fontAlgn="base"/>
            <a:endParaRPr lang="en-US" sz="2000"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a:p>
        </p:txBody>
      </p:sp>
      <p:sp>
        <p:nvSpPr>
          <p:cNvPr id="5" name="Rectangle 4"/>
          <p:cNvSpPr/>
          <p:nvPr/>
        </p:nvSpPr>
        <p:spPr>
          <a:xfrm>
            <a:off x="3048000" y="2967335"/>
            <a:ext cx="6096000" cy="646331"/>
          </a:xfrm>
          <a:prstGeom prst="rect">
            <a:avLst/>
          </a:prstGeom>
        </p:spPr>
        <p:txBody>
          <a:bodyPr>
            <a:spAutoFit/>
          </a:bodyPr>
          <a:lstStyle/>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452" y="450165"/>
            <a:ext cx="10888394" cy="5809957"/>
          </a:xfrm>
        </p:spPr>
        <p:txBody>
          <a:bodyPr>
            <a:normAutofit lnSpcReduction="10000"/>
          </a:bodyPr>
          <a:lstStyle/>
          <a:p>
            <a:endParaRPr lang="en-US" dirty="0" smtClean="0"/>
          </a:p>
          <a:p>
            <a:r>
              <a:rPr lang="en-US" b="1" dirty="0" smtClean="0">
                <a:solidFill>
                  <a:srgbClr val="FF0000"/>
                </a:solidFill>
              </a:rPr>
              <a:t>What is an earthquake Why is it called as seismic activity?</a:t>
            </a:r>
          </a:p>
          <a:p>
            <a:r>
              <a:rPr lang="en-US" b="1" dirty="0" smtClean="0"/>
              <a:t>In its most general sense, the word earthquake is used to describe any seismic event—whether natural or caused by humans—that generates seismic waves. Earthquakes are caused mostly by rupture of geological faults but also by other events such as volcanic activity, landslides, mine blasts, and nuclear tests.</a:t>
            </a:r>
          </a:p>
          <a:p>
            <a:r>
              <a:rPr lang="en-US" b="1" dirty="0" smtClean="0">
                <a:solidFill>
                  <a:srgbClr val="FF0000"/>
                </a:solidFill>
              </a:rPr>
              <a:t>Causes of Earthquakes in General:</a:t>
            </a:r>
          </a:p>
          <a:p>
            <a:r>
              <a:rPr lang="en-US" b="1" dirty="0" smtClean="0"/>
              <a:t>Induced Earthquakes. Induced quakes are caused by human activity, like tunnel construction, filling reservoirs and implementing geothermal or </a:t>
            </a:r>
            <a:r>
              <a:rPr lang="en-US" b="1" dirty="0" err="1" smtClean="0"/>
              <a:t>fracking</a:t>
            </a:r>
            <a:r>
              <a:rPr lang="en-US" b="1" dirty="0" smtClean="0"/>
              <a:t> projects.</a:t>
            </a:r>
          </a:p>
          <a:p>
            <a:r>
              <a:rPr lang="en-US" b="1" dirty="0" smtClean="0"/>
              <a:t>Volcanic Earthquakes. Volcanic quakes are associated with active volcanism. ...</a:t>
            </a:r>
          </a:p>
          <a:p>
            <a:r>
              <a:rPr lang="en-US" b="1" dirty="0" smtClean="0"/>
              <a:t>Collapse Earthquakes.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993" y="703384"/>
            <a:ext cx="10480431" cy="5539978"/>
          </a:xfrm>
          <a:prstGeom prst="rect">
            <a:avLst/>
          </a:prstGeom>
        </p:spPr>
        <p:txBody>
          <a:bodyPr wrap="square">
            <a:spAutoFit/>
          </a:bodyPr>
          <a:lstStyle/>
          <a:p>
            <a:r>
              <a:rPr lang="en-US" sz="2400" b="1" dirty="0" smtClean="0">
                <a:solidFill>
                  <a:srgbClr val="FF0000"/>
                </a:solidFill>
              </a:rPr>
              <a:t>Things that cause earthquakes</a:t>
            </a:r>
          </a:p>
          <a:p>
            <a:r>
              <a:rPr lang="en-US" sz="2400" b="1" dirty="0" smtClean="0"/>
              <a:t>Groundwater extraction – decrease in pore pressure.</a:t>
            </a:r>
          </a:p>
          <a:p>
            <a:r>
              <a:rPr lang="en-US" sz="2400" b="1" dirty="0" smtClean="0"/>
              <a:t>Groundwater – increase in pore pressure.</a:t>
            </a:r>
          </a:p>
          <a:p>
            <a:r>
              <a:rPr lang="en-US" sz="2400" b="1" dirty="0" smtClean="0"/>
              <a:t>Heavy rain.</a:t>
            </a:r>
          </a:p>
          <a:p>
            <a:r>
              <a:rPr lang="en-US" sz="2400" b="1" dirty="0" smtClean="0"/>
              <a:t>Pore fluid flow.</a:t>
            </a:r>
          </a:p>
          <a:p>
            <a:r>
              <a:rPr lang="en-US" sz="2400" b="1" dirty="0" smtClean="0"/>
              <a:t>High CO2 pressure.</a:t>
            </a:r>
          </a:p>
          <a:p>
            <a:r>
              <a:rPr lang="en-US" sz="2400" b="1" dirty="0" smtClean="0"/>
              <a:t>Building dams.</a:t>
            </a:r>
          </a:p>
          <a:p>
            <a:r>
              <a:rPr lang="en-US" sz="2400" b="1" dirty="0" smtClean="0"/>
              <a:t>Earthquakes.</a:t>
            </a:r>
          </a:p>
          <a:p>
            <a:r>
              <a:rPr lang="en-US" sz="2400" b="1" dirty="0" smtClean="0"/>
              <a:t>No earthquakes (Seismic quiescence)</a:t>
            </a:r>
          </a:p>
          <a:p>
            <a:endParaRPr lang="en-US" sz="2400" b="1" dirty="0" smtClean="0"/>
          </a:p>
          <a:p>
            <a:r>
              <a:rPr lang="en-US" sz="2400" b="1" dirty="0" smtClean="0">
                <a:solidFill>
                  <a:srgbClr val="FF0000"/>
                </a:solidFill>
              </a:rPr>
              <a:t>What are the main causes of earthquake?</a:t>
            </a:r>
          </a:p>
          <a:p>
            <a:endParaRPr lang="en-US" sz="2400" b="1" dirty="0" smtClean="0">
              <a:solidFill>
                <a:srgbClr val="FF0000"/>
              </a:solidFill>
            </a:endParaRPr>
          </a:p>
          <a:p>
            <a:r>
              <a:rPr lang="en-US" sz="2400" b="1" dirty="0" smtClean="0"/>
              <a:t>An earthquake is caused by a sudden slip on a fault. The tectonic plates are always slowly moving, but they get stuck at their edges due to friction.</a:t>
            </a:r>
          </a:p>
          <a:p>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642" y="694201"/>
            <a:ext cx="10623550" cy="5489575"/>
          </a:xfrm>
        </p:spPr>
        <p:txBody>
          <a:bodyPr>
            <a:noAutofit/>
          </a:bodyPr>
          <a:lstStyle/>
          <a:p>
            <a:pPr fontAlgn="base">
              <a:buNone/>
            </a:pPr>
            <a:r>
              <a:rPr lang="en-US" sz="2800" b="1" dirty="0" smtClean="0"/>
              <a:t>        </a:t>
            </a:r>
          </a:p>
        </p:txBody>
      </p:sp>
      <p:sp>
        <p:nvSpPr>
          <p:cNvPr id="4" name="Rectangle 3"/>
          <p:cNvSpPr/>
          <p:nvPr/>
        </p:nvSpPr>
        <p:spPr>
          <a:xfrm>
            <a:off x="633046" y="647113"/>
            <a:ext cx="10902462" cy="2893100"/>
          </a:xfrm>
          <a:prstGeom prst="rect">
            <a:avLst/>
          </a:prstGeom>
        </p:spPr>
        <p:txBody>
          <a:bodyPr wrap="square">
            <a:spAutoFit/>
          </a:bodyPr>
          <a:lstStyle/>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r>
              <a:rPr lang="en-US" sz="2000" dirty="0" smtClean="0"/>
              <a:t>      </a:t>
            </a:r>
            <a:endParaRPr lang="en-US" sz="2400" b="1" dirty="0"/>
          </a:p>
        </p:txBody>
      </p:sp>
      <p:sp>
        <p:nvSpPr>
          <p:cNvPr id="5" name="Rectangle 4"/>
          <p:cNvSpPr/>
          <p:nvPr/>
        </p:nvSpPr>
        <p:spPr>
          <a:xfrm>
            <a:off x="618977" y="520506"/>
            <a:ext cx="10930597" cy="7694414"/>
          </a:xfrm>
          <a:prstGeom prst="rect">
            <a:avLst/>
          </a:prstGeom>
        </p:spPr>
        <p:txBody>
          <a:bodyPr wrap="square">
            <a:spAutoFit/>
          </a:bodyPr>
          <a:lstStyle/>
          <a:p>
            <a:endParaRPr lang="en-US" sz="2800" dirty="0" smtClean="0"/>
          </a:p>
          <a:p>
            <a:r>
              <a:rPr lang="en-US" sz="2800" dirty="0" smtClean="0"/>
              <a:t>       </a:t>
            </a:r>
            <a:r>
              <a:rPr lang="en-US" sz="2800" b="1" dirty="0" smtClean="0"/>
              <a:t>The condition for an earthquake to occur is as follows: the tectonic force exceeds the sum of the fracture strength of rock, the friction force of fault boundary and the resistance from obstacles. Therefore, the shallow earthquake is characterized by plastic sliding of rocks that break through the obstacles.</a:t>
            </a:r>
          </a:p>
          <a:p>
            <a:endParaRPr lang="en-US" sz="2800" b="1" dirty="0" smtClean="0"/>
          </a:p>
          <a:p>
            <a:r>
              <a:rPr lang="en-US" sz="2800" b="1" dirty="0" smtClean="0">
                <a:solidFill>
                  <a:srgbClr val="FF0000"/>
                </a:solidFill>
              </a:rPr>
              <a:t>What causes tectonic plates to move?</a:t>
            </a:r>
          </a:p>
          <a:p>
            <a:endParaRPr lang="en-US" sz="2800" b="1" dirty="0" smtClean="0"/>
          </a:p>
          <a:p>
            <a:r>
              <a:rPr lang="en-US" sz="2800" b="1" dirty="0" smtClean="0"/>
              <a:t>The heat from radioactive processes within the planet's interior causes the plates to move, sometimes toward and sometimes away from each other. This movement is called plate motion, or tectonic shift.</a:t>
            </a:r>
          </a:p>
          <a:p>
            <a:endParaRPr lang="en-US" sz="2800" b="1" dirty="0" smtClean="0"/>
          </a:p>
          <a:p>
            <a:endParaRPr lang="en-US" sz="2800" b="1" dirty="0" smtClean="0"/>
          </a:p>
          <a:p>
            <a:endParaRPr lang="en-US" sz="2800" dirty="0" smtClean="0"/>
          </a:p>
          <a:p>
            <a:endParaRPr lang="en-US" sz="28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sp>
        <p:nvSpPr>
          <p:cNvPr id="5" name="Content Placeholder 4"/>
          <p:cNvSpPr>
            <a:spLocks noGrp="1"/>
          </p:cNvSpPr>
          <p:nvPr>
            <p:ph sz="half" idx="2"/>
          </p:nvPr>
        </p:nvSpPr>
        <p:spPr>
          <a:xfrm>
            <a:off x="773723" y="618978"/>
            <a:ext cx="10803988" cy="5613010"/>
          </a:xfrm>
        </p:spPr>
        <p:txBody>
          <a:bodyPr>
            <a:normAutofit lnSpcReduction="10000"/>
          </a:bodyPr>
          <a:lstStyle/>
          <a:p>
            <a:r>
              <a:rPr lang="en-US" sz="2800" b="1" dirty="0" smtClean="0">
                <a:solidFill>
                  <a:srgbClr val="FF0000"/>
                </a:solidFill>
              </a:rPr>
              <a:t>What is the example of earthquake?</a:t>
            </a:r>
          </a:p>
          <a:p>
            <a:r>
              <a:rPr lang="en-US" sz="2800" b="1" dirty="0" smtClean="0"/>
              <a:t>The San Andreas fault has been the cause behind a number of significant earthquakes, such as the San Francisco Earthquake in 1906, and the Loma </a:t>
            </a:r>
            <a:r>
              <a:rPr lang="en-US" sz="2800" b="1" dirty="0" err="1" smtClean="0"/>
              <a:t>Prieta</a:t>
            </a:r>
            <a:r>
              <a:rPr lang="en-US" sz="2800" b="1" dirty="0" smtClean="0"/>
              <a:t> Earthquake in 1989. A shaking in San Francisco that measures 3.2 on the Richter scale is an example of an earthquake.</a:t>
            </a:r>
          </a:p>
          <a:p>
            <a:r>
              <a:rPr lang="en-US" sz="2800" b="1" dirty="0" smtClean="0">
                <a:solidFill>
                  <a:srgbClr val="FF0000"/>
                </a:solidFill>
              </a:rPr>
              <a:t>Where is the origin of an earthquake?</a:t>
            </a:r>
          </a:p>
          <a:p>
            <a:r>
              <a:rPr lang="en-US" sz="2800" b="1" dirty="0" smtClean="0"/>
              <a:t>The location below the earth's surface where the earthquake starts is called the hypocenter, and the location directly above it on the surface of the earth is called the epicenter. Sometimes an earthquake has foreshocks. These are smaller earthquakes that happen in the same place as the larger earthquake that follows.</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790" y="590843"/>
            <a:ext cx="10803988" cy="5655212"/>
          </a:xfrm>
        </p:spPr>
        <p:txBody>
          <a:bodyPr>
            <a:noAutofit/>
          </a:bodyPr>
          <a:lstStyle/>
          <a:p>
            <a:r>
              <a:rPr lang="en-US" b="1" dirty="0" smtClean="0">
                <a:solidFill>
                  <a:srgbClr val="FF0000"/>
                </a:solidFill>
              </a:rPr>
              <a:t>What are two kinds of earthquake?</a:t>
            </a:r>
          </a:p>
          <a:p>
            <a:r>
              <a:rPr lang="en-US" b="1" dirty="0" smtClean="0"/>
              <a:t>There are two main types of earthquakes: natural and man-made. Naturally occurring(tectonic) earthquakes occur along tectonic plate lines(fault lines) while man-made earthquakes are always related to explosions detonated by man.</a:t>
            </a:r>
          </a:p>
          <a:p>
            <a:r>
              <a:rPr lang="en-US" b="1" dirty="0" smtClean="0">
                <a:solidFill>
                  <a:srgbClr val="FF0000"/>
                </a:solidFill>
              </a:rPr>
              <a:t>What is epicenter in earthquake?</a:t>
            </a:r>
          </a:p>
          <a:p>
            <a:r>
              <a:rPr lang="en-US" b="1" dirty="0" smtClean="0"/>
              <a:t>The epicenter is the point on the earth's surface vertically above the hypocenter (or focus), point in the crust where a seismic rupture begins.</a:t>
            </a:r>
          </a:p>
          <a:p>
            <a:r>
              <a:rPr lang="en-US" b="1" dirty="0" smtClean="0">
                <a:solidFill>
                  <a:srgbClr val="FF0000"/>
                </a:solidFill>
              </a:rPr>
              <a:t>What is the most dangerous type of earthquake?</a:t>
            </a:r>
          </a:p>
          <a:p>
            <a:r>
              <a:rPr lang="en-US" b="1" dirty="0" smtClean="0"/>
              <a:t>S waves are more dangerous than P waves because they have greater amplitude and produce vertical and horizontal motion of the ground surface. The slowest waves, surface waves, arrive last. They travel only along the surface of the Earth. There are two types of surface waves: Love and Rayleigh waves.</a:t>
            </a:r>
          </a:p>
          <a:p>
            <a:endParaRPr lang="en-US" b="1" dirty="0" smtClean="0"/>
          </a:p>
          <a:p>
            <a:r>
              <a:rPr lang="en-US" b="1" dirty="0" smtClean="0"/>
              <a:t/>
            </a:r>
            <a:br>
              <a:rPr lang="en-US" b="1" dirty="0" smtClean="0"/>
            </a:br>
            <a:endParaRPr lang="en-US"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28468" y="759655"/>
            <a:ext cx="10466363" cy="5401994"/>
          </a:xfrm>
        </p:spPr>
        <p:txBody>
          <a:bodyPr>
            <a:normAutofit fontScale="92500"/>
          </a:bodyPr>
          <a:lstStyle/>
          <a:p>
            <a:r>
              <a:rPr lang="en-US" b="1" dirty="0" smtClean="0">
                <a:solidFill>
                  <a:srgbClr val="FF0000"/>
                </a:solidFill>
              </a:rPr>
              <a:t>What are the classification of earthquake?</a:t>
            </a:r>
          </a:p>
          <a:p>
            <a:r>
              <a:rPr lang="en-US" b="1" dirty="0" err="1" smtClean="0"/>
              <a:t>ClassMagnitude</a:t>
            </a:r>
            <a:endParaRPr lang="en-US" b="1" dirty="0" smtClean="0"/>
          </a:p>
          <a:p>
            <a:r>
              <a:rPr lang="en-US" b="1" dirty="0" smtClean="0">
                <a:solidFill>
                  <a:srgbClr val="0000CC"/>
                </a:solidFill>
              </a:rPr>
              <a:t>Major7 - 7.9  Strong 6 - 6.9  Moderate  5 - 5.9   Light  4 - 4.9</a:t>
            </a:r>
          </a:p>
          <a:p>
            <a:r>
              <a:rPr lang="en-US" b="1" dirty="0" smtClean="0">
                <a:solidFill>
                  <a:srgbClr val="FF0000"/>
                </a:solidFill>
              </a:rPr>
              <a:t>What are the 3 major earthquake zones?</a:t>
            </a:r>
          </a:p>
          <a:p>
            <a:r>
              <a:rPr lang="en-US" b="1" dirty="0" smtClean="0"/>
              <a:t>The Earth has three major earthquake zones. The first large area known as the Pacific Ring of Fire. The second major earthquake zone is along the mid-ocean ridges. The third major earthquake zone is the Eurasian-Melanesian mountain belt.</a:t>
            </a:r>
          </a:p>
          <a:p>
            <a:r>
              <a:rPr lang="en-US" b="1" dirty="0" smtClean="0">
                <a:solidFill>
                  <a:srgbClr val="FF0000"/>
                </a:solidFill>
              </a:rPr>
              <a:t>What is intensity of earthquake?</a:t>
            </a:r>
          </a:p>
          <a:p>
            <a:r>
              <a:rPr lang="en-US" b="1" dirty="0" smtClean="0"/>
              <a:t>The intensity is a number (written as a Roman numeral) describing the severity of an earthquake in terms of its effects on the earth's surface and on humans and their structures. Several scales exist, but the ones most commonly used in the United States are the Modified </a:t>
            </a:r>
            <a:r>
              <a:rPr lang="en-US" b="1" dirty="0" err="1" smtClean="0"/>
              <a:t>Mercalli</a:t>
            </a:r>
            <a:r>
              <a:rPr lang="en-US" b="1" dirty="0" smtClean="0"/>
              <a:t> scale and the Rossi-</a:t>
            </a:r>
            <a:r>
              <a:rPr lang="en-US" b="1" dirty="0" err="1" smtClean="0"/>
              <a:t>Forel</a:t>
            </a:r>
            <a:r>
              <a:rPr lang="en-US" b="1" dirty="0" smtClean="0"/>
              <a:t> scale.</a:t>
            </a:r>
          </a:p>
          <a:p>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231</TotalTime>
  <Words>606</Words>
  <Application>WPS Presentation</Application>
  <PresentationFormat>Custom</PresentationFormat>
  <Paragraphs>213</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Organic</vt:lpstr>
      <vt:lpstr>        APPLIED GEOMORPHOLOGY</vt:lpstr>
      <vt:lpstr>UNIT: II APPLIED GEOMORPHOLOGY  EARTHQUAKES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293</cp:revision>
  <dcterms:created xsi:type="dcterms:W3CDTF">2020-08-03T16:47:00Z</dcterms:created>
  <dcterms:modified xsi:type="dcterms:W3CDTF">2020-11-17T05:57:20Z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