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343" r:id="rId4"/>
    <p:sldId id="282" r:id="rId5"/>
    <p:sldId id="301" r:id="rId6"/>
    <p:sldId id="340" r:id="rId7"/>
    <p:sldId id="315" r:id="rId8"/>
    <p:sldId id="341" r:id="rId9"/>
    <p:sldId id="342" r:id="rId10"/>
    <p:sldId id="344" r:id="rId11"/>
    <p:sldId id="288" r:id="rId12"/>
    <p:sldId id="349" r:id="rId13"/>
    <p:sldId id="284" r:id="rId14"/>
    <p:sldId id="285" r:id="rId15"/>
    <p:sldId id="345" r:id="rId16"/>
    <p:sldId id="314" r:id="rId17"/>
    <p:sldId id="316" r:id="rId18"/>
    <p:sldId id="317" r:id="rId19"/>
    <p:sldId id="327" r:id="rId20"/>
    <p:sldId id="328" r:id="rId21"/>
    <p:sldId id="332" r:id="rId22"/>
    <p:sldId id="333" r:id="rId23"/>
    <p:sldId id="346" r:id="rId24"/>
    <p:sldId id="334" r:id="rId25"/>
    <p:sldId id="335" r:id="rId26"/>
    <p:sldId id="336" r:id="rId27"/>
    <p:sldId id="337" r:id="rId28"/>
    <p:sldId id="350" r:id="rId29"/>
    <p:sldId id="338" r:id="rId30"/>
    <p:sldId id="339" r:id="rId31"/>
    <p:sldId id="347" r:id="rId32"/>
    <p:sldId id="348" r:id="rId33"/>
    <p:sldId id="351"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BB50B"/>
    <a:srgbClr val="0000CC"/>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59" d="100"/>
          <a:sy n="59" d="100"/>
        </p:scale>
        <p:origin x="-1116" y="-2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16-11-2020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16-11-2020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4" y="2068033"/>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0000CC"/>
                </a:solidFill>
              </a:rPr>
              <a:t>APPLIED </a:t>
            </a:r>
            <a:r>
              <a:rPr lang="en-US" altLang="en-IN" sz="2400" b="1" dirty="0" smtClean="0">
                <a:solidFill>
                  <a:srgbClr val="0000CC"/>
                </a:solidFill>
              </a:rPr>
              <a:t>GEOMORPHOLOGY - VOLCANOES</a:t>
            </a:r>
            <a:endParaRPr lang="en-US" altLang="en-IN" sz="2400" b="1" dirty="0">
              <a:solidFill>
                <a:srgbClr val="0000CC"/>
              </a:solidFill>
            </a:endParaRPr>
          </a:p>
        </p:txBody>
      </p:sp>
      <p:sp>
        <p:nvSpPr>
          <p:cNvPr id="3" name="Subtitle 2"/>
          <p:cNvSpPr>
            <a:spLocks noGrp="1"/>
          </p:cNvSpPr>
          <p:nvPr>
            <p:ph type="subTitle" idx="1"/>
          </p:nvPr>
        </p:nvSpPr>
        <p:spPr>
          <a:xfrm>
            <a:off x="2918460" y="980902"/>
            <a:ext cx="7788910" cy="4332143"/>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chemeClr val="tx1"/>
                </a:solidFill>
                <a:latin typeface="Adobe Garamond Pro Bold" panose="02020702060506020403" pitchFamily="18" charset="0"/>
              </a:rPr>
              <a:t>                                                                    </a:t>
            </a:r>
            <a:r>
              <a:rPr lang="en-US" sz="1500" dirty="0" smtClean="0">
                <a:solidFill>
                  <a:schemeClr val="tx1"/>
                </a:solidFill>
                <a:latin typeface="Adobe Garamond Pro Bold" panose="02020702060506020403" pitchFamily="18" charset="0"/>
              </a:rPr>
              <a:t>          </a:t>
            </a:r>
            <a:r>
              <a:rPr lang="en-US" sz="1500" b="1" dirty="0" smtClean="0">
                <a:solidFill>
                  <a:srgbClr val="FF0000"/>
                </a:solidFill>
                <a:latin typeface="Adobe Garamond Pro Bold" panose="02020702060506020403" pitchFamily="18" charset="0"/>
              </a:rPr>
              <a:t>Dr. B.ANU</a:t>
            </a:r>
            <a:r>
              <a:rPr lang="en-IN" sz="1500" b="1" dirty="0" smtClean="0">
                <a:solidFill>
                  <a:srgbClr val="FF0000"/>
                </a:solidFill>
                <a:latin typeface="Adobe Garamond Pro Bold" panose="02020702060506020403" pitchFamily="18" charset="0"/>
              </a:rPr>
              <a:t>SUYA,</a:t>
            </a:r>
          </a:p>
          <a:p>
            <a:pPr lvl="1" algn="l"/>
            <a:r>
              <a:rPr lang="en-IN" sz="1500" b="1" dirty="0" smtClean="0">
                <a:solidFill>
                  <a:srgbClr val="FF0000"/>
                </a:solidFill>
                <a:latin typeface="Adobe Garamond Pro Bold" panose="02020702060506020403" pitchFamily="18" charset="0"/>
              </a:rPr>
              <a:t>							Assistant Professor &amp; Head,</a:t>
            </a:r>
          </a:p>
          <a:p>
            <a:pPr lvl="1" algn="l"/>
            <a:r>
              <a:rPr lang="en-IN" sz="1500" b="1" dirty="0" smtClean="0">
                <a:solidFill>
                  <a:srgbClr val="FF0000"/>
                </a:solidFill>
                <a:latin typeface="Adobe Garamond Pro Bold" panose="02020702060506020403" pitchFamily="18" charset="0"/>
              </a:rPr>
              <a:t>							Department of Geography,</a:t>
            </a:r>
          </a:p>
          <a:p>
            <a:pPr lvl="1" algn="l"/>
            <a:r>
              <a:rPr lang="en-IN" sz="1500" b="1" dirty="0" smtClean="0">
                <a:solidFill>
                  <a:srgbClr val="FF0000"/>
                </a:solidFill>
                <a:latin typeface="Adobe Garamond Pro Bold" panose="02020702060506020403" pitchFamily="18" charset="0"/>
              </a:rPr>
              <a:t>							Government </a:t>
            </a:r>
            <a:r>
              <a:rPr lang="en-IN" sz="1500" b="1" dirty="0">
                <a:solidFill>
                  <a:srgbClr val="FF0000"/>
                </a:solidFill>
                <a:latin typeface="Adobe Garamond Pro Bold" panose="02020702060506020403" pitchFamily="18" charset="0"/>
              </a:rPr>
              <a:t>College for Women (A),</a:t>
            </a:r>
          </a:p>
          <a:p>
            <a:pPr lvl="1" algn="l"/>
            <a:r>
              <a:rPr lang="en-IN" sz="1500" b="1" dirty="0" smtClean="0">
                <a:solidFill>
                  <a:srgbClr val="FF0000"/>
                </a:solidFill>
                <a:latin typeface="Adobe Garamond Pro Bold" panose="02020702060506020403" pitchFamily="18" charset="0"/>
              </a:rPr>
              <a:t>							</a:t>
            </a:r>
            <a:r>
              <a:rPr lang="en-IN" sz="1500" b="1" dirty="0" err="1" smtClean="0">
                <a:solidFill>
                  <a:srgbClr val="FF0000"/>
                </a:solidFill>
                <a:latin typeface="Adobe Garamond Pro Bold" panose="02020702060506020403" pitchFamily="18" charset="0"/>
              </a:rPr>
              <a:t>Kumbakonam</a:t>
            </a:r>
            <a:r>
              <a:rPr lang="en-IN" sz="1500" b="1" dirty="0" smtClean="0">
                <a:solidFill>
                  <a:srgbClr val="FF0000"/>
                </a:solidFill>
                <a:latin typeface="Adobe Garamond Pro Bold" panose="02020702060506020403" pitchFamily="18" charset="0"/>
              </a:rPr>
              <a:t>.</a:t>
            </a:r>
            <a:endParaRPr lang="en-IN" sz="1500" b="1" dirty="0">
              <a:solidFill>
                <a:srgbClr val="FF0000"/>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SHOK RAJ\Desktop\causes-and-effects-of-volcanoes-13-638.jpg"/>
          <p:cNvPicPr>
            <a:picLocks noGrp="1" noChangeAspect="1" noChangeArrowheads="1"/>
          </p:cNvPicPr>
          <p:nvPr>
            <p:ph idx="1"/>
          </p:nvPr>
        </p:nvPicPr>
        <p:blipFill>
          <a:blip r:embed="rId2"/>
          <a:srcRect/>
          <a:stretch>
            <a:fillRect/>
          </a:stretch>
        </p:blipFill>
        <p:spPr bwMode="auto">
          <a:xfrm>
            <a:off x="0" y="1"/>
            <a:ext cx="5079103" cy="6858000"/>
          </a:xfrm>
          <a:prstGeom prst="rect">
            <a:avLst/>
          </a:prstGeom>
          <a:noFill/>
        </p:spPr>
      </p:pic>
      <p:pic>
        <p:nvPicPr>
          <p:cNvPr id="5123" name="Picture 3" descr="C:\Users\ASHOK RAJ\Desktop\CAUSE 5.jpg"/>
          <p:cNvPicPr>
            <a:picLocks noChangeAspect="1" noChangeArrowheads="1"/>
          </p:cNvPicPr>
          <p:nvPr/>
        </p:nvPicPr>
        <p:blipFill>
          <a:blip r:embed="rId3"/>
          <a:srcRect/>
          <a:stretch>
            <a:fillRect/>
          </a:stretch>
        </p:blipFill>
        <p:spPr bwMode="auto">
          <a:xfrm>
            <a:off x="4857750" y="0"/>
            <a:ext cx="733425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2" y="694201"/>
            <a:ext cx="10623550" cy="5489575"/>
          </a:xfrm>
        </p:spPr>
        <p:txBody>
          <a:bodyPr>
            <a:noAutofit/>
          </a:bodyPr>
          <a:lstStyle/>
          <a:p>
            <a:pPr fontAlgn="base">
              <a:buNone/>
            </a:pPr>
            <a:r>
              <a:rPr lang="en-US" sz="2800" b="1" dirty="0" smtClean="0"/>
              <a:t>        </a:t>
            </a:r>
          </a:p>
        </p:txBody>
      </p:sp>
      <p:sp>
        <p:nvSpPr>
          <p:cNvPr id="4" name="Rectangle 3"/>
          <p:cNvSpPr/>
          <p:nvPr/>
        </p:nvSpPr>
        <p:spPr>
          <a:xfrm>
            <a:off x="633046" y="647113"/>
            <a:ext cx="10902462" cy="2893100"/>
          </a:xfrm>
          <a:prstGeom prst="rect">
            <a:avLst/>
          </a:prstGeom>
        </p:spPr>
        <p:txBody>
          <a:bodyPr wrap="square">
            <a:spAutoFit/>
          </a:bodyPr>
          <a:lstStyle/>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r>
              <a:rPr lang="en-US" sz="2000" dirty="0" smtClean="0"/>
              <a:t>      </a:t>
            </a:r>
            <a:endParaRPr lang="en-US" sz="2400" b="1" dirty="0"/>
          </a:p>
        </p:txBody>
      </p:sp>
      <p:sp>
        <p:nvSpPr>
          <p:cNvPr id="5" name="Rectangle 4"/>
          <p:cNvSpPr/>
          <p:nvPr/>
        </p:nvSpPr>
        <p:spPr>
          <a:xfrm>
            <a:off x="618977" y="520506"/>
            <a:ext cx="10930597" cy="2523768"/>
          </a:xfrm>
          <a:prstGeom prst="rect">
            <a:avLst/>
          </a:prstGeom>
        </p:spPr>
        <p:txBody>
          <a:bodyPr wrap="square">
            <a:spAutoFit/>
          </a:bodyPr>
          <a:lstStyle/>
          <a:p>
            <a:endParaRPr lang="en-US" sz="2800" dirty="0" smtClean="0"/>
          </a:p>
          <a:p>
            <a:r>
              <a:rPr lang="en-US" sz="2800" dirty="0" smtClean="0"/>
              <a:t>       </a:t>
            </a:r>
            <a:endParaRPr lang="en-US" sz="2800" b="1" dirty="0" smtClean="0"/>
          </a:p>
          <a:p>
            <a:endParaRPr lang="en-US" sz="2800" b="1" dirty="0" smtClean="0"/>
          </a:p>
          <a:p>
            <a:endParaRPr lang="en-US" sz="2800" dirty="0" smtClean="0"/>
          </a:p>
          <a:p>
            <a:endParaRPr lang="en-US" sz="2800" dirty="0" smtClean="0"/>
          </a:p>
          <a:p>
            <a:endParaRPr lang="en-US" dirty="0"/>
          </a:p>
        </p:txBody>
      </p:sp>
      <p:sp>
        <p:nvSpPr>
          <p:cNvPr id="6" name="Rectangle 5"/>
          <p:cNvSpPr/>
          <p:nvPr/>
        </p:nvSpPr>
        <p:spPr>
          <a:xfrm>
            <a:off x="731520" y="492370"/>
            <a:ext cx="10860258" cy="6401753"/>
          </a:xfrm>
          <a:prstGeom prst="rect">
            <a:avLst/>
          </a:prstGeom>
        </p:spPr>
        <p:txBody>
          <a:bodyPr wrap="square">
            <a:spAutoFit/>
          </a:bodyPr>
          <a:lstStyle/>
          <a:p>
            <a:endParaRPr lang="en-US" b="1" dirty="0" smtClean="0">
              <a:solidFill>
                <a:srgbClr val="FF0000"/>
              </a:solidFill>
            </a:endParaRPr>
          </a:p>
          <a:p>
            <a:r>
              <a:rPr lang="en-US" sz="2800" b="1" dirty="0" smtClean="0">
                <a:solidFill>
                  <a:srgbClr val="FF0000"/>
                </a:solidFill>
              </a:rPr>
              <a:t>What are the Different Types of Volcanoes?</a:t>
            </a:r>
          </a:p>
          <a:p>
            <a:r>
              <a:rPr lang="en-US" sz="2800" b="1" dirty="0" smtClean="0"/>
              <a:t>       </a:t>
            </a:r>
            <a:r>
              <a:rPr lang="en-US" sz="2800" b="1" dirty="0" smtClean="0">
                <a:solidFill>
                  <a:srgbClr val="FF0000"/>
                </a:solidFill>
              </a:rPr>
              <a:t>Cinder Cone Volcanoes: </a:t>
            </a:r>
            <a:r>
              <a:rPr lang="en-US" sz="2800" b="1" dirty="0" smtClean="0"/>
              <a:t>These are the simplest type of volcano. ...</a:t>
            </a:r>
          </a:p>
          <a:p>
            <a:r>
              <a:rPr lang="en-US" sz="2800" b="1" dirty="0" smtClean="0"/>
              <a:t>Composite Volcanoes: Composite volcanoes, or strato-volcanoes make up some of the world's most memorable mountains: Mount Rainier, Mount Fuji, and Mount Cotopaxi, for example. Shield Volcanoes and Lava Domes.</a:t>
            </a:r>
          </a:p>
          <a:p>
            <a:endParaRPr lang="en-US" sz="2800" b="1" dirty="0" smtClean="0"/>
          </a:p>
          <a:p>
            <a:r>
              <a:rPr lang="en-US" sz="2800" b="1" dirty="0" smtClean="0">
                <a:solidFill>
                  <a:srgbClr val="FF0000"/>
                </a:solidFill>
              </a:rPr>
              <a:t>How do volcanoes affect humans and the environment?</a:t>
            </a:r>
          </a:p>
          <a:p>
            <a:r>
              <a:rPr lang="en-US" sz="2800" b="1" dirty="0" smtClean="0"/>
              <a:t>       Fast-moving lava can kill people and falling ash can make it hard for them to breathe. They can also die from famine, fires and earthquakes which can be related to volcanoes. People can lose their possessions as volcanoes can destroy houses, roads and fields. Lava can kill plants and animals too.</a:t>
            </a:r>
          </a:p>
          <a:p>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ASHOK RAJ\Desktop\the-natural-causes-of-climate-change-1-72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73723" y="618978"/>
            <a:ext cx="10803988" cy="5613010"/>
          </a:xfrm>
        </p:spPr>
        <p:txBody>
          <a:bodyPr>
            <a:normAutofit fontScale="92500"/>
          </a:bodyPr>
          <a:lstStyle/>
          <a:p>
            <a:r>
              <a:rPr lang="en-US" sz="2800" b="1" dirty="0" smtClean="0">
                <a:solidFill>
                  <a:srgbClr val="FF0000"/>
                </a:solidFill>
              </a:rPr>
              <a:t>Are volcanoes bad for the environment?</a:t>
            </a:r>
          </a:p>
          <a:p>
            <a:r>
              <a:rPr lang="en-US" sz="2800" b="1" dirty="0" smtClean="0"/>
              <a:t>      Volcanic eruptions can be extremely damaging to the environment, particularly because of a number of toxic gases possibly present in pyroclastic material. It typically consists mainly of water </a:t>
            </a:r>
            <a:r>
              <a:rPr lang="en-US" sz="2800" b="1" dirty="0" err="1" smtClean="0"/>
              <a:t>vapour</a:t>
            </a:r>
            <a:r>
              <a:rPr lang="en-US" sz="2800" b="1" dirty="0" smtClean="0"/>
              <a:t>, but it also contains carbon dioxide and </a:t>
            </a:r>
            <a:r>
              <a:rPr lang="en-US" sz="2800" b="1" dirty="0" err="1" smtClean="0"/>
              <a:t>sulphur</a:t>
            </a:r>
            <a:r>
              <a:rPr lang="en-US" sz="2800" b="1" dirty="0" smtClean="0"/>
              <a:t> dioxide gas.</a:t>
            </a:r>
          </a:p>
          <a:p>
            <a:endParaRPr lang="en-US" sz="2800" b="1" dirty="0" smtClean="0"/>
          </a:p>
          <a:p>
            <a:r>
              <a:rPr lang="en-US" sz="2800" b="1" dirty="0" smtClean="0">
                <a:solidFill>
                  <a:srgbClr val="FF0000"/>
                </a:solidFill>
              </a:rPr>
              <a:t>What are the negative effects of volcano?</a:t>
            </a:r>
          </a:p>
          <a:p>
            <a:r>
              <a:rPr lang="en-US" sz="2800" b="1" dirty="0" smtClean="0"/>
              <a:t>      Health concerns after a volcanic eruption include infectious disease, respiratory illness, burns, injuries from falls, and vehicle accidents related to the slippery, hazy conditions caused by ash. When warnings are heeded, the chances of adverse health effects from a volcanic eruption are very low.</a:t>
            </a:r>
          </a:p>
          <a:p>
            <a:endParaRPr 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790" y="590843"/>
            <a:ext cx="10803988" cy="5655212"/>
          </a:xfrm>
        </p:spPr>
        <p:txBody>
          <a:bodyPr>
            <a:noAutofit/>
          </a:bodyPr>
          <a:lstStyle/>
          <a:p>
            <a:r>
              <a:rPr lang="en-US" sz="2800" b="1" dirty="0" smtClean="0">
                <a:solidFill>
                  <a:srgbClr val="FF0000"/>
                </a:solidFill>
              </a:rPr>
              <a:t>Does volcanoes affect climate?</a:t>
            </a:r>
          </a:p>
          <a:p>
            <a:r>
              <a:rPr lang="en-US" sz="2800" b="1" dirty="0" smtClean="0"/>
              <a:t>    Volcanoes can impact climate change. During major explosive eruptions huge amounts of volcanic gas, aerosol droplets, and ash are injected into the stratosphere. ... But volcanic gases like sulfur dioxide can cause global cooling, while volcanic carbon dioxide, a greenhouse gas, has the potential to promote global warming.</a:t>
            </a:r>
          </a:p>
          <a:p>
            <a:endParaRPr lang="en-US" sz="2800" b="1" dirty="0" smtClean="0"/>
          </a:p>
          <a:p>
            <a:r>
              <a:rPr lang="en-US" sz="2800" b="1" dirty="0" smtClean="0">
                <a:solidFill>
                  <a:srgbClr val="FF0000"/>
                </a:solidFill>
              </a:rPr>
              <a:t>What are the 3 main types of volcanoes?</a:t>
            </a:r>
          </a:p>
          <a:p>
            <a:r>
              <a:rPr lang="en-US" sz="2800" b="1" dirty="0" smtClean="0"/>
              <a:t>    There are three types of volcanoes: cinder cones (also called spatter cones), composite volcanoes (also called </a:t>
            </a:r>
            <a:r>
              <a:rPr lang="en-US" sz="2800" b="1" dirty="0" err="1" smtClean="0"/>
              <a:t>stratovolcanoes</a:t>
            </a:r>
            <a:r>
              <a:rPr lang="en-US" sz="2800" b="1" dirty="0" smtClean="0"/>
              <a:t>), and shield volcanoes.</a:t>
            </a:r>
          </a:p>
          <a:p>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SHOK RAJ\Desktop\volcano-cause.en.png"/>
          <p:cNvPicPr>
            <a:picLocks noChangeAspect="1" noChangeArrowheads="1"/>
          </p:cNvPicPr>
          <p:nvPr/>
        </p:nvPicPr>
        <p:blipFill>
          <a:blip r:embed="rId2" cstate="print"/>
          <a:srcRect/>
          <a:stretch>
            <a:fillRect/>
          </a:stretch>
        </p:blipFill>
        <p:spPr bwMode="auto">
          <a:xfrm>
            <a:off x="0" y="0"/>
            <a:ext cx="12192000" cy="3084652"/>
          </a:xfrm>
          <a:prstGeom prst="rect">
            <a:avLst/>
          </a:prstGeom>
          <a:noFill/>
        </p:spPr>
      </p:pic>
      <p:pic>
        <p:nvPicPr>
          <p:cNvPr id="6147" name="Picture 3" descr="C:\Users\ASHOK RAJ\Desktop\image 11.jpg"/>
          <p:cNvPicPr>
            <a:picLocks noChangeAspect="1" noChangeArrowheads="1"/>
          </p:cNvPicPr>
          <p:nvPr/>
        </p:nvPicPr>
        <p:blipFill>
          <a:blip r:embed="rId3"/>
          <a:srcRect/>
          <a:stretch>
            <a:fillRect/>
          </a:stretch>
        </p:blipFill>
        <p:spPr bwMode="auto">
          <a:xfrm>
            <a:off x="1" y="3031958"/>
            <a:ext cx="12192000" cy="38260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197" y="493776"/>
            <a:ext cx="10536701" cy="6278642"/>
          </a:xfrm>
          <a:prstGeom prst="rect">
            <a:avLst/>
          </a:prstGeom>
        </p:spPr>
        <p:txBody>
          <a:bodyPr wrap="square">
            <a:spAutoFit/>
          </a:bodyPr>
          <a:lstStyle/>
          <a:p>
            <a:endParaRPr lang="en-US" b="1" dirty="0" smtClean="0"/>
          </a:p>
          <a:p>
            <a:r>
              <a:rPr lang="en-US" sz="2400" b="1" dirty="0" smtClean="0">
                <a:solidFill>
                  <a:srgbClr val="FF0000"/>
                </a:solidFill>
              </a:rPr>
              <a:t>5 Types of Volcanoes</a:t>
            </a:r>
          </a:p>
          <a:p>
            <a:r>
              <a:rPr lang="en-US" sz="2400" b="1" dirty="0" smtClean="0"/>
              <a:t>Composite or Strato-volcanoes: A composite volcano is also known as strato-volcano because composite strata or layered structure is formed due to the eruptive material. </a:t>
            </a:r>
          </a:p>
          <a:p>
            <a:r>
              <a:rPr lang="en-US" sz="2400" b="1" dirty="0" smtClean="0">
                <a:solidFill>
                  <a:srgbClr val="FF0000"/>
                </a:solidFill>
              </a:rPr>
              <a:t>Where are composite volcanoes located? </a:t>
            </a:r>
          </a:p>
          <a:p>
            <a:r>
              <a:rPr lang="en-US" sz="2400" b="1" dirty="0" smtClean="0"/>
              <a:t>Shield volcanoes.</a:t>
            </a:r>
          </a:p>
          <a:p>
            <a:r>
              <a:rPr lang="en-US" sz="2400" b="1" dirty="0" smtClean="0"/>
              <a:t>Cinder cones.</a:t>
            </a:r>
          </a:p>
          <a:p>
            <a:r>
              <a:rPr lang="en-US" sz="2400" b="1" dirty="0" smtClean="0"/>
              <a:t>Spatter cones.</a:t>
            </a:r>
          </a:p>
          <a:p>
            <a:r>
              <a:rPr lang="en-US" sz="2400" b="1" dirty="0" smtClean="0"/>
              <a:t>Complex volcanoes.</a:t>
            </a:r>
          </a:p>
          <a:p>
            <a:r>
              <a:rPr lang="en-US" sz="2400" b="1" dirty="0" smtClean="0"/>
              <a:t>Other Volcanoes.</a:t>
            </a:r>
          </a:p>
          <a:p>
            <a:r>
              <a:rPr lang="en-US" sz="2400" b="1" dirty="0" smtClean="0">
                <a:solidFill>
                  <a:srgbClr val="FF0000"/>
                </a:solidFill>
              </a:rPr>
              <a:t>What are the classification of Volcano?</a:t>
            </a:r>
          </a:p>
          <a:p>
            <a:r>
              <a:rPr lang="en-US" sz="2400" b="1" dirty="0" smtClean="0"/>
              <a:t>Volcanoes are classified as active, dormant, or extinct. Active volcanoes have a recent history of eruptions; they are likely to erupt again. Dormant volcanoes have not erupted for a very long time but may erupt at a future time. Extinct volcanoes are not expected to erupt in the future.</a:t>
            </a:r>
          </a:p>
          <a:p>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9655" y="731520"/>
            <a:ext cx="10719582" cy="5584874"/>
          </a:xfrm>
        </p:spPr>
        <p:txBody>
          <a:bodyPr>
            <a:normAutofit/>
          </a:bodyPr>
          <a:lstStyle/>
          <a:p>
            <a:endParaRPr lang="en-US" dirty="0" smtClean="0"/>
          </a:p>
          <a:p>
            <a:endParaRPr lang="en-US" dirty="0"/>
          </a:p>
        </p:txBody>
      </p:sp>
      <p:sp>
        <p:nvSpPr>
          <p:cNvPr id="3" name="Rectangle 2"/>
          <p:cNvSpPr/>
          <p:nvPr/>
        </p:nvSpPr>
        <p:spPr>
          <a:xfrm>
            <a:off x="781877" y="715617"/>
            <a:ext cx="10681253" cy="4893647"/>
          </a:xfrm>
          <a:prstGeom prst="rect">
            <a:avLst/>
          </a:prstGeom>
        </p:spPr>
        <p:txBody>
          <a:bodyPr wrap="square">
            <a:spAutoFit/>
          </a:bodyPr>
          <a:lstStyle/>
          <a:p>
            <a:r>
              <a:rPr lang="en-US" sz="2400" b="1" dirty="0" smtClean="0">
                <a:solidFill>
                  <a:srgbClr val="FF0000"/>
                </a:solidFill>
              </a:rPr>
              <a:t>What is the types of volcano?</a:t>
            </a:r>
          </a:p>
          <a:p>
            <a:r>
              <a:rPr lang="en-US" sz="2400" b="1" dirty="0" smtClean="0"/>
              <a:t>     There are three main types of volcano - composite or strato, shield and dome. Composite volcanoes, sometimes known as strato volcanoes, are steep sided cones formed from layers of ash and [lava] flows. The eruptions from these volcanoes may be a pyroclastic flow rather than a flow of lava.</a:t>
            </a:r>
          </a:p>
          <a:p>
            <a:endParaRPr lang="en-US" sz="2400" b="1" dirty="0" smtClean="0"/>
          </a:p>
          <a:p>
            <a:r>
              <a:rPr lang="en-US" sz="2400" b="1" dirty="0" smtClean="0">
                <a:solidFill>
                  <a:srgbClr val="FF0000"/>
                </a:solidFill>
              </a:rPr>
              <a:t>Which is the most dangerous volcano in the world?</a:t>
            </a:r>
          </a:p>
          <a:p>
            <a:r>
              <a:rPr lang="en-US" sz="2400" b="1" dirty="0" smtClean="0">
                <a:solidFill>
                  <a:srgbClr val="FF0000"/>
                </a:solidFill>
              </a:rPr>
              <a:t>Vesuvius volcano</a:t>
            </a:r>
          </a:p>
          <a:p>
            <a:r>
              <a:rPr lang="en-US" sz="2400" b="1" dirty="0" smtClean="0"/>
              <a:t>      Vesuvius volcano in the Gulf of Naples, Italy. The reason is that Vesuvius' typical eruptions are very explosive and the slopes of the volcano and immediate area surrounding the volcano are extremely densely populated; even the city of Naples is only about 20 km away from the volcano.</a:t>
            </a:r>
          </a:p>
          <a:p>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8805" y="886263"/>
            <a:ext cx="10536701" cy="5444197"/>
          </a:xfrm>
        </p:spPr>
        <p:txBody>
          <a:bodyPr>
            <a:normAutofit/>
          </a:bodyPr>
          <a:lstStyle/>
          <a:p>
            <a:pPr>
              <a:buNone/>
            </a:pPr>
            <a:r>
              <a:rPr lang="en-US" sz="2600" b="1" dirty="0" smtClean="0">
                <a:solidFill>
                  <a:srgbClr val="FF0000"/>
                </a:solidFill>
              </a:rPr>
              <a:t>Which country has the most volcano?</a:t>
            </a:r>
          </a:p>
          <a:p>
            <a:r>
              <a:rPr lang="en-US" sz="2600" b="1" dirty="0" smtClean="0"/>
              <a:t>      Indonesia has more volcanoes than any other country in the world. The 1815 eruption of its Mount Tambora still holds the record for the largest in recent history. Indonesia is one of many places located within the world's most volcanically, and seismically, active zone, known as the Pacific Ring of Fire.</a:t>
            </a:r>
          </a:p>
          <a:p>
            <a:r>
              <a:rPr lang="en-US" sz="2800" b="1" dirty="0" smtClean="0">
                <a:solidFill>
                  <a:srgbClr val="FF0000"/>
                </a:solidFill>
              </a:rPr>
              <a:t>What is the biggest volcano in Asia?</a:t>
            </a:r>
          </a:p>
          <a:p>
            <a:r>
              <a:rPr lang="en-US" sz="2800" b="1" dirty="0" smtClean="0"/>
              <a:t>    Mount Damavand is the highest volcano in Asia, with an elevation of 5,609 m. It is a potentially active stratovolcano located in the middle of the Alborz range, near the southern coast of the Caspian Sea, in Amol County, Iran.</a:t>
            </a:r>
          </a:p>
          <a:p>
            <a:endParaRPr lang="en-US" sz="2800" dirty="0" smtClean="0"/>
          </a:p>
          <a:p>
            <a:endParaRPr lang="en-US" sz="2600"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080655" y="631766"/>
            <a:ext cx="10424159" cy="5238681"/>
          </a:xfrm>
        </p:spPr>
        <p:txBody>
          <a:bodyPr>
            <a:normAutofit/>
          </a:bodyPr>
          <a:lstStyle/>
          <a:p>
            <a:r>
              <a:rPr lang="en-US" b="1" dirty="0" smtClean="0">
                <a:solidFill>
                  <a:srgbClr val="FF0000"/>
                </a:solidFill>
              </a:rPr>
              <a:t>What Causes a Volcano to Erupt?</a:t>
            </a:r>
          </a:p>
          <a:p>
            <a:pPr fontAlgn="t"/>
            <a:r>
              <a:rPr lang="en-US" b="1" dirty="0" smtClean="0"/>
              <a:t>The Layers of Planet Earth. Earth is made of three layers: the core, the mantle, and the crust. The core is comprised of...</a:t>
            </a:r>
          </a:p>
          <a:p>
            <a:pPr fontAlgn="t"/>
            <a:r>
              <a:rPr lang="en-US" b="1" dirty="0" err="1" smtClean="0"/>
              <a:t>Subduction</a:t>
            </a:r>
            <a:r>
              <a:rPr lang="en-US" b="1" dirty="0" smtClean="0"/>
              <a:t> Zones. Volcanoes are formed when the edges of tectonic plates meet. These regions are called convergent...</a:t>
            </a:r>
          </a:p>
          <a:p>
            <a:pPr fontAlgn="t"/>
            <a:r>
              <a:rPr lang="en-US" b="1" dirty="0" err="1" smtClean="0"/>
              <a:t>Subduction</a:t>
            </a:r>
            <a:r>
              <a:rPr lang="en-US" b="1" dirty="0" smtClean="0"/>
              <a:t> Zones Explained (Video).</a:t>
            </a:r>
          </a:p>
          <a:p>
            <a:pPr fontAlgn="t"/>
            <a:r>
              <a:rPr lang="en-US" b="1" dirty="0" smtClean="0"/>
              <a:t>The Formation of Magma. Magma forms within the earth's upper mantle when two tectonic plates collide to create a...</a:t>
            </a:r>
          </a:p>
          <a:p>
            <a:pPr fontAlgn="t"/>
            <a:r>
              <a:rPr lang="en-US" b="1" dirty="0" smtClean="0"/>
              <a:t>Volcanic Eruption. When the pressure within the magma chamber is greater than the strength of the.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66"/>
                </a:solidFill>
                <a:latin typeface="Calibri Light" panose="020F0302020204030204"/>
              </a:rPr>
              <a:t>VOLCANOES</a:t>
            </a:r>
            <a:endParaRPr lang="en-US" altLang="en-IN" sz="4000" b="1" dirty="0">
              <a:solidFill>
                <a:srgbClr val="FF0066"/>
              </a:solidFill>
              <a:latin typeface="Calibri Light" panose="020F0302020204030204"/>
            </a:endParaRPr>
          </a:p>
        </p:txBody>
      </p:sp>
      <p:sp>
        <p:nvSpPr>
          <p:cNvPr id="3" name="Content Placeholder 2"/>
          <p:cNvSpPr>
            <a:spLocks noGrp="1"/>
          </p:cNvSpPr>
          <p:nvPr>
            <p:ph idx="1"/>
          </p:nvPr>
        </p:nvSpPr>
        <p:spPr>
          <a:xfrm>
            <a:off x="635635" y="2286000"/>
            <a:ext cx="10920730" cy="3869690"/>
          </a:xfrm>
        </p:spPr>
        <p:txBody>
          <a:bodyPr>
            <a:noAutofit/>
          </a:bodyPr>
          <a:lstStyle/>
          <a:p>
            <a:pPr>
              <a:buNone/>
            </a:pPr>
            <a:r>
              <a:rPr lang="en-US" b="1" dirty="0" smtClean="0"/>
              <a:t>   </a:t>
            </a:r>
            <a:r>
              <a:rPr lang="en-US" sz="2800" b="1" dirty="0" smtClean="0">
                <a:solidFill>
                  <a:srgbClr val="FF0000"/>
                </a:solidFill>
              </a:rPr>
              <a:t>Definition of VOLCANOS:</a:t>
            </a:r>
          </a:p>
          <a:p>
            <a:pPr>
              <a:buNone/>
            </a:pPr>
            <a:r>
              <a:rPr lang="en-US" dirty="0" smtClean="0"/>
              <a:t>        </a:t>
            </a:r>
            <a:r>
              <a:rPr lang="en-US" b="1" dirty="0" smtClean="0"/>
              <a:t>A volcano is defined as an opening in the Earth's crust through which lava, ash, and gases erupt. The term also includes the cone-shaped landform built by repeated eruptions over time.</a:t>
            </a:r>
          </a:p>
          <a:p>
            <a:r>
              <a:rPr lang="en-US" b="1" dirty="0" smtClean="0">
                <a:solidFill>
                  <a:srgbClr val="FF0000"/>
                </a:solidFill>
              </a:rPr>
              <a:t>What is meant by volcanism?</a:t>
            </a:r>
          </a:p>
          <a:p>
            <a:r>
              <a:rPr lang="en-US" b="1" dirty="0" smtClean="0"/>
              <a:t>Volcanism is the process where deep magma erupts onto the surface or emplaces near the surface through a volcanic conduit, thereby forming various types of volcanic debris.</a:t>
            </a:r>
          </a:p>
          <a:p>
            <a:pPr>
              <a:buNone/>
            </a:pPr>
            <a:endParaRPr lang="en-US" b="1"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798022" y="615142"/>
            <a:ext cx="5218730" cy="5255306"/>
          </a:xfrm>
        </p:spPr>
        <p:txBody>
          <a:bodyPr>
            <a:normAutofit fontScale="92500" lnSpcReduction="20000"/>
          </a:bodyPr>
          <a:lstStyle/>
          <a:p>
            <a:r>
              <a:rPr lang="en-US" b="1" dirty="0" smtClean="0">
                <a:solidFill>
                  <a:srgbClr val="FF0000"/>
                </a:solidFill>
              </a:rPr>
              <a:t>What are the effects of volcanoes?</a:t>
            </a:r>
          </a:p>
          <a:p>
            <a:pPr fontAlgn="t"/>
            <a:r>
              <a:rPr lang="en-US" b="1" dirty="0" smtClean="0"/>
              <a:t>One of the interesting things about the Volcanic eruptions is the beauty that it exhibits.</a:t>
            </a:r>
          </a:p>
          <a:p>
            <a:pPr fontAlgn="t"/>
            <a:r>
              <a:rPr lang="en-US" b="1" dirty="0" smtClean="0"/>
              <a:t>Volcanoes also provide nutrients to the surrounding soil.</a:t>
            </a:r>
          </a:p>
          <a:p>
            <a:pPr fontAlgn="t"/>
            <a:r>
              <a:rPr lang="en-US" b="1" dirty="0" smtClean="0"/>
              <a:t>Gases of volcanoes are also one of the reasons for the source...</a:t>
            </a:r>
          </a:p>
          <a:p>
            <a:pPr fontAlgn="t"/>
            <a:r>
              <a:rPr lang="en-US" b="1" dirty="0" smtClean="0"/>
              <a:t>volcanoes helped us to cool down the earth removing the heat inside the earth.</a:t>
            </a:r>
          </a:p>
          <a:p>
            <a:r>
              <a:rPr lang="en-US" b="1" dirty="0" smtClean="0"/>
              <a:t/>
            </a:r>
            <a:br>
              <a:rPr lang="en-US" b="1" dirty="0" smtClean="0"/>
            </a:br>
            <a:endParaRPr lang="en-US" b="1" dirty="0"/>
          </a:p>
        </p:txBody>
      </p:sp>
      <p:sp>
        <p:nvSpPr>
          <p:cNvPr id="6" name="Content Placeholder 5"/>
          <p:cNvSpPr>
            <a:spLocks noGrp="1"/>
          </p:cNvSpPr>
          <p:nvPr>
            <p:ph sz="half" idx="2"/>
          </p:nvPr>
        </p:nvSpPr>
        <p:spPr>
          <a:xfrm>
            <a:off x="6181344" y="648393"/>
            <a:ext cx="4718304" cy="5222055"/>
          </a:xfrm>
        </p:spPr>
        <p:txBody>
          <a:bodyPr>
            <a:normAutofit fontScale="92500" lnSpcReduction="20000"/>
          </a:bodyPr>
          <a:lstStyle/>
          <a:p>
            <a:r>
              <a:rPr lang="en-US" b="1" dirty="0" smtClean="0">
                <a:solidFill>
                  <a:srgbClr val="FF0000"/>
                </a:solidFill>
              </a:rPr>
              <a:t>What Are Causes and Effects of Volcanoes?</a:t>
            </a:r>
          </a:p>
          <a:p>
            <a:r>
              <a:rPr lang="en-US" b="1" dirty="0" smtClean="0"/>
              <a:t>By Staff </a:t>
            </a:r>
            <a:r>
              <a:rPr lang="en-US" b="1" dirty="0" err="1" smtClean="0"/>
              <a:t>WriterLast</a:t>
            </a:r>
            <a:r>
              <a:rPr lang="en-US" b="1" dirty="0" smtClean="0"/>
              <a:t> Updated Apr 15, 2020 4:07:51 PM ET</a:t>
            </a:r>
          </a:p>
          <a:p>
            <a:r>
              <a:rPr lang="en-US" b="1" dirty="0" smtClean="0"/>
              <a:t>Volcanoes are caused by movement of tectonic plates within the earth's crust or along ocean floors, and produce primary and secondary effects upon eruption. Volcanoes may form when tectonic plates move away from one another, or when they collide. Volcanoes form on land and beneath the sea. Active volcanoes produce physical primary effects along with long-term secondary effects</a:t>
            </a:r>
            <a:r>
              <a:rPr lang="en-US" dirty="0" smtClean="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4771" y="581891"/>
            <a:ext cx="5251981" cy="5288557"/>
          </a:xfrm>
        </p:spPr>
        <p:txBody>
          <a:bodyPr>
            <a:normAutofit fontScale="92500"/>
          </a:bodyPr>
          <a:lstStyle/>
          <a:p>
            <a:r>
              <a:rPr lang="en-US" b="1" dirty="0" smtClean="0">
                <a:solidFill>
                  <a:srgbClr val="FF0000"/>
                </a:solidFill>
              </a:rPr>
              <a:t>Volcanoes-Types, Causes and Effects</a:t>
            </a:r>
          </a:p>
          <a:p>
            <a:r>
              <a:rPr lang="en-US" b="1" dirty="0" smtClean="0"/>
              <a:t>A volcano is a vent on the surface of the earth from which hot molten </a:t>
            </a:r>
            <a:r>
              <a:rPr lang="en-US" b="1" dirty="0" err="1" smtClean="0"/>
              <a:t>magma,solid</a:t>
            </a:r>
            <a:r>
              <a:rPr lang="en-US" b="1" dirty="0" smtClean="0"/>
              <a:t> rock </a:t>
            </a:r>
            <a:r>
              <a:rPr lang="en-US" b="1" dirty="0" err="1" smtClean="0"/>
              <a:t>pieces,ash</a:t>
            </a:r>
            <a:r>
              <a:rPr lang="en-US" b="1" dirty="0" smtClean="0"/>
              <a:t> and other gases are erupted and spread on the surface of the earth. When volcanoes erupt, they present the scene of bursting and burning of a mountain.</a:t>
            </a:r>
          </a:p>
          <a:p>
            <a:r>
              <a:rPr lang="en-US" b="1" dirty="0" smtClean="0"/>
              <a:t>A volcano has a vent or </a:t>
            </a:r>
            <a:r>
              <a:rPr lang="en-US" b="1" dirty="0" err="1" smtClean="0"/>
              <a:t>pipelike</a:t>
            </a:r>
            <a:r>
              <a:rPr lang="en-US" b="1" dirty="0" smtClean="0"/>
              <a:t> opening through which gases and other materials erupt. This pipe remains connected with the magma chamber inside the earth.</a:t>
            </a:r>
          </a:p>
          <a:p>
            <a:endParaRPr lang="en-US" dirty="0"/>
          </a:p>
        </p:txBody>
      </p:sp>
      <p:pic>
        <p:nvPicPr>
          <p:cNvPr id="7170" name="Picture 2" descr="C:\Users\ASHOK RAJ\Desktop\19.jpg"/>
          <p:cNvPicPr>
            <a:picLocks noChangeAspect="1" noChangeArrowheads="1"/>
          </p:cNvPicPr>
          <p:nvPr/>
        </p:nvPicPr>
        <p:blipFill>
          <a:blip r:embed="rId2"/>
          <a:srcRect/>
          <a:stretch>
            <a:fillRect/>
          </a:stretch>
        </p:blipFill>
        <p:spPr bwMode="auto">
          <a:xfrm>
            <a:off x="6031832" y="16625"/>
            <a:ext cx="6160168" cy="3416386"/>
          </a:xfrm>
          <a:prstGeom prst="rect">
            <a:avLst/>
          </a:prstGeom>
          <a:noFill/>
        </p:spPr>
      </p:pic>
      <p:pic>
        <p:nvPicPr>
          <p:cNvPr id="7171" name="Picture 3" descr="C:\Users\ASHOK RAJ\Desktop\image 3.jpg"/>
          <p:cNvPicPr>
            <a:picLocks noChangeAspect="1" noChangeArrowheads="1"/>
          </p:cNvPicPr>
          <p:nvPr/>
        </p:nvPicPr>
        <p:blipFill>
          <a:blip r:embed="rId3"/>
          <a:srcRect/>
          <a:stretch>
            <a:fillRect/>
          </a:stretch>
        </p:blipFill>
        <p:spPr bwMode="auto">
          <a:xfrm>
            <a:off x="6248400" y="3223846"/>
            <a:ext cx="5943600" cy="36341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1396" y="548639"/>
            <a:ext cx="5235356" cy="5685905"/>
          </a:xfrm>
        </p:spPr>
        <p:txBody>
          <a:bodyPr>
            <a:normAutofit fontScale="55000" lnSpcReduction="20000"/>
          </a:bodyPr>
          <a:lstStyle/>
          <a:p>
            <a:r>
              <a:rPr lang="en-US" sz="2900" b="1" dirty="0" smtClean="0">
                <a:solidFill>
                  <a:srgbClr val="FF0000"/>
                </a:solidFill>
              </a:rPr>
              <a:t>Causes of Volcanic Eruptions</a:t>
            </a:r>
          </a:p>
          <a:p>
            <a:r>
              <a:rPr lang="en-US" sz="2900" b="1" dirty="0" smtClean="0"/>
              <a:t>According to geologists and other scientists, following could be the causes of volcanic eruptions:</a:t>
            </a:r>
          </a:p>
          <a:p>
            <a:r>
              <a:rPr lang="en-US" sz="2900" b="1" dirty="0" smtClean="0"/>
              <a:t>Crustal Disturbances: The crustal disturbances are closely related to volcanic eruptions. Folding and faulting lessens the pressure on the </a:t>
            </a:r>
            <a:r>
              <a:rPr lang="en-US" sz="2900" b="1" dirty="0" err="1" smtClean="0"/>
              <a:t>underlaid</a:t>
            </a:r>
            <a:r>
              <a:rPr lang="en-US" sz="2900" b="1" dirty="0" smtClean="0"/>
              <a:t> rocks. It causes the formation of magma due to melting of solid rocks. This rising magma on finding weakness in the earth crust breaks it open to erupt on the surface of the earth as a volcano.</a:t>
            </a:r>
          </a:p>
          <a:p>
            <a:r>
              <a:rPr lang="en-US" sz="2900" b="1" dirty="0" smtClean="0"/>
              <a:t>Weak Zones in the Earth Crust: The parts of the earth where two tectonic plates collide against or drift apart from each other are considered very weak. For example- African and Eurasian plates lie to the east of mid </a:t>
            </a:r>
            <a:r>
              <a:rPr lang="en-US" sz="2900" b="1" dirty="0" err="1" smtClean="0"/>
              <a:t>atlantic</a:t>
            </a:r>
            <a:r>
              <a:rPr lang="en-US" sz="2900" b="1" dirty="0" smtClean="0"/>
              <a:t> ridges and to their west lies the American plate. These plates are drifting apart from each other. Against this, the American plate is colliding against the East Pacific plate near Andes mountain ranges and going under the East Pacific plate. The edges of the plate while being drawn under the East Pacific plate are being melted to form magma which erupts on the surface. It is on this account that volcanic eruptions take place on the mountain ranges of Andes and Rockies.</a:t>
            </a:r>
          </a:p>
          <a:p>
            <a:endParaRPr lang="en-US" dirty="0"/>
          </a:p>
        </p:txBody>
      </p:sp>
      <p:sp>
        <p:nvSpPr>
          <p:cNvPr id="4" name="Content Placeholder 3"/>
          <p:cNvSpPr>
            <a:spLocks noGrp="1"/>
          </p:cNvSpPr>
          <p:nvPr>
            <p:ph sz="half" idx="2"/>
          </p:nvPr>
        </p:nvSpPr>
        <p:spPr>
          <a:xfrm>
            <a:off x="6247845" y="831273"/>
            <a:ext cx="5256969" cy="5321808"/>
          </a:xfrm>
        </p:spPr>
        <p:txBody>
          <a:bodyPr>
            <a:normAutofit fontScale="55000" lnSpcReduction="20000"/>
          </a:bodyPr>
          <a:lstStyle/>
          <a:p>
            <a:r>
              <a:rPr lang="en-US" sz="3400" b="1" dirty="0" smtClean="0"/>
              <a:t>Magma Saturated with Gases: The magma, in the interior of the earth is often found saturated with gases like carbon dioxide, Hydrogen </a:t>
            </a:r>
            <a:r>
              <a:rPr lang="en-US" sz="3400" b="1" dirty="0" err="1" smtClean="0"/>
              <a:t>sulphide</a:t>
            </a:r>
            <a:r>
              <a:rPr lang="en-US" sz="3400" b="1" dirty="0" smtClean="0"/>
              <a:t> and also in small quantities nitrogen, chlorine gas and other explosive materials. These gases together with water </a:t>
            </a:r>
            <a:r>
              <a:rPr lang="en-US" sz="3400" b="1" dirty="0" err="1" smtClean="0"/>
              <a:t>vapour</a:t>
            </a:r>
            <a:r>
              <a:rPr lang="en-US" sz="3400" b="1" dirty="0" smtClean="0"/>
              <a:t> makes the magma highly explosive. On account of the pressure exerted by these gases, magma is thrown out as lava on the surface of the earth.</a:t>
            </a:r>
          </a:p>
          <a:p>
            <a:r>
              <a:rPr lang="en-US" sz="3400" b="1" dirty="0" smtClean="0"/>
              <a:t>In this manner, volcanoes act as safety valves of hidden energy of the earth. The accumulated energy deep inside the earth finds its way out on the surface through a volcanic eruption and calmness returns to the interior for a while.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descr="C:\Users\ASHOK RAJ\Desktop\image 7.jpg"/>
          <p:cNvPicPr>
            <a:picLocks noGrp="1" noChangeAspect="1" noChangeArrowheads="1"/>
          </p:cNvPicPr>
          <p:nvPr>
            <p:ph sz="half" idx="1"/>
          </p:nvPr>
        </p:nvPicPr>
        <p:blipFill>
          <a:blip r:embed="rId2"/>
          <a:srcRect/>
          <a:stretch>
            <a:fillRect/>
          </a:stretch>
        </p:blipFill>
        <p:spPr bwMode="auto">
          <a:xfrm>
            <a:off x="0" y="2566737"/>
            <a:ext cx="6016625" cy="4291263"/>
          </a:xfrm>
          <a:prstGeom prst="rect">
            <a:avLst/>
          </a:prstGeom>
          <a:noFill/>
        </p:spPr>
      </p:pic>
      <p:pic>
        <p:nvPicPr>
          <p:cNvPr id="9218" name="Picture 2" descr="C:\Users\ASHOK RAJ\Desktop\IMAGE 6.jpg"/>
          <p:cNvPicPr>
            <a:picLocks noGrp="1" noChangeAspect="1" noChangeArrowheads="1"/>
          </p:cNvPicPr>
          <p:nvPr>
            <p:ph sz="half" idx="2"/>
          </p:nvPr>
        </p:nvPicPr>
        <p:blipFill>
          <a:blip r:embed="rId3" cstate="print"/>
          <a:srcRect/>
          <a:stretch>
            <a:fillRect/>
          </a:stretch>
        </p:blipFill>
        <p:spPr bwMode="auto">
          <a:xfrm>
            <a:off x="5999748" y="2642923"/>
            <a:ext cx="6192252" cy="4215077"/>
          </a:xfrm>
          <a:prstGeom prst="rect">
            <a:avLst/>
          </a:prstGeom>
          <a:noFill/>
        </p:spPr>
      </p:pic>
      <p:pic>
        <p:nvPicPr>
          <p:cNvPr id="9219" name="Picture 3" descr="C:\Users\ASHOK RAJ\Desktop\image 8 %.jpg"/>
          <p:cNvPicPr>
            <a:picLocks noChangeAspect="1" noChangeArrowheads="1"/>
          </p:cNvPicPr>
          <p:nvPr/>
        </p:nvPicPr>
        <p:blipFill>
          <a:blip r:embed="rId4"/>
          <a:srcRect/>
          <a:stretch>
            <a:fillRect/>
          </a:stretch>
        </p:blipFill>
        <p:spPr bwMode="auto">
          <a:xfrm>
            <a:off x="0" y="0"/>
            <a:ext cx="5620497" cy="2626822"/>
          </a:xfrm>
          <a:prstGeom prst="rect">
            <a:avLst/>
          </a:prstGeom>
          <a:noFill/>
        </p:spPr>
      </p:pic>
      <p:pic>
        <p:nvPicPr>
          <p:cNvPr id="9220" name="Picture 4" descr="C:\Users\ASHOK RAJ\Desktop\13.jpg"/>
          <p:cNvPicPr>
            <a:picLocks noChangeAspect="1" noChangeArrowheads="1"/>
          </p:cNvPicPr>
          <p:nvPr/>
        </p:nvPicPr>
        <p:blipFill>
          <a:blip r:embed="rId5"/>
          <a:srcRect/>
          <a:stretch>
            <a:fillRect/>
          </a:stretch>
        </p:blipFill>
        <p:spPr bwMode="auto">
          <a:xfrm>
            <a:off x="5264549" y="-1"/>
            <a:ext cx="6927451" cy="26309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1396" y="581891"/>
            <a:ext cx="5235356" cy="5719156"/>
          </a:xfrm>
        </p:spPr>
        <p:txBody>
          <a:bodyPr>
            <a:normAutofit fontScale="77500" lnSpcReduction="20000"/>
          </a:bodyPr>
          <a:lstStyle/>
          <a:p>
            <a:r>
              <a:rPr lang="en-US" b="1" dirty="0" smtClean="0">
                <a:solidFill>
                  <a:srgbClr val="FF0000"/>
                </a:solidFill>
              </a:rPr>
              <a:t>Types of Volcanoes</a:t>
            </a:r>
          </a:p>
          <a:p>
            <a:r>
              <a:rPr lang="en-US" dirty="0" smtClean="0"/>
              <a:t>Based on the frequency of eruption, there are three types of volcanoes:</a:t>
            </a:r>
          </a:p>
          <a:p>
            <a:r>
              <a:rPr lang="en-US" b="1" dirty="0" smtClean="0">
                <a:solidFill>
                  <a:srgbClr val="FF0000"/>
                </a:solidFill>
              </a:rPr>
              <a:t>Active Volcanoes</a:t>
            </a:r>
            <a:r>
              <a:rPr lang="en-US" b="1" dirty="0" smtClean="0"/>
              <a:t>:</a:t>
            </a:r>
            <a:r>
              <a:rPr lang="en-US" dirty="0" smtClean="0"/>
              <a:t> These are volcanoes which erupt frequently. Generally their vent remains open. Mount Etna of Italy, Cotopaxi in </a:t>
            </a:r>
            <a:r>
              <a:rPr lang="en-US" dirty="0" err="1" smtClean="0"/>
              <a:t>Equador</a:t>
            </a:r>
            <a:r>
              <a:rPr lang="en-US" dirty="0" smtClean="0"/>
              <a:t> are some examples.</a:t>
            </a:r>
          </a:p>
          <a:p>
            <a:r>
              <a:rPr lang="en-US" b="1" dirty="0" smtClean="0">
                <a:solidFill>
                  <a:srgbClr val="FF0000"/>
                </a:solidFill>
              </a:rPr>
              <a:t>Dormant Volcanoes:</a:t>
            </a:r>
            <a:r>
              <a:rPr lang="en-US" dirty="0" smtClean="0"/>
              <a:t> These volcanoes may not have erupted during known geological period but there is a possibility of their erupting any time. In other words, they may lie dormant awaiting active eruption anytime. Sometimes gases and steam comes out of them. They cause great destruction of life and property once they become active again. </a:t>
            </a:r>
            <a:r>
              <a:rPr lang="en-US" dirty="0" err="1" smtClean="0"/>
              <a:t>Visuvious</a:t>
            </a:r>
            <a:r>
              <a:rPr lang="en-US" dirty="0" smtClean="0"/>
              <a:t> Volcano of Italy is an example.</a:t>
            </a:r>
          </a:p>
          <a:p>
            <a:endParaRPr lang="en-US" dirty="0"/>
          </a:p>
        </p:txBody>
      </p:sp>
      <p:pic>
        <p:nvPicPr>
          <p:cNvPr id="8195" name="Picture 3" descr="C:\Users\ASHOK RAJ\Desktop\12.jpg"/>
          <p:cNvPicPr>
            <a:picLocks noChangeAspect="1" noChangeArrowheads="1"/>
          </p:cNvPicPr>
          <p:nvPr/>
        </p:nvPicPr>
        <p:blipFill>
          <a:blip r:embed="rId2"/>
          <a:srcRect/>
          <a:stretch>
            <a:fillRect/>
          </a:stretch>
        </p:blipFill>
        <p:spPr bwMode="auto">
          <a:xfrm>
            <a:off x="5855368" y="1"/>
            <a:ext cx="6336632" cy="2892829"/>
          </a:xfrm>
          <a:prstGeom prst="rect">
            <a:avLst/>
          </a:prstGeom>
          <a:noFill/>
        </p:spPr>
      </p:pic>
      <p:pic>
        <p:nvPicPr>
          <p:cNvPr id="8196" name="Picture 4" descr="C:\Users\ASHOK RAJ\Desktop\effects 9.jpg"/>
          <p:cNvPicPr>
            <a:picLocks noGrp="1" noChangeAspect="1" noChangeArrowheads="1"/>
          </p:cNvPicPr>
          <p:nvPr>
            <p:ph sz="half" idx="2"/>
          </p:nvPr>
        </p:nvPicPr>
        <p:blipFill>
          <a:blip r:embed="rId3"/>
          <a:srcRect/>
          <a:stretch>
            <a:fillRect/>
          </a:stretch>
        </p:blipFill>
        <p:spPr bwMode="auto">
          <a:xfrm>
            <a:off x="5823284" y="2887580"/>
            <a:ext cx="6368716" cy="39704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8269" y="631767"/>
            <a:ext cx="5318483" cy="5669280"/>
          </a:xfrm>
        </p:spPr>
        <p:txBody>
          <a:bodyPr>
            <a:noAutofit/>
          </a:bodyPr>
          <a:lstStyle/>
          <a:p>
            <a:r>
              <a:rPr lang="en-US" sz="2000" b="1" dirty="0" smtClean="0">
                <a:solidFill>
                  <a:srgbClr val="FF0000"/>
                </a:solidFill>
              </a:rPr>
              <a:t>Shield Volcanoes</a:t>
            </a:r>
            <a:r>
              <a:rPr lang="en-US" sz="2000" b="1" dirty="0" smtClean="0"/>
              <a:t>: These are made up of basalt, a type of lava that is very fluid when erupted. They become explosive when water gets into the vent. They develop into a cinder code. Hawaiian volcanoes are examples of this category.</a:t>
            </a:r>
          </a:p>
          <a:p>
            <a:r>
              <a:rPr lang="en-US" sz="2000" b="1" dirty="0" smtClean="0">
                <a:solidFill>
                  <a:srgbClr val="FF0000"/>
                </a:solidFill>
              </a:rPr>
              <a:t>Composite Volcanoes</a:t>
            </a:r>
            <a:r>
              <a:rPr lang="en-US" sz="2000" b="1" dirty="0" smtClean="0"/>
              <a:t>: These volcanoes are explosive and along with lava, they erupt large quantities of ashes and </a:t>
            </a:r>
            <a:r>
              <a:rPr lang="en-US" sz="2000" b="1" dirty="0" err="1" smtClean="0"/>
              <a:t>pyroclastic</a:t>
            </a:r>
            <a:r>
              <a:rPr lang="en-US" sz="2000" b="1" dirty="0" smtClean="0"/>
              <a:t> material. This material form layers near the vent opening. Mount Fuji in Japan, Mount Rainier in USA are examples.</a:t>
            </a:r>
          </a:p>
          <a:p>
            <a:r>
              <a:rPr lang="en-US" sz="2000" b="1" dirty="0" smtClean="0">
                <a:solidFill>
                  <a:srgbClr val="FF0000"/>
                </a:solidFill>
              </a:rPr>
              <a:t>Caldera:</a:t>
            </a:r>
            <a:r>
              <a:rPr lang="en-US" sz="2000" b="1" dirty="0" smtClean="0"/>
              <a:t> These are the most explosive volcanoes. When they erupt they tend to collapse on themselves rather than building any tall structures. These collapsed depressions are called calderas. Yellowstone, Mount </a:t>
            </a:r>
            <a:r>
              <a:rPr lang="en-US" sz="2000" b="1" dirty="0" err="1" smtClean="0"/>
              <a:t>Mazama</a:t>
            </a:r>
            <a:r>
              <a:rPr lang="en-US" sz="2000" b="1" dirty="0" smtClean="0"/>
              <a:t> are examples.</a:t>
            </a:r>
          </a:p>
          <a:p>
            <a:endParaRPr lang="en-US" sz="2000" b="1" dirty="0"/>
          </a:p>
        </p:txBody>
      </p:sp>
      <p:sp>
        <p:nvSpPr>
          <p:cNvPr id="4" name="Content Placeholder 3"/>
          <p:cNvSpPr>
            <a:spLocks noGrp="1"/>
          </p:cNvSpPr>
          <p:nvPr>
            <p:ph sz="half" idx="2"/>
          </p:nvPr>
        </p:nvSpPr>
        <p:spPr>
          <a:xfrm>
            <a:off x="6314346" y="581892"/>
            <a:ext cx="5207093" cy="3591098"/>
          </a:xfrm>
        </p:spPr>
        <p:txBody>
          <a:bodyPr>
            <a:normAutofit fontScale="70000" lnSpcReduction="20000"/>
          </a:bodyPr>
          <a:lstStyle/>
          <a:p>
            <a:r>
              <a:rPr lang="en-US" sz="3000" b="1" dirty="0" smtClean="0">
                <a:solidFill>
                  <a:srgbClr val="FF0000"/>
                </a:solidFill>
              </a:rPr>
              <a:t>Flood Basalt Provinces</a:t>
            </a:r>
            <a:r>
              <a:rPr lang="en-US" sz="3000" b="1" dirty="0" smtClean="0"/>
              <a:t>: Lava of these volcanoes flows for long distances and form basalt provinces. They cover broad regions with lava surfaces. Deccan Traps of India, Siberian Traps are examples of flood basalt provinces.</a:t>
            </a:r>
          </a:p>
          <a:p>
            <a:r>
              <a:rPr lang="en-US" sz="3000" b="1" dirty="0" smtClean="0">
                <a:solidFill>
                  <a:srgbClr val="FF0000"/>
                </a:solidFill>
              </a:rPr>
              <a:t>Mid-Oceanic Ridge Volcanoes:</a:t>
            </a:r>
            <a:r>
              <a:rPr lang="en-US" sz="3000" b="1" dirty="0" smtClean="0"/>
              <a:t> These occur in the oceanic areas. The central portion of mid oceanic ridge experience frequent eruptions.</a:t>
            </a:r>
          </a:p>
          <a:p>
            <a:r>
              <a:rPr lang="en-US" dirty="0" smtClean="0"/>
              <a:t/>
            </a:r>
            <a:br>
              <a:rPr lang="en-US" dirty="0" smtClean="0"/>
            </a:br>
            <a:endParaRPr lang="en-US" dirty="0"/>
          </a:p>
        </p:txBody>
      </p:sp>
      <p:pic>
        <p:nvPicPr>
          <p:cNvPr id="16386" name="Picture 2" descr="C:\Users\ASHOK RAJ\Desktop\20.jpg"/>
          <p:cNvPicPr>
            <a:picLocks noChangeAspect="1" noChangeArrowheads="1"/>
          </p:cNvPicPr>
          <p:nvPr/>
        </p:nvPicPr>
        <p:blipFill>
          <a:blip r:embed="rId2"/>
          <a:srcRect/>
          <a:stretch>
            <a:fillRect/>
          </a:stretch>
        </p:blipFill>
        <p:spPr bwMode="auto">
          <a:xfrm>
            <a:off x="6384174" y="3352800"/>
            <a:ext cx="5807826" cy="3505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4895" y="615142"/>
            <a:ext cx="5301857" cy="5255306"/>
          </a:xfrm>
        </p:spPr>
        <p:txBody>
          <a:bodyPr>
            <a:noAutofit/>
          </a:bodyPr>
          <a:lstStyle/>
          <a:p>
            <a:r>
              <a:rPr lang="en-US" b="1" dirty="0" smtClean="0">
                <a:solidFill>
                  <a:srgbClr val="FF0000"/>
                </a:solidFill>
              </a:rPr>
              <a:t>Effects of Volcanic </a:t>
            </a:r>
            <a:r>
              <a:rPr lang="en-US" b="1" dirty="0" err="1" smtClean="0">
                <a:solidFill>
                  <a:srgbClr val="FF0000"/>
                </a:solidFill>
              </a:rPr>
              <a:t>Activity:</a:t>
            </a:r>
            <a:r>
              <a:rPr lang="en-US" b="1" dirty="0" err="1" smtClean="0"/>
              <a:t>The</a:t>
            </a:r>
            <a:r>
              <a:rPr lang="en-US" b="1" dirty="0" smtClean="0"/>
              <a:t> volcanic eruption is the most dangerous phenomenon. Their sudden eruption causes great upheaval on the surface of the earth. Hundreds of </a:t>
            </a:r>
            <a:r>
              <a:rPr lang="en-US" b="1" dirty="0" err="1" smtClean="0"/>
              <a:t>tonnes</a:t>
            </a:r>
            <a:r>
              <a:rPr lang="en-US" b="1" dirty="0" smtClean="0"/>
              <a:t> of burning rocks, dust and ash are thrown up in the sky. The clouds of smoke rise up several kilometers in the atmosphere. A huge river of molten lava flows down the slopes. Everything that comes in its way- trees, animals, humans and their houses and factories are engulfed in flames and lapped up in the fiery flowing river. Effects of volcanoes include:</a:t>
            </a:r>
          </a:p>
          <a:p>
            <a:endParaRPr lang="en-US" b="1" dirty="0"/>
          </a:p>
        </p:txBody>
      </p:sp>
      <p:sp>
        <p:nvSpPr>
          <p:cNvPr id="4" name="Content Placeholder 3"/>
          <p:cNvSpPr>
            <a:spLocks noGrp="1"/>
          </p:cNvSpPr>
          <p:nvPr>
            <p:ph sz="half" idx="2"/>
          </p:nvPr>
        </p:nvSpPr>
        <p:spPr>
          <a:xfrm>
            <a:off x="5985164" y="598516"/>
            <a:ext cx="5586152" cy="5271932"/>
          </a:xfrm>
        </p:spPr>
        <p:txBody>
          <a:bodyPr>
            <a:normAutofit fontScale="85000" lnSpcReduction="20000"/>
          </a:bodyPr>
          <a:lstStyle/>
          <a:p>
            <a:r>
              <a:rPr lang="en-US" b="1" dirty="0" smtClean="0"/>
              <a:t>Volcanoes make several types of landforms. Fujiyama mountain in Japan and </a:t>
            </a:r>
            <a:r>
              <a:rPr lang="en-US" b="1" dirty="0" err="1" smtClean="0"/>
              <a:t>Malwa</a:t>
            </a:r>
            <a:r>
              <a:rPr lang="en-US" b="1" dirty="0" smtClean="0"/>
              <a:t> plateau in India are the result of volcanic activity.</a:t>
            </a:r>
          </a:p>
          <a:p>
            <a:r>
              <a:rPr lang="en-US" b="1" dirty="0" err="1" smtClean="0"/>
              <a:t>Regur</a:t>
            </a:r>
            <a:r>
              <a:rPr lang="en-US" b="1" dirty="0" smtClean="0"/>
              <a:t> soils are formed on lava plateaus. These soils are highly fertile for growing cotton.</a:t>
            </a:r>
          </a:p>
          <a:p>
            <a:r>
              <a:rPr lang="en-US" b="1" dirty="0" smtClean="0"/>
              <a:t>At many places near the volcanoes, </a:t>
            </a:r>
            <a:r>
              <a:rPr lang="en-US" b="1" dirty="0" err="1" smtClean="0"/>
              <a:t>sulphur</a:t>
            </a:r>
            <a:r>
              <a:rPr lang="en-US" b="1" dirty="0" smtClean="0"/>
              <a:t>, boric acid and pumice are found.</a:t>
            </a:r>
          </a:p>
          <a:p>
            <a:r>
              <a:rPr lang="en-US" b="1" dirty="0" smtClean="0"/>
              <a:t>Many minerals come to the surface with volcanic eruptions. Silver, Zinc, Copper and other metals are also obtained. Iron ore deposits in Sweden are of volcanic origin.</a:t>
            </a:r>
          </a:p>
          <a:p>
            <a:r>
              <a:rPr lang="en-US" b="1" dirty="0" smtClean="0"/>
              <a:t>Volcanoes are sources of hot water springs. Many skin diseases are cured by bathing in this water.</a:t>
            </a:r>
          </a:p>
          <a:p>
            <a:r>
              <a:rPr lang="en-US" b="1" dirty="0" smtClean="0"/>
              <a:t>Crater lakes made by volcanoes are of great use in irrigation.</a:t>
            </a:r>
          </a:p>
          <a:p>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1767" y="648393"/>
            <a:ext cx="5384985" cy="5802283"/>
          </a:xfrm>
        </p:spPr>
        <p:txBody>
          <a:bodyPr>
            <a:normAutofit fontScale="40000" lnSpcReduction="20000"/>
          </a:bodyPr>
          <a:lstStyle/>
          <a:p>
            <a:r>
              <a:rPr lang="en-US" sz="5100" b="1" dirty="0" smtClean="0"/>
              <a:t>Volcanoes also helps in knowing about the interior of the earth. The molten magma which comes out of the volcanoes can be studied to understand the materials found inside the earth.</a:t>
            </a:r>
          </a:p>
          <a:p>
            <a:r>
              <a:rPr lang="en-US" sz="5100" b="1" dirty="0" smtClean="0"/>
              <a:t>They cause enormous loss to life and property and submerges a vast area causing destruction of vegetation.</a:t>
            </a:r>
          </a:p>
          <a:p>
            <a:r>
              <a:rPr lang="en-US" sz="5100" b="1" dirty="0" smtClean="0">
                <a:solidFill>
                  <a:srgbClr val="FF0000"/>
                </a:solidFill>
              </a:rPr>
              <a:t>Volcanoes distributed around the world?</a:t>
            </a:r>
          </a:p>
          <a:p>
            <a:pPr fontAlgn="t"/>
            <a:r>
              <a:rPr lang="en-US" sz="5100" b="1" dirty="0" smtClean="0"/>
              <a:t>Volcanoes are distributed all around the world, mostly along the edges of tectonic Plates, although there are intra-plate volcanoes that form from mantle Hotspots (</a:t>
            </a:r>
            <a:r>
              <a:rPr lang="en-US" sz="5100" b="1" dirty="0" err="1" smtClean="0"/>
              <a:t>eg</a:t>
            </a:r>
            <a:r>
              <a:rPr lang="en-US" sz="5100" b="1" dirty="0" smtClean="0"/>
              <a:t>, Hawaii). Some volcanic regions, such as Iceland, happen to occur where there is both a hotspot and a plate boundary.</a:t>
            </a:r>
          </a:p>
          <a:p>
            <a:endParaRPr lang="en-US" sz="3600" b="1" dirty="0" smtClean="0"/>
          </a:p>
          <a:p>
            <a:r>
              <a:rPr lang="en-US" dirty="0" smtClean="0"/>
              <a:t/>
            </a:r>
            <a:br>
              <a:rPr lang="en-US" dirty="0" smtClean="0"/>
            </a:br>
            <a:endParaRPr lang="en-US" dirty="0" smtClean="0"/>
          </a:p>
          <a:p>
            <a:r>
              <a:rPr lang="en-US" dirty="0" smtClean="0"/>
              <a:t/>
            </a:r>
            <a:br>
              <a:rPr lang="en-US" dirty="0" smtClean="0"/>
            </a:br>
            <a:endParaRPr lang="en-US" dirty="0"/>
          </a:p>
        </p:txBody>
      </p:sp>
      <p:pic>
        <p:nvPicPr>
          <p:cNvPr id="10242" name="Picture 2" descr="C:\Users\ASHOK RAJ\Desktop\volcano-erupt.jpg"/>
          <p:cNvPicPr>
            <a:picLocks noGrp="1" noChangeAspect="1" noChangeArrowheads="1"/>
          </p:cNvPicPr>
          <p:nvPr>
            <p:ph sz="half" idx="2"/>
          </p:nvPr>
        </p:nvPicPr>
        <p:blipFill>
          <a:blip r:embed="rId2"/>
          <a:srcRect/>
          <a:stretch>
            <a:fillRect/>
          </a:stretch>
        </p:blipFill>
        <p:spPr bwMode="auto">
          <a:xfrm>
            <a:off x="6146140" y="0"/>
            <a:ext cx="6045859" cy="3247129"/>
          </a:xfrm>
          <a:prstGeom prst="rect">
            <a:avLst/>
          </a:prstGeom>
          <a:noFill/>
        </p:spPr>
      </p:pic>
      <p:pic>
        <p:nvPicPr>
          <p:cNvPr id="10243" name="Picture 3" descr="C:\Users\ASHOK RAJ\Desktop\16.jpg"/>
          <p:cNvPicPr>
            <a:picLocks noChangeAspect="1" noChangeArrowheads="1"/>
          </p:cNvPicPr>
          <p:nvPr/>
        </p:nvPicPr>
        <p:blipFill>
          <a:blip r:embed="rId3"/>
          <a:srcRect/>
          <a:stretch>
            <a:fillRect/>
          </a:stretch>
        </p:blipFill>
        <p:spPr bwMode="auto">
          <a:xfrm>
            <a:off x="0" y="5314950"/>
            <a:ext cx="5599396" cy="1543050"/>
          </a:xfrm>
          <a:prstGeom prst="rect">
            <a:avLst/>
          </a:prstGeom>
          <a:noFill/>
        </p:spPr>
      </p:pic>
      <p:pic>
        <p:nvPicPr>
          <p:cNvPr id="10244" name="Picture 4" descr="C:\Users\ASHOK RAJ\Desktop\world 5.jpg"/>
          <p:cNvPicPr>
            <a:picLocks noChangeAspect="1" noChangeArrowheads="1"/>
          </p:cNvPicPr>
          <p:nvPr/>
        </p:nvPicPr>
        <p:blipFill>
          <a:blip r:embed="rId4"/>
          <a:srcRect/>
          <a:stretch>
            <a:fillRect/>
          </a:stretch>
        </p:blipFill>
        <p:spPr bwMode="auto">
          <a:xfrm>
            <a:off x="5582653" y="3256547"/>
            <a:ext cx="6609347" cy="360145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17410" name="Picture 2" descr="C:\Users\ASHOK RAJ\Desktop\ditribution.jpg"/>
          <p:cNvPicPr>
            <a:picLocks noGrp="1" noChangeAspect="1" noChangeArrowheads="1"/>
          </p:cNvPicPr>
          <p:nvPr>
            <p:ph sz="half" idx="1"/>
          </p:nvPr>
        </p:nvPicPr>
        <p:blipFill>
          <a:blip r:embed="rId2"/>
          <a:srcRect/>
          <a:stretch>
            <a:fillRect/>
          </a:stretch>
        </p:blipFill>
        <p:spPr bwMode="auto">
          <a:xfrm>
            <a:off x="1" y="0"/>
            <a:ext cx="5572682" cy="6857999"/>
          </a:xfrm>
          <a:prstGeom prst="rect">
            <a:avLst/>
          </a:prstGeom>
          <a:noFill/>
        </p:spPr>
      </p:pic>
      <p:pic>
        <p:nvPicPr>
          <p:cNvPr id="17412" name="Picture 4" descr="C:\Users\ASHOK RAJ\Desktop\world 1.jpg"/>
          <p:cNvPicPr>
            <a:picLocks noGrp="1" noChangeAspect="1" noChangeArrowheads="1"/>
          </p:cNvPicPr>
          <p:nvPr>
            <p:ph sz="half" idx="2"/>
          </p:nvPr>
        </p:nvPicPr>
        <p:blipFill>
          <a:blip r:embed="rId3"/>
          <a:srcRect/>
          <a:stretch>
            <a:fillRect/>
          </a:stretch>
        </p:blipFill>
        <p:spPr bwMode="auto">
          <a:xfrm>
            <a:off x="5582653" y="0"/>
            <a:ext cx="6609347" cy="3368842"/>
          </a:xfrm>
          <a:prstGeom prst="rect">
            <a:avLst/>
          </a:prstGeom>
          <a:noFill/>
        </p:spPr>
      </p:pic>
      <p:pic>
        <p:nvPicPr>
          <p:cNvPr id="17413" name="Picture 5" descr="C:\Users\ASHOK RAJ\Desktop\world 3.jpg"/>
          <p:cNvPicPr>
            <a:picLocks noChangeAspect="1" noChangeArrowheads="1"/>
          </p:cNvPicPr>
          <p:nvPr/>
        </p:nvPicPr>
        <p:blipFill>
          <a:blip r:embed="rId4"/>
          <a:srcRect/>
          <a:stretch>
            <a:fillRect/>
          </a:stretch>
        </p:blipFill>
        <p:spPr bwMode="auto">
          <a:xfrm>
            <a:off x="5566611" y="3336758"/>
            <a:ext cx="6625389" cy="352124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8516" y="565265"/>
            <a:ext cx="5418236" cy="5586153"/>
          </a:xfrm>
        </p:spPr>
        <p:txBody>
          <a:bodyPr>
            <a:noAutofit/>
          </a:bodyPr>
          <a:lstStyle/>
          <a:p>
            <a:r>
              <a:rPr lang="en-US" sz="2000" b="1" dirty="0" smtClean="0">
                <a:solidFill>
                  <a:srgbClr val="FF0000"/>
                </a:solidFill>
              </a:rPr>
              <a:t>Is there a volcano in India?</a:t>
            </a:r>
          </a:p>
          <a:p>
            <a:pPr fontAlgn="t"/>
            <a:r>
              <a:rPr lang="en-US" sz="2000" b="1" dirty="0" smtClean="0"/>
              <a:t>The Barren Island volcano was the last active recently in 2017 and in 1991 and 1995. </a:t>
            </a:r>
            <a:r>
              <a:rPr lang="en-US" sz="2000" b="1" dirty="0" err="1" smtClean="0"/>
              <a:t>Narcondam</a:t>
            </a:r>
            <a:r>
              <a:rPr lang="en-US" sz="2000" b="1" dirty="0" smtClean="0"/>
              <a:t> which is in the north-east of Barren Island is another volcanic Island in India. </a:t>
            </a:r>
            <a:r>
              <a:rPr lang="en-US" sz="2000" b="1" dirty="0" err="1" smtClean="0"/>
              <a:t>Narcondam</a:t>
            </a:r>
            <a:r>
              <a:rPr lang="en-US" sz="2000" b="1" dirty="0" smtClean="0"/>
              <a:t> volcano has not been active in the recent past. Other parts of India do not have an active volcano.</a:t>
            </a:r>
          </a:p>
          <a:p>
            <a:r>
              <a:rPr lang="en-US" sz="2000" b="1" dirty="0" smtClean="0">
                <a:solidFill>
                  <a:srgbClr val="FF0000"/>
                </a:solidFill>
              </a:rPr>
              <a:t>What are the names of volcanoes in India?</a:t>
            </a:r>
          </a:p>
          <a:p>
            <a:pPr fontAlgn="t"/>
            <a:r>
              <a:rPr lang="en-US" sz="2000" b="1" dirty="0" smtClean="0"/>
              <a:t>List of Volcanoes in India: The only Indian live Volcano at Andaman &amp; Nicobar Islands is Active again! 1 1. Barren Island. Andaman Islands. 2 2. </a:t>
            </a:r>
            <a:r>
              <a:rPr lang="en-US" sz="2000" b="1" dirty="0" err="1" smtClean="0"/>
              <a:t>Narcondam</a:t>
            </a:r>
            <a:r>
              <a:rPr lang="en-US" sz="2000" b="1" dirty="0" smtClean="0"/>
              <a:t>. Andaman Islands. 3 3. </a:t>
            </a:r>
            <a:r>
              <a:rPr lang="en-US" sz="2000" b="1" dirty="0" err="1" smtClean="0"/>
              <a:t>Baratang</a:t>
            </a:r>
            <a:r>
              <a:rPr lang="en-US" sz="2000" b="1" dirty="0" smtClean="0"/>
              <a:t>. Andaman Islands. 4 4. Deccan Traps. Maharashtra. 5 5. </a:t>
            </a:r>
            <a:r>
              <a:rPr lang="en-US" sz="2000" b="1" dirty="0" err="1" smtClean="0"/>
              <a:t>Dhinodhar</a:t>
            </a:r>
            <a:r>
              <a:rPr lang="en-US" sz="2000" b="1" dirty="0" smtClean="0"/>
              <a:t> Hills. Gujarat.</a:t>
            </a:r>
          </a:p>
          <a:p>
            <a:pPr fontAlgn="t"/>
            <a:endParaRPr lang="en-US" sz="2000" b="1" dirty="0" smtClean="0"/>
          </a:p>
          <a:p>
            <a:r>
              <a:rPr lang="en-US" sz="2000" b="1" dirty="0" smtClean="0"/>
              <a:t/>
            </a:r>
            <a:br>
              <a:rPr lang="en-US" sz="2000" b="1" dirty="0" smtClean="0"/>
            </a:br>
            <a:endParaRPr lang="en-US" sz="2000" b="1" dirty="0"/>
          </a:p>
        </p:txBody>
      </p:sp>
      <p:pic>
        <p:nvPicPr>
          <p:cNvPr id="11266" name="Picture 2" descr="C:\Users\ASHOK RAJ\Desktop\14.jpg"/>
          <p:cNvPicPr>
            <a:picLocks noGrp="1" noChangeAspect="1" noChangeArrowheads="1"/>
          </p:cNvPicPr>
          <p:nvPr>
            <p:ph sz="half" idx="2"/>
          </p:nvPr>
        </p:nvPicPr>
        <p:blipFill>
          <a:blip r:embed="rId2"/>
          <a:srcRect/>
          <a:stretch>
            <a:fillRect/>
          </a:stretch>
        </p:blipFill>
        <p:spPr bwMode="auto">
          <a:xfrm>
            <a:off x="6115222" y="0"/>
            <a:ext cx="6076777" cy="3021121"/>
          </a:xfrm>
          <a:prstGeom prst="rect">
            <a:avLst/>
          </a:prstGeom>
          <a:noFill/>
        </p:spPr>
      </p:pic>
      <p:pic>
        <p:nvPicPr>
          <p:cNvPr id="11267" name="Picture 3" descr="C:\Users\ASHOK RAJ\Desktop\17.jpg"/>
          <p:cNvPicPr>
            <a:picLocks noChangeAspect="1" noChangeArrowheads="1"/>
          </p:cNvPicPr>
          <p:nvPr/>
        </p:nvPicPr>
        <p:blipFill>
          <a:blip r:embed="rId3"/>
          <a:srcRect/>
          <a:stretch>
            <a:fillRect/>
          </a:stretch>
        </p:blipFill>
        <p:spPr bwMode="auto">
          <a:xfrm>
            <a:off x="8341895" y="3028344"/>
            <a:ext cx="3850105" cy="1319067"/>
          </a:xfrm>
          <a:prstGeom prst="rect">
            <a:avLst/>
          </a:prstGeom>
          <a:noFill/>
        </p:spPr>
      </p:pic>
      <p:pic>
        <p:nvPicPr>
          <p:cNvPr id="11268" name="Picture 4" descr="C:\Users\ASHOK RAJ\Desktop\16.jpg"/>
          <p:cNvPicPr>
            <a:picLocks noChangeAspect="1" noChangeArrowheads="1"/>
          </p:cNvPicPr>
          <p:nvPr/>
        </p:nvPicPr>
        <p:blipFill>
          <a:blip r:embed="rId4"/>
          <a:srcRect/>
          <a:stretch>
            <a:fillRect/>
          </a:stretch>
        </p:blipFill>
        <p:spPr bwMode="auto">
          <a:xfrm>
            <a:off x="5710989" y="3048000"/>
            <a:ext cx="2601565" cy="3810000"/>
          </a:xfrm>
          <a:prstGeom prst="rect">
            <a:avLst/>
          </a:prstGeom>
          <a:noFill/>
        </p:spPr>
      </p:pic>
      <p:pic>
        <p:nvPicPr>
          <p:cNvPr id="11269" name="Picture 5" descr="C:\Users\ASHOK RAJ\Desktop\island 1.jpg"/>
          <p:cNvPicPr>
            <a:picLocks noChangeAspect="1" noChangeArrowheads="1"/>
          </p:cNvPicPr>
          <p:nvPr/>
        </p:nvPicPr>
        <p:blipFill>
          <a:blip r:embed="rId5"/>
          <a:srcRect/>
          <a:stretch>
            <a:fillRect/>
          </a:stretch>
        </p:blipFill>
        <p:spPr bwMode="auto">
          <a:xfrm>
            <a:off x="8357937" y="4388946"/>
            <a:ext cx="3834063" cy="24690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SHOK RAJ\Desktop\introduction-to-volcanoes-3-728.jpg"/>
          <p:cNvPicPr>
            <a:picLocks noGrp="1" noChangeAspect="1" noChangeArrowheads="1"/>
          </p:cNvPicPr>
          <p:nvPr>
            <p:ph idx="1"/>
          </p:nvPr>
        </p:nvPicPr>
        <p:blipFill>
          <a:blip r:embed="rId2"/>
          <a:srcRect/>
          <a:stretch>
            <a:fillRect/>
          </a:stretch>
        </p:blipFill>
        <p:spPr bwMode="auto">
          <a:xfrm>
            <a:off x="0" y="0"/>
            <a:ext cx="5552902" cy="6857999"/>
          </a:xfrm>
          <a:prstGeom prst="rect">
            <a:avLst/>
          </a:prstGeom>
          <a:noFill/>
        </p:spPr>
      </p:pic>
      <p:pic>
        <p:nvPicPr>
          <p:cNvPr id="4099" name="Picture 3" descr="C:\Users\ASHOK RAJ\Desktop\image 111.jpg"/>
          <p:cNvPicPr>
            <a:picLocks noChangeAspect="1" noChangeArrowheads="1"/>
          </p:cNvPicPr>
          <p:nvPr/>
        </p:nvPicPr>
        <p:blipFill>
          <a:blip r:embed="rId3"/>
          <a:srcRect/>
          <a:stretch>
            <a:fillRect/>
          </a:stretch>
        </p:blipFill>
        <p:spPr bwMode="auto">
          <a:xfrm>
            <a:off x="5569527" y="0"/>
            <a:ext cx="6622472"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4771" y="631767"/>
            <a:ext cx="5251981" cy="5619404"/>
          </a:xfrm>
        </p:spPr>
        <p:txBody>
          <a:bodyPr>
            <a:normAutofit fontScale="85000" lnSpcReduction="20000"/>
          </a:bodyPr>
          <a:lstStyle/>
          <a:p>
            <a:r>
              <a:rPr lang="en-US" b="1" dirty="0" smtClean="0">
                <a:solidFill>
                  <a:srgbClr val="FF0000"/>
                </a:solidFill>
              </a:rPr>
              <a:t>What is the only active volcano in India?</a:t>
            </a:r>
          </a:p>
          <a:p>
            <a:pPr fontAlgn="t"/>
            <a:r>
              <a:rPr lang="en-US" b="1" dirty="0" smtClean="0"/>
              <a:t>It is the only active Volcano along the chain from Sumatra to Myanmar and also the only active volcano in India. Barren Island is a part of the Indian Union Territory of Andaman and Nicobar Islands and is well known as a Submarine emergent Volcano, which lies above the </a:t>
            </a:r>
            <a:r>
              <a:rPr lang="en-US" b="1" dirty="0" err="1" smtClean="0"/>
              <a:t>subduction</a:t>
            </a:r>
            <a:r>
              <a:rPr lang="en-US" b="1" dirty="0" smtClean="0"/>
              <a:t> zone of India and Burmese plate.</a:t>
            </a:r>
          </a:p>
          <a:p>
            <a:r>
              <a:rPr lang="en-US" b="1" dirty="0" smtClean="0">
                <a:solidFill>
                  <a:srgbClr val="FF0000"/>
                </a:solidFill>
              </a:rPr>
              <a:t>What is the name of the volcano in Nicobar?</a:t>
            </a:r>
          </a:p>
          <a:p>
            <a:pPr fontAlgn="t"/>
            <a:r>
              <a:rPr lang="en-US" b="1" dirty="0" smtClean="0"/>
              <a:t>Other volcanoes in Andaman and Nicobar Islands: </a:t>
            </a:r>
            <a:r>
              <a:rPr lang="en-US" b="1" dirty="0" err="1" smtClean="0"/>
              <a:t>Narcondam</a:t>
            </a:r>
            <a:r>
              <a:rPr lang="en-US" b="1" dirty="0" smtClean="0"/>
              <a:t> Island in Andaman and Nicobar is a volcanic island and classified as dormant volcano by Geological Survey of India. The island is declared as a UNESCO World Heritage Sites and famous for its prevalent </a:t>
            </a:r>
            <a:r>
              <a:rPr lang="en-US" b="1" dirty="0" err="1" smtClean="0"/>
              <a:t>Narcondam</a:t>
            </a:r>
            <a:r>
              <a:rPr lang="en-US" b="1" dirty="0" smtClean="0"/>
              <a:t> Hornbill. </a:t>
            </a:r>
            <a:r>
              <a:rPr lang="en-US" b="1" dirty="0" err="1" smtClean="0"/>
              <a:t>Baratang</a:t>
            </a:r>
            <a:r>
              <a:rPr lang="en-US" b="1" dirty="0" smtClean="0"/>
              <a:t> Island in Andaman is famous for Mud volcanoes.</a:t>
            </a:r>
          </a:p>
          <a:p>
            <a:endParaRPr lang="en-US" dirty="0"/>
          </a:p>
        </p:txBody>
      </p:sp>
      <p:pic>
        <p:nvPicPr>
          <p:cNvPr id="12290" name="Picture 2" descr="C:\Users\ASHOK RAJ\Desktop\india 11.jpeg"/>
          <p:cNvPicPr>
            <a:picLocks noGrp="1" noChangeAspect="1" noChangeArrowheads="1"/>
          </p:cNvPicPr>
          <p:nvPr>
            <p:ph sz="half" idx="2"/>
          </p:nvPr>
        </p:nvPicPr>
        <p:blipFill>
          <a:blip r:embed="rId2"/>
          <a:srcRect/>
          <a:stretch>
            <a:fillRect/>
          </a:stretch>
        </p:blipFill>
        <p:spPr bwMode="auto">
          <a:xfrm>
            <a:off x="5919537" y="0"/>
            <a:ext cx="6272463" cy="685799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ASHOK RAJ\Desktop\india 7.png"/>
          <p:cNvPicPr>
            <a:picLocks noGrp="1" noChangeAspect="1" noChangeArrowheads="1"/>
          </p:cNvPicPr>
          <p:nvPr>
            <p:ph sz="half" idx="1"/>
          </p:nvPr>
        </p:nvPicPr>
        <p:blipFill>
          <a:blip r:embed="rId2"/>
          <a:srcRect/>
          <a:stretch>
            <a:fillRect/>
          </a:stretch>
        </p:blipFill>
        <p:spPr bwMode="auto">
          <a:xfrm>
            <a:off x="0" y="0"/>
            <a:ext cx="5838566" cy="6858000"/>
          </a:xfrm>
          <a:prstGeom prst="rect">
            <a:avLst/>
          </a:prstGeom>
          <a:noFill/>
        </p:spPr>
      </p:pic>
      <p:pic>
        <p:nvPicPr>
          <p:cNvPr id="13316" name="Picture 4" descr="C:\Users\ASHOK RAJ\Desktop\india 8.jpg"/>
          <p:cNvPicPr>
            <a:picLocks noGrp="1" noChangeAspect="1" noChangeArrowheads="1"/>
          </p:cNvPicPr>
          <p:nvPr>
            <p:ph sz="half" idx="2"/>
          </p:nvPr>
        </p:nvPicPr>
        <p:blipFill>
          <a:blip r:embed="rId3"/>
          <a:srcRect/>
          <a:stretch>
            <a:fillRect/>
          </a:stretch>
        </p:blipFill>
        <p:spPr bwMode="auto">
          <a:xfrm>
            <a:off x="5556082" y="0"/>
            <a:ext cx="6635917"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descr="C:\Users\ASHOK RAJ\Desktop\ditribution 2.jpeg"/>
          <p:cNvPicPr>
            <a:picLocks noGrp="1" noChangeAspect="1" noChangeArrowheads="1"/>
          </p:cNvPicPr>
          <p:nvPr>
            <p:ph sz="half" idx="1"/>
          </p:nvPr>
        </p:nvPicPr>
        <p:blipFill>
          <a:blip r:embed="rId2"/>
          <a:srcRect/>
          <a:stretch>
            <a:fillRect/>
          </a:stretch>
        </p:blipFill>
        <p:spPr bwMode="auto">
          <a:xfrm>
            <a:off x="0" y="0"/>
            <a:ext cx="5943600" cy="6858000"/>
          </a:xfrm>
          <a:prstGeom prst="rect">
            <a:avLst/>
          </a:prstGeom>
          <a:noFill/>
        </p:spPr>
      </p:pic>
      <p:pic>
        <p:nvPicPr>
          <p:cNvPr id="15363" name="Picture 3" descr="C:\Users\ASHOK RAJ\Desktop\16.jpg"/>
          <p:cNvPicPr>
            <a:picLocks noChangeAspect="1" noChangeArrowheads="1"/>
          </p:cNvPicPr>
          <p:nvPr/>
        </p:nvPicPr>
        <p:blipFill>
          <a:blip r:embed="rId3"/>
          <a:srcRect/>
          <a:stretch>
            <a:fillRect/>
          </a:stretch>
        </p:blipFill>
        <p:spPr bwMode="auto">
          <a:xfrm>
            <a:off x="5727033" y="4622778"/>
            <a:ext cx="6464968" cy="2235221"/>
          </a:xfrm>
          <a:prstGeom prst="rect">
            <a:avLst/>
          </a:prstGeom>
          <a:noFill/>
        </p:spPr>
      </p:pic>
      <p:pic>
        <p:nvPicPr>
          <p:cNvPr id="15364" name="Picture 4" descr="C:\Users\ASHOK RAJ\Desktop\lake 2.jpg"/>
          <p:cNvPicPr>
            <a:picLocks noGrp="1" noChangeAspect="1" noChangeArrowheads="1"/>
          </p:cNvPicPr>
          <p:nvPr>
            <p:ph sz="half" idx="2"/>
          </p:nvPr>
        </p:nvPicPr>
        <p:blipFill>
          <a:blip r:embed="rId4"/>
          <a:srcRect/>
          <a:stretch>
            <a:fillRect/>
          </a:stretch>
        </p:blipFill>
        <p:spPr bwMode="auto">
          <a:xfrm>
            <a:off x="192505" y="4973422"/>
            <a:ext cx="5550569" cy="1504950"/>
          </a:xfrm>
          <a:prstGeom prst="rect">
            <a:avLst/>
          </a:prstGeom>
          <a:noFill/>
        </p:spPr>
      </p:pic>
      <p:pic>
        <p:nvPicPr>
          <p:cNvPr id="15365" name="Picture 5" descr="C:\Users\ASHOK RAJ\Desktop\lake.jpg"/>
          <p:cNvPicPr>
            <a:picLocks noChangeAspect="1" noChangeArrowheads="1"/>
          </p:cNvPicPr>
          <p:nvPr/>
        </p:nvPicPr>
        <p:blipFill>
          <a:blip r:embed="rId5"/>
          <a:srcRect/>
          <a:stretch>
            <a:fillRect/>
          </a:stretch>
        </p:blipFill>
        <p:spPr bwMode="auto">
          <a:xfrm>
            <a:off x="5807242" y="0"/>
            <a:ext cx="6384758" cy="46040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8434" name="Picture 2" descr="C:\Users\ASHOK RAJ\Desktop\world 2.jpg"/>
          <p:cNvPicPr>
            <a:picLocks noGrp="1" noChangeAspect="1" noChangeArrowheads="1"/>
          </p:cNvPicPr>
          <p:nvPr>
            <p:ph sz="half" idx="1"/>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FF0066"/>
                </a:solidFill>
                <a:latin typeface="Adobe Caslon Pro Bold" panose="0205070206050A020403" pitchFamily="18" charset="0"/>
              </a:rPr>
              <a:t>Thank you</a:t>
            </a:r>
            <a:endParaRPr lang="en-IN" sz="96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37003"/>
            <a:ext cx="11078845" cy="5694045"/>
          </a:xfrm>
        </p:spPr>
        <p:txBody>
          <a:bodyPr>
            <a:noAutofit/>
          </a:bodyPr>
          <a:lstStyle/>
          <a:p>
            <a:r>
              <a:rPr lang="en-US" sz="3200" b="1" dirty="0" smtClean="0">
                <a:solidFill>
                  <a:srgbClr val="FF0000"/>
                </a:solidFill>
              </a:rPr>
              <a:t>  </a:t>
            </a:r>
            <a:endParaRPr lang="en-US" sz="2800" dirty="0" smtClean="0"/>
          </a:p>
          <a:p>
            <a:r>
              <a:rPr lang="en-US" sz="2800" dirty="0" smtClean="0"/>
              <a:t/>
            </a:r>
            <a:br>
              <a:rPr lang="en-US" sz="2800" dirty="0" smtClean="0"/>
            </a:br>
            <a:endParaRPr lang="en-US" sz="2800" b="1" dirty="0"/>
          </a:p>
        </p:txBody>
      </p:sp>
      <p:sp>
        <p:nvSpPr>
          <p:cNvPr id="4" name="Rectangle 3"/>
          <p:cNvSpPr/>
          <p:nvPr/>
        </p:nvSpPr>
        <p:spPr>
          <a:xfrm>
            <a:off x="787791" y="633046"/>
            <a:ext cx="10705514" cy="2677656"/>
          </a:xfrm>
          <a:prstGeom prst="rect">
            <a:avLst/>
          </a:prstGeom>
        </p:spPr>
        <p:txBody>
          <a:bodyPr wrap="square">
            <a:spAutoFit/>
          </a:bodyPr>
          <a:lstStyle/>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3048000" y="2967335"/>
            <a:ext cx="6096000" cy="646331"/>
          </a:xfrm>
          <a:prstGeom prst="rect">
            <a:avLst/>
          </a:prstGeom>
        </p:spPr>
        <p:txBody>
          <a:bodyPr>
            <a:spAutoFit/>
          </a:bodyPr>
          <a:lstStyle/>
          <a:p>
            <a:endParaRPr lang="en-US" dirty="0" smtClean="0"/>
          </a:p>
          <a:p>
            <a:endParaRPr lang="en-US" dirty="0"/>
          </a:p>
        </p:txBody>
      </p:sp>
      <p:sp>
        <p:nvSpPr>
          <p:cNvPr id="6" name="Rectangle 5"/>
          <p:cNvSpPr/>
          <p:nvPr/>
        </p:nvSpPr>
        <p:spPr>
          <a:xfrm>
            <a:off x="759655" y="689318"/>
            <a:ext cx="10747717" cy="5693866"/>
          </a:xfrm>
          <a:prstGeom prst="rect">
            <a:avLst/>
          </a:prstGeom>
        </p:spPr>
        <p:txBody>
          <a:bodyPr wrap="square">
            <a:spAutoFit/>
          </a:bodyPr>
          <a:lstStyle/>
          <a:p>
            <a:r>
              <a:rPr lang="en-US" sz="2800" b="1" dirty="0" smtClean="0">
                <a:solidFill>
                  <a:srgbClr val="FF0000"/>
                </a:solidFill>
              </a:rPr>
              <a:t>   What is volcano and volcanism?</a:t>
            </a:r>
          </a:p>
          <a:p>
            <a:r>
              <a:rPr lang="en-US" sz="2800" b="1" dirty="0" smtClean="0"/>
              <a:t>     Volcanism is the phenomenon of eruption of molten rock (magma) onto the surface of the Earth or a solid-surface planet or moon, where lava, pyroclastics and volcanic gases erupt through a break in the surface called a vent.</a:t>
            </a:r>
          </a:p>
          <a:p>
            <a:r>
              <a:rPr lang="en-US" sz="2800" b="1" dirty="0" smtClean="0"/>
              <a:t/>
            </a:r>
            <a:br>
              <a:rPr lang="en-US" sz="2800" b="1" dirty="0" smtClean="0"/>
            </a:br>
            <a:r>
              <a:rPr lang="en-US" sz="2800" b="1" dirty="0" smtClean="0"/>
              <a:t>  </a:t>
            </a:r>
            <a:r>
              <a:rPr lang="en-US" sz="2800" b="1" dirty="0" smtClean="0">
                <a:solidFill>
                  <a:srgbClr val="FF0000"/>
                </a:solidFill>
              </a:rPr>
              <a:t>Why do we need to study volcanism?</a:t>
            </a:r>
          </a:p>
          <a:p>
            <a:r>
              <a:rPr lang="en-US" sz="2800" b="1" dirty="0" smtClean="0"/>
              <a:t>         In fact, most of a volcanologists' work is done studying the remains of either dead or dormant volcanoes, or by monitoring currently present volcanoes that may be active or “reawakening.” Basically, the goals of volcanology are to understand how and why volcanoes erupt, how to predict eruptions, their impacts</a:t>
            </a:r>
          </a:p>
          <a:p>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452" y="450165"/>
            <a:ext cx="10888394" cy="5809957"/>
          </a:xfrm>
        </p:spPr>
        <p:txBody>
          <a:bodyPr>
            <a:normAutofit lnSpcReduction="10000"/>
          </a:bodyPr>
          <a:lstStyle/>
          <a:p>
            <a:endParaRPr lang="en-US" b="1" dirty="0" smtClean="0">
              <a:solidFill>
                <a:srgbClr val="FF0000"/>
              </a:solidFill>
            </a:endParaRPr>
          </a:p>
          <a:p>
            <a:r>
              <a:rPr lang="en-US" b="1" dirty="0" smtClean="0">
                <a:solidFill>
                  <a:srgbClr val="FF0000"/>
                </a:solidFill>
              </a:rPr>
              <a:t>What is an example of volcanism?</a:t>
            </a:r>
          </a:p>
          <a:p>
            <a:r>
              <a:rPr lang="en-US" b="1" dirty="0" smtClean="0"/>
              <a:t>       In a few places the oceanic ridges are sufficiently elevated above the deep seafloor that they emerge from the ocean, and </a:t>
            </a:r>
            <a:r>
              <a:rPr lang="en-US" b="1" dirty="0" err="1" smtClean="0"/>
              <a:t>subaerial</a:t>
            </a:r>
            <a:r>
              <a:rPr lang="en-US" b="1" dirty="0" smtClean="0"/>
              <a:t> volcanism occurs. Iceland is the best-known example. The magmas that are erupted along the oceanic ridges are basaltic in composition</a:t>
            </a:r>
          </a:p>
          <a:p>
            <a:r>
              <a:rPr lang="en-US" b="1" dirty="0" smtClean="0">
                <a:solidFill>
                  <a:srgbClr val="FF0000"/>
                </a:solidFill>
              </a:rPr>
              <a:t>What are the types of volcano?</a:t>
            </a:r>
          </a:p>
          <a:p>
            <a:r>
              <a:rPr lang="en-US" b="1" dirty="0" smtClean="0"/>
              <a:t>       Geologists generally group volcanoes into four main kinds--cinder cones, composite volcanoes, shield volcanoes, and lava domes.</a:t>
            </a:r>
          </a:p>
          <a:p>
            <a:r>
              <a:rPr lang="en-US" b="1" dirty="0" smtClean="0">
                <a:solidFill>
                  <a:srgbClr val="FF0000"/>
                </a:solidFill>
              </a:rPr>
              <a:t>How do volcanoes affect the environment?</a:t>
            </a:r>
          </a:p>
          <a:p>
            <a:r>
              <a:rPr lang="en-US" b="1" dirty="0" smtClean="0"/>
              <a:t>     Volcanic eruptions can affect climate in two main ways. First, they release the greenhouse gas carbon dioxide, contributing to warming of the atmosphere. But the effect is very small. ... You can see this in the NASA video below that maps movements of particles in the Earth's atmosphere.</a:t>
            </a:r>
          </a:p>
          <a:p>
            <a:endParaRPr lang="en-U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SHOK RAJ\Desktop\CAUSES 3.jpg"/>
          <p:cNvPicPr>
            <a:picLocks noGrp="1" noChangeAspect="1" noChangeArrowheads="1"/>
          </p:cNvPicPr>
          <p:nvPr>
            <p:ph idx="1"/>
          </p:nvPr>
        </p:nvPicPr>
        <p:blipFill>
          <a:blip r:embed="rId2"/>
          <a:srcRect/>
          <a:stretch>
            <a:fillRect/>
          </a:stretch>
        </p:blipFill>
        <p:spPr bwMode="auto">
          <a:xfrm>
            <a:off x="0" y="0"/>
            <a:ext cx="5958562" cy="6858000"/>
          </a:xfrm>
          <a:prstGeom prst="rect">
            <a:avLst/>
          </a:prstGeom>
          <a:noFill/>
        </p:spPr>
      </p:pic>
      <p:pic>
        <p:nvPicPr>
          <p:cNvPr id="1027" name="Picture 3" descr="C:\Users\ASHOK RAJ\Desktop\CAUSE 5.jpg"/>
          <p:cNvPicPr>
            <a:picLocks noChangeAspect="1" noChangeArrowheads="1"/>
          </p:cNvPicPr>
          <p:nvPr/>
        </p:nvPicPr>
        <p:blipFill>
          <a:blip r:embed="rId3"/>
          <a:srcRect/>
          <a:stretch>
            <a:fillRect/>
          </a:stretch>
        </p:blipFill>
        <p:spPr bwMode="auto">
          <a:xfrm>
            <a:off x="5770591" y="0"/>
            <a:ext cx="733425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451" y="478302"/>
            <a:ext cx="10761785" cy="7294305"/>
          </a:xfrm>
          <a:prstGeom prst="rect">
            <a:avLst/>
          </a:prstGeom>
        </p:spPr>
        <p:txBody>
          <a:bodyPr wrap="square">
            <a:spAutoFit/>
          </a:bodyPr>
          <a:lstStyle/>
          <a:p>
            <a:r>
              <a:rPr lang="en-US" sz="2400" b="1" dirty="0" smtClean="0">
                <a:solidFill>
                  <a:srgbClr val="FF0000"/>
                </a:solidFill>
              </a:rPr>
              <a:t>What is difference between magma and lava?</a:t>
            </a:r>
          </a:p>
          <a:p>
            <a:r>
              <a:rPr lang="en-US" sz="2400" b="1" dirty="0" smtClean="0"/>
              <a:t>     The distinction between magma and lava is all about location. When geologists refer to magma, they're talking about molten rock that's still trapped underground. If this molten rock makes it to the surface and keeps flowing like a liquid, it's called lava.</a:t>
            </a:r>
          </a:p>
          <a:p>
            <a:endParaRPr lang="en-US" sz="2400" b="1" dirty="0" smtClean="0"/>
          </a:p>
          <a:p>
            <a:r>
              <a:rPr lang="en-US" sz="2400" b="1" dirty="0" smtClean="0">
                <a:solidFill>
                  <a:srgbClr val="FF0000"/>
                </a:solidFill>
              </a:rPr>
              <a:t>What is volcano and its types?</a:t>
            </a:r>
          </a:p>
          <a:p>
            <a:r>
              <a:rPr lang="en-US" sz="2400" b="1" dirty="0" smtClean="0"/>
              <a:t>      A volcano on Earth is a vent or fissure in the planet's crust through which lava, ash, rock and gases erupt. ... A volcano is also a mountain formed by the accumulation of these eruptive products.</a:t>
            </a:r>
          </a:p>
          <a:p>
            <a:endParaRPr lang="en-US" sz="2400" b="1" dirty="0" smtClean="0"/>
          </a:p>
          <a:p>
            <a:r>
              <a:rPr lang="en-US" sz="2400" b="1" dirty="0" smtClean="0">
                <a:solidFill>
                  <a:srgbClr val="FF0000"/>
                </a:solidFill>
              </a:rPr>
              <a:t>What causes volcano?</a:t>
            </a:r>
          </a:p>
          <a:p>
            <a:r>
              <a:rPr lang="en-US" sz="2400" b="1" dirty="0" smtClean="0"/>
              <a:t>      Volcanoes happen when magma rises to the surface of the earth, which causes bubbles of gas to appear in </a:t>
            </a:r>
            <a:r>
              <a:rPr lang="en-US" sz="2400" b="1" dirty="0" err="1" smtClean="0"/>
              <a:t>it.his</a:t>
            </a:r>
            <a:r>
              <a:rPr lang="en-US" sz="2400" b="1" dirty="0" smtClean="0"/>
              <a:t> gas can cause pressure to build up in the mountain, and it eventually explodes. When the magma bursts out of the earth, it is called lava.</a:t>
            </a:r>
          </a:p>
          <a:p>
            <a:endParaRPr lang="en-US" sz="2400" b="1" dirty="0" smtClean="0"/>
          </a:p>
          <a:p>
            <a:endParaRPr lang="en-US" sz="2400" b="1" dirty="0" smtClean="0"/>
          </a:p>
          <a:p>
            <a:endParaRPr lang="en-US" dirty="0" smtClean="0"/>
          </a:p>
          <a:p>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descr="C:\Users\ASHOK RAJ\Desktop\CAUSES 4.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SHOK RAJ\Desktop\cause-of-volcanic-activity-n.jpg"/>
          <p:cNvPicPr>
            <a:picLocks noGrp="1" noChangeAspect="1" noChangeArrowheads="1"/>
          </p:cNvPicPr>
          <p:nvPr>
            <p:ph idx="1"/>
          </p:nvPr>
        </p:nvPicPr>
        <p:blipFill>
          <a:blip r:embed="rId2"/>
          <a:srcRect/>
          <a:stretch>
            <a:fillRect/>
          </a:stretch>
        </p:blipFill>
        <p:spPr bwMode="auto">
          <a:xfrm>
            <a:off x="1" y="0"/>
            <a:ext cx="5309936" cy="6858000"/>
          </a:xfrm>
          <a:prstGeom prst="rect">
            <a:avLst/>
          </a:prstGeom>
          <a:noFill/>
        </p:spPr>
      </p:pic>
      <p:pic>
        <p:nvPicPr>
          <p:cNvPr id="3075" name="Picture 3" descr="C:\Users\ASHOK RAJ\Desktop\causes effect 7.jpg"/>
          <p:cNvPicPr>
            <a:picLocks noChangeAspect="1" noChangeArrowheads="1"/>
          </p:cNvPicPr>
          <p:nvPr/>
        </p:nvPicPr>
        <p:blipFill>
          <a:blip r:embed="rId3"/>
          <a:srcRect/>
          <a:stretch>
            <a:fillRect/>
          </a:stretch>
        </p:blipFill>
        <p:spPr bwMode="auto">
          <a:xfrm>
            <a:off x="5275809" y="0"/>
            <a:ext cx="6916191"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456</TotalTime>
  <Words>660</Words>
  <Application>WPS Presentation</Application>
  <PresentationFormat>Custom</PresentationFormat>
  <Paragraphs>172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Organic</vt:lpstr>
      <vt:lpstr>        APPLIED GEOMORPHOLOGY - VOLCANOES</vt:lpstr>
      <vt:lpstr>UNIT: II APPLIED GEOMORPHOLOGY  VOLCANOES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vt:lpstr>
      <vt:lpstr>Slide 29</vt:lpstr>
      <vt:lpstr>Slide 30</vt:lpstr>
      <vt:lpstr>Slide 31</vt:lpstr>
      <vt:lpstr>Slide 32</vt:lpstr>
      <vt:lpstr>Slide 33</vt:lpstr>
      <vt:lpstr>Slide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351</cp:revision>
  <dcterms:created xsi:type="dcterms:W3CDTF">2020-08-03T16:47:00Z</dcterms:created>
  <dcterms:modified xsi:type="dcterms:W3CDTF">2020-11-17T05:55:27Z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