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344" r:id="rId4"/>
    <p:sldId id="353" r:id="rId5"/>
    <p:sldId id="350" r:id="rId6"/>
    <p:sldId id="354" r:id="rId7"/>
    <p:sldId id="349" r:id="rId8"/>
    <p:sldId id="348" r:id="rId9"/>
    <p:sldId id="347" r:id="rId10"/>
    <p:sldId id="346" r:id="rId11"/>
    <p:sldId id="345" r:id="rId12"/>
    <p:sldId id="355" r:id="rId13"/>
    <p:sldId id="356" r:id="rId14"/>
    <p:sldId id="337" r:id="rId15"/>
    <p:sldId id="338" r:id="rId16"/>
    <p:sldId id="339" r:id="rId17"/>
    <p:sldId id="357" r:id="rId18"/>
    <p:sldId id="340" r:id="rId19"/>
    <p:sldId id="342" r:id="rId20"/>
    <p:sldId id="323" r:id="rId21"/>
    <p:sldId id="301" r:id="rId22"/>
    <p:sldId id="322" r:id="rId23"/>
    <p:sldId id="288" r:id="rId24"/>
    <p:sldId id="284" r:id="rId25"/>
    <p:sldId id="285" r:id="rId26"/>
    <p:sldId id="314" r:id="rId27"/>
    <p:sldId id="287" r:id="rId28"/>
    <p:sldId id="258" r:id="rId29"/>
    <p:sldId id="259" r:id="rId30"/>
    <p:sldId id="277" r:id="rId31"/>
    <p:sldId id="260" r:id="rId32"/>
    <p:sldId id="27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66"/>
    <a:srgbClr val="0BB50B"/>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174" y="-96"/>
      </p:cViewPr>
      <p:guideLst>
        <p:guide orient="horz" pos="2136"/>
        <p:guide pos="382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pPr/>
              <a:t>01-12-2020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pPr/>
              <a:t>01-12-2020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117909"/>
            <a:ext cx="6815669" cy="963619"/>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US" altLang="en-IN" sz="2000" b="1" dirty="0">
                <a:solidFill>
                  <a:srgbClr val="FF0000"/>
                </a:solidFill>
              </a:rPr>
              <a:t>APPLIED GEOMORPHOLOGY</a:t>
            </a:r>
            <a:r>
              <a:rPr lang="en-US" altLang="en-IN" sz="2400" b="1" dirty="0">
                <a:solidFill>
                  <a:srgbClr val="FF0000"/>
                </a:solidFill>
              </a:rPr>
              <a:t/>
            </a:r>
            <a:br>
              <a:rPr lang="en-US" altLang="en-IN" sz="2400" b="1" dirty="0">
                <a:solidFill>
                  <a:srgbClr val="FF0000"/>
                </a:solidFill>
              </a:rPr>
            </a:br>
            <a:r>
              <a:rPr lang="en-US" altLang="en-IN" sz="2400" b="1" dirty="0">
                <a:solidFill>
                  <a:srgbClr val="0000CC"/>
                </a:solidFill>
              </a:rPr>
              <a:t>CYCLE OF EROSION - PENCK</a:t>
            </a:r>
          </a:p>
        </p:txBody>
      </p:sp>
      <p:sp>
        <p:nvSpPr>
          <p:cNvPr id="3" name="Subtitle 2"/>
          <p:cNvSpPr>
            <a:spLocks noGrp="1"/>
          </p:cNvSpPr>
          <p:nvPr>
            <p:ph type="subTitle" idx="1"/>
          </p:nvPr>
        </p:nvSpPr>
        <p:spPr>
          <a:xfrm>
            <a:off x="2918460" y="942340"/>
            <a:ext cx="7788910" cy="4370705"/>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US" sz="1500" b="1" dirty="0" smtClean="0">
                <a:solidFill>
                  <a:srgbClr val="660066"/>
                </a:solidFill>
                <a:latin typeface="Adobe Garamond Pro Bold" panose="02020702060506020403" pitchFamily="18" charset="0"/>
              </a:rPr>
              <a:t>Dr. B.ANU</a:t>
            </a:r>
            <a:r>
              <a:rPr lang="en-IN" sz="1500" b="1" dirty="0" smtClean="0">
                <a:solidFill>
                  <a:srgbClr val="660066"/>
                </a:solidFill>
                <a:latin typeface="Adobe Garamond Pro Bold" panose="02020702060506020403" pitchFamily="18" charset="0"/>
              </a:rPr>
              <a:t>SUYA</a:t>
            </a:r>
            <a:r>
              <a:rPr lang="en-IN" sz="1500" b="1" dirty="0">
                <a:solidFill>
                  <a:srgbClr val="660066"/>
                </a:solidFill>
                <a:latin typeface="Adobe Garamond Pro Bold" panose="02020702060506020403" pitchFamily="18" charset="0"/>
              </a:rPr>
              <a:t>,</a:t>
            </a:r>
          </a:p>
          <a:p>
            <a:pPr lvl="1" algn="l"/>
            <a:r>
              <a:rPr lang="en-IN" sz="1500" b="1" dirty="0" smtClean="0">
                <a:solidFill>
                  <a:srgbClr val="660066"/>
                </a:solidFill>
                <a:latin typeface="Adobe Garamond Pro Bold" panose="02020702060506020403" pitchFamily="18" charset="0"/>
              </a:rPr>
              <a:t>							Assistant </a:t>
            </a:r>
            <a:r>
              <a:rPr lang="en-IN" sz="1500" b="1" dirty="0">
                <a:solidFill>
                  <a:srgbClr val="660066"/>
                </a:solidFill>
                <a:latin typeface="Adobe Garamond Pro Bold" panose="02020702060506020403" pitchFamily="18" charset="0"/>
              </a:rPr>
              <a:t>Professor &amp; Head,</a:t>
            </a:r>
          </a:p>
          <a:p>
            <a:pPr lvl="1" algn="l"/>
            <a:r>
              <a:rPr lang="en-IN" sz="1500" b="1" dirty="0" smtClean="0">
                <a:solidFill>
                  <a:srgbClr val="660066"/>
                </a:solidFill>
                <a:latin typeface="Adobe Garamond Pro Bold" panose="02020702060506020403" pitchFamily="18" charset="0"/>
              </a:rPr>
              <a:t>							Department </a:t>
            </a:r>
            <a:r>
              <a:rPr lang="en-IN" sz="1500" b="1" dirty="0">
                <a:solidFill>
                  <a:srgbClr val="660066"/>
                </a:solidFill>
                <a:latin typeface="Adobe Garamond Pro Bold" panose="02020702060506020403" pitchFamily="18" charset="0"/>
              </a:rPr>
              <a:t>of Geography,</a:t>
            </a:r>
          </a:p>
          <a:p>
            <a:pPr lvl="1" algn="l"/>
            <a:r>
              <a:rPr lang="en-IN" sz="1500" b="1" dirty="0" smtClean="0">
                <a:solidFill>
                  <a:srgbClr val="660066"/>
                </a:solidFill>
                <a:latin typeface="Adobe Garamond Pro Bold" panose="02020702060506020403" pitchFamily="18" charset="0"/>
              </a:rPr>
              <a:t>							Government </a:t>
            </a:r>
            <a:r>
              <a:rPr lang="en-IN" sz="1500" b="1" dirty="0">
                <a:solidFill>
                  <a:srgbClr val="660066"/>
                </a:solidFill>
                <a:latin typeface="Adobe Garamond Pro Bold" panose="02020702060506020403" pitchFamily="18" charset="0"/>
              </a:rPr>
              <a:t>College for Women (A),</a:t>
            </a:r>
          </a:p>
          <a:p>
            <a:pPr lvl="1" algn="l"/>
            <a:r>
              <a:rPr lang="en-IN" sz="1500" b="1" dirty="0" smtClean="0">
                <a:solidFill>
                  <a:srgbClr val="660066"/>
                </a:solidFill>
                <a:latin typeface="Adobe Garamond Pro Bold" panose="02020702060506020403" pitchFamily="18" charset="0"/>
              </a:rPr>
              <a:t>							Kumbakonam</a:t>
            </a:r>
            <a:r>
              <a:rPr lang="en-IN" sz="1500" b="1" dirty="0">
                <a:solidFill>
                  <a:srgbClr val="660066"/>
                </a:solidFill>
                <a:latin typeface="Adobe Garamond Pro Bold" panose="02020702060506020403" pitchFamily="18" charset="0"/>
              </a:rPr>
              <a:t>.</a:t>
            </a: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225" y="652780"/>
            <a:ext cx="10476865" cy="5499735"/>
          </a:xfrm>
        </p:spPr>
        <p:txBody>
          <a:bodyPr>
            <a:noAutofit/>
          </a:bodyPr>
          <a:lstStyle/>
          <a:p>
            <a:r>
              <a:rPr lang="en-US" sz="2800" b="1">
                <a:solidFill>
                  <a:srgbClr val="FF0000"/>
                </a:solidFill>
              </a:rPr>
              <a:t>Phase c:</a:t>
            </a:r>
            <a:r>
              <a:rPr lang="en-US" sz="2800" b="1"/>
              <a:t> This phase is characterised by totally absence of upliftment of landscape. Now landscape started to decreasing in height due to rapid rate of erosion. Relative relief also remain constant. Because, the lowering of land became equal to valley deepening by the river.</a:t>
            </a:r>
          </a:p>
          <a:p>
            <a:r>
              <a:rPr lang="en-US" sz="2800" b="1">
                <a:solidFill>
                  <a:srgbClr val="FF0000"/>
                </a:solidFill>
              </a:rPr>
              <a:t>Absteigende Entwickelung:</a:t>
            </a:r>
            <a:r>
              <a:rPr lang="en-US" sz="2800" b="1"/>
              <a:t>  it means wanning development of the landscape. This phase is characterised by progressively decline of landscape. Absolute relief decreases rapidly because absence of upliftment of the land. This phase is dominated by lateral erosion instead of down cutting by the river,due to decrease in channel gradient and kinetic energy of the river. Thus the relative relief also decreases.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795" y="791210"/>
            <a:ext cx="10568940" cy="5360670"/>
          </a:xfrm>
        </p:spPr>
        <p:txBody>
          <a:bodyPr>
            <a:noAutofit/>
          </a:bodyPr>
          <a:lstStyle/>
          <a:p>
            <a:r>
              <a:rPr lang="en-US" sz="2800" b="1"/>
              <a:t>In this phase the valley side slope consists of two segments. The upper most part of the valley with its steep angle, termed as Gravity Slope or Boschungen. Where as the lower segment of the valley with gentle slope is termed as Wash slope or Haldenhang.</a:t>
            </a:r>
          </a:p>
          <a:p>
            <a:r>
              <a:rPr lang="en-US" sz="2800" b="1"/>
              <a:t>In the advance stage of this phase the gravity slope are reduced and formed a steep side conical hill, called inselberg. Eventually this inselberg also consumed and total area dominated by a series of concave wash slope. Such extensive surface produced at the end of this phase is called Endrumpf.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1"/>
          <p:cNvPicPr>
            <a:picLocks noGrp="1" noChangeAspect="1"/>
          </p:cNvPicPr>
          <p:nvPr>
            <p:ph idx="1"/>
          </p:nvPr>
        </p:nvPicPr>
        <p:blipFill>
          <a:blip r:embed="rId2"/>
          <a:stretch>
            <a:fillRect/>
          </a:stretch>
        </p:blipFill>
        <p:spPr>
          <a:xfrm>
            <a:off x="572770" y="556895"/>
            <a:ext cx="11046460" cy="57448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2"/>
          <p:cNvPicPr>
            <a:picLocks noGrp="1" noChangeAspect="1"/>
          </p:cNvPicPr>
          <p:nvPr>
            <p:ph sz="half" idx="1"/>
          </p:nvPr>
        </p:nvPicPr>
        <p:blipFill>
          <a:blip r:embed="rId2"/>
          <a:stretch>
            <a:fillRect/>
          </a:stretch>
        </p:blipFill>
        <p:spPr>
          <a:xfrm>
            <a:off x="189230" y="206375"/>
            <a:ext cx="5875020" cy="6444615"/>
          </a:xfrm>
          <a:prstGeom prst="rect">
            <a:avLst/>
          </a:prstGeom>
        </p:spPr>
      </p:pic>
      <p:pic>
        <p:nvPicPr>
          <p:cNvPr id="6" name="Content Placeholder 5" descr="IMAGE 3"/>
          <p:cNvPicPr>
            <a:picLocks noGrp="1" noChangeAspect="1"/>
          </p:cNvPicPr>
          <p:nvPr>
            <p:ph sz="half" idx="2"/>
          </p:nvPr>
        </p:nvPicPr>
        <p:blipFill>
          <a:blip r:embed="rId3"/>
          <a:stretch>
            <a:fillRect/>
          </a:stretch>
        </p:blipFill>
        <p:spPr>
          <a:xfrm>
            <a:off x="6064250" y="210185"/>
            <a:ext cx="5912485" cy="64408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900" y="636905"/>
            <a:ext cx="10598150" cy="5500370"/>
          </a:xfrm>
        </p:spPr>
        <p:txBody>
          <a:bodyPr>
            <a:noAutofit/>
          </a:bodyPr>
          <a:lstStyle/>
          <a:p>
            <a:pPr marL="0" indent="0" algn="ctr">
              <a:buNone/>
            </a:pPr>
            <a:r>
              <a:rPr lang="en-US" sz="2800" b="1">
                <a:solidFill>
                  <a:srgbClr val="0000CC"/>
                </a:solidFill>
              </a:rPr>
              <a:t>IInd Method - PENCK Theory</a:t>
            </a:r>
          </a:p>
          <a:p>
            <a:r>
              <a:rPr lang="en-US" b="1"/>
              <a:t> Walter Penck was a German geographer, he studied the Davis erosional cycle model and agreed the most of Davis's thought, but disagreed on process and stages components ( i.e trio of Davis are the structure, process, and stages) of Davis erosional model.  Penck rejected that stage is not sequential and there may be interrupted by rejuvenation.</a:t>
            </a:r>
          </a:p>
          <a:p>
            <a:r>
              <a:rPr lang="en-US" b="1"/>
              <a:t>Walter Penck gave a morphological system model in 1924 also known as the cycle of erosion.</a:t>
            </a:r>
          </a:p>
          <a:p>
            <a:pPr marL="0" indent="0">
              <a:buNone/>
            </a:pPr>
            <a:r>
              <a:rPr lang="en-US" b="1"/>
              <a:t>       As per Walter Penck, the Endogenic force also interferes with the cycle of erosion through Rejuvenation.</a:t>
            </a:r>
          </a:p>
          <a:p>
            <a:r>
              <a:rPr lang="en-US" b="1"/>
              <a:t>Hence, the erosion cycle is a never-ending process.</a:t>
            </a:r>
          </a:p>
          <a:p>
            <a:r>
              <a:rPr lang="en-US" b="1"/>
              <a:t>The erosional cycle is not time-dependent as Davis proposed.</a:t>
            </a:r>
          </a:p>
          <a:p>
            <a:endParaRPr lang="en-US"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755015"/>
            <a:ext cx="5770880" cy="5121275"/>
          </a:xfrm>
        </p:spPr>
        <p:txBody>
          <a:bodyPr>
            <a:noAutofit/>
          </a:bodyPr>
          <a:lstStyle/>
          <a:p>
            <a:r>
              <a:rPr lang="en-US" b="1"/>
              <a:t>Rejuvenation:</a:t>
            </a:r>
          </a:p>
          <a:p>
            <a:r>
              <a:rPr lang="en-US" b="1"/>
              <a:t>Through rejuvenation, the cycle is returned back from the old stage to young stages.</a:t>
            </a:r>
          </a:p>
          <a:p>
            <a:r>
              <a:rPr lang="en-US" b="1"/>
              <a:t>Rejuvenation can be through two processes:</a:t>
            </a:r>
          </a:p>
          <a:p>
            <a:r>
              <a:rPr lang="en-US" b="1"/>
              <a:t>Lowering the base level</a:t>
            </a:r>
          </a:p>
          <a:p>
            <a:r>
              <a:rPr lang="en-US" b="1"/>
              <a:t>Upliftment of landforms.</a:t>
            </a:r>
          </a:p>
          <a:p>
            <a:r>
              <a:rPr lang="en-US" b="1"/>
              <a:t>Penck Trippen Concept:</a:t>
            </a:r>
          </a:p>
          <a:p>
            <a:r>
              <a:rPr lang="en-US" b="1"/>
              <a:t>First: Erosional landforms</a:t>
            </a:r>
          </a:p>
          <a:p>
            <a:r>
              <a:rPr lang="en-US" b="1"/>
              <a:t>Second: Transportation</a:t>
            </a:r>
          </a:p>
          <a:p>
            <a:r>
              <a:rPr lang="en-US" b="1"/>
              <a:t>Third: Depositional landforms.</a:t>
            </a:r>
          </a:p>
          <a:p>
            <a:endParaRPr lang="en-US" b="1"/>
          </a:p>
        </p:txBody>
      </p:sp>
      <p:sp>
        <p:nvSpPr>
          <p:cNvPr id="4" name="Text Box 3"/>
          <p:cNvSpPr txBox="1"/>
          <p:nvPr/>
        </p:nvSpPr>
        <p:spPr>
          <a:xfrm>
            <a:off x="6089015" y="524510"/>
            <a:ext cx="5363210" cy="5539105"/>
          </a:xfrm>
          <a:prstGeom prst="rect">
            <a:avLst/>
          </a:prstGeom>
          <a:noFill/>
        </p:spPr>
        <p:txBody>
          <a:bodyPr wrap="square" rtlCol="0" anchor="t">
            <a:spAutoFit/>
          </a:bodyPr>
          <a:lstStyle/>
          <a:p>
            <a:endParaRPr lang="en-US"/>
          </a:p>
          <a:p>
            <a:r>
              <a:rPr lang="en-US" sz="2800" b="1"/>
              <a:t>Graded slope:</a:t>
            </a:r>
          </a:p>
          <a:p>
            <a:r>
              <a:rPr lang="en-US" sz="2800" b="1"/>
              <a:t>It has three parts:</a:t>
            </a:r>
          </a:p>
          <a:p>
            <a:r>
              <a:rPr lang="en-US" sz="2800" b="1"/>
              <a:t>Zone of erosion</a:t>
            </a:r>
          </a:p>
          <a:p>
            <a:r>
              <a:rPr lang="en-US" sz="2800" b="1"/>
              <a:t>Zone of transportation</a:t>
            </a:r>
          </a:p>
          <a:p>
            <a:r>
              <a:rPr lang="en-US" sz="2800" b="1"/>
              <a:t>Zone of deposition</a:t>
            </a:r>
          </a:p>
          <a:p>
            <a:endParaRPr lang="en-US" sz="2800" b="1"/>
          </a:p>
          <a:p>
            <a:r>
              <a:rPr lang="en-US" sz="2800" b="1"/>
              <a:t>  As per Penck, Zone of erosion will be on the convex and free face.</a:t>
            </a:r>
          </a:p>
          <a:p>
            <a:r>
              <a:rPr lang="en-US" sz="2800" b="1"/>
              <a:t>The zone of transportation will be on a rectilinear slope.</a:t>
            </a:r>
          </a:p>
          <a:p>
            <a:r>
              <a:rPr lang="en-US" sz="2800" b="1"/>
              <a:t>The zone of deposition will be on a concave slope.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15" y="634365"/>
            <a:ext cx="10712450" cy="5549265"/>
          </a:xfrm>
        </p:spPr>
        <p:txBody>
          <a:bodyPr>
            <a:noAutofit/>
          </a:bodyPr>
          <a:lstStyle/>
          <a:p>
            <a:r>
              <a:rPr lang="en-US" b="1"/>
              <a:t>As per Penck:</a:t>
            </a:r>
          </a:p>
          <a:p>
            <a:r>
              <a:rPr lang="en-US" b="1"/>
              <a:t>Slope retreat parallels from the convex and free face and meets together at conclave slope.</a:t>
            </a:r>
          </a:p>
          <a:p>
            <a:r>
              <a:rPr lang="en-US" b="1"/>
              <a:t>Parallel retreat on free face slope.</a:t>
            </a:r>
          </a:p>
          <a:p>
            <a:r>
              <a:rPr lang="en-US" b="1"/>
              <a:t>Acute erosion in convex slope</a:t>
            </a:r>
          </a:p>
          <a:p>
            <a:r>
              <a:rPr lang="en-US" b="1"/>
              <a:t>Not much erosion in rectilinear slope, only transportation of erosion material takes place.</a:t>
            </a:r>
          </a:p>
          <a:p>
            <a:r>
              <a:rPr lang="en-US" b="1"/>
              <a:t>On the conclave slope deposition, eroded material deposited.</a:t>
            </a:r>
          </a:p>
          <a:p>
            <a:r>
              <a:rPr lang="en-US" b="1"/>
              <a:t>Later stage, free face, and convex slopes converted to the rectilinear slope.</a:t>
            </a:r>
          </a:p>
          <a:p>
            <a:endParaRPr lang="en-US" b="1"/>
          </a:p>
          <a:p>
            <a:endParaRPr lang="en-US"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4390" y="775970"/>
            <a:ext cx="10891520" cy="5591810"/>
          </a:xfrm>
        </p:spPr>
        <p:txBody>
          <a:bodyPr>
            <a:noAutofit/>
          </a:bodyPr>
          <a:lstStyle/>
          <a:p>
            <a:r>
              <a:rPr lang="en-US" sz="1800" b="1">
                <a:solidFill>
                  <a:srgbClr val="FF0000"/>
                </a:solidFill>
                <a:sym typeface="+mn-ea"/>
              </a:rPr>
              <a:t>As per Walter Penck:</a:t>
            </a:r>
            <a:endParaRPr lang="en-US" sz="1800" b="1">
              <a:solidFill>
                <a:srgbClr val="FF0000"/>
              </a:solidFill>
            </a:endParaRPr>
          </a:p>
          <a:p>
            <a:r>
              <a:rPr lang="en-US" sz="1800" b="1">
                <a:solidFill>
                  <a:srgbClr val="FF0000"/>
                </a:solidFill>
                <a:sym typeface="+mn-ea"/>
              </a:rPr>
              <a:t>There are five stages in erosional cycle.</a:t>
            </a:r>
            <a:endParaRPr lang="en-US" sz="1800" b="1">
              <a:solidFill>
                <a:srgbClr val="FF0000"/>
              </a:solidFill>
            </a:endParaRPr>
          </a:p>
          <a:p>
            <a:r>
              <a:rPr lang="en-US" sz="1800" b="1">
                <a:sym typeface="+mn-ea"/>
              </a:rPr>
              <a:t>Primarampf</a:t>
            </a:r>
            <a:endParaRPr lang="en-US" sz="1800" b="1"/>
          </a:p>
          <a:p>
            <a:r>
              <a:rPr lang="en-US" sz="1800" b="1">
                <a:sym typeface="+mn-ea"/>
              </a:rPr>
              <a:t>Aufteingend</a:t>
            </a:r>
            <a:endParaRPr lang="en-US" sz="1800" b="1"/>
          </a:p>
          <a:p>
            <a:r>
              <a:rPr lang="en-US" sz="1800" b="1">
                <a:sym typeface="+mn-ea"/>
              </a:rPr>
              <a:t>Gleichforminge</a:t>
            </a:r>
            <a:endParaRPr lang="en-US" sz="1800" b="1"/>
          </a:p>
          <a:p>
            <a:r>
              <a:rPr lang="en-US" sz="1800" b="1">
                <a:sym typeface="+mn-ea"/>
              </a:rPr>
              <a:t>Absteigende</a:t>
            </a:r>
            <a:endParaRPr lang="en-US" sz="1800" b="1"/>
          </a:p>
          <a:p>
            <a:r>
              <a:rPr lang="en-US" sz="1800" b="1">
                <a:sym typeface="+mn-ea"/>
              </a:rPr>
              <a:t>Endrufmpf</a:t>
            </a:r>
            <a:endParaRPr lang="en-US" sz="1800" b="1"/>
          </a:p>
          <a:p>
            <a:r>
              <a:rPr lang="en-US" sz="1800" b="1">
                <a:solidFill>
                  <a:srgbClr val="FF0000"/>
                </a:solidFill>
                <a:sym typeface="+mn-ea"/>
              </a:rPr>
              <a:t>Primarumpf:</a:t>
            </a:r>
          </a:p>
          <a:p>
            <a:pPr marL="0" indent="0">
              <a:buNone/>
            </a:pPr>
            <a:r>
              <a:rPr lang="en-US" sz="1800" b="1">
                <a:sym typeface="+mn-ea"/>
              </a:rPr>
              <a:t>             As per Penck, initially, there is a featureless surface that Penck called "Primarumpf" or primary Pedeplain.</a:t>
            </a:r>
            <a:endParaRPr lang="en-US" sz="1800" b="1"/>
          </a:p>
          <a:p>
            <a:r>
              <a:rPr lang="en-US" sz="1800" b="1">
                <a:sym typeface="+mn-ea"/>
              </a:rPr>
              <a:t>It is a prior stage of landform development.</a:t>
            </a:r>
            <a:endParaRPr lang="en-US" sz="1800" b="1"/>
          </a:p>
          <a:p>
            <a:r>
              <a:rPr lang="en-US" sz="1800" b="1">
                <a:sym typeface="+mn-ea"/>
              </a:rPr>
              <a:t>In this stage, a landscape with no landforms development.</a:t>
            </a:r>
            <a:endParaRPr lang="en-US" sz="1800" b="1"/>
          </a:p>
          <a:p>
            <a:r>
              <a:rPr lang="en-US" sz="1800" b="1">
                <a:sym typeface="+mn-ea"/>
              </a:rPr>
              <a:t>No mountain, no mountain in this stage.</a:t>
            </a:r>
            <a:endParaRPr lang="en-US" sz="1800" b="1"/>
          </a:p>
          <a:p>
            <a:r>
              <a:rPr lang="en-US" sz="1800" b="1">
                <a:sym typeface="+mn-ea"/>
              </a:rPr>
              <a:t>The upper curve and the lower curve is the same.</a:t>
            </a:r>
            <a:endParaRPr lang="en-US" sz="1800" b="1"/>
          </a:p>
          <a:p>
            <a:endParaRPr lang="en-US" sz="18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10" y="588645"/>
            <a:ext cx="5300345" cy="5659755"/>
          </a:xfrm>
        </p:spPr>
        <p:txBody>
          <a:bodyPr>
            <a:normAutofit fontScale="80000"/>
          </a:bodyPr>
          <a:lstStyle/>
          <a:p>
            <a:endParaRPr lang="en-US"/>
          </a:p>
          <a:p>
            <a:r>
              <a:rPr lang="en-US" sz="3100" b="1">
                <a:solidFill>
                  <a:srgbClr val="FF0000"/>
                </a:solidFill>
              </a:rPr>
              <a:t>Aufteingend:</a:t>
            </a:r>
          </a:p>
          <a:p>
            <a:r>
              <a:rPr lang="en-US" sz="3100" b="1"/>
              <a:t>Landforms start developing.</a:t>
            </a:r>
          </a:p>
          <a:p>
            <a:r>
              <a:rPr lang="en-US" sz="3100" b="1"/>
              <a:t>Mountain are suddenly rising</a:t>
            </a:r>
          </a:p>
          <a:p>
            <a:r>
              <a:rPr lang="en-US" sz="3100" b="1"/>
              <a:t>Valleys are deepening hence narrow valleys are created.</a:t>
            </a:r>
          </a:p>
          <a:p>
            <a:r>
              <a:rPr lang="en-US" sz="3100" b="1"/>
              <a:t>Relief increase and convex and free face slope developed.</a:t>
            </a:r>
          </a:p>
          <a:p>
            <a:r>
              <a:rPr lang="en-US" sz="3100" b="1"/>
              <a:t>A gap of the upper curve and the lower curve is increasing.</a:t>
            </a:r>
          </a:p>
          <a:p>
            <a:r>
              <a:rPr lang="en-US" sz="3100" b="1"/>
              <a:t>Endogenic force&gt; Exogenic force.</a:t>
            </a:r>
          </a:p>
          <a:p>
            <a:endParaRPr lang="en-US" sz="3100" b="1"/>
          </a:p>
          <a:p>
            <a:endParaRPr lang="en-US" sz="3100" b="1"/>
          </a:p>
          <a:p>
            <a:endParaRPr lang="en-US"/>
          </a:p>
          <a:p>
            <a:endParaRPr lang="en-US"/>
          </a:p>
        </p:txBody>
      </p:sp>
      <p:sp>
        <p:nvSpPr>
          <p:cNvPr id="4" name="Text Box 3"/>
          <p:cNvSpPr txBox="1"/>
          <p:nvPr/>
        </p:nvSpPr>
        <p:spPr>
          <a:xfrm>
            <a:off x="5989955" y="588645"/>
            <a:ext cx="5561965" cy="5631180"/>
          </a:xfrm>
          <a:prstGeom prst="rect">
            <a:avLst/>
          </a:prstGeom>
          <a:noFill/>
        </p:spPr>
        <p:txBody>
          <a:bodyPr wrap="square" rtlCol="0" anchor="t">
            <a:spAutoFit/>
          </a:bodyPr>
          <a:lstStyle/>
          <a:p>
            <a:r>
              <a:rPr lang="en-US" sz="2400" b="1">
                <a:solidFill>
                  <a:srgbClr val="FF0000"/>
                </a:solidFill>
                <a:sym typeface="+mn-ea"/>
              </a:rPr>
              <a:t>Gleichforminge:</a:t>
            </a:r>
            <a:endParaRPr lang="en-US" sz="2400" b="1">
              <a:solidFill>
                <a:srgbClr val="FF0000"/>
              </a:solidFill>
            </a:endParaRPr>
          </a:p>
          <a:p>
            <a:r>
              <a:rPr lang="en-US" sz="2400" b="1">
                <a:sym typeface="+mn-ea"/>
              </a:rPr>
              <a:t>Three-part in this stage</a:t>
            </a:r>
            <a:endParaRPr lang="en-US" sz="2400" b="1"/>
          </a:p>
          <a:p>
            <a:r>
              <a:rPr lang="en-US" sz="2400" b="1">
                <a:sym typeface="+mn-ea"/>
              </a:rPr>
              <a:t>In the first part, uplifting is greater than erosional</a:t>
            </a:r>
            <a:endParaRPr lang="en-US" sz="2400" b="1"/>
          </a:p>
          <a:p>
            <a:r>
              <a:rPr lang="en-US" sz="2400" b="1">
                <a:sym typeface="+mn-ea"/>
              </a:rPr>
              <a:t>The highest peak will be formed in the upper curve.</a:t>
            </a:r>
            <a:endParaRPr lang="en-US" sz="2400" b="1"/>
          </a:p>
          <a:p>
            <a:r>
              <a:rPr lang="en-US" sz="2400" b="1">
                <a:sym typeface="+mn-ea"/>
              </a:rPr>
              <a:t>Second part upliftment and erosional nearly the same.</a:t>
            </a:r>
            <a:endParaRPr lang="en-US" sz="2400" b="1"/>
          </a:p>
          <a:p>
            <a:r>
              <a:rPr lang="en-US" sz="2400" b="1">
                <a:sym typeface="+mn-ea"/>
              </a:rPr>
              <a:t>Last parts, upliftment lasted and loosing slowly both valley and mountain.</a:t>
            </a:r>
          </a:p>
          <a:p>
            <a:r>
              <a:rPr lang="en-US" sz="2400" b="1"/>
              <a:t>Absteigende:</a:t>
            </a:r>
          </a:p>
          <a:p>
            <a:r>
              <a:rPr lang="en-US" sz="2400" b="1"/>
              <a:t>Summit or upper curve erodes faster.</a:t>
            </a:r>
          </a:p>
          <a:p>
            <a:r>
              <a:rPr lang="en-US" sz="2400" b="1"/>
              <a:t>The river becomes graded and reaches rectilinear slope development.</a:t>
            </a:r>
          </a:p>
          <a:p>
            <a:r>
              <a:rPr lang="en-US" sz="2400" b="1"/>
              <a:t>Formation of conical shape Inselburge.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490" y="649605"/>
            <a:ext cx="10189845" cy="5484495"/>
          </a:xfrm>
        </p:spPr>
        <p:txBody>
          <a:bodyPr>
            <a:normAutofit/>
          </a:bodyPr>
          <a:lstStyle/>
          <a:p>
            <a:endParaRPr lang="en-US"/>
          </a:p>
          <a:p>
            <a:r>
              <a:rPr lang="en-US" sz="2800" b="1">
                <a:solidFill>
                  <a:srgbClr val="FF0000"/>
                </a:solidFill>
              </a:rPr>
              <a:t>Endrumpf:</a:t>
            </a:r>
          </a:p>
          <a:p>
            <a:r>
              <a:rPr lang="en-US" sz="2800" b="1"/>
              <a:t>Landform development stops.</a:t>
            </a:r>
          </a:p>
          <a:p>
            <a:r>
              <a:rPr lang="en-US" sz="2800" b="1"/>
              <a:t>Pediplain developed</a:t>
            </a:r>
          </a:p>
          <a:p>
            <a:r>
              <a:rPr lang="en-US" sz="2800" b="1"/>
              <a:t>Upperparts erosional and lower part deposition.</a:t>
            </a:r>
          </a:p>
          <a:p>
            <a:r>
              <a:rPr lang="en-US" sz="2800" b="1"/>
              <a:t>What is inselbergs?</a:t>
            </a:r>
          </a:p>
          <a:p>
            <a:r>
              <a:rPr lang="en-US" sz="2800" b="1"/>
              <a:t>In the third stage of Penck landform development, due to parallel retreating of the slope, at the last phase steep colonial hill formed, is called inselbergs.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649095"/>
          </a:xfrm>
        </p:spPr>
        <p:txBody>
          <a:bodyPr>
            <a:normAutofit/>
          </a:bodyPr>
          <a:lstStyle/>
          <a:p>
            <a:r>
              <a:rPr lang="en-US" altLang="en-IN" sz="3100" b="1" dirty="0">
                <a:solidFill>
                  <a:schemeClr val="tx1"/>
                </a:solidFill>
                <a:latin typeface="Calibri Light" panose="020F0302020204030204"/>
              </a:rPr>
              <a:t>UNIT: IV</a:t>
            </a:r>
            <a:br>
              <a:rPr lang="en-US" altLang="en-IN" sz="3100" b="1" dirty="0">
                <a:solidFill>
                  <a:schemeClr val="tx1"/>
                </a:solidFill>
                <a:latin typeface="Calibri Light" panose="020F0302020204030204"/>
              </a:rPr>
            </a:br>
            <a:r>
              <a:rPr lang="en-US" altLang="en-IN" sz="2665" b="1" dirty="0">
                <a:solidFill>
                  <a:srgbClr val="0000CC"/>
                </a:solidFill>
                <a:latin typeface="Calibri Light" panose="020F0302020204030204"/>
              </a:rPr>
              <a:t>APPLIED GEOMORPHOLOGY - P18GC101</a:t>
            </a:r>
            <a:br>
              <a:rPr lang="en-US" altLang="en-IN" sz="2665" b="1" dirty="0">
                <a:solidFill>
                  <a:srgbClr val="0000CC"/>
                </a:solidFill>
                <a:latin typeface="Calibri Light" panose="020F0302020204030204"/>
              </a:rPr>
            </a:br>
            <a:r>
              <a:rPr lang="en-US" altLang="en-IN" b="1" dirty="0">
                <a:solidFill>
                  <a:srgbClr val="FF0000"/>
                </a:solidFill>
                <a:latin typeface="Calibri Light" panose="020F0302020204030204"/>
              </a:rPr>
              <a:t>CYCLE OF EROSION</a:t>
            </a:r>
            <a:endParaRPr lang="en-US" altLang="en-IN" b="1" dirty="0">
              <a:solidFill>
                <a:srgbClr val="FF0000"/>
              </a:solidFill>
              <a:latin typeface="Calibri Light" panose="020F0302020204030204"/>
              <a:cs typeface="+mj-lt"/>
            </a:endParaRPr>
          </a:p>
        </p:txBody>
      </p:sp>
      <p:sp>
        <p:nvSpPr>
          <p:cNvPr id="3" name="Content Placeholder 2"/>
          <p:cNvSpPr>
            <a:spLocks noGrp="1"/>
          </p:cNvSpPr>
          <p:nvPr>
            <p:ph idx="1"/>
          </p:nvPr>
        </p:nvSpPr>
        <p:spPr>
          <a:xfrm>
            <a:off x="775970" y="2286000"/>
            <a:ext cx="10780395" cy="3869690"/>
          </a:xfrm>
        </p:spPr>
        <p:txBody>
          <a:bodyPr>
            <a:noAutofit/>
          </a:bodyPr>
          <a:lstStyle/>
          <a:p>
            <a:pPr marL="0" indent="0" algn="just">
              <a:lnSpc>
                <a:spcPct val="130000"/>
              </a:lnSpc>
              <a:buNone/>
            </a:pPr>
            <a:r>
              <a:rPr lang="en-US" b="1" dirty="0" smtClean="0"/>
              <a:t>   </a:t>
            </a:r>
            <a:r>
              <a:rPr lang="en-US" b="1" dirty="0" smtClean="0">
                <a:solidFill>
                  <a:srgbClr val="FF0000"/>
                </a:solidFill>
              </a:rPr>
              <a:t>Definition of CYCLE OF EROSION By PENCK:</a:t>
            </a:r>
          </a:p>
          <a:p>
            <a:pPr marL="0" indent="0" algn="just">
              <a:lnSpc>
                <a:spcPct val="130000"/>
              </a:lnSpc>
              <a:buNone/>
            </a:pPr>
            <a:r>
              <a:rPr lang="en-US" b="1" dirty="0" smtClean="0">
                <a:solidFill>
                  <a:srgbClr val="FF0000"/>
                </a:solidFill>
              </a:rPr>
              <a:t>      </a:t>
            </a:r>
            <a:r>
              <a:rPr lang="en-US" b="1" dirty="0" smtClean="0">
                <a:solidFill>
                  <a:schemeClr val="tx1"/>
                </a:solidFill>
              </a:rPr>
              <a:t>According to Penck landform development should be interpreted by means of ratios between diastrophic processes (endogenetic, or rate of uplift) and erosional processes (exogenetic, or rate of vertical incision).</a:t>
            </a:r>
          </a:p>
          <a:p>
            <a:pPr marL="0" indent="0" algn="just">
              <a:lnSpc>
                <a:spcPct val="130000"/>
              </a:lnSpc>
              <a:buNone/>
            </a:pPr>
            <a:r>
              <a:rPr lang="en-US" b="1" dirty="0" smtClean="0">
                <a:solidFill>
                  <a:schemeClr val="tx1"/>
                </a:solidFill>
              </a:rPr>
              <a:t>     Penck is supposed to have deliberately avoided the use of stage concept in his model of landscape development either to undermine the cyclic concept of W. M. Davis or to present a new model.    </a:t>
            </a:r>
          </a:p>
          <a:p>
            <a:pPr marL="0" indent="0" algn="just">
              <a:lnSpc>
                <a:spcPct val="130000"/>
              </a:lnSpc>
              <a:buNone/>
            </a:pPr>
            <a:r>
              <a:rPr lang="en-IN" sz="2000" b="1" dirty="0"/>
              <a:t>        </a:t>
            </a:r>
            <a:endParaRPr lang="en-IN" sz="2000" b="1" dirty="0" smtClean="0">
              <a:sym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735" y="640080"/>
            <a:ext cx="10845165" cy="5577205"/>
          </a:xfrm>
        </p:spPr>
        <p:txBody>
          <a:bodyPr>
            <a:noAutofit/>
          </a:bodyPr>
          <a:lstStyle/>
          <a:p>
            <a:pPr marL="0" indent="0" algn="ctr">
              <a:lnSpc>
                <a:spcPct val="130000"/>
              </a:lnSpc>
              <a:buNone/>
            </a:pPr>
            <a:r>
              <a:rPr lang="en-US" b="1" dirty="0" smtClean="0">
                <a:solidFill>
                  <a:schemeClr val="tx1"/>
                </a:solidFill>
                <a:sym typeface="+mn-ea"/>
              </a:rPr>
              <a:t> </a:t>
            </a:r>
            <a:r>
              <a:rPr lang="en-US" b="1">
                <a:solidFill>
                  <a:srgbClr val="0000CC"/>
                </a:solidFill>
                <a:sym typeface="+mn-ea"/>
              </a:rPr>
              <a:t>IIInd Method - PENCK Theory</a:t>
            </a:r>
            <a:endParaRPr lang="en-US" sz="2000" b="1">
              <a:solidFill>
                <a:srgbClr val="0000CC"/>
              </a:solidFill>
            </a:endParaRPr>
          </a:p>
          <a:p>
            <a:pPr marL="0" indent="0" algn="just">
              <a:lnSpc>
                <a:spcPct val="150000"/>
              </a:lnSpc>
              <a:buNone/>
            </a:pPr>
            <a:r>
              <a:rPr lang="en-US" sz="2000" b="1" dirty="0" smtClean="0">
                <a:solidFill>
                  <a:schemeClr val="tx1"/>
                </a:solidFill>
                <a:sym typeface="+mn-ea"/>
              </a:rPr>
              <a:t>      According to O.D. Von Engeln (1960) “Penck found escape from the concept of cyclic change marked by the stages youth, maturity and old age.” In the place of ‘stage’ he used the term entwickelung meaning thereby development.</a:t>
            </a:r>
          </a:p>
          <a:p>
            <a:pPr marL="0" indent="0" algn="just">
              <a:lnSpc>
                <a:spcPct val="150000"/>
              </a:lnSpc>
              <a:buNone/>
            </a:pPr>
            <a:r>
              <a:rPr lang="en-US" sz="2000" b="1" dirty="0" smtClean="0">
                <a:solidFill>
                  <a:schemeClr val="tx1"/>
                </a:solidFill>
                <a:sym typeface="+mn-ea"/>
              </a:rPr>
              <a:t>Thus, in the place of youth, maturity and old stages he used the terms aufsteigende entwickelung (waxing or accelerated rate of development), gleichformige entwickelung (uniform rate of development) and absteigende entwickelung (wanning or decelerating rate of development).</a:t>
            </a:r>
          </a:p>
          <a:p>
            <a:pPr marL="0" indent="0" algn="just">
              <a:lnSpc>
                <a:spcPct val="150000"/>
              </a:lnSpc>
              <a:buNone/>
            </a:pPr>
            <a:r>
              <a:rPr lang="en-US" sz="2000" b="1" dirty="0" smtClean="0">
                <a:solidFill>
                  <a:schemeClr val="tx1"/>
                </a:solidFill>
                <a:sym typeface="+mn-ea"/>
              </a:rPr>
              <a:t>      Penck used the term primarumpf to represent the characteristic landscape before upliftment. Primarumpf is, in fact, initial surface or primary peneplain representing either newly emerged surface from below sea level or a fastenbene or ‘peneplain’ type of land surface converted into featureless land- mass by uplift.</a:t>
            </a:r>
          </a:p>
          <a:p>
            <a:pPr marL="0" indent="0" algn="just">
              <a:lnSpc>
                <a:spcPct val="150000"/>
              </a:lnSpc>
              <a:buNone/>
            </a:pPr>
            <a:endParaRPr lang="en-US" sz="2000" b="1" dirty="0" smtClean="0">
              <a:solidFill>
                <a:schemeClr val="tx1"/>
              </a:solidFill>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265" y="545465"/>
            <a:ext cx="10521950" cy="5699760"/>
          </a:xfrm>
        </p:spPr>
        <p:txBody>
          <a:bodyPr>
            <a:noAutofit/>
          </a:bodyPr>
          <a:lstStyle/>
          <a:p>
            <a:endParaRPr lang="en-US" sz="2800" b="1"/>
          </a:p>
          <a:p>
            <a:r>
              <a:rPr lang="en-US" sz="2800" b="1"/>
              <a:t>According to Von Engeln (1942) the “primarumpf is a primary peneplain, one which could, in either case, exhibit truncated beds and structures, and yet need never have had a greater altitude or a higher relief.” In other words, primarumpf is the initial landscape with evidences of erosion but with low altitude.</a:t>
            </a:r>
          </a:p>
          <a:p>
            <a:r>
              <a:rPr lang="en-US" sz="2800" b="1"/>
              <a:t>Contrary to the concept of W.M. Davis, ‘that landscape is a function of structure, process and time (stage)’, Walther Penck postulated that, ‘geomorphic forms are an expression of the phase and rate of uplift in relation to the rate of degradation.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520" y="622935"/>
            <a:ext cx="11078845" cy="5694045"/>
          </a:xfrm>
        </p:spPr>
        <p:txBody>
          <a:bodyPr>
            <a:noAutofit/>
          </a:bodyPr>
          <a:lstStyle/>
          <a:p>
            <a:pPr marL="0" indent="0">
              <a:lnSpc>
                <a:spcPct val="100000"/>
              </a:lnSpc>
              <a:buNone/>
            </a:pPr>
            <a:r>
              <a:rPr lang="en-US" sz="3200" b="1">
                <a:solidFill>
                  <a:srgbClr val="FF0000"/>
                </a:solidFill>
              </a:rPr>
              <a:t>  </a:t>
            </a:r>
            <a:endParaRPr lang="en-US" sz="2800" b="1"/>
          </a:p>
        </p:txBody>
      </p:sp>
      <p:sp>
        <p:nvSpPr>
          <p:cNvPr id="2" name="Text Box 1"/>
          <p:cNvSpPr txBox="1"/>
          <p:nvPr/>
        </p:nvSpPr>
        <p:spPr>
          <a:xfrm>
            <a:off x="815975" y="623570"/>
            <a:ext cx="10702290" cy="5692775"/>
          </a:xfrm>
          <a:prstGeom prst="rect">
            <a:avLst/>
          </a:prstGeom>
          <a:noFill/>
        </p:spPr>
        <p:txBody>
          <a:bodyPr wrap="square" rtlCol="0" anchor="t">
            <a:spAutoFit/>
          </a:bodyPr>
          <a:lstStyle/>
          <a:p>
            <a:r>
              <a:rPr lang="en-US" sz="2800" b="1"/>
              <a:t>It is assumed that interaction between the two factors, uplift and degrada­tion, is continuous. The landforms observed at any given site give expression to the relation between the two factors (uplift and degradation) that has been or is in effect, and not to a stage in a progressive sequence’.</a:t>
            </a:r>
          </a:p>
          <a:p>
            <a:endParaRPr lang="en-US" sz="2800" b="1"/>
          </a:p>
          <a:p>
            <a:r>
              <a:rPr lang="en-US" sz="2800" b="1"/>
              <a:t>The landscape development (we may say the cycle of erosion) begins with the upliftment of primarumpf (initial landscape with low height and relief) representing an initial featureless broad land surface. In other words, primarumpf is initial geomorphic unit for the beginning of the development of all sorts of landforms. Penck is supposed to have assumed varying rates of upliftment of primarumpf for the development of landforms.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845" y="764540"/>
            <a:ext cx="10623550" cy="5489575"/>
          </a:xfrm>
        </p:spPr>
        <p:txBody>
          <a:bodyPr>
            <a:normAutofit/>
          </a:bodyPr>
          <a:lstStyle/>
          <a:p>
            <a:pPr marL="0" indent="0">
              <a:lnSpc>
                <a:spcPct val="150000"/>
              </a:lnSpc>
              <a:buNone/>
            </a:pPr>
            <a:r>
              <a:rPr lang="en-US" sz="2800" b="1">
                <a:sym typeface="+mn-ea"/>
              </a:rPr>
              <a:t>   </a:t>
            </a:r>
          </a:p>
        </p:txBody>
      </p:sp>
      <p:sp>
        <p:nvSpPr>
          <p:cNvPr id="2" name="Text Box 1"/>
          <p:cNvSpPr txBox="1"/>
          <p:nvPr/>
        </p:nvSpPr>
        <p:spPr>
          <a:xfrm>
            <a:off x="791845" y="764540"/>
            <a:ext cx="10477500" cy="5262245"/>
          </a:xfrm>
          <a:prstGeom prst="rect">
            <a:avLst/>
          </a:prstGeom>
          <a:noFill/>
        </p:spPr>
        <p:txBody>
          <a:bodyPr wrap="square" rtlCol="0" anchor="t">
            <a:spAutoFit/>
          </a:bodyPr>
          <a:lstStyle/>
          <a:p>
            <a:r>
              <a:rPr lang="en-US" sz="2800" b="1"/>
              <a:t>In the beginning the uplift is character­ized by exceedingly slow upheaval of long duration and thereafter the rate of uplift is accelerated and ultimately it stops after passing through the intermedi­ate phases of uniform and decelerating rates of up­heaval.</a:t>
            </a:r>
          </a:p>
          <a:p>
            <a:endParaRPr lang="en-US" sz="2800" b="1"/>
          </a:p>
          <a:p>
            <a:r>
              <a:rPr lang="en-US" sz="2800" b="1"/>
              <a:t>In fact, “the most tectonic movements began and ended slowly, and that the common pattern of such movements involved a slow initial uplift, an acceler­ated uplift, a deceleration in uplift and, finally, quies­cence”.</a:t>
            </a:r>
          </a:p>
          <a:p>
            <a:endParaRPr lang="en-US" sz="2800" b="1"/>
          </a:p>
          <a:p>
            <a:r>
              <a:rPr lang="en-US" sz="2800" b="1"/>
              <a:t>The initial uplift begins with regional updoming and the landform development passes through the following three phases: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marL="0" indent="0">
              <a:buNone/>
            </a:pPr>
            <a:r>
              <a:rPr lang="en-US" sz="3200" b="1">
                <a:sym typeface="+mn-ea"/>
              </a:rPr>
              <a:t>         </a:t>
            </a:r>
          </a:p>
          <a:p>
            <a:endParaRPr lang="en-US" sz="3200" b="1">
              <a:sym typeface="+mn-ea"/>
            </a:endParaRPr>
          </a:p>
        </p:txBody>
      </p:sp>
      <p:sp>
        <p:nvSpPr>
          <p:cNvPr id="5" name="Text Box 4"/>
          <p:cNvSpPr txBox="1"/>
          <p:nvPr/>
        </p:nvSpPr>
        <p:spPr>
          <a:xfrm>
            <a:off x="797560" y="831215"/>
            <a:ext cx="10653395" cy="5815965"/>
          </a:xfrm>
          <a:prstGeom prst="rect">
            <a:avLst/>
          </a:prstGeom>
          <a:noFill/>
        </p:spPr>
        <p:txBody>
          <a:bodyPr wrap="square" rtlCol="0" anchor="t">
            <a:spAutoFit/>
          </a:bodyPr>
          <a:lstStyle/>
          <a:p>
            <a:r>
              <a:rPr lang="en-US" sz="2400" b="1">
                <a:solidFill>
                  <a:srgbClr val="FF0000"/>
                </a:solidFill>
              </a:rPr>
              <a:t>(1) Aufsteigende Entwickelung:</a:t>
            </a:r>
          </a:p>
          <a:p>
            <a:r>
              <a:rPr lang="en-US" sz="2400" b="1"/>
              <a:t>      Aufsteigende entwickelung means the phase of waxing (accelerating) rate of landform develop­ment. Initially, the land surface rises slowly but after some time the rate of upliftment is accelerated. Be­cause of upliftment and consequent increase in chan­nel gradient, flow velocity and kinetic energy and of course increase in discharge (not due to uplift) the rivers continue to degrade their valleys with acceler­ated rate of down-cutting (valley deepening or incision) but the rate of upliftment far exceeds the rate of valley deepening (say degradation of uplifted landmass).</a:t>
            </a:r>
          </a:p>
          <a:p>
            <a:r>
              <a:rPr lang="en-US" sz="2400" b="1"/>
              <a:t>          Continuous active downcutting and valley deepening results in the formation of deep and narrow V shaped valleys. As the rate of uplift (aufsteigende entwickelung) continues to increase the V shaped valleys are further deepened and sharpened. Since valley deepening does not keep pace with the upliftment of landmass the absolute height continues to increase.</a:t>
            </a:r>
          </a:p>
          <a:p>
            <a:endParaRPr lang="en-US"/>
          </a:p>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595" y="683895"/>
            <a:ext cx="10660380" cy="5192395"/>
          </a:xfrm>
        </p:spPr>
        <p:txBody>
          <a:bodyPr>
            <a:noAutofit/>
          </a:bodyPr>
          <a:lstStyle/>
          <a:p>
            <a:r>
              <a:rPr lang="en-US" b="1"/>
              <a:t>In other words, the altitudes of divide summits as well as the altitudes of valley bottoms continue to increase as the rate of upliftment far exceeds the rate of vertical erosion (fig. 16.2) but the relative or available reliefs continue to increase due to ever-increasing rate of vertical erosion or valley deepening. Thus, both maximum altitude (absolute height from sea level) and maximum relief (relative) increase (1 in fig. 16.2). The slopes of valley sides are convex in plan.</a:t>
            </a:r>
          </a:p>
          <a:p>
            <a:r>
              <a:rPr lang="en-US" b="1"/>
              <a:t>The valley side slopes are continuously steep­ened due to continued valley deepening. The radius of convexity of slopes is reduced with passage of time due to parallel retreat of the steeper slope segments. With the passage of time and more accelerated uplift and degradation the primary peneplain or say primarumpf is surrounded by a series of benches called as piedmont treppen. Each of such benches develops as a piedmont flat, called in German as piedmontflache on the slowly rising margins of the dome.</a:t>
            </a:r>
          </a:p>
          <a:p>
            <a:endParaRPr lang="en-US" b="1"/>
          </a:p>
          <a:p>
            <a:endParaRPr lang="en-US"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6595" y="744855"/>
            <a:ext cx="10814685" cy="5454015"/>
          </a:xfrm>
        </p:spPr>
        <p:txBody>
          <a:bodyPr>
            <a:noAutofit/>
          </a:bodyPr>
          <a:lstStyle/>
          <a:p>
            <a:r>
              <a:rPr lang="en-US" sz="2000" b="1">
                <a:solidFill>
                  <a:srgbClr val="FF0000"/>
                </a:solidFill>
              </a:rPr>
              <a:t>(2) Gleichformige Entwickelung:</a:t>
            </a:r>
          </a:p>
          <a:p>
            <a:r>
              <a:rPr lang="en-US" sz="2000" b="1"/>
              <a:t>Gleichformige entwickelung means uniform development of landforms. This phase may be divided into 3 subphases on the basis of rate of uplift and degradation (2 in fig. 16.2).</a:t>
            </a:r>
          </a:p>
          <a:p>
            <a:r>
              <a:rPr lang="en-US" sz="2000" b="1">
                <a:solidFill>
                  <a:srgbClr val="FF0000"/>
                </a:solidFill>
              </a:rPr>
              <a:t>Phase (a):</a:t>
            </a:r>
          </a:p>
          <a:p>
            <a:r>
              <a:rPr lang="en-US" sz="2000" b="1"/>
              <a:t>Is characterized by still accelerated rate of uplift. Absolute height still increases because the rate of erosion is still less than the rate of upliftment.</a:t>
            </a:r>
          </a:p>
          <a:p>
            <a:r>
              <a:rPr lang="en-US" sz="2000" b="1"/>
              <a:t>Altitudes of both summits of water divides and valley floors continue to increase but at relatively lower rate than in the phase of Aufsteigende entwickelung. Maximum altitude (absolute relief) is attained but relative relief remains constant because the rate of valley deepening equals the rate of lowering of divide summits. The valley sides are characterized by straight slopes</a:t>
            </a:r>
          </a:p>
          <a:p>
            <a:r>
              <a:rPr lang="en-US" sz="2000" b="1"/>
              <a:t>This phase is called the phase of uniform development probably because of uniform rate of valley deepening and lowering of divide summits.</a:t>
            </a:r>
          </a:p>
          <a:p>
            <a:endParaRPr lang="en-US" sz="20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795" y="652780"/>
            <a:ext cx="10830560" cy="5607050"/>
          </a:xfrm>
        </p:spPr>
        <p:txBody>
          <a:bodyPr>
            <a:noAutofit/>
          </a:bodyPr>
          <a:lstStyle/>
          <a:p>
            <a:r>
              <a:rPr lang="en-US" sz="2000" b="1">
                <a:solidFill>
                  <a:srgbClr val="FF0000"/>
                </a:solidFill>
              </a:rPr>
              <a:t>Phase (b):</a:t>
            </a:r>
          </a:p>
          <a:p>
            <a:r>
              <a:rPr lang="en-US" sz="2000" b="1"/>
              <a:t>Altitude (absolute relief) neither increases nor decreases i.e. remains constant due to matching of upliftment by the lowering of divide summit due to denudation. It means that upliftment still continues.</a:t>
            </a:r>
          </a:p>
          <a:p>
            <a:r>
              <a:rPr lang="en-US" sz="2000" b="1"/>
              <a:t>Relative relief also remains constant because the rate of erosion of divide summits matches with the rate of valley deepening while both are up­lifted uniformly. The slopes of valley sides are still straight as in phase 2a because of parallel retreat. This phase is, thus, characterized by constant absolute and relative reliefs and thus uniform development of landforms.</a:t>
            </a:r>
          </a:p>
          <a:p>
            <a:r>
              <a:rPr lang="en-US" sz="2000" b="1">
                <a:solidFill>
                  <a:srgbClr val="FF0000"/>
                </a:solidFill>
              </a:rPr>
              <a:t>Phase (c):</a:t>
            </a:r>
          </a:p>
          <a:p>
            <a:r>
              <a:rPr lang="en-US" sz="2000" b="1"/>
              <a:t>Upliftment of the land stops completely. Absolute reliefs or altitudes of summit divides start decreasing because of absence of upliftment but continued erosion of summits of divides. Relative reliefs also remain constant because the rate of the lowering of divide summits equals the rate of valley deepening. Thus, this subphase is also characterized by uniform development of landscape.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Rectangle 4"/>
          <p:cNvSpPr/>
          <p:nvPr/>
        </p:nvSpPr>
        <p:spPr>
          <a:xfrm>
            <a:off x="562610" y="437515"/>
            <a:ext cx="11066145" cy="5762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endParaRPr lang="en-US" altLang="en-IN" sz="3200" b="1" dirty="0" smtClean="0">
              <a:solidFill>
                <a:schemeClr val="tx1"/>
              </a:solidFill>
              <a:latin typeface="+mj-lt"/>
              <a:cs typeface="+mj-lt"/>
            </a:endParaRPr>
          </a:p>
        </p:txBody>
      </p:sp>
      <p:sp>
        <p:nvSpPr>
          <p:cNvPr id="4" name="Content Placeholder 3"/>
          <p:cNvSpPr>
            <a:spLocks noGrp="1"/>
          </p:cNvSpPr>
          <p:nvPr>
            <p:ph idx="1"/>
          </p:nvPr>
        </p:nvSpPr>
        <p:spPr>
          <a:xfrm>
            <a:off x="562610" y="589915"/>
            <a:ext cx="10963910" cy="5610225"/>
          </a:xfrm>
        </p:spPr>
        <p:txBody>
          <a:bodyPr>
            <a:normAutofit fontScale="90000" lnSpcReduction="10000"/>
          </a:bodyPr>
          <a:lstStyle/>
          <a:p>
            <a:pPr>
              <a:lnSpc>
                <a:spcPct val="150000"/>
              </a:lnSpc>
            </a:pPr>
            <a:r>
              <a:rPr lang="en-US" b="1">
                <a:solidFill>
                  <a:srgbClr val="FF0000"/>
                </a:solidFill>
              </a:rPr>
              <a:t>(3) Absteigende Entwickelung:</a:t>
            </a:r>
          </a:p>
          <a:p>
            <a:pPr>
              <a:lnSpc>
                <a:spcPct val="150000"/>
              </a:lnSpc>
            </a:pPr>
            <a:r>
              <a:rPr lang="en-US" b="1"/>
              <a:t>Absteigende entwickelung means wanning development of landscape during which the landscape is progressively dominated by the erosional process of lateral erosion and consequent valley widening and marked decrease in the rate of valley deepening through vertical downcutting.</a:t>
            </a:r>
          </a:p>
          <a:p>
            <a:pPr>
              <a:lnSpc>
                <a:spcPct val="150000"/>
              </a:lnSpc>
            </a:pPr>
            <a:r>
              <a:rPr lang="en-US" b="1"/>
              <a:t>This phase is marked by progres­sive decline of landforms. Absolute relief (altitude from sea level) decreases remarkably because of total absence of upliftment but continued downwasting of divide summits. Relative relief also decreases because the divide summits are continuously eroded down and lowered in height while downcutting of valley floor decreases remarkably due to decrease in channel gra­dient and kinetic energy. Parallel retreat of valley side slopes still continues.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Rectangle 3"/>
          <p:cNvSpPr/>
          <p:nvPr/>
        </p:nvSpPr>
        <p:spPr>
          <a:xfrm>
            <a:off x="676275" y="534035"/>
            <a:ext cx="10840085" cy="5552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50000"/>
              </a:lnSpc>
              <a:buFont typeface="Wingdings" panose="05000000000000000000" pitchFamily="2" charset="2"/>
              <a:buNone/>
            </a:pPr>
            <a:endParaRPr lang="en-US" altLang="en-IN" sz="2800" b="1" dirty="0" smtClean="0">
              <a:solidFill>
                <a:schemeClr val="tx1"/>
              </a:solidFill>
              <a:latin typeface="Bell MT" panose="02020503060305020303" pitchFamily="18" charset="0"/>
            </a:endParaRPr>
          </a:p>
        </p:txBody>
      </p:sp>
      <p:sp>
        <p:nvSpPr>
          <p:cNvPr id="5" name="Content Placeholder 4"/>
          <p:cNvSpPr>
            <a:spLocks noGrp="1"/>
          </p:cNvSpPr>
          <p:nvPr>
            <p:ph idx="1"/>
          </p:nvPr>
        </p:nvSpPr>
        <p:spPr>
          <a:xfrm>
            <a:off x="803910" y="744220"/>
            <a:ext cx="10713085" cy="5438775"/>
          </a:xfrm>
        </p:spPr>
        <p:txBody>
          <a:bodyPr>
            <a:normAutofit fontScale="90000"/>
          </a:bodyPr>
          <a:lstStyle/>
          <a:p>
            <a:r>
              <a:rPr lang="en-US" b="1"/>
              <a:t>Now the valley side slope con­sists of two segments. The uppermost segment main­tains its steep angle inspite of continuous lowering of ridge crests. This slope is called gravity slope or boschungen. The lower segment of the valley sides is called wash slope or haldenhang. Haldenhang, com­posed of talus materials of lower inclination, is formed at the base of the valley sides due to rapid parallel retreat of gravity slope or boschungen and consequent elimination of much of the convex waxing slopes.</a:t>
            </a:r>
          </a:p>
          <a:p>
            <a:endParaRPr lang="en-US" b="1"/>
          </a:p>
          <a:p>
            <a:r>
              <a:rPr lang="en-US" b="1"/>
              <a:t>Divide summits are continuously lowered by the inter­section of the retreating boschungen of adjoining val­leys. Thus, the intersection of boschungen and haldenhang produces sharp knick (break in slope). Haldenhang or wash slope continues to expand at the cost of upper gravity slopes. In the advanced stage of the phase of absteigende entwickelung the gravity slopes or boschungen are reduced to steep-sided coni­cal residuals called inselbergs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835" y="560705"/>
            <a:ext cx="10706100" cy="5315585"/>
          </a:xfrm>
        </p:spPr>
        <p:txBody>
          <a:bodyPr>
            <a:normAutofit fontScale="90000" lnSpcReduction="10000"/>
          </a:bodyPr>
          <a:lstStyle/>
          <a:p>
            <a:r>
              <a:rPr lang="en-US" sz="3200" b="1">
                <a:solidFill>
                  <a:srgbClr val="FF0000"/>
                </a:solidFill>
              </a:rPr>
              <a:t>Cycle Of Erosion By Penck</a:t>
            </a:r>
          </a:p>
          <a:p>
            <a:pPr>
              <a:lnSpc>
                <a:spcPct val="100000"/>
              </a:lnSpc>
            </a:pPr>
            <a:r>
              <a:rPr lang="en-US" sz="3100" b="1">
                <a:solidFill>
                  <a:srgbClr val="FF0000"/>
                </a:solidFill>
              </a:rPr>
              <a:t>Introduction:  </a:t>
            </a:r>
            <a:r>
              <a:rPr lang="en-US" sz="3200" b="1"/>
              <a:t>German scientist Walther Penck rejected the Davisian model of Geomorphological cycle based on time. He presented his own model of ‘Morphological system’ or ‘Morphological Analysis’ for the explanation of landscape development.</a:t>
            </a:r>
          </a:p>
          <a:p>
            <a:pPr>
              <a:lnSpc>
                <a:spcPct val="100000"/>
              </a:lnSpc>
            </a:pPr>
            <a:endParaRPr lang="en-US" sz="3200" b="1"/>
          </a:p>
          <a:p>
            <a:pPr>
              <a:lnSpc>
                <a:spcPct val="100000"/>
              </a:lnSpc>
            </a:pPr>
            <a:r>
              <a:rPr lang="en-US" sz="3200" b="1"/>
              <a:t>     Penck criticised the assumption of  Davis’s cycle of erosion. Davis told that erosion starts only after completing the upliftment of the land mass and within very short period time. Penck also expressed disagreement with the stage concept of Davis.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indent="0">
              <a:lnSpc>
                <a:spcPct val="150000"/>
              </a:lnSpc>
              <a:buFont typeface="Wingdings" panose="05000000000000000000" pitchFamily="2" charset="2"/>
              <a:buNone/>
            </a:pPr>
            <a:r>
              <a:rPr lang="en-US" sz="1800" b="1" dirty="0" smtClean="0">
                <a:solidFill>
                  <a:schemeClr val="tx1"/>
                </a:solidFill>
              </a:rPr>
              <a:t> </a:t>
            </a:r>
            <a:endParaRPr lang="en-US" sz="2000" b="1" dirty="0" smtClean="0">
              <a:solidFill>
                <a:schemeClr val="tx1"/>
              </a:solidFill>
            </a:endParaRPr>
          </a:p>
        </p:txBody>
      </p:sp>
      <p:sp>
        <p:nvSpPr>
          <p:cNvPr id="2" name="Text Box 1"/>
          <p:cNvSpPr txBox="1"/>
          <p:nvPr/>
        </p:nvSpPr>
        <p:spPr>
          <a:xfrm>
            <a:off x="777240" y="767080"/>
            <a:ext cx="10638155" cy="5323205"/>
          </a:xfrm>
          <a:prstGeom prst="rect">
            <a:avLst/>
          </a:prstGeom>
          <a:noFill/>
        </p:spPr>
        <p:txBody>
          <a:bodyPr wrap="square" rtlCol="0" anchor="t">
            <a:spAutoFit/>
          </a:bodyPr>
          <a:lstStyle/>
          <a:p>
            <a:r>
              <a:rPr lang="en-US" sz="2000" b="1"/>
              <a:t>Eventually, inselbergs are also consumed and the whole landscape is dominated by a series of concave wash slopes or haldenhang. Such extensive surface produced at the end of absteigende entwickelung is called ‘endrumpf’, which may be considered equivalent to Davis’ peneplain.</a:t>
            </a:r>
          </a:p>
          <a:p>
            <a:endParaRPr lang="en-US" sz="2000" b="1"/>
          </a:p>
          <a:p>
            <a:r>
              <a:rPr lang="en-US" sz="2000" b="1">
                <a:solidFill>
                  <a:srgbClr val="FF0000"/>
                </a:solidFill>
              </a:rPr>
              <a:t>Evaluation of Penck’s Model:</a:t>
            </a:r>
          </a:p>
          <a:p>
            <a:endParaRPr lang="en-US" sz="2000" b="1">
              <a:solidFill>
                <a:srgbClr val="FF0000"/>
              </a:solidFill>
            </a:endParaRPr>
          </a:p>
          <a:p>
            <a:r>
              <a:rPr lang="en-US" sz="2000" b="1"/>
              <a:t>The Penck’s model of landscape development, as pointed out in the beginning, could not be correctly interpretted because of its publication in obscure Ger­man language and wrong interpretation of his ideas by English translators. Penck’s morphological system was severely criticised in the USA in the same way as the ‘geographical cycle’ was criticised in Germany.</a:t>
            </a:r>
          </a:p>
          <a:p>
            <a:endParaRPr lang="en-US" sz="2000" b="1"/>
          </a:p>
          <a:p>
            <a:r>
              <a:rPr lang="en-US" sz="2000" b="1"/>
              <a:t>Penck’s concepts of parallel retreat of slope and con­tinued crustal movements became the most sensitive points of attacks by American geologists. It may be pointed out that earlier translation of Penck’s work in English revealed that Penck believed in parallel retreat of slopes but subsequent English translations showed that Penck believed in slope replacement wherein each upper slope unit of hillslope and valley sides was considered to be replaced by lower slope unit of gentler slope.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Rectangle 3"/>
          <p:cNvSpPr/>
          <p:nvPr/>
        </p:nvSpPr>
        <p:spPr>
          <a:xfrm>
            <a:off x="725170" y="746125"/>
            <a:ext cx="10584815" cy="5365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30000"/>
              </a:lnSpc>
              <a:buFont typeface="Wingdings" panose="05000000000000000000" pitchFamily="2" charset="2"/>
              <a:buNone/>
            </a:pPr>
            <a:endParaRPr lang="en-IN" sz="2400" b="1" dirty="0">
              <a:solidFill>
                <a:schemeClr val="tx1"/>
              </a:solidFill>
            </a:endParaRPr>
          </a:p>
        </p:txBody>
      </p:sp>
      <p:sp>
        <p:nvSpPr>
          <p:cNvPr id="5" name="Content Placeholder 4"/>
          <p:cNvSpPr>
            <a:spLocks noGrp="1"/>
          </p:cNvSpPr>
          <p:nvPr>
            <p:ph idx="1"/>
          </p:nvPr>
        </p:nvSpPr>
        <p:spPr>
          <a:xfrm>
            <a:off x="835025" y="982345"/>
            <a:ext cx="10474960" cy="4824730"/>
          </a:xfrm>
        </p:spPr>
        <p:txBody>
          <a:bodyPr>
            <a:noAutofit/>
          </a:bodyPr>
          <a:lstStyle/>
          <a:p>
            <a:r>
              <a:rPr lang="en-US" sz="2800" b="1"/>
              <a:t>It may be, thus, forwarded that most of the criticisms of Penck’s morphological system came out of the faulty interpretations of his views. Some of the American critics stooped down to such an extent that they remarked that “his peculiar notions owed to his incomplete recovery from a head wound suffered in World War I”. His concept of long continued upliftment and tectonic speculations could not find any support but his con­cepts of slope development and weathering processes are definitely of much geomorphological significance.</a:t>
            </a:r>
          </a:p>
          <a:p>
            <a:endParaRPr lang="en-US" sz="3200" b="1"/>
          </a:p>
          <a:p>
            <a:endParaRPr lang="en-US" sz="3200" b="1"/>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13" y="3054096"/>
            <a:ext cx="6455664" cy="111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0" b="1" dirty="0" smtClean="0">
                <a:solidFill>
                  <a:srgbClr val="0BB50B"/>
                </a:solidFill>
                <a:latin typeface="Bodoni MT Black" panose="02070A03080606020203" charset="0"/>
                <a:cs typeface="Bodoni MT Black" panose="02070A03080606020203" charset="0"/>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4" name="Content Placeholder 3" descr="penck image 1"/>
          <p:cNvPicPr>
            <a:picLocks noGrp="1" noChangeAspect="1"/>
          </p:cNvPicPr>
          <p:nvPr>
            <p:ph sz="half" idx="1"/>
          </p:nvPr>
        </p:nvPicPr>
        <p:blipFill>
          <a:blip r:embed="rId2"/>
          <a:stretch>
            <a:fillRect/>
          </a:stretch>
        </p:blipFill>
        <p:spPr>
          <a:xfrm>
            <a:off x="222250" y="0"/>
            <a:ext cx="11771630" cy="3310255"/>
          </a:xfrm>
          <a:prstGeom prst="rect">
            <a:avLst/>
          </a:prstGeom>
        </p:spPr>
      </p:pic>
      <p:pic>
        <p:nvPicPr>
          <p:cNvPr id="6" name="Content Placeholder 5" descr="PENCK IMAGE 3"/>
          <p:cNvPicPr>
            <a:picLocks noGrp="1" noChangeAspect="1"/>
          </p:cNvPicPr>
          <p:nvPr>
            <p:ph sz="half" idx="2"/>
          </p:nvPr>
        </p:nvPicPr>
        <p:blipFill>
          <a:blip r:embed="rId3"/>
          <a:stretch>
            <a:fillRect/>
          </a:stretch>
        </p:blipFill>
        <p:spPr>
          <a:xfrm>
            <a:off x="210185" y="3213735"/>
            <a:ext cx="11771630" cy="36442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150" y="715010"/>
            <a:ext cx="10722610" cy="5546090"/>
          </a:xfrm>
        </p:spPr>
        <p:txBody>
          <a:bodyPr>
            <a:noAutofit/>
          </a:bodyPr>
          <a:lstStyle/>
          <a:p>
            <a:pPr marL="0" indent="0">
              <a:lnSpc>
                <a:spcPct val="100000"/>
              </a:lnSpc>
              <a:buNone/>
            </a:pPr>
            <a:r>
              <a:rPr lang="en-US" b="1"/>
              <a:t>        According to Penck the landscape is the result of relative intensity of the degradational process, phase and rate of upliftment. It means, the landforms are determined by the rates of upliftment and the rates of erosion. In the place of ‘stage’ penck used the term ‘Entwickelung’ means development.</a:t>
            </a:r>
          </a:p>
          <a:p>
            <a:pPr marL="0" indent="0">
              <a:lnSpc>
                <a:spcPct val="100000"/>
              </a:lnSpc>
              <a:buNone/>
            </a:pPr>
            <a:r>
              <a:rPr lang="en-US" b="1"/>
              <a:t>      </a:t>
            </a:r>
          </a:p>
          <a:p>
            <a:pPr>
              <a:lnSpc>
                <a:spcPct val="100000"/>
              </a:lnSpc>
            </a:pPr>
            <a:r>
              <a:rPr lang="en-US" b="1"/>
              <a:t>Penck used the term ‘Primarumpf’ to represent the characteristic landscape before upliftment. According to penk ‘Primarumpf ‘ is an initial surface or a primary peneplain that either newly emerged surface from below sea-level or peneplain type of landscape, converted into featureless landmass by upliftment.      </a:t>
            </a:r>
          </a:p>
          <a:p>
            <a:pPr>
              <a:lnSpc>
                <a:spcPct val="100000"/>
              </a:lnSpc>
            </a:pPr>
            <a:r>
              <a:rPr lang="en-US" b="1"/>
              <a:t>Penck has said that the upliftment and degradation is a continuous process.  He also said that the landforms are an expression of the phase and rates of upliftment  in relation to the rates of degradation.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of-Davis-Cyle-of-Erosion - PENCK 2"/>
          <p:cNvPicPr>
            <a:picLocks noGrp="1" noChangeAspect="1"/>
          </p:cNvPicPr>
          <p:nvPr>
            <p:ph idx="1"/>
          </p:nvPr>
        </p:nvPicPr>
        <p:blipFill>
          <a:blip r:embed="rId2"/>
          <a:stretch>
            <a:fillRect/>
          </a:stretch>
        </p:blipFill>
        <p:spPr>
          <a:xfrm>
            <a:off x="481965" y="221615"/>
            <a:ext cx="11395710" cy="64820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075" y="652780"/>
            <a:ext cx="10783570" cy="5453380"/>
          </a:xfrm>
        </p:spPr>
        <p:txBody>
          <a:bodyPr>
            <a:noAutofit/>
          </a:bodyPr>
          <a:lstStyle/>
          <a:p>
            <a:r>
              <a:rPr lang="en-US" sz="2000" b="1"/>
              <a:t>The landscape started to develop with the upliftment of ‘primarumpf’, a unique featureless landscape. But the rate of upliftment is varying. In the beginning the uplift is characterised by exceedingly slow upheaval of long duration. Then the rate of upliftment is accelerated and ultimately it stops after passing through the intermediate phases of uniform and decelerating rates and upheaval.</a:t>
            </a:r>
          </a:p>
          <a:p>
            <a:r>
              <a:rPr lang="en-US" sz="3200" b="1">
                <a:solidFill>
                  <a:srgbClr val="FF0000"/>
                </a:solidFill>
              </a:rPr>
              <a:t>Basic premises of penckian  model:</a:t>
            </a:r>
          </a:p>
          <a:p>
            <a:pPr marL="0" indent="0">
              <a:buNone/>
            </a:pPr>
            <a:r>
              <a:rPr lang="en-US" sz="2000" b="1"/>
              <a:t>    Following are the basic premises of penckian model of landscape development.</a:t>
            </a:r>
          </a:p>
          <a:p>
            <a:r>
              <a:rPr lang="en-US" sz="2000" b="1"/>
              <a:t>The morphological characteristics on the earth surface is a result of competition between crustal movement and denudational process.</a:t>
            </a:r>
          </a:p>
          <a:p>
            <a:r>
              <a:rPr lang="en-US" sz="2000" b="1"/>
              <a:t>Landscape development is also time dependent.</a:t>
            </a:r>
          </a:p>
          <a:p>
            <a:r>
              <a:rPr lang="en-US" sz="2000" b="1"/>
              <a:t>Upliftment and erosion are always co-existent.</a:t>
            </a:r>
          </a:p>
          <a:p>
            <a:r>
              <a:rPr lang="en-US" sz="2000" b="1"/>
              <a:t>There are three phases through which landscape development passes.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115" y="697865"/>
            <a:ext cx="10737215" cy="5408930"/>
          </a:xfrm>
        </p:spPr>
        <p:txBody>
          <a:bodyPr>
            <a:noAutofit/>
          </a:bodyPr>
          <a:lstStyle/>
          <a:p>
            <a:r>
              <a:rPr lang="en-US" b="1">
                <a:solidFill>
                  <a:srgbClr val="FF0000"/>
                </a:solidFill>
              </a:rPr>
              <a:t>Aufsteigende  Entwickelung: </a:t>
            </a:r>
          </a:p>
          <a:p>
            <a:pPr marL="0" indent="0">
              <a:buNone/>
            </a:pPr>
            <a:r>
              <a:rPr lang="en-US" b="1"/>
              <a:t>        This phase is characterised by accelerating rate of landform development. Initially the rate of upliftment of land is very slow but after sometime rate of upliftment increases. Due to increase of upliftment, channel gradient also increases that leads to increase the flow velocity and kinetic energy of the river. Thus river started to degrade their valley with accelerated rate of down cutting. But the rate of upliftment is more than the valley deepening, resulted to formation of deep and narrow V shaped valley. As the rate of upliftment is more than the valley deepening by river thus, increasing both maximum altitude and maximum relief.the valley side slope become convex, but this convexity is reduced due parallel retreat of the slope. With the passage of time and accelerated upliftment and degradation ‘Primarumpf’ is surrounded by series of benches, called as ‘Piedmont trappen’.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3910" y="744220"/>
            <a:ext cx="10537825" cy="5469890"/>
          </a:xfrm>
        </p:spPr>
        <p:txBody>
          <a:bodyPr>
            <a:normAutofit lnSpcReduction="10000"/>
          </a:bodyPr>
          <a:lstStyle/>
          <a:p>
            <a:r>
              <a:rPr lang="en-US" b="1"/>
              <a:t>Gleichformige Entwickelung: it means uniform development of landscape. This phase is divided into </a:t>
            </a:r>
            <a:r>
              <a:rPr lang="en-US" b="1" u="sng">
                <a:solidFill>
                  <a:srgbClr val="FF0000"/>
                </a:solidFill>
              </a:rPr>
              <a:t>three 3</a:t>
            </a:r>
            <a:r>
              <a:rPr lang="en-US" b="1" u="sng"/>
              <a:t> phases.</a:t>
            </a:r>
          </a:p>
          <a:p>
            <a:pPr marL="0" indent="0">
              <a:buNone/>
            </a:pPr>
            <a:endParaRPr lang="en-US" b="1" u="sng"/>
          </a:p>
          <a:p>
            <a:r>
              <a:rPr lang="en-US" b="1">
                <a:solidFill>
                  <a:srgbClr val="FF0000"/>
                </a:solidFill>
              </a:rPr>
              <a:t>Phase a:</a:t>
            </a:r>
            <a:r>
              <a:rPr lang="en-US" b="1"/>
              <a:t> This phase is also characterised by accelerating rate of upliftment . Absolute height is also increasing, because the rate of erosion is still lower than the upliftment. But the relative height is increasing in lower rate. Because, the rate of valley deepening and lowering of summit due to weathering became equal. The valley sides attained straight slope. Thus this phase is called the phase of uniform development.</a:t>
            </a:r>
          </a:p>
          <a:p>
            <a:pPr marL="0" indent="0">
              <a:buNone/>
            </a:pPr>
            <a:endParaRPr lang="en-US" b="1">
              <a:solidFill>
                <a:srgbClr val="FF0000"/>
              </a:solidFill>
            </a:endParaRPr>
          </a:p>
          <a:p>
            <a:r>
              <a:rPr lang="en-US" b="1">
                <a:solidFill>
                  <a:srgbClr val="FF0000"/>
                </a:solidFill>
              </a:rPr>
              <a:t>Phase b: </a:t>
            </a:r>
            <a:r>
              <a:rPr lang="en-US" b="1"/>
              <a:t>Absolute relief neither increases nor decreases. Though the rate of upliftment is still continuies,  but the lowering of divide summits due to denudation become equal to the rate of valley deepening by river. Thus, relative relief also remain constant.</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3264</Words>
  <Application>WPS Presentation</Application>
  <PresentationFormat>Custom</PresentationFormat>
  <Paragraphs>169</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Organic</vt:lpstr>
      <vt:lpstr>        APPLIED GEOMORPHOLOGY CYCLE OF EROSION - PENCK</vt:lpstr>
      <vt:lpstr>UNIT: IV APPLIED GEOMORPHOLOGY - P18GC101 CYCLE OF EROSION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ELCOT</cp:lastModifiedBy>
  <cp:revision>257</cp:revision>
  <dcterms:created xsi:type="dcterms:W3CDTF">2020-08-03T16:47:00Z</dcterms:created>
  <dcterms:modified xsi:type="dcterms:W3CDTF">2020-12-01T14:21:36Z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1033-11.2.0.9747</vt:lpwstr>
  </property>
</Properties>
</file>