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391" r:id="rId4"/>
    <p:sldId id="413" r:id="rId5"/>
    <p:sldId id="392" r:id="rId6"/>
    <p:sldId id="393" r:id="rId7"/>
    <p:sldId id="395" r:id="rId8"/>
    <p:sldId id="430" r:id="rId9"/>
    <p:sldId id="396" r:id="rId10"/>
    <p:sldId id="397" r:id="rId11"/>
    <p:sldId id="431" r:id="rId12"/>
    <p:sldId id="399" r:id="rId13"/>
    <p:sldId id="400" r:id="rId14"/>
    <p:sldId id="432" r:id="rId15"/>
    <p:sldId id="401" r:id="rId16"/>
    <p:sldId id="402" r:id="rId17"/>
    <p:sldId id="398" r:id="rId18"/>
    <p:sldId id="404" r:id="rId19"/>
    <p:sldId id="406" r:id="rId20"/>
    <p:sldId id="407" r:id="rId21"/>
    <p:sldId id="408" r:id="rId22"/>
    <p:sldId id="409"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BB50B"/>
    <a:srgbClr val="0000CC"/>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snapToGrid="0">
      <p:cViewPr>
        <p:scale>
          <a:sx n="57" d="100"/>
          <a:sy n="57" d="100"/>
        </p:scale>
        <p:origin x="-576" y="-348"/>
      </p:cViewPr>
      <p:guideLst>
        <p:guide orient="horz" pos="2160"/>
        <p:guide pos="3864"/>
      </p:guideLst>
    </p:cSldViewPr>
  </p:slideViewPr>
  <p:outlineViewPr>
    <p:cViewPr>
      <p:scale>
        <a:sx n="33" d="100"/>
        <a:sy n="33" d="100"/>
      </p:scale>
      <p:origin x="48" y="541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01-12-2020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01-12-2020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2274" y="2068033"/>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000" b="1" dirty="0">
                <a:solidFill>
                  <a:srgbClr val="C00000"/>
                </a:solidFill>
              </a:rPr>
              <a:t>APPLIED </a:t>
            </a:r>
            <a:r>
              <a:rPr lang="en-US" altLang="en-IN" sz="2000" b="1" dirty="0" smtClean="0">
                <a:solidFill>
                  <a:srgbClr val="C00000"/>
                </a:solidFill>
              </a:rPr>
              <a:t>GEOMORPHOLOGY  - UNIT : IV</a:t>
            </a:r>
            <a:br>
              <a:rPr lang="en-US" altLang="en-IN" sz="2000" b="1" dirty="0" smtClean="0">
                <a:solidFill>
                  <a:srgbClr val="C00000"/>
                </a:solidFill>
              </a:rPr>
            </a:br>
            <a:r>
              <a:rPr lang="en-US" altLang="en-IN" sz="2400" b="1" dirty="0" smtClean="0">
                <a:solidFill>
                  <a:srgbClr val="0000CC"/>
                </a:solidFill>
              </a:rPr>
              <a:t> CYCLE OF EROSION</a:t>
            </a:r>
          </a:p>
        </p:txBody>
      </p:sp>
      <p:sp>
        <p:nvSpPr>
          <p:cNvPr id="3" name="Subtitle 2"/>
          <p:cNvSpPr>
            <a:spLocks noGrp="1"/>
          </p:cNvSpPr>
          <p:nvPr>
            <p:ph type="subTitle" idx="1"/>
          </p:nvPr>
        </p:nvSpPr>
        <p:spPr>
          <a:xfrm>
            <a:off x="2903220" y="1509395"/>
            <a:ext cx="7788910" cy="4747260"/>
          </a:xfrm>
        </p:spPr>
        <p:txBody>
          <a:bodyPr>
            <a:noAutofit/>
          </a:bodyPr>
          <a:lstStyle/>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0000CC"/>
                </a:solidFill>
                <a:latin typeface="Adobe Garamond Pro Bold" panose="02020702060506020403" pitchFamily="18" charset="0"/>
              </a:rPr>
              <a:t>                                                                   </a:t>
            </a:r>
            <a:r>
              <a:rPr lang="en-US" sz="1500" dirty="0" smtClean="0">
                <a:solidFill>
                  <a:srgbClr val="0BB50B"/>
                </a:solidFill>
                <a:latin typeface="Adobe Garamond Pro Bold" panose="02020702060506020403" pitchFamily="18" charset="0"/>
              </a:rPr>
              <a:t> </a:t>
            </a:r>
            <a:r>
              <a:rPr lang="en-US" sz="1500" b="1" dirty="0" smtClean="0">
                <a:solidFill>
                  <a:srgbClr val="FF0000"/>
                </a:solidFill>
                <a:latin typeface="Adobe Garamond Pro Bold" panose="02020702060506020403" pitchFamily="18" charset="0"/>
              </a:rPr>
              <a:t>Dr. B.ANU</a:t>
            </a:r>
            <a:r>
              <a:rPr lang="en-IN" sz="1500" b="1" dirty="0" smtClean="0">
                <a:solidFill>
                  <a:srgbClr val="FF0000"/>
                </a:solidFill>
                <a:latin typeface="Adobe Garamond Pro Bold" panose="02020702060506020403" pitchFamily="18" charset="0"/>
              </a:rPr>
              <a:t>SUYA,</a:t>
            </a:r>
          </a:p>
          <a:p>
            <a:pPr lvl="1" algn="l"/>
            <a:r>
              <a:rPr lang="en-IN" sz="1500" b="1" dirty="0" smtClean="0">
                <a:solidFill>
                  <a:srgbClr val="FF0000"/>
                </a:solidFill>
                <a:latin typeface="Adobe Garamond Pro Bold" panose="02020702060506020403" pitchFamily="18" charset="0"/>
              </a:rPr>
              <a:t>							Assistant Professor &amp; Head,</a:t>
            </a:r>
          </a:p>
          <a:p>
            <a:pPr lvl="1" algn="l"/>
            <a:r>
              <a:rPr lang="en-IN" sz="1500" b="1" dirty="0" smtClean="0">
                <a:solidFill>
                  <a:srgbClr val="FF0000"/>
                </a:solidFill>
                <a:latin typeface="Adobe Garamond Pro Bold" panose="02020702060506020403" pitchFamily="18" charset="0"/>
              </a:rPr>
              <a:t>							Department of Geography,</a:t>
            </a:r>
          </a:p>
          <a:p>
            <a:pPr lvl="1" algn="l"/>
            <a:r>
              <a:rPr lang="en-IN" sz="1500" b="1" dirty="0" smtClean="0">
                <a:solidFill>
                  <a:srgbClr val="FF0000"/>
                </a:solidFill>
                <a:latin typeface="Adobe Garamond Pro Bold" panose="02020702060506020403" pitchFamily="18" charset="0"/>
              </a:rPr>
              <a:t>							Government College for Women (A),</a:t>
            </a:r>
          </a:p>
          <a:p>
            <a:pPr lvl="1" algn="l"/>
            <a:r>
              <a:rPr lang="en-IN" sz="1500" b="1" dirty="0" smtClean="0">
                <a:solidFill>
                  <a:srgbClr val="FF0000"/>
                </a:solidFill>
                <a:latin typeface="Adobe Garamond Pro Bold" panose="02020702060506020403" pitchFamily="18" charset="0"/>
              </a:rPr>
              <a:t>							</a:t>
            </a:r>
            <a:r>
              <a:rPr lang="en-IN" sz="1500" b="1" dirty="0" err="1" smtClean="0">
                <a:solidFill>
                  <a:srgbClr val="FF0000"/>
                </a:solidFill>
                <a:latin typeface="Adobe Garamond Pro Bold" panose="02020702060506020403" pitchFamily="18" charset="0"/>
              </a:rPr>
              <a:t>Kumbakonam</a:t>
            </a:r>
            <a:r>
              <a:rPr lang="en-IN" sz="1500" b="1" dirty="0" smtClean="0">
                <a:solidFill>
                  <a:srgbClr val="FF0000"/>
                </a:solidFill>
                <a:latin typeface="Adobe Garamond Pro Bold" panose="02020702060506020403" pitchFamily="18" charset="0"/>
              </a:rPr>
              <a:t>.</a:t>
            </a:r>
            <a:endParaRPr lang="en-IN" sz="1600" dirty="0" smtClean="0">
              <a:solidFill>
                <a:srgbClr val="FF0000"/>
              </a:solidFill>
              <a:latin typeface="Adobe Garamond Pro Bold" panose="02020702060506020403" pitchFamily="18" charset="0"/>
            </a:endParaRPr>
          </a:p>
          <a:p>
            <a:pPr lvl="1" algn="l"/>
            <a:endParaRPr lang="en-IN" sz="1600" b="1" dirty="0" smtClean="0">
              <a:solidFill>
                <a:srgbClr val="FF0000"/>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180" y="680720"/>
            <a:ext cx="10567670" cy="5209540"/>
          </a:xfrm>
        </p:spPr>
        <p:txBody>
          <a:bodyPr>
            <a:normAutofit fontScale="90000" lnSpcReduction="20000"/>
          </a:bodyPr>
          <a:lstStyle/>
          <a:p>
            <a:r>
              <a:rPr lang="en-US" b="1"/>
              <a:t>     </a:t>
            </a:r>
            <a:r>
              <a:rPr lang="en-US" sz="3200" b="1"/>
              <a:t>The valley becomes very narrow and deep with almost vertical side walls due to continuous active downcutting of the valley floors at exceedingly fast rate. The valley side slopes are convex in plan. Thus, the resultant juvenile valleys are V-shaped and are called gorges and canyons. The valley floors are stud­ded with numerous pot holes which are the result of pothole drilling.</a:t>
            </a:r>
          </a:p>
          <a:p>
            <a:r>
              <a:rPr lang="en-US" sz="3200" b="1"/>
              <a:t>        The interstream areas or water divides (land area between the valleys of two major streams) are extensive and wide and these are least affected by denudational processes because valley widening by lateral erosion is less effective in the early and middle youth stages. The valley thalwegs (longitudinal pro­files of the rivers) are characterized by numerous rapids and waterfalls which always recede upstream.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descr="GRAPH 4"/>
          <p:cNvPicPr>
            <a:picLocks noGrp="1" noChangeAspect="1"/>
          </p:cNvPicPr>
          <p:nvPr>
            <p:ph sz="half" idx="1"/>
          </p:nvPr>
        </p:nvPicPr>
        <p:blipFill>
          <a:blip r:embed="rId2"/>
          <a:stretch>
            <a:fillRect/>
          </a:stretch>
        </p:blipFill>
        <p:spPr>
          <a:xfrm>
            <a:off x="678815" y="831850"/>
            <a:ext cx="10732770" cy="2268855"/>
          </a:xfrm>
          <a:prstGeom prst="rect">
            <a:avLst/>
          </a:prstGeom>
        </p:spPr>
      </p:pic>
      <p:pic>
        <p:nvPicPr>
          <p:cNvPr id="6" name="Content Placeholder 5" descr="GRAPH 6"/>
          <p:cNvPicPr>
            <a:picLocks noGrp="1" noChangeAspect="1"/>
          </p:cNvPicPr>
          <p:nvPr>
            <p:ph sz="half" idx="2"/>
          </p:nvPr>
        </p:nvPicPr>
        <p:blipFill>
          <a:blip r:embed="rId3"/>
          <a:stretch>
            <a:fillRect/>
          </a:stretch>
        </p:blipFill>
        <p:spPr>
          <a:xfrm>
            <a:off x="1875155" y="3100705"/>
            <a:ext cx="9021445" cy="31921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4390" y="883285"/>
            <a:ext cx="10494645" cy="4993005"/>
          </a:xfrm>
        </p:spPr>
        <p:txBody>
          <a:bodyPr>
            <a:normAutofit lnSpcReduction="20000"/>
          </a:bodyPr>
          <a:lstStyle/>
          <a:p>
            <a:r>
              <a:rPr lang="en-US" sz="2800" b="1"/>
              <a:t>Most of the water falls and knick points disappear by late youth. The rivers are underloaded (not having the required amount of sediment load) according to their transporting capacity and thus available energy is more than the work to be done. The rivers are well integrated by the end of youth when maximum relative reliefs are formed.</a:t>
            </a:r>
          </a:p>
          <a:p>
            <a:endParaRPr lang="en-US" sz="2800" b="1"/>
          </a:p>
          <a:p>
            <a:r>
              <a:rPr lang="en-US" sz="2800" b="1"/>
              <a:t>River capture is the most characteristic feature of the juvenile stage of the normal cycle of erosion. Main rivers having steeper channel gradients and more volume of water capture smaller streams of relatively low channel gradient through headward ero­sion.</a:t>
            </a:r>
          </a:p>
          <a:p>
            <a:endParaRPr lang="en-US" sz="2800" b="1"/>
          </a:p>
          <a:p>
            <a:endParaRPr lang="en-US" sz="2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090" y="723900"/>
            <a:ext cx="10554335" cy="5513070"/>
          </a:xfrm>
        </p:spPr>
        <p:txBody>
          <a:bodyPr>
            <a:noAutofit/>
          </a:bodyPr>
          <a:lstStyle/>
          <a:p>
            <a:r>
              <a:rPr lang="en-US" b="1"/>
              <a:t>ii. Mature Stage:</a:t>
            </a:r>
          </a:p>
          <a:p>
            <a:r>
              <a:rPr lang="en-US" b="1"/>
              <a:t>       Marked valley deepening through vertical ero­sion during youthful stage results in pronounced de­crease in channel gradient and consequent decrease in flow velocity with the result the arrival of early matu­rity is heralded by marked decrease in valley deepen­ing due to (i) decrease in channel gradient, (ii) decrease in the velocity of river flow, (iii) decrease in the transporting capacity etc.</a:t>
            </a:r>
          </a:p>
          <a:p>
            <a:r>
              <a:rPr lang="en-US" b="1"/>
              <a:t>       Consequently, valley widen­ing through active lateral erosion dominates over val­ley incision through downcutting. The convex slope of valley sides is progressively transformed into uniform or rectilinear slope and the gorges and canyons charac­terized by deep and narrow valleys are replaced by broad and flat valleys.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descr="RIVER CAPTURE"/>
          <p:cNvPicPr>
            <a:picLocks noGrp="1" noChangeAspect="1"/>
          </p:cNvPicPr>
          <p:nvPr>
            <p:ph sz="half" idx="1"/>
          </p:nvPr>
        </p:nvPicPr>
        <p:blipFill>
          <a:blip r:embed="rId2"/>
          <a:stretch>
            <a:fillRect/>
          </a:stretch>
        </p:blipFill>
        <p:spPr>
          <a:xfrm>
            <a:off x="705485" y="578485"/>
            <a:ext cx="3010535" cy="5701030"/>
          </a:xfrm>
          <a:prstGeom prst="rect">
            <a:avLst/>
          </a:prstGeom>
        </p:spPr>
      </p:pic>
      <p:pic>
        <p:nvPicPr>
          <p:cNvPr id="6" name="Content Placeholder 5" descr="GRAPH 5"/>
          <p:cNvPicPr>
            <a:picLocks noGrp="1" noChangeAspect="1"/>
          </p:cNvPicPr>
          <p:nvPr>
            <p:ph sz="half" idx="2"/>
          </p:nvPr>
        </p:nvPicPr>
        <p:blipFill>
          <a:blip r:embed="rId3"/>
          <a:stretch>
            <a:fillRect/>
          </a:stretch>
        </p:blipFill>
        <p:spPr>
          <a:xfrm>
            <a:off x="3716020" y="396875"/>
            <a:ext cx="8133080" cy="60648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796290"/>
            <a:ext cx="10539095" cy="5080000"/>
          </a:xfrm>
        </p:spPr>
        <p:txBody>
          <a:bodyPr>
            <a:noAutofit/>
          </a:bodyPr>
          <a:lstStyle/>
          <a:p>
            <a:r>
              <a:rPr lang="en-US" sz="2800" b="1"/>
              <a:t>    The rivers deposit big boulders at the foothill zones due to sudden decrease in channel gradient and hence marked decrease in the transporting capacity of the rivers. These materials form alluvial fans and alluvial cones. The gradual expansion of these fans and cones due to their continuous growth result in the formation of extensive peidmont plains through the coalescence of several fans and cones.</a:t>
            </a:r>
          </a:p>
          <a:p>
            <a:r>
              <a:rPr lang="en-US" sz="2800" b="1"/>
              <a:t>     Interstream areas or water divides are continuously narrowed due to backwasting caused by active lateral erosion and valley widening. Thus, interstream areas are trans­formed into narrow ridges. The major river erodes down to its base level (sea level) and becomes ‘graded’.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180" y="709930"/>
            <a:ext cx="10436860" cy="5222875"/>
          </a:xfrm>
        </p:spPr>
        <p:txBody>
          <a:bodyPr>
            <a:noAutofit/>
          </a:bodyPr>
          <a:lstStyle/>
          <a:p>
            <a:pPr marL="0" indent="0">
              <a:buNone/>
            </a:pPr>
            <a:r>
              <a:rPr lang="en-US" b="1"/>
              <a:t>     </a:t>
            </a:r>
          </a:p>
          <a:p>
            <a:r>
              <a:rPr lang="en-US" b="1"/>
              <a:t>    Thus, the longitudinal profile of the master river becomes the profile of equilibrium wherein there is balance between available energy and the work to be done i.e., balance between the transport­ing capacity and total sediment load to be transported. Because of marked decrease in channel gradient rivers adopt sinuous courses and develop numerous meanders and loops in their courses.</a:t>
            </a:r>
          </a:p>
          <a:p>
            <a:pPr marL="0" indent="0">
              <a:buNone/>
            </a:pPr>
            <a:r>
              <a:rPr lang="en-US" b="1"/>
              <a:t>       Extensive flood plains are formed due to sedimentation of alluvia. Rivers frequently change their courses because of gentle to level slopes of the flood plains. Numerous ox bow lakes are formed due to straightening of highly meandering loops. Deposition of sediments on either side of the river valleys leads to the formation of natural levees.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180" y="709930"/>
            <a:ext cx="10091420" cy="5166360"/>
          </a:xfrm>
        </p:spPr>
        <p:txBody>
          <a:bodyPr>
            <a:normAutofit fontScale="80000"/>
          </a:bodyPr>
          <a:lstStyle/>
          <a:p>
            <a:r>
              <a:rPr lang="en-US" sz="2800" b="1">
                <a:solidFill>
                  <a:srgbClr val="C00000"/>
                </a:solidFill>
              </a:rPr>
              <a:t>iii. Old Stage:</a:t>
            </a:r>
            <a:endParaRPr lang="en-US" sz="2800" b="1"/>
          </a:p>
          <a:p>
            <a:r>
              <a:rPr lang="en-US" sz="2800" b="1"/>
              <a:t>       The old stage is characterized by further de­crease in channel gradient, almost total absence of valley deepening, decrease in the number of tributary streams and flattening of valleys. Tributary streams also attain the base level of erosion and are graded. Lateral erosion and consequent backwasting elimi­nates most of interstream areas. Valleys become broad and flat characterized by concave slopes of valley sides.</a:t>
            </a:r>
          </a:p>
          <a:p>
            <a:r>
              <a:rPr lang="en-US" sz="2800" b="1">
                <a:sym typeface="+mn-ea"/>
              </a:rPr>
              <a:t>Downcutting of the valleys is totally absent. Weathering processes are most active. Thus, lateral erosion, downwasting and weathering continuously degrade the land resulting into gradual lowering of absolute altitude and water divides. Interstream areas and water divides are remarkably reduced in height and are changed to lowland but they still rise above the surrounding areas. Transporting capacity of the rivers becomes minimum because of very low channel gradi­ent and thus the rivers become overloaded.</a:t>
            </a:r>
            <a:endParaRPr lang="en-US" sz="2800" b="1"/>
          </a:p>
          <a:p>
            <a:endParaRPr lang="en-US" sz="28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7570" y="695960"/>
            <a:ext cx="10466070" cy="5294630"/>
          </a:xfrm>
        </p:spPr>
        <p:txBody>
          <a:bodyPr>
            <a:noAutofit/>
          </a:bodyPr>
          <a:lstStyle/>
          <a:p>
            <a:r>
              <a:rPr lang="en-US" sz="2800" b="1"/>
              <a:t>       Consequently, sedimentation becomes most active during this stage. The rivers adopt highly meandering courses. The ex­tensive flood plains with level to gentle slopes (2°-5°) and very low channel gradient make the river flow so sluggish that the main channel of the river is divided into numerous distributaries and thus the river becomes braided.</a:t>
            </a:r>
          </a:p>
          <a:p>
            <a:r>
              <a:rPr lang="en-US" sz="2800" b="1"/>
              <a:t>         Valley sides are bordered by extensive natural levees which are also known as bluffs which denote the farthest limit of recurrent floods of the concerned rivers. Rivers deposit and form extensive deltas at their mouths if other environ­mental conditions remain favourable for delta forma­tion.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4390" y="666115"/>
            <a:ext cx="10653395" cy="5440680"/>
          </a:xfrm>
        </p:spPr>
        <p:txBody>
          <a:bodyPr>
            <a:noAutofit/>
          </a:bodyPr>
          <a:lstStyle/>
          <a:p>
            <a:r>
              <a:rPr lang="en-US" sz="2800" b="1"/>
              <a:t>       The entire landscape is converted into extensive flat plain of undulating surface except a few residual convexo-concave hills which project above the gen­eral flat surface and thus break the monotony of reliefless flat plain, called as peneplain. These residual hills, the result of differential erosion, are called monadnocks on the basis of Monadnock hills of the North-East Applachians in New England region (USA).</a:t>
            </a:r>
          </a:p>
          <a:p>
            <a:r>
              <a:rPr lang="en-US" sz="2800" b="1"/>
              <a:t>      The whole landscape is dominated by concave slope, minimum available energy, both potential (because of very low height) and kinetic energy (due to very low channel gradient) and maximum entropy (means maximum disorder of relief, as the whole area is characterized by featureless peneplain).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fontScale="90000"/>
          </a:bodyPr>
          <a:lstStyle/>
          <a:p>
            <a:r>
              <a:rPr lang="en-US" altLang="en-IN" sz="3100" b="1" dirty="0">
                <a:solidFill>
                  <a:schemeClr val="tx1"/>
                </a:solidFill>
                <a:latin typeface="Calibri Light" panose="020F0302020204030204"/>
              </a:rPr>
              <a:t/>
            </a:r>
            <a:br>
              <a:rPr lang="en-US" altLang="en-IN" sz="3100" b="1" dirty="0">
                <a:solidFill>
                  <a:schemeClr val="tx1"/>
                </a:solidFill>
                <a:latin typeface="Calibri Light" panose="020F0302020204030204"/>
              </a:rPr>
            </a:br>
            <a:r>
              <a:rPr lang="en-US" altLang="en-IN" sz="3100" b="1" dirty="0">
                <a:solidFill>
                  <a:schemeClr val="tx1"/>
                </a:solidFill>
                <a:latin typeface="Calibri Light" panose="020F0302020204030204"/>
              </a:rPr>
              <a:t>UNIT: IV</a:t>
            </a:r>
            <a:br>
              <a:rPr lang="en-US" altLang="en-IN" sz="3100" b="1" dirty="0">
                <a:solidFill>
                  <a:schemeClr val="tx1"/>
                </a:solidFill>
                <a:latin typeface="Calibri Light" panose="020F0302020204030204"/>
              </a:rPr>
            </a:br>
            <a:r>
              <a:rPr lang="en-US" altLang="en-IN" sz="3100" b="1" dirty="0">
                <a:solidFill>
                  <a:srgbClr val="0000CC"/>
                </a:solidFill>
                <a:latin typeface="Calibri Light" panose="020F0302020204030204"/>
              </a:rPr>
              <a:t>APPLIED GEOMORPHOLOGY </a:t>
            </a:r>
            <a:br>
              <a:rPr lang="en-US" altLang="en-IN" sz="3100" b="1" dirty="0">
                <a:solidFill>
                  <a:srgbClr val="0000CC"/>
                </a:solidFill>
                <a:latin typeface="Calibri Light" panose="020F0302020204030204"/>
              </a:rPr>
            </a:br>
            <a:r>
              <a:rPr lang="en-US" altLang="en-IN" b="1" dirty="0">
                <a:solidFill>
                  <a:srgbClr val="FF0000"/>
                </a:solidFill>
                <a:latin typeface="Calibri Light" panose="020F0302020204030204"/>
              </a:rPr>
              <a:t>CYCLE OF EROSION</a:t>
            </a:r>
            <a:br>
              <a:rPr lang="en-US" altLang="en-IN" b="1" dirty="0">
                <a:solidFill>
                  <a:srgbClr val="FF0000"/>
                </a:solidFill>
                <a:latin typeface="Calibri Light" panose="020F0302020204030204"/>
              </a:rPr>
            </a:br>
            <a:endParaRPr lang="en-US" altLang="en-IN" b="1" dirty="0">
              <a:solidFill>
                <a:srgbClr val="FF0000"/>
              </a:solidFill>
              <a:latin typeface="Calibri Light" panose="020F0302020204030204"/>
            </a:endParaRPr>
          </a:p>
        </p:txBody>
      </p:sp>
      <p:sp>
        <p:nvSpPr>
          <p:cNvPr id="3" name="Content Placeholder 2"/>
          <p:cNvSpPr>
            <a:spLocks noGrp="1"/>
          </p:cNvSpPr>
          <p:nvPr>
            <p:ph idx="1"/>
          </p:nvPr>
        </p:nvSpPr>
        <p:spPr>
          <a:xfrm>
            <a:off x="635635" y="2085474"/>
            <a:ext cx="10920730" cy="4070216"/>
          </a:xfrm>
        </p:spPr>
        <p:txBody>
          <a:bodyPr>
            <a:noAutofit/>
          </a:bodyPr>
          <a:lstStyle/>
          <a:p>
            <a:pPr>
              <a:buNone/>
            </a:pPr>
            <a:r>
              <a:rPr lang="en-US" b="1" dirty="0" smtClean="0"/>
              <a:t>   </a:t>
            </a:r>
          </a:p>
          <a:p>
            <a:pPr>
              <a:buNone/>
            </a:pPr>
            <a:r>
              <a:rPr lang="en-US" sz="2800" b="1" dirty="0" smtClean="0">
                <a:solidFill>
                  <a:srgbClr val="FF0000"/>
                </a:solidFill>
              </a:rPr>
              <a:t>Definition of of Cycle of Erosion :</a:t>
            </a:r>
          </a:p>
          <a:p>
            <a:pPr>
              <a:buNone/>
            </a:pPr>
            <a:r>
              <a:rPr lang="en-US" sz="2800" b="1" dirty="0" smtClean="0">
                <a:solidFill>
                  <a:srgbClr val="FF0000"/>
                </a:solidFill>
              </a:rPr>
              <a:t> </a:t>
            </a:r>
            <a:r>
              <a:rPr lang="en-US" sz="2800" b="1" dirty="0" smtClean="0">
                <a:solidFill>
                  <a:schemeClr val="tx1"/>
                </a:solidFill>
              </a:rPr>
              <a:t>Who developed the cycle of erosion model? </a:t>
            </a:r>
          </a:p>
          <a:p>
            <a:pPr>
              <a:buNone/>
            </a:pPr>
            <a:r>
              <a:rPr lang="en-US" sz="2800" b="1" dirty="0" smtClean="0">
                <a:solidFill>
                  <a:schemeClr val="tx1"/>
                </a:solidFill>
              </a:rPr>
              <a:t>      Davis conceived the cycle of erosion model in the 1880s. More fully developed by 1900 it received wide acclaim, but was never universally accepted. The initial enthusiasm and strength of the cycle of erosion model has been attributed to various causes.</a:t>
            </a:r>
          </a:p>
          <a:p>
            <a:pPr>
              <a:buNone/>
            </a:pPr>
            <a:r>
              <a:rPr lang="en-US" b="1" dirty="0" smtClean="0">
                <a:solidFill>
                  <a:schemeClr val="tx1"/>
                </a:solidFill>
              </a:rPr>
              <a:t>          </a:t>
            </a:r>
            <a:r>
              <a:rPr lang="en-US" dirty="0" smtClean="0"/>
              <a:t>        </a:t>
            </a:r>
            <a:endParaRPr lang="en-US" b="1" dirty="0" smtClean="0"/>
          </a:p>
          <a:p>
            <a:pPr>
              <a:buNone/>
            </a:pPr>
            <a:endParaRPr lang="en-US" b="1" dirty="0" smtClean="0"/>
          </a:p>
          <a:p>
            <a:pPr>
              <a:buNone/>
            </a:pPr>
            <a:r>
              <a:rPr lang="en-US" sz="2000" dirty="0" smtClean="0"/>
              <a:t/>
            </a:r>
            <a:br>
              <a:rPr lang="en-US" sz="2000" dirty="0" smtClean="0"/>
            </a:br>
            <a:r>
              <a:rPr lang="en-US" sz="2000" dirty="0" smtClean="0"/>
              <a:t/>
            </a:r>
            <a:br>
              <a:rPr lang="en-US" sz="2000" dirty="0" smtClean="0"/>
            </a:br>
            <a:endParaRPr lang="en-IN"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365" y="840740"/>
            <a:ext cx="10683240" cy="5309235"/>
          </a:xfrm>
        </p:spPr>
        <p:txBody>
          <a:bodyPr>
            <a:noAutofit/>
          </a:bodyPr>
          <a:lstStyle/>
          <a:p>
            <a:r>
              <a:rPr lang="en-US" sz="2800" b="1"/>
              <a:t>    This ideal normal cycle of erosion can pass through its all the three stages (i.e., youth, mature and old) and the peneplain can be formed only when the region remains in stand still position for longer dura­tion of crustal stability but the availability of such condition is of remote possibility because the earth is very much unstable.</a:t>
            </a:r>
          </a:p>
          <a:p>
            <a:r>
              <a:rPr lang="en-US" sz="2800" b="1"/>
              <a:t>    The plate tectonics have also revealed that plates are always mobile and hence long period of crustal stability is not possible. Thus, the smooth functioning and completion of normal cycle of erosion is very often disturbed due to tectonic events and also due to climatic changes.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335" y="796290"/>
            <a:ext cx="10640695" cy="5325110"/>
          </a:xfrm>
        </p:spPr>
        <p:txBody>
          <a:bodyPr>
            <a:normAutofit/>
          </a:bodyPr>
          <a:lstStyle/>
          <a:p>
            <a:r>
              <a:rPr lang="en-US" b="1"/>
              <a:t>      The disturbance in the cycle of erosion is called interruption of normal cycle of erosion which is caused by changes in sea level (either due to upliftment or subsidence of oceanic bottoms or due to glaciation and deglaciation during great ice ages, like Carboniferous glaciation of the Gondwanaland during Carboniferous period and Pleistocene glaciation of the northern hemisphere dur­ing Pleistocene period), upliftment or subsidence of land areas, volcanic eruptions and climatic changes.</a:t>
            </a:r>
          </a:p>
          <a:p>
            <a:r>
              <a:rPr lang="en-US" b="1"/>
              <a:t>       The interruption of normal cycle of erosion by vol­canic eruptions or climatic changes is called ‘accident’. The interruptions caused by negative changes in base level (lowering of base level-maximum limit of verti­cal erosion by rivers) due to fall in sea level (because of the subsidence of the oceanic floors) and upliftment of landmass are called rejuvenation, which means renewed vigour of erosive capacity of the rivers.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150" y="739140"/>
            <a:ext cx="10495915" cy="5137150"/>
          </a:xfrm>
        </p:spPr>
        <p:txBody>
          <a:bodyPr>
            <a:normAutofit lnSpcReduction="10000"/>
          </a:bodyPr>
          <a:lstStyle/>
          <a:p>
            <a:r>
              <a:rPr lang="en-US" b="1"/>
              <a:t>      Rejuvenated rivers are again engaged in valley deepening at much faster rate and thus the cycle of erosion is driven back to youthful (juvenile) stage. Several interesting landforms, like valley in valley topography or multi- storeyed valleys, paired terraces, incised meanders, nick points and nick-point water falls, uplifted peneplains, deeply entrenched gorges and canyons within broad flat valleys etc. are formed due to rejuvenation. The landforms resulting from several cycles of erosion, whether complete or incomplete, are called polycyclic landrorms or multicyclic landforms. e.g., Chotanagpur region represents multicyclic landforms.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FF0000"/>
                </a:solidFill>
                <a:latin typeface="Bodoni MT Black" panose="02070A03080606020203" charset="0"/>
                <a:cs typeface="Bodoni MT Black" panose="02070A03080606020203"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970" y="651510"/>
            <a:ext cx="10610850" cy="5483860"/>
          </a:xfrm>
        </p:spPr>
        <p:txBody>
          <a:bodyPr>
            <a:normAutofit/>
          </a:bodyPr>
          <a:lstStyle/>
          <a:p>
            <a:r>
              <a:rPr lang="en-US" b="1">
                <a:solidFill>
                  <a:srgbClr val="FF0000"/>
                </a:solidFill>
              </a:rPr>
              <a:t>Meaning of the Normal Cycle of Erosion:</a:t>
            </a:r>
          </a:p>
          <a:p>
            <a:r>
              <a:rPr lang="en-US" b="1"/>
              <a:t>The cycle of erosion by fluvial processes (run­ning waters or rivers) is called normal cycle of erosion because of the fact that fluvial processes are most widespread (covering most parts of the globe) and most significant geomorphic agent. Even water also plays important roles in glacial, and arid regions. W. M. Davis considered humid temperate areas as the most normal case for fluvial cycle of erosion but this claim is debatable.</a:t>
            </a:r>
          </a:p>
          <a:p>
            <a:r>
              <a:rPr lang="en-US" b="1"/>
              <a:t>       The normal cycle of erosion begins with the upliftment of any landmass with reference to sea level. As the land rises, the rivers are originated and their erosional work starts. The rate of uplift in the begin­ning far exceeds the rate of erosion with the result absolute relief (absolute altitude from sea level) and relative relief register increase.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GRAPH 11"/>
          <p:cNvPicPr>
            <a:picLocks noGrp="1" noChangeAspect="1"/>
          </p:cNvPicPr>
          <p:nvPr>
            <p:ph idx="1"/>
          </p:nvPr>
        </p:nvPicPr>
        <p:blipFill>
          <a:blip r:embed="rId2"/>
          <a:stretch>
            <a:fillRect/>
          </a:stretch>
        </p:blipFill>
        <p:spPr>
          <a:xfrm>
            <a:off x="355600" y="378460"/>
            <a:ext cx="11085830" cy="61607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030" y="638810"/>
            <a:ext cx="10667365" cy="5237480"/>
          </a:xfrm>
        </p:spPr>
        <p:txBody>
          <a:bodyPr>
            <a:normAutofit lnSpcReduction="20000"/>
          </a:bodyPr>
          <a:lstStyle/>
          <a:p>
            <a:pPr algn="just"/>
            <a:r>
              <a:rPr lang="en-US" b="1"/>
              <a:t>After some time upliftment of the land stops and erosion becomes more active. The land area, teconically, remains stable i.e. there is crustal stability for long period of time during which there is neither upliftment nor subsidence of land area.</a:t>
            </a:r>
          </a:p>
          <a:p>
            <a:pPr algn="just"/>
            <a:endParaRPr lang="en-US" b="1"/>
          </a:p>
          <a:p>
            <a:pPr algn="just"/>
            <a:r>
              <a:rPr lang="en-US" b="1"/>
              <a:t>There is progressive development of river valleys in sequential order and the whole land area progressively passes through three successive stages of youth, mature and old (senile or penultimate) and is ultimately transformed into low featureless plain of undulating surface.</a:t>
            </a:r>
          </a:p>
          <a:p>
            <a:pPr algn="just"/>
            <a:endParaRPr lang="en-US" b="1">
              <a:sym typeface="+mn-ea"/>
            </a:endParaRPr>
          </a:p>
          <a:p>
            <a:pPr algn="just"/>
            <a:r>
              <a:rPr lang="en-US" b="1">
                <a:sym typeface="+mn-ea"/>
              </a:rPr>
              <a:t>Thus, the penultimate end product of normal cycle of erosion is called peneplain which is characterized by undulating surface with residual convexo-concave low hills known as ‘monanocks’, ‘unakas’ and ‘mosores’.</a:t>
            </a:r>
            <a:endParaRPr lang="en-US" b="1"/>
          </a:p>
          <a:p>
            <a:pPr algn="just"/>
            <a:endParaRPr lang="en-US" b="1"/>
          </a:p>
          <a:p>
            <a:pPr algn="just"/>
            <a:endParaRPr lang="en-US"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470" y="623570"/>
            <a:ext cx="9803130" cy="5252720"/>
          </a:xfrm>
        </p:spPr>
        <p:txBody>
          <a:bodyPr>
            <a:normAutofit lnSpcReduction="10000"/>
          </a:bodyPr>
          <a:lstStyle/>
          <a:p>
            <a:endParaRPr lang="en-US"/>
          </a:p>
          <a:p>
            <a:r>
              <a:rPr lang="en-US" b="1"/>
              <a:t>Thus, the land area has to pass through the successive stages of its development right from the upliftment of landmass to its transformation into peneplain of exceedingly low reliefs. </a:t>
            </a:r>
            <a:r>
              <a:rPr lang="en-US" b="1">
                <a:solidFill>
                  <a:srgbClr val="FF0000"/>
                </a:solidFill>
              </a:rPr>
              <a:t>W.M. Davis </a:t>
            </a:r>
            <a:r>
              <a:rPr lang="en-US" b="1"/>
              <a:t>has divided the whole duration of normal cycle of erosion into three successive stages of youth (juvenile), mature (equilibrium) and old (penultimate or senile) and each stage has been further divided into three sub-stages e.g. early, middle and late (for example, early youth, mid­dle youth and late youth and so on).</a:t>
            </a:r>
          </a:p>
          <a:p>
            <a:r>
              <a:rPr lang="en-US" b="1">
                <a:sym typeface="+mn-ea"/>
              </a:rPr>
              <a:t>Thus, the land­scapes also become young, mature and old with the advancement of normal cycle of erosion. Like land­scape development through three successive stages, the development of river valleys also passes through three successive stages of their development and the rivers become young or youthful rivers, mature rivers and old rivers</a:t>
            </a:r>
            <a:endParaRPr lang="en-US" b="1"/>
          </a:p>
          <a:p>
            <a:endParaRPr lang="en-US"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695" y="741680"/>
            <a:ext cx="10539095" cy="5134610"/>
          </a:xfrm>
        </p:spPr>
        <p:txBody>
          <a:bodyPr>
            <a:noAutofit/>
          </a:bodyPr>
          <a:lstStyle/>
          <a:p>
            <a:r>
              <a:rPr lang="en-US" b="1">
                <a:solidFill>
                  <a:srgbClr val="FF0000"/>
                </a:solidFill>
              </a:rPr>
              <a:t>Stages of the Normal Cycle of Erosion:</a:t>
            </a:r>
          </a:p>
          <a:p>
            <a:r>
              <a:rPr lang="en-US" b="1">
                <a:solidFill>
                  <a:srgbClr val="FF0000"/>
                </a:solidFill>
              </a:rPr>
              <a:t>The following are the characteristic features of successive stages of the normal cycle of erosion:</a:t>
            </a:r>
          </a:p>
          <a:p>
            <a:r>
              <a:rPr lang="en-US" b="1">
                <a:solidFill>
                  <a:srgbClr val="C00000"/>
                </a:solidFill>
              </a:rPr>
              <a:t>i. Youthful Stage:</a:t>
            </a:r>
          </a:p>
          <a:p>
            <a:r>
              <a:rPr lang="en-US" b="1"/>
              <a:t>Consequent streams (which follow the regional slope) are originated with the upliftment of land area due to endogenetic forces. In the beginning, the streams are less in number and short in length. Very few tributaries of the master consequent streams are origi­nated. The slopes are dominated by numerous rills and gullies rather than big streams.</a:t>
            </a:r>
          </a:p>
          <a:p>
            <a:r>
              <a:rPr lang="en-US" b="1"/>
              <a:t>These rills and gullies lengthen their longitudinal profiles (increase their lengths) through headward erosion. Gradually and gradu­ally the main streams deepen their valleys. The origin and evolution of tributaries of master streams give birth to the development of dendritic drainge pattern.</a:t>
            </a:r>
          </a:p>
          <a:p>
            <a:endParaRPr lang="en-US" b="1"/>
          </a:p>
          <a:p>
            <a:endParaRPr lang="en-US"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descr="GRAPH 1"/>
          <p:cNvPicPr>
            <a:picLocks noGrp="1" noChangeAspect="1"/>
          </p:cNvPicPr>
          <p:nvPr>
            <p:ph sz="half" idx="1"/>
          </p:nvPr>
        </p:nvPicPr>
        <p:blipFill>
          <a:blip r:embed="rId2"/>
          <a:stretch>
            <a:fillRect/>
          </a:stretch>
        </p:blipFill>
        <p:spPr>
          <a:xfrm>
            <a:off x="1097280" y="818515"/>
            <a:ext cx="9906000" cy="2223135"/>
          </a:xfrm>
          <a:prstGeom prst="rect">
            <a:avLst/>
          </a:prstGeom>
        </p:spPr>
      </p:pic>
      <p:pic>
        <p:nvPicPr>
          <p:cNvPr id="6" name="Content Placeholder 5" descr="GRAPH 2"/>
          <p:cNvPicPr>
            <a:picLocks noGrp="1" noChangeAspect="1"/>
          </p:cNvPicPr>
          <p:nvPr>
            <p:ph sz="half" idx="2"/>
          </p:nvPr>
        </p:nvPicPr>
        <p:blipFill>
          <a:blip r:embed="rId3"/>
          <a:stretch>
            <a:fillRect/>
          </a:stretch>
        </p:blipFill>
        <p:spPr>
          <a:xfrm>
            <a:off x="1295400" y="3707765"/>
            <a:ext cx="10041890" cy="2647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965" y="725170"/>
            <a:ext cx="10480040" cy="5151120"/>
          </a:xfrm>
        </p:spPr>
        <p:txBody>
          <a:bodyPr>
            <a:normAutofit/>
          </a:bodyPr>
          <a:lstStyle/>
          <a:p>
            <a:pPr marL="0" indent="0">
              <a:buNone/>
            </a:pPr>
            <a:r>
              <a:rPr lang="en-US" sz="2800" b="1"/>
              <a:t>     </a:t>
            </a:r>
          </a:p>
          <a:p>
            <a:pPr marL="0" indent="0">
              <a:buNone/>
            </a:pPr>
            <a:r>
              <a:rPr lang="en-US" sz="2800" b="1"/>
              <a:t>     The rivers are continuously engaged in rapid rate of down-cutting of their valleys (valley incision) because the transporting capacity of the rivers is maximum due to high velocity of flow rate and kinetic energy because of very steep channel gradient. High transporting ca­pacity enables the rivers to carry big boulders (tools of erosion) of fairly good size (large size) and high calibre (angular boulders) which help in the pothole drilling of the river beds. It may be mentioned that pothole drill­ing is the most active and powerful process of vertical erosion (valley deepening) in the juvenile stage of the normal cycle of erosion.</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2136</Words>
  <Application>WPS Presentation</Application>
  <PresentationFormat>Custom</PresentationFormat>
  <Paragraphs>67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        APPLIED GEOMORPHOLOGY  - UNIT : IV  CYCLE OF EROSION</vt:lpstr>
      <vt:lpstr> UNIT: IV APPLIED GEOMORPHOLOGY  CYCLE OF EROSION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520</cp:revision>
  <dcterms:created xsi:type="dcterms:W3CDTF">2020-08-03T16:47:00Z</dcterms:created>
  <dcterms:modified xsi:type="dcterms:W3CDTF">2020-12-01T08:41:30Z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