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343" r:id="rId4"/>
    <p:sldId id="366" r:id="rId5"/>
    <p:sldId id="357" r:id="rId6"/>
    <p:sldId id="282" r:id="rId7"/>
    <p:sldId id="301" r:id="rId8"/>
    <p:sldId id="340" r:id="rId9"/>
    <p:sldId id="315" r:id="rId10"/>
    <p:sldId id="341" r:id="rId11"/>
    <p:sldId id="342" r:id="rId12"/>
    <p:sldId id="284" r:id="rId13"/>
    <p:sldId id="285" r:id="rId14"/>
    <p:sldId id="367" r:id="rId15"/>
    <p:sldId id="360" r:id="rId16"/>
    <p:sldId id="361" r:id="rId17"/>
    <p:sldId id="362" r:id="rId18"/>
    <p:sldId id="363" r:id="rId19"/>
    <p:sldId id="364" r:id="rId20"/>
    <p:sldId id="365" r:id="rId21"/>
    <p:sldId id="345" r:id="rId22"/>
    <p:sldId id="314" r:id="rId23"/>
    <p:sldId id="317" r:id="rId24"/>
    <p:sldId id="328" r:id="rId25"/>
    <p:sldId id="346" r:id="rId26"/>
    <p:sldId id="359" r:id="rId27"/>
    <p:sldId id="358"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66"/>
    <a:srgbClr val="0BB50B"/>
    <a:srgbClr val="FF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snapToGrid="0">
      <p:cViewPr>
        <p:scale>
          <a:sx n="57" d="100"/>
          <a:sy n="57" d="100"/>
        </p:scale>
        <p:origin x="-576" y="-348"/>
      </p:cViewPr>
      <p:guideLst>
        <p:guide orient="horz" pos="2160"/>
        <p:guide pos="3840"/>
      </p:guideLst>
    </p:cSldViewPr>
  </p:slideViewPr>
  <p:outlineViewPr>
    <p:cViewPr>
      <p:scale>
        <a:sx n="33" d="100"/>
        <a:sy n="33" d="100"/>
      </p:scale>
      <p:origin x="48" y="541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01-12-2020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01-12-2020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01-12-2020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britannica.com/science/iron-chemical-element" TargetMode="External"/><Relationship Id="rId3" Type="http://schemas.openxmlformats.org/officeDocument/2006/relationships/hyperlink" Target="https://www.britannica.com/place/Equator" TargetMode="External"/><Relationship Id="rId7" Type="http://schemas.openxmlformats.org/officeDocument/2006/relationships/hyperlink" Target="https://www.britannica.com/science/desert" TargetMode="External"/><Relationship Id="rId2" Type="http://schemas.openxmlformats.org/officeDocument/2006/relationships/hyperlink" Target="https://www.merriam-webster.com/dictionary/integrated" TargetMode="External"/><Relationship Id="rId1" Type="http://schemas.openxmlformats.org/officeDocument/2006/relationships/slideLayout" Target="../slideLayouts/slideLayout2.xml"/><Relationship Id="rId6" Type="http://schemas.openxmlformats.org/officeDocument/2006/relationships/hyperlink" Target="https://www.britannica.com/science/evapotranspiration" TargetMode="External"/><Relationship Id="rId5" Type="http://schemas.openxmlformats.org/officeDocument/2006/relationships/hyperlink" Target="https://www.britannica.com/science/horizon-soil" TargetMode="External"/><Relationship Id="rId4" Type="http://schemas.openxmlformats.org/officeDocument/2006/relationships/hyperlink" Target="https://www.britannica.com/science/Podzol" TargetMode="External"/><Relationship Id="rId9" Type="http://schemas.openxmlformats.org/officeDocument/2006/relationships/hyperlink" Target="https://www.britannica.com/science/leaching-geochemistry-of-soi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ritannica.com/science/soil-organism" TargetMode="External"/><Relationship Id="rId7" Type="http://schemas.openxmlformats.org/officeDocument/2006/relationships/hyperlink" Target="https://www.britannica.com/science/grassland" TargetMode="External"/><Relationship Id="rId2" Type="http://schemas.openxmlformats.org/officeDocument/2006/relationships/hyperlink" Target="https://www.britannica.com/science/salt-acid-base-reactions" TargetMode="External"/><Relationship Id="rId1" Type="http://schemas.openxmlformats.org/officeDocument/2006/relationships/slideLayout" Target="../slideLayouts/slideLayout2.xml"/><Relationship Id="rId6" Type="http://schemas.openxmlformats.org/officeDocument/2006/relationships/hyperlink" Target="https://www.britannica.com/science/region-geography" TargetMode="External"/><Relationship Id="rId5" Type="http://schemas.openxmlformats.org/officeDocument/2006/relationships/hyperlink" Target="https://www.britannica.com/place/Sierra-Nevada-mountains" TargetMode="External"/><Relationship Id="rId4" Type="http://schemas.openxmlformats.org/officeDocument/2006/relationships/hyperlink" Target="https://www.britannica.com/place/Cascade-Rang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science/climate-meteorology" TargetMode="External"/><Relationship Id="rId2" Type="http://schemas.openxmlformats.org/officeDocument/2006/relationships/hyperlink" Target="https://www.merriam-webster.com/dictionary/topography"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merriam-webster.com/dictionary/conceptua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britannica.com/science/bog-wetland" TargetMode="External"/><Relationship Id="rId3" Type="http://schemas.openxmlformats.org/officeDocument/2006/relationships/hyperlink" Target="https://www.britannica.com/science/climate-meteorology" TargetMode="External"/><Relationship Id="rId7" Type="http://schemas.openxmlformats.org/officeDocument/2006/relationships/hyperlink" Target="https://www.britannica.com/science/swamp" TargetMode="External"/><Relationship Id="rId2" Type="http://schemas.openxmlformats.org/officeDocument/2006/relationships/hyperlink" Target="https://www.merriam-webster.com/dictionary/topography" TargetMode="External"/><Relationship Id="rId1" Type="http://schemas.openxmlformats.org/officeDocument/2006/relationships/slideLayout" Target="../slideLayouts/slideLayout2.xml"/><Relationship Id="rId6" Type="http://schemas.openxmlformats.org/officeDocument/2006/relationships/hyperlink" Target="https://www.britannica.com/science/loess" TargetMode="External"/><Relationship Id="rId5" Type="http://schemas.openxmlformats.org/officeDocument/2006/relationships/hyperlink" Target="https://www.britannica.com/science/till" TargetMode="External"/><Relationship Id="rId4" Type="http://schemas.openxmlformats.org/officeDocument/2006/relationships/hyperlink" Target="https://www.britannica.com/science/alluvium" TargetMode="External"/><Relationship Id="rId9" Type="http://schemas.openxmlformats.org/officeDocument/2006/relationships/hyperlink" Target="https://www.merriam-webster.com/dictionary/composition"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britannica.com/science/E-horizon" TargetMode="External"/><Relationship Id="rId13" Type="http://schemas.openxmlformats.org/officeDocument/2006/relationships/image" Target="../media/image12.jpeg"/><Relationship Id="rId3" Type="http://schemas.openxmlformats.org/officeDocument/2006/relationships/hyperlink" Target="https://www.merriam-webster.com/dictionary/compounds" TargetMode="External"/><Relationship Id="rId7" Type="http://schemas.openxmlformats.org/officeDocument/2006/relationships/hyperlink" Target="https://www.britannica.com/science/illite" TargetMode="External"/><Relationship Id="rId12" Type="http://schemas.openxmlformats.org/officeDocument/2006/relationships/image" Target="../media/image11.jpeg"/><Relationship Id="rId2" Type="http://schemas.openxmlformats.org/officeDocument/2006/relationships/hyperlink" Target="https://www.britannica.com/science/iron-chemical-element" TargetMode="External"/><Relationship Id="rId1" Type="http://schemas.openxmlformats.org/officeDocument/2006/relationships/slideLayout" Target="../slideLayouts/slideLayout2.xml"/><Relationship Id="rId6" Type="http://schemas.openxmlformats.org/officeDocument/2006/relationships/hyperlink" Target="https://www.britannica.com/science/clay-mineral/Vermiculite" TargetMode="External"/><Relationship Id="rId11" Type="http://schemas.openxmlformats.org/officeDocument/2006/relationships/hyperlink" Target="https://www.merriam-webster.com/dictionary/percolates" TargetMode="External"/><Relationship Id="rId5" Type="http://schemas.openxmlformats.org/officeDocument/2006/relationships/hyperlink" Target="https://www.britannica.com/science/clay-mineral/Kaolin-serpentine-group" TargetMode="External"/><Relationship Id="rId10" Type="http://schemas.openxmlformats.org/officeDocument/2006/relationships/hyperlink" Target="https://www.britannica.com/science/water" TargetMode="External"/><Relationship Id="rId4" Type="http://schemas.openxmlformats.org/officeDocument/2006/relationships/hyperlink" Target="https://www.britannica.com/science/clay-geology" TargetMode="External"/><Relationship Id="rId9" Type="http://schemas.openxmlformats.org/officeDocument/2006/relationships/hyperlink" Target="https://www.britannica.com/science/loa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merriam-webster.com/dictionary/percolate" TargetMode="External"/><Relationship Id="rId3" Type="http://schemas.openxmlformats.org/officeDocument/2006/relationships/hyperlink" Target="https://www.britannica.com/science/water-cycle" TargetMode="External"/><Relationship Id="rId7" Type="http://schemas.openxmlformats.org/officeDocument/2006/relationships/hyperlink" Target="https://www.britannica.com/science/erosion-geology" TargetMode="External"/><Relationship Id="rId2" Type="http://schemas.openxmlformats.org/officeDocument/2006/relationships/hyperlink" Target="https://www.britannica.com/science/sea-level" TargetMode="External"/><Relationship Id="rId1" Type="http://schemas.openxmlformats.org/officeDocument/2006/relationships/slideLayout" Target="../slideLayouts/slideLayout2.xml"/><Relationship Id="rId6" Type="http://schemas.openxmlformats.org/officeDocument/2006/relationships/hyperlink" Target="https://www.britannica.com/topic/land-economics" TargetMode="External"/><Relationship Id="rId5" Type="http://schemas.openxmlformats.org/officeDocument/2006/relationships/hyperlink" Target="https://www.britannica.com/science/evapotranspiration" TargetMode="External"/><Relationship Id="rId4" Type="http://schemas.openxmlformats.org/officeDocument/2006/relationships/hyperlink" Target="https://www.britannica.com/science/runoff" TargetMode="External"/><Relationship Id="rId9" Type="http://schemas.openxmlformats.org/officeDocument/2006/relationships/hyperlink" Target="https://www.britannica.com/science/precipitatio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www.britannica.com/science/weather" TargetMode="External"/><Relationship Id="rId7" Type="http://schemas.openxmlformats.org/officeDocument/2006/relationships/hyperlink" Target="https://www.britannica.com/science/energy" TargetMode="External"/><Relationship Id="rId2" Type="http://schemas.openxmlformats.org/officeDocument/2006/relationships/hyperlink" Target="https://www.britannica.com/science/pedology" TargetMode="External"/><Relationship Id="rId1" Type="http://schemas.openxmlformats.org/officeDocument/2006/relationships/slideLayout" Target="../slideLayouts/slideLayout2.xml"/><Relationship Id="rId6" Type="http://schemas.openxmlformats.org/officeDocument/2006/relationships/hyperlink" Target="https://www.britannica.com/science/solar-energy" TargetMode="External"/><Relationship Id="rId5" Type="http://schemas.openxmlformats.org/officeDocument/2006/relationships/hyperlink" Target="https://www.britannica.com/science/water" TargetMode="External"/><Relationship Id="rId4" Type="http://schemas.openxmlformats.org/officeDocument/2006/relationships/hyperlink" Target="https://www.britannica.com/science/precipi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2274" y="2068033"/>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C00000"/>
                </a:solidFill>
              </a:rPr>
              <a:t>APPLIED </a:t>
            </a:r>
            <a:r>
              <a:rPr lang="en-US" altLang="en-IN" sz="2400" b="1" dirty="0" smtClean="0">
                <a:solidFill>
                  <a:srgbClr val="C00000"/>
                </a:solidFill>
              </a:rPr>
              <a:t>GEOMORPHOLOGY – </a:t>
            </a:r>
            <a:r>
              <a:rPr lang="en-US" altLang="en-IN" sz="2400" b="1" dirty="0" smtClean="0">
                <a:solidFill>
                  <a:srgbClr val="FF0066"/>
                </a:solidFill>
              </a:rPr>
              <a:t>External Processes – </a:t>
            </a:r>
            <a:r>
              <a:rPr lang="en-US" altLang="en-IN" sz="2400" b="1" dirty="0" smtClean="0">
                <a:solidFill>
                  <a:srgbClr val="660066"/>
                </a:solidFill>
              </a:rPr>
              <a:t>SOIL FORMATION</a:t>
            </a:r>
            <a:endParaRPr lang="en-US" altLang="en-IN" sz="2400" b="1" dirty="0">
              <a:solidFill>
                <a:srgbClr val="660066"/>
              </a:solidFill>
            </a:endParaRPr>
          </a:p>
        </p:txBody>
      </p:sp>
      <p:sp>
        <p:nvSpPr>
          <p:cNvPr id="3" name="Subtitle 2"/>
          <p:cNvSpPr>
            <a:spLocks noGrp="1"/>
          </p:cNvSpPr>
          <p:nvPr>
            <p:ph type="subTitle" idx="1"/>
          </p:nvPr>
        </p:nvSpPr>
        <p:spPr>
          <a:xfrm>
            <a:off x="2918460" y="1463040"/>
            <a:ext cx="7788910" cy="4793381"/>
          </a:xfrm>
        </p:spPr>
        <p:txBody>
          <a:bodyPr>
            <a:noAutofit/>
          </a:bodyPr>
          <a:lstStyle/>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0000CC"/>
                </a:solidFill>
                <a:latin typeface="Adobe Garamond Pro Bold" panose="02020702060506020403" pitchFamily="18" charset="0"/>
              </a:rPr>
              <a:t>                                                                    </a:t>
            </a:r>
            <a:r>
              <a:rPr lang="en-US" sz="1500" dirty="0" smtClean="0">
                <a:solidFill>
                  <a:srgbClr val="0000CC"/>
                </a:solidFill>
                <a:latin typeface="Adobe Garamond Pro Bold" panose="02020702060506020403" pitchFamily="18" charset="0"/>
              </a:rPr>
              <a:t>          </a:t>
            </a:r>
            <a:r>
              <a:rPr lang="en-US" sz="1500" b="1" dirty="0" smtClean="0">
                <a:solidFill>
                  <a:srgbClr val="0000CC"/>
                </a:solidFill>
                <a:latin typeface="Adobe Garamond Pro Bold" panose="02020702060506020403" pitchFamily="18" charset="0"/>
              </a:rPr>
              <a:t>Dr. B.ANU</a:t>
            </a:r>
            <a:r>
              <a:rPr lang="en-IN" sz="1500" b="1" dirty="0" smtClean="0">
                <a:solidFill>
                  <a:srgbClr val="0000CC"/>
                </a:solidFill>
                <a:latin typeface="Adobe Garamond Pro Bold" panose="02020702060506020403" pitchFamily="18" charset="0"/>
              </a:rPr>
              <a:t>SUYA,</a:t>
            </a:r>
          </a:p>
          <a:p>
            <a:pPr lvl="1" algn="l"/>
            <a:r>
              <a:rPr lang="en-IN" sz="1500" b="1" dirty="0" smtClean="0">
                <a:solidFill>
                  <a:srgbClr val="0000CC"/>
                </a:solidFill>
                <a:latin typeface="Adobe Garamond Pro Bold" panose="02020702060506020403" pitchFamily="18" charset="0"/>
              </a:rPr>
              <a:t>							Assistant Professor &amp; Head,</a:t>
            </a:r>
          </a:p>
          <a:p>
            <a:pPr lvl="1" algn="l"/>
            <a:r>
              <a:rPr lang="en-IN" sz="1500" b="1" dirty="0" smtClean="0">
                <a:solidFill>
                  <a:srgbClr val="0000CC"/>
                </a:solidFill>
                <a:latin typeface="Adobe Garamond Pro Bold" panose="02020702060506020403" pitchFamily="18" charset="0"/>
              </a:rPr>
              <a:t>							Department of Geography,</a:t>
            </a:r>
          </a:p>
          <a:p>
            <a:pPr lvl="1" algn="l"/>
            <a:r>
              <a:rPr lang="en-IN" sz="1500" b="1" dirty="0" smtClean="0">
                <a:solidFill>
                  <a:srgbClr val="0000CC"/>
                </a:solidFill>
                <a:latin typeface="Adobe Garamond Pro Bold" panose="02020702060506020403" pitchFamily="18" charset="0"/>
              </a:rPr>
              <a:t>							Government College for Women (A),</a:t>
            </a:r>
          </a:p>
          <a:p>
            <a:pPr lvl="1" algn="l"/>
            <a:r>
              <a:rPr lang="en-IN" sz="1500" b="1" dirty="0" smtClean="0">
                <a:solidFill>
                  <a:srgbClr val="0000CC"/>
                </a:solidFill>
                <a:latin typeface="Adobe Garamond Pro Bold" panose="02020702060506020403" pitchFamily="18" charset="0"/>
              </a:rPr>
              <a:t>							</a:t>
            </a:r>
            <a:r>
              <a:rPr lang="en-IN" sz="1500" b="1" dirty="0" err="1" smtClean="0">
                <a:solidFill>
                  <a:srgbClr val="0000CC"/>
                </a:solidFill>
                <a:latin typeface="Adobe Garamond Pro Bold" panose="02020702060506020403" pitchFamily="18" charset="0"/>
              </a:rPr>
              <a:t>Kumbakonam</a:t>
            </a:r>
            <a:r>
              <a:rPr lang="en-IN" sz="1500" b="1" dirty="0" smtClean="0">
                <a:solidFill>
                  <a:srgbClr val="0000CC"/>
                </a:solidFill>
                <a:latin typeface="Adobe Garamond Pro Bold" panose="02020702060506020403" pitchFamily="18" charset="0"/>
              </a:rPr>
              <a:t>.</a:t>
            </a:r>
            <a:endParaRPr lang="en-IN" sz="1600" dirty="0" smtClean="0">
              <a:solidFill>
                <a:srgbClr val="0000CC"/>
              </a:solidFill>
              <a:latin typeface="Adobe Garamond Pro Bold" panose="02020702060506020403" pitchFamily="18" charset="0"/>
            </a:endParaRPr>
          </a:p>
          <a:p>
            <a:pPr lvl="1" algn="l"/>
            <a:endParaRPr lang="en-IN" sz="1500" b="1" dirty="0">
              <a:solidFill>
                <a:srgbClr val="0000CC"/>
              </a:solidFill>
              <a:latin typeface="Adobe Garamond Pro Bold" panose="02020702060506020403" pitchFamily="18" charset="0"/>
            </a:endParaRP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327"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chemeClr val="tx1"/>
                </a:solidFill>
              </a:rPr>
              <a:t>I – M.Sc - </a:t>
            </a:r>
            <a:r>
              <a:rPr lang="en-US" altLang="en-IN" sz="2000" b="1" dirty="0" smtClean="0">
                <a:solidFill>
                  <a:schemeClr val="tx1"/>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978" y="609600"/>
            <a:ext cx="10796337" cy="461665"/>
          </a:xfrm>
          <a:prstGeom prst="rect">
            <a:avLst/>
          </a:prstGeom>
        </p:spPr>
        <p:txBody>
          <a:bodyPr wrap="square">
            <a:spAutoFit/>
          </a:bodyPr>
          <a:lstStyle/>
          <a:p>
            <a:r>
              <a:rPr lang="en-US" sz="2400" b="1" dirty="0" smtClean="0"/>
              <a:t>     </a:t>
            </a:r>
            <a:endParaRPr lang="en-US" sz="2400" b="1" dirty="0"/>
          </a:p>
        </p:txBody>
      </p:sp>
      <p:sp>
        <p:nvSpPr>
          <p:cNvPr id="5" name="Rectangle 4"/>
          <p:cNvSpPr/>
          <p:nvPr/>
        </p:nvSpPr>
        <p:spPr>
          <a:xfrm>
            <a:off x="798022" y="972557"/>
            <a:ext cx="10906298" cy="5262979"/>
          </a:xfrm>
          <a:prstGeom prst="rect">
            <a:avLst/>
          </a:prstGeom>
        </p:spPr>
        <p:txBody>
          <a:bodyPr wrap="square">
            <a:spAutoFit/>
          </a:bodyPr>
          <a:lstStyle/>
          <a:p>
            <a:r>
              <a:rPr lang="en-US" sz="2400" b="1" dirty="0" smtClean="0"/>
              <a:t>On a global scale, the </a:t>
            </a:r>
            <a:r>
              <a:rPr lang="en-US" sz="2400" b="1" dirty="0" smtClean="0">
                <a:hlinkClick r:id="rId2"/>
              </a:rPr>
              <a:t>integrated</a:t>
            </a:r>
            <a:r>
              <a:rPr lang="en-US" sz="2400" b="1" dirty="0" smtClean="0"/>
              <a:t> effects of climate can readily be seen along a transect from pole to </a:t>
            </a:r>
            <a:r>
              <a:rPr lang="en-US" sz="2400" b="1" dirty="0" smtClean="0">
                <a:hlinkClick r:id="rId3"/>
              </a:rPr>
              <a:t>Equator</a:t>
            </a:r>
            <a:r>
              <a:rPr lang="en-US" sz="2400" b="1" dirty="0" smtClean="0"/>
              <a:t>. As one proceeds from the pole to cool tundra or forested regions, polar desert soils give way to intensively leached soils such as the </a:t>
            </a:r>
            <a:r>
              <a:rPr lang="en-US" sz="2400" b="1" dirty="0" err="1" smtClean="0">
                <a:hlinkClick r:id="rId4"/>
              </a:rPr>
              <a:t>Podzols</a:t>
            </a:r>
            <a:r>
              <a:rPr lang="en-US" sz="2400" b="1" dirty="0" smtClean="0"/>
              <a:t> (</a:t>
            </a:r>
            <a:r>
              <a:rPr lang="en-US" sz="2400" b="1" dirty="0" err="1" smtClean="0"/>
              <a:t>Spodosols</a:t>
            </a:r>
            <a:r>
              <a:rPr lang="en-US" sz="2400" b="1" dirty="0" smtClean="0"/>
              <a:t>) that exhibit an eye-catching ash-</a:t>
            </a:r>
            <a:r>
              <a:rPr lang="en-US" sz="2400" b="1" dirty="0" err="1" smtClean="0"/>
              <a:t>coloured</a:t>
            </a:r>
            <a:r>
              <a:rPr lang="en-US" sz="2400" b="1" dirty="0" smtClean="0"/>
              <a:t> E </a:t>
            </a:r>
            <a:r>
              <a:rPr lang="en-US" sz="2400" b="1" dirty="0" smtClean="0">
                <a:hlinkClick r:id="rId5"/>
              </a:rPr>
              <a:t>horizon</a:t>
            </a:r>
            <a:r>
              <a:rPr lang="en-US" sz="2400" b="1" dirty="0" smtClean="0"/>
              <a:t> indicative of humid boreal climates. Farther into temperate zones, organic matter accumulates in soils as climates become warmer, and eventually lime (calcium carbonate) also begins to accumulate closer to the top of the soil profile as </a:t>
            </a:r>
            <a:r>
              <a:rPr lang="en-US" sz="2400" b="1" dirty="0" err="1" smtClean="0">
                <a:hlinkClick r:id="rId6"/>
              </a:rPr>
              <a:t>evapotranspiration</a:t>
            </a:r>
            <a:r>
              <a:rPr lang="en-US" sz="2400" b="1" dirty="0" smtClean="0"/>
              <a:t> increases.</a:t>
            </a:r>
          </a:p>
          <a:p>
            <a:endParaRPr lang="en-US" sz="2400" b="1" dirty="0" smtClean="0"/>
          </a:p>
          <a:p>
            <a:r>
              <a:rPr lang="en-US" sz="2400" b="1" dirty="0" smtClean="0"/>
              <a:t>Arid subtropical climate then follows, with </a:t>
            </a:r>
            <a:r>
              <a:rPr lang="en-US" sz="2400" b="1" dirty="0" smtClean="0">
                <a:hlinkClick r:id="rId7"/>
              </a:rPr>
              <a:t>desert</a:t>
            </a:r>
            <a:r>
              <a:rPr lang="en-US" sz="2400" b="1" dirty="0" smtClean="0"/>
              <a:t> soils that are low in organic matter and enriched in soluble salts. As the climate again becomes humid close to the Equator, high temperature combines with high precipitation to create red and yellow tropical soils, whose </a:t>
            </a:r>
            <a:r>
              <a:rPr lang="en-US" sz="2400" b="1" dirty="0" err="1" smtClean="0"/>
              <a:t>colours</a:t>
            </a:r>
            <a:r>
              <a:rPr lang="en-US" sz="2400" b="1" dirty="0" smtClean="0"/>
              <a:t> reveal the prevalence of residual </a:t>
            </a:r>
            <a:r>
              <a:rPr lang="en-US" sz="2400" b="1" dirty="0" smtClean="0">
                <a:hlinkClick r:id="rId8"/>
              </a:rPr>
              <a:t>iron</a:t>
            </a:r>
            <a:r>
              <a:rPr lang="en-US" sz="2400" b="1" dirty="0" smtClean="0"/>
              <a:t> oxide minerals that are resistant to </a:t>
            </a:r>
            <a:r>
              <a:rPr lang="en-US" sz="2400" b="1" dirty="0" smtClean="0">
                <a:hlinkClick r:id="rId9"/>
              </a:rPr>
              <a:t>leaching</a:t>
            </a:r>
            <a:r>
              <a:rPr lang="en-US" sz="2400" b="1" dirty="0" smtClean="0"/>
              <a:t> losses because of their low solubility.</a:t>
            </a:r>
            <a:endParaRPr lang="en-US"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5643" y="368968"/>
            <a:ext cx="7315200" cy="6489032"/>
          </a:xfrm>
        </p:spPr>
        <p:txBody>
          <a:bodyPr>
            <a:normAutofit/>
          </a:bodyPr>
          <a:lstStyle/>
          <a:p>
            <a:pPr fontAlgn="t"/>
            <a:endParaRPr lang="en-US" dirty="0" smtClean="0"/>
          </a:p>
          <a:p>
            <a:pPr fontAlgn="t"/>
            <a:endParaRPr lang="en-US" dirty="0" smtClean="0"/>
          </a:p>
          <a:p>
            <a:endParaRPr lang="en-US" dirty="0"/>
          </a:p>
        </p:txBody>
      </p:sp>
      <p:sp>
        <p:nvSpPr>
          <p:cNvPr id="6" name="Rectangle 5"/>
          <p:cNvSpPr/>
          <p:nvPr/>
        </p:nvSpPr>
        <p:spPr>
          <a:xfrm>
            <a:off x="798023" y="698269"/>
            <a:ext cx="10806544" cy="6740307"/>
          </a:xfrm>
          <a:prstGeom prst="rect">
            <a:avLst/>
          </a:prstGeom>
        </p:spPr>
        <p:txBody>
          <a:bodyPr wrap="square">
            <a:spAutoFit/>
          </a:bodyPr>
          <a:lstStyle/>
          <a:p>
            <a:r>
              <a:rPr lang="en-US" sz="2400" b="1" dirty="0" smtClean="0"/>
              <a:t>On a continental scale, a transect taken across the central United States from east to west shows the effects of increasing </a:t>
            </a:r>
            <a:r>
              <a:rPr lang="en-US" sz="2400" b="1" dirty="0" err="1" smtClean="0"/>
              <a:t>evapotranspiration</a:t>
            </a:r>
            <a:r>
              <a:rPr lang="en-US" sz="2400" b="1" dirty="0" smtClean="0"/>
              <a:t>. First, soils that exhibit E horizons appear, followed by soils high in organic matter. These give way to soils with accumulations of lime and ultimately to desert soils with soluble </a:t>
            </a:r>
            <a:r>
              <a:rPr lang="en-US" sz="2400" b="1" dirty="0" smtClean="0">
                <a:hlinkClick r:id="rId2"/>
              </a:rPr>
              <a:t>salt</a:t>
            </a:r>
            <a:r>
              <a:rPr lang="en-US" sz="2400" b="1" dirty="0" smtClean="0"/>
              <a:t> efflorescence (powdery crust) near the surface.</a:t>
            </a:r>
          </a:p>
          <a:p>
            <a:r>
              <a:rPr lang="en-US" sz="2400" b="1" dirty="0" smtClean="0">
                <a:hlinkClick r:id="rId3"/>
              </a:rPr>
              <a:t>Organisms</a:t>
            </a:r>
            <a:endParaRPr lang="en-US" sz="2400" b="1" dirty="0" smtClean="0"/>
          </a:p>
          <a:p>
            <a:r>
              <a:rPr lang="en-US" sz="2400" b="1" dirty="0" smtClean="0"/>
              <a:t>The development of soils can be significantly affected by vegetation, animal inhabitants, and human populations. Any array of contiguous soils influenced by local flora and fauna is termed a </a:t>
            </a:r>
            <a:r>
              <a:rPr lang="en-US" sz="2400" b="1" dirty="0" err="1" smtClean="0"/>
              <a:t>biosequence</a:t>
            </a:r>
            <a:r>
              <a:rPr lang="en-US" sz="2400" b="1" dirty="0" smtClean="0"/>
              <a:t>. To return to the </a:t>
            </a:r>
            <a:r>
              <a:rPr lang="en-US" sz="2400" b="1" dirty="0" err="1" smtClean="0"/>
              <a:t>climosequence</a:t>
            </a:r>
            <a:r>
              <a:rPr lang="en-US" sz="2400" b="1" dirty="0" smtClean="0"/>
              <a:t> along the </a:t>
            </a:r>
            <a:r>
              <a:rPr lang="en-US" sz="2400" b="1" dirty="0" smtClean="0">
                <a:hlinkClick r:id="rId4"/>
              </a:rPr>
              <a:t>Cascade</a:t>
            </a:r>
            <a:r>
              <a:rPr lang="en-US" sz="2400" b="1" dirty="0" smtClean="0"/>
              <a:t> and </a:t>
            </a:r>
            <a:r>
              <a:rPr lang="en-US" sz="2400" b="1" dirty="0" smtClean="0">
                <a:hlinkClick r:id="rId5"/>
              </a:rPr>
              <a:t>Sierra Nevada</a:t>
            </a:r>
            <a:r>
              <a:rPr lang="en-US" sz="2400" b="1" dirty="0" smtClean="0"/>
              <a:t> ranges discussed above, the vegetation observed along this narrow foothill </a:t>
            </a:r>
            <a:r>
              <a:rPr lang="en-US" sz="2400" b="1" dirty="0" smtClean="0">
                <a:hlinkClick r:id="rId6"/>
              </a:rPr>
              <a:t>region</a:t>
            </a:r>
            <a:r>
              <a:rPr lang="en-US" sz="2400" b="1" dirty="0" smtClean="0"/>
              <a:t> varies from shrubs in the dry south to needle-leaved trees in the humid north, with extensive </a:t>
            </a:r>
            <a:r>
              <a:rPr lang="en-US" sz="2400" b="1" dirty="0" smtClean="0">
                <a:hlinkClick r:id="rId7"/>
              </a:rPr>
              <a:t>grasslands</a:t>
            </a:r>
            <a:r>
              <a:rPr lang="en-US" sz="2400" b="1" dirty="0" smtClean="0"/>
              <a:t> in between. In the middle of the precipitation range, transition zones occur in which small groves of needle-leaved trees are interspersed with grassland patches in an apparently random manner.</a:t>
            </a:r>
          </a:p>
          <a:p>
            <a:endParaRPr lang="en-US" sz="2400" b="1" dirty="0" smtClean="0"/>
          </a:p>
          <a:p>
            <a:endParaRPr lang="en-US" sz="2400" b="1" dirty="0" smtClean="0"/>
          </a:p>
          <a:p>
            <a:endParaRPr 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pPr marL="0" indent="0">
              <a:buNone/>
            </a:pPr>
            <a:r>
              <a:rPr lang="en-US" sz="3200" b="1">
                <a:sym typeface="+mn-ea"/>
              </a:rPr>
              <a:t>         </a:t>
            </a:r>
          </a:p>
          <a:p>
            <a:endParaRPr lang="en-US" sz="3200" b="1">
              <a:sym typeface="+mn-ea"/>
            </a:endParaRPr>
          </a:p>
        </p:txBody>
      </p:sp>
      <p:sp>
        <p:nvSpPr>
          <p:cNvPr id="5" name="Content Placeholder 4"/>
          <p:cNvSpPr>
            <a:spLocks noGrp="1"/>
          </p:cNvSpPr>
          <p:nvPr>
            <p:ph sz="half" idx="2"/>
          </p:nvPr>
        </p:nvSpPr>
        <p:spPr>
          <a:xfrm>
            <a:off x="773723" y="618978"/>
            <a:ext cx="6840735" cy="6239022"/>
          </a:xfrm>
        </p:spPr>
        <p:txBody>
          <a:bodyPr>
            <a:normAutofit fontScale="92500" lnSpcReduction="10000"/>
          </a:bodyPr>
          <a:lstStyle/>
          <a:p>
            <a:r>
              <a:rPr lang="en-US" sz="2800" b="1" dirty="0" smtClean="0">
                <a:solidFill>
                  <a:srgbClr val="FF0000"/>
                </a:solidFill>
              </a:rPr>
              <a:t>Time: </a:t>
            </a:r>
            <a:r>
              <a:rPr lang="en-US" sz="2800" b="1" dirty="0" smtClean="0"/>
              <a:t>The soil-forming factors of parent material and </a:t>
            </a:r>
            <a:r>
              <a:rPr lang="en-US" sz="2800" b="1" dirty="0" smtClean="0">
                <a:hlinkClick r:id="rId2"/>
              </a:rPr>
              <a:t>topography</a:t>
            </a:r>
            <a:r>
              <a:rPr lang="en-US" sz="2800" b="1" dirty="0" smtClean="0"/>
              <a:t> are largely site-related (attributes of the terrain), whereas those of </a:t>
            </a:r>
            <a:r>
              <a:rPr lang="en-US" sz="2800" b="1" dirty="0" smtClean="0">
                <a:hlinkClick r:id="rId3"/>
              </a:rPr>
              <a:t>climate</a:t>
            </a:r>
            <a:r>
              <a:rPr lang="en-US" sz="2800" b="1" dirty="0" smtClean="0"/>
              <a:t> and organisms are largely flux-related (inputs from the surroundings). Time as a soil-forming factor is neither a property of the terrain nor a source of external stimulus. It is instead an abstract variable whose significance is solely as a marker of the evolution of soil characteristics. The </a:t>
            </a:r>
            <a:r>
              <a:rPr lang="en-US" sz="2800" b="1" dirty="0" smtClean="0">
                <a:hlinkClick r:id="rId4"/>
              </a:rPr>
              <a:t>conceptual</a:t>
            </a:r>
            <a:r>
              <a:rPr lang="en-US" sz="2800" b="1" dirty="0" smtClean="0"/>
              <a:t> independence of time from its four companion factors means simply that soil evolution can occur while site attributes and external inputs remain essentially unchanged.</a:t>
            </a:r>
          </a:p>
          <a:p>
            <a:endParaRPr lang="en-US" sz="2800" b="1" dirty="0"/>
          </a:p>
        </p:txBody>
      </p:sp>
      <p:pic>
        <p:nvPicPr>
          <p:cNvPr id="21505" name="Picture 1" descr="C:\Users\ASHOK RAJ\Desktop\1.1.1..jpg"/>
          <p:cNvPicPr>
            <a:picLocks noChangeAspect="1" noChangeArrowheads="1"/>
          </p:cNvPicPr>
          <p:nvPr/>
        </p:nvPicPr>
        <p:blipFill>
          <a:blip r:embed="rId5"/>
          <a:srcRect/>
          <a:stretch>
            <a:fillRect/>
          </a:stretch>
        </p:blipFill>
        <p:spPr bwMode="auto">
          <a:xfrm>
            <a:off x="7498080" y="2709949"/>
            <a:ext cx="4693920" cy="4148051"/>
          </a:xfrm>
          <a:prstGeom prst="rect">
            <a:avLst/>
          </a:prstGeom>
          <a:noFill/>
        </p:spPr>
      </p:pic>
      <p:pic>
        <p:nvPicPr>
          <p:cNvPr id="21508" name="Picture 4" descr="C:\Users\ASHOK RAJ\Desktop\CHART 3.jpg"/>
          <p:cNvPicPr>
            <a:picLocks noChangeAspect="1" noChangeArrowheads="1"/>
          </p:cNvPicPr>
          <p:nvPr/>
        </p:nvPicPr>
        <p:blipFill>
          <a:blip r:embed="rId6"/>
          <a:srcRect/>
          <a:stretch>
            <a:fillRect/>
          </a:stretch>
        </p:blipFill>
        <p:spPr bwMode="auto">
          <a:xfrm>
            <a:off x="7448204" y="-1"/>
            <a:ext cx="4743796" cy="282632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8" y="866274"/>
            <a:ext cx="6910357" cy="5566609"/>
          </a:xfrm>
        </p:spPr>
        <p:txBody>
          <a:bodyPr>
            <a:noAutofit/>
          </a:bodyPr>
          <a:lstStyle/>
          <a:p>
            <a:pPr fontAlgn="base"/>
            <a:r>
              <a:rPr lang="en-US" b="1" dirty="0" smtClean="0"/>
              <a:t>Meaning of Soil Formation: Soil formation is a process of two distinct phases:</a:t>
            </a:r>
          </a:p>
          <a:p>
            <a:pPr fontAlgn="base"/>
            <a:r>
              <a:rPr lang="en-US" b="1" dirty="0" smtClean="0"/>
              <a:t>(</a:t>
            </a:r>
            <a:r>
              <a:rPr lang="en-US" b="1" dirty="0" err="1" smtClean="0"/>
              <a:t>i</a:t>
            </a:r>
            <a:r>
              <a:rPr lang="en-US" b="1" dirty="0" smtClean="0"/>
              <a:t>) Weathering of rocks and minerals i.e. disintegration (physical) and decomposition (chemical) of rocks and minerals;</a:t>
            </a:r>
          </a:p>
          <a:p>
            <a:pPr fontAlgn="base"/>
            <a:r>
              <a:rPr lang="en-US" b="1" dirty="0" smtClean="0"/>
              <a:t>The development or the formation of true soil by some soil forming factors and </a:t>
            </a:r>
            <a:r>
              <a:rPr lang="en-US" b="1" dirty="0" err="1" smtClean="0"/>
              <a:t>pedogenic</a:t>
            </a:r>
            <a:r>
              <a:rPr lang="en-US" b="1" dirty="0" smtClean="0"/>
              <a:t> processes. The first phase of soil formation i.e. weathering is considered as a destructive one and helps to change the consolidated rocks and minerals into unconsolidated material (parent material) whereas second phase of soil formation is considered as a constructive process and develops the soil profile.</a:t>
            </a:r>
          </a:p>
          <a:p>
            <a:pPr fontAlgn="base"/>
            <a:endParaRPr lang="en-US" b="1" dirty="0"/>
          </a:p>
        </p:txBody>
      </p:sp>
      <p:sp>
        <p:nvSpPr>
          <p:cNvPr id="4" name="Rectangle 3"/>
          <p:cNvSpPr/>
          <p:nvPr/>
        </p:nvSpPr>
        <p:spPr>
          <a:xfrm>
            <a:off x="850233" y="0"/>
            <a:ext cx="10901499" cy="2215991"/>
          </a:xfrm>
          <a:prstGeom prst="rect">
            <a:avLst/>
          </a:prstGeom>
        </p:spPr>
        <p:txBody>
          <a:bodyPr wrap="square">
            <a:spAutoFit/>
          </a:bodyPr>
          <a:lstStyle/>
          <a:p>
            <a:pPr fontAlgn="base"/>
            <a:endParaRPr lang="en-US" dirty="0" smtClean="0"/>
          </a:p>
          <a:p>
            <a:pPr fontAlgn="base"/>
            <a:r>
              <a:rPr lang="en-US" sz="2400" b="1" dirty="0" smtClean="0"/>
              <a:t>   </a:t>
            </a:r>
          </a:p>
          <a:p>
            <a:pPr fontAlgn="base"/>
            <a:r>
              <a:rPr lang="en-US" sz="2400" b="1" dirty="0" smtClean="0"/>
              <a:t>     </a:t>
            </a:r>
          </a:p>
          <a:p>
            <a:pPr fontAlgn="base"/>
            <a:endParaRPr lang="en-US" sz="2400" b="1" dirty="0" smtClean="0"/>
          </a:p>
          <a:p>
            <a:pPr fontAlgn="base"/>
            <a:endParaRPr lang="en-US" sz="2400" dirty="0" smtClean="0"/>
          </a:p>
          <a:p>
            <a:pPr fontAlgn="base"/>
            <a:endParaRPr lang="en-US" sz="2400" dirty="0"/>
          </a:p>
        </p:txBody>
      </p:sp>
      <p:pic>
        <p:nvPicPr>
          <p:cNvPr id="20482" name="Picture 2" descr="C:\Users\ASHOK RAJ\Desktop\5.jpg"/>
          <p:cNvPicPr>
            <a:picLocks noChangeAspect="1" noChangeArrowheads="1"/>
          </p:cNvPicPr>
          <p:nvPr/>
        </p:nvPicPr>
        <p:blipFill>
          <a:blip r:embed="rId2"/>
          <a:srcRect/>
          <a:stretch>
            <a:fillRect/>
          </a:stretch>
        </p:blipFill>
        <p:spPr bwMode="auto">
          <a:xfrm>
            <a:off x="7514704" y="1"/>
            <a:ext cx="4677295"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descr="C:\Users\ASHOK RAJ\Desktop\7.jpg"/>
          <p:cNvPicPr>
            <a:picLocks noGrp="1" noChangeAspect="1" noChangeArrowheads="1"/>
          </p:cNvPicPr>
          <p:nvPr>
            <p:ph idx="1"/>
          </p:nvPr>
        </p:nvPicPr>
        <p:blipFill>
          <a:blip r:embed="rId2"/>
          <a:srcRect/>
          <a:stretch>
            <a:fillRect/>
          </a:stretch>
        </p:blipFill>
        <p:spPr bwMode="auto">
          <a:xfrm>
            <a:off x="0" y="0"/>
            <a:ext cx="12192000" cy="68580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32" y="657726"/>
            <a:ext cx="10587789" cy="5218142"/>
          </a:xfrm>
        </p:spPr>
        <p:txBody>
          <a:bodyPr>
            <a:normAutofit fontScale="92500" lnSpcReduction="20000"/>
          </a:bodyPr>
          <a:lstStyle/>
          <a:p>
            <a:pPr fontAlgn="base"/>
            <a:r>
              <a:rPr lang="en-US" sz="2800" b="1" dirty="0" smtClean="0">
                <a:solidFill>
                  <a:srgbClr val="FF0000"/>
                </a:solidFill>
              </a:rPr>
              <a:t>Relief or Topography:</a:t>
            </a:r>
          </a:p>
          <a:p>
            <a:pPr fontAlgn="base"/>
            <a:r>
              <a:rPr lang="en-US" sz="2800" b="1" dirty="0" smtClean="0"/>
              <a:t>The earth’s surface contour is called topography or relief. Topography influences soil formation primarily through its associated water, .temperature, soil erosion and micro-climate relations.</a:t>
            </a:r>
          </a:p>
          <a:p>
            <a:pPr fontAlgn="base"/>
            <a:r>
              <a:rPr lang="en-US" sz="2800" b="1" dirty="0" smtClean="0"/>
              <a:t>Out of total rainfall or precipitation, a part of it percolates downward and a portion of it is lost as surface runoff. In high hope slope positions like hilly or mountain areas major portion of rain water is lost through runoff and it does not help much for the soil profile formation.</a:t>
            </a:r>
          </a:p>
          <a:p>
            <a:pPr fontAlgn="base"/>
            <a:r>
              <a:rPr lang="en-US" sz="2800" b="1" dirty="0" smtClean="0"/>
              <a:t>During runoff, the various soluble and insoluble materials are deposited at the base of the slope (at the foot hills). In this way some of the soils formed on the upper portion of a slope are washed down with carrying most of the clay fractioned and get deposited at the base of the slope with increasing clay content in the soil.</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979" y="529389"/>
            <a:ext cx="10734210" cy="5678906"/>
          </a:xfrm>
        </p:spPr>
        <p:txBody>
          <a:bodyPr>
            <a:noAutofit/>
          </a:bodyPr>
          <a:lstStyle/>
          <a:p>
            <a:pPr fontAlgn="base"/>
            <a:r>
              <a:rPr lang="en-US" sz="2800" b="1" dirty="0" smtClean="0"/>
              <a:t>Soils on the upper slope (top of the hill or mountain) are different from the soils formed at the foot or base of hill or mountain.</a:t>
            </a:r>
          </a:p>
          <a:p>
            <a:pPr fontAlgn="base"/>
            <a:r>
              <a:rPr lang="en-US" sz="2800" b="1" dirty="0" smtClean="0"/>
              <a:t>Milne developed the concept of soil catena to represent group complex soils developed from a regular repetition of a sequence of soil properties in association with certain topography; the parent material may or may not be the same.</a:t>
            </a:r>
          </a:p>
          <a:p>
            <a:pPr fontAlgn="base"/>
            <a:r>
              <a:rPr lang="en-US" sz="2800" b="1" dirty="0" smtClean="0"/>
              <a:t>The </a:t>
            </a:r>
            <a:r>
              <a:rPr lang="en-US" sz="2800" b="1" dirty="0" err="1" smtClean="0"/>
              <a:t>catenary</a:t>
            </a:r>
            <a:r>
              <a:rPr lang="en-US" sz="2800" b="1" dirty="0" smtClean="0"/>
              <a:t> sequence shows variable drainage conditions ranging from well-drained soil (upper slope) to soils of impeded drainage conditions (at base of the slope). With the variation of topography the type of vegetation will be different and hence type of vegetation also influences the soil formation.</a:t>
            </a:r>
          </a:p>
          <a:p>
            <a:endParaRPr lang="en-US" sz="2800" b="1" dirty="0" smtClean="0">
              <a:solidFill>
                <a:srgbClr val="0000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32" y="577516"/>
            <a:ext cx="10555705" cy="5298352"/>
          </a:xfrm>
        </p:spPr>
        <p:txBody>
          <a:bodyPr>
            <a:normAutofit/>
          </a:bodyPr>
          <a:lstStyle/>
          <a:p>
            <a:r>
              <a:rPr lang="en-US" b="1" dirty="0" smtClean="0"/>
              <a:t>        </a:t>
            </a:r>
            <a:endParaRPr lang="en-US" dirty="0"/>
          </a:p>
        </p:txBody>
      </p:sp>
      <p:sp>
        <p:nvSpPr>
          <p:cNvPr id="4" name="Rectangle 3"/>
          <p:cNvSpPr/>
          <p:nvPr/>
        </p:nvSpPr>
        <p:spPr>
          <a:xfrm>
            <a:off x="681644" y="482137"/>
            <a:ext cx="8462356" cy="6001643"/>
          </a:xfrm>
          <a:prstGeom prst="rect">
            <a:avLst/>
          </a:prstGeom>
        </p:spPr>
        <p:txBody>
          <a:bodyPr wrap="square">
            <a:spAutoFit/>
          </a:bodyPr>
          <a:lstStyle/>
          <a:p>
            <a:pPr fontAlgn="base"/>
            <a:r>
              <a:rPr lang="en-US" sz="2400" b="1" dirty="0" smtClean="0">
                <a:solidFill>
                  <a:srgbClr val="FF0000"/>
                </a:solidFill>
              </a:rPr>
              <a:t>TIME: </a:t>
            </a:r>
          </a:p>
          <a:p>
            <a:pPr fontAlgn="base"/>
            <a:r>
              <a:rPr lang="en-US" sz="2400" b="1" dirty="0" smtClean="0"/>
              <a:t>The length of time required for soil formation or genetic horizon development depends upon many inter-related factors namely climate, nature of the parent materials and relief etc. This time span from the inception or zero point of soil development to the present stage is called age of soil. Soil formation is a very slow process. Age may vary from a few years to several thousand years.</a:t>
            </a:r>
          </a:p>
          <a:p>
            <a:pPr fontAlgn="base"/>
            <a:r>
              <a:rPr lang="en-US" sz="2400" b="1" dirty="0" smtClean="0"/>
              <a:t>An approximate age of soil can be assessed by radio carbon dating, pollen analysis or carbonate carbon in </a:t>
            </a:r>
            <a:r>
              <a:rPr lang="en-US" sz="2400" b="1" dirty="0" err="1" smtClean="0"/>
              <a:t>Caliche</a:t>
            </a:r>
            <a:r>
              <a:rPr lang="en-US" sz="2400" b="1" dirty="0" smtClean="0"/>
              <a:t> layers etc. Horizons tend to develop faster under warm, humid, forested conditions where there is sufficient water to move colloids.</a:t>
            </a:r>
          </a:p>
          <a:p>
            <a:pPr fontAlgn="base"/>
            <a:r>
              <a:rPr lang="en-US" sz="2400" b="1" dirty="0" smtClean="0"/>
              <a:t>Factors which cause delay in soil formation are extremes of cold and dry climate, impermeable and consolidated parent material (incomplete weathered rocks and minerals) high in lime and very steep slopes.</a:t>
            </a:r>
            <a:endParaRPr lang="en-US" sz="2400" b="1" dirty="0"/>
          </a:p>
        </p:txBody>
      </p:sp>
      <p:pic>
        <p:nvPicPr>
          <p:cNvPr id="17409" name="Picture 1" descr="C:\Users\ASHOK RAJ\Desktop\6.jpg"/>
          <p:cNvPicPr>
            <a:picLocks noChangeAspect="1" noChangeArrowheads="1"/>
          </p:cNvPicPr>
          <p:nvPr/>
        </p:nvPicPr>
        <p:blipFill>
          <a:blip r:embed="rId2"/>
          <a:srcRect/>
          <a:stretch>
            <a:fillRect/>
          </a:stretch>
        </p:blipFill>
        <p:spPr bwMode="auto">
          <a:xfrm>
            <a:off x="9045632" y="465513"/>
            <a:ext cx="3146367" cy="591866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147" y="689811"/>
            <a:ext cx="10668000" cy="5186057"/>
          </a:xfrm>
        </p:spPr>
        <p:txBody>
          <a:bodyPr>
            <a:normAutofit fontScale="92500" lnSpcReduction="20000"/>
          </a:bodyPr>
          <a:lstStyle/>
          <a:p>
            <a:pPr fontAlgn="base"/>
            <a:r>
              <a:rPr lang="en-US" b="1" dirty="0" smtClean="0">
                <a:solidFill>
                  <a:srgbClr val="FF0000"/>
                </a:solidFill>
              </a:rPr>
              <a:t> </a:t>
            </a:r>
            <a:r>
              <a:rPr lang="en-US" sz="2600" b="1" dirty="0" smtClean="0">
                <a:solidFill>
                  <a:srgbClr val="FF0000"/>
                </a:solidFill>
              </a:rPr>
              <a:t>Active-Soil Forming Factors:</a:t>
            </a:r>
          </a:p>
          <a:p>
            <a:pPr fontAlgn="base"/>
            <a:r>
              <a:rPr lang="en-US" sz="2600" b="1" dirty="0" smtClean="0">
                <a:solidFill>
                  <a:srgbClr val="FF0000"/>
                </a:solidFill>
              </a:rPr>
              <a:t>(a) Climate:</a:t>
            </a:r>
          </a:p>
          <a:p>
            <a:pPr fontAlgn="base"/>
            <a:r>
              <a:rPr lang="en-US" sz="2600" b="1" dirty="0" smtClean="0"/>
              <a:t>Climate includes rainfall, temperature humidity, aridity and wind. Different climate elements or components determine the water supply through rainfall and </a:t>
            </a:r>
            <a:r>
              <a:rPr lang="en-US" sz="2600" b="1" dirty="0" err="1" smtClean="0"/>
              <a:t>evapotranspiration</a:t>
            </a:r>
            <a:r>
              <a:rPr lang="en-US" sz="2600" b="1" dirty="0" smtClean="0"/>
              <a:t>, temperature and total amount of heat supplied through solar radiation.</a:t>
            </a:r>
          </a:p>
          <a:p>
            <a:pPr fontAlgn="base"/>
            <a:r>
              <a:rPr lang="en-US" sz="2600" b="1" dirty="0" smtClean="0"/>
              <a:t>Climate is perhaps the most important factor that can influence the soil formation, climate affects soil formation directly (through the supply or water and heat) and indirectly (different types of flora and fauna forming different organic matter of different natures).</a:t>
            </a:r>
          </a:p>
          <a:p>
            <a:pPr fontAlgn="base"/>
            <a:r>
              <a:rPr lang="en-US" sz="2600" b="1" dirty="0" smtClean="0"/>
              <a:t>For an example high temperature and moderate to high rainfall (Arid and semi-arid areas) </a:t>
            </a:r>
            <a:r>
              <a:rPr lang="en-US" sz="2600" b="1" dirty="0" err="1" smtClean="0"/>
              <a:t>favours</a:t>
            </a:r>
            <a:r>
              <a:rPr lang="en-US" sz="2600" b="1" dirty="0" smtClean="0"/>
              <a:t> the formation of lateritic acid soil (due to intense weathering and leaching of basic </a:t>
            </a:r>
            <a:r>
              <a:rPr lang="en-US" sz="2600" b="1" dirty="0" err="1" smtClean="0"/>
              <a:t>cations</a:t>
            </a:r>
            <a:r>
              <a:rPr lang="en-US" sz="2600" b="1" dirty="0" smtClean="0"/>
              <a:t>) which occurs in some parts of </a:t>
            </a:r>
            <a:r>
              <a:rPr lang="en-US" sz="2600" b="1" dirty="0" err="1" smtClean="0"/>
              <a:t>Midnapore</a:t>
            </a:r>
            <a:r>
              <a:rPr lang="en-US" sz="2600" b="1" dirty="0" smtClean="0"/>
              <a:t>, </a:t>
            </a:r>
            <a:r>
              <a:rPr lang="en-US" sz="2600" b="1" dirty="0" err="1" smtClean="0"/>
              <a:t>Purulia</a:t>
            </a:r>
            <a:r>
              <a:rPr lang="en-US" sz="2600" b="1" dirty="0" smtClean="0"/>
              <a:t>, </a:t>
            </a:r>
            <a:r>
              <a:rPr lang="en-US" sz="2600" b="1" dirty="0" err="1" smtClean="0"/>
              <a:t>Bankura</a:t>
            </a:r>
            <a:r>
              <a:rPr lang="en-US" sz="2600" b="1" dirty="0" smtClean="0"/>
              <a:t>, </a:t>
            </a:r>
            <a:r>
              <a:rPr lang="en-US" sz="2600" b="1" dirty="0" err="1" smtClean="0"/>
              <a:t>Burdwan</a:t>
            </a:r>
            <a:r>
              <a:rPr lang="en-US" sz="2600" b="1" dirty="0" smtClean="0"/>
              <a:t> and </a:t>
            </a:r>
            <a:r>
              <a:rPr lang="en-US" sz="2600" b="1" dirty="0" err="1" smtClean="0"/>
              <a:t>Birbhum</a:t>
            </a:r>
            <a:r>
              <a:rPr lang="en-US" sz="2600" b="1" dirty="0" smtClean="0"/>
              <a:t> districts of West Bengal. Soils of these </a:t>
            </a:r>
            <a:r>
              <a:rPr lang="en-US" sz="2600" b="1" dirty="0" err="1" smtClean="0"/>
              <a:t>regins</a:t>
            </a:r>
            <a:r>
              <a:rPr lang="en-US" sz="2600" b="1" dirty="0" smtClean="0"/>
              <a:t> exhibit only slight organic matter accumulation.</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2316" y="802105"/>
            <a:ext cx="5917495" cy="5390148"/>
          </a:xfrm>
        </p:spPr>
        <p:txBody>
          <a:bodyPr>
            <a:normAutofit lnSpcReduction="10000"/>
          </a:bodyPr>
          <a:lstStyle/>
          <a:p>
            <a:pPr fontAlgn="base"/>
            <a:r>
              <a:rPr lang="en-US" b="1" dirty="0" smtClean="0"/>
              <a:t>On the other hand, humid and cool condition (temperature climate condition) prevailing in the Northern districts (Darjeeling, </a:t>
            </a:r>
            <a:r>
              <a:rPr lang="en-US" b="1" dirty="0" err="1" smtClean="0"/>
              <a:t>Jalpaiguri</a:t>
            </a:r>
            <a:r>
              <a:rPr lang="en-US" b="1" dirty="0" smtClean="0"/>
              <a:t>, </a:t>
            </a:r>
            <a:r>
              <a:rPr lang="en-US" b="1" dirty="0" err="1" smtClean="0"/>
              <a:t>Coochbehar</a:t>
            </a:r>
            <a:r>
              <a:rPr lang="en-US" b="1" dirty="0" smtClean="0"/>
              <a:t>) of West Bengal also </a:t>
            </a:r>
            <a:r>
              <a:rPr lang="en-US" b="1" dirty="0" err="1" smtClean="0"/>
              <a:t>favours</a:t>
            </a:r>
            <a:r>
              <a:rPr lang="en-US" b="1" dirty="0" smtClean="0"/>
              <a:t> the formation of other groups of soil </a:t>
            </a:r>
            <a:r>
              <a:rPr lang="en-US" b="1" dirty="0" err="1" smtClean="0"/>
              <a:t>podzols</a:t>
            </a:r>
            <a:r>
              <a:rPr lang="en-US" b="1" dirty="0" smtClean="0"/>
              <a:t>, forests soils etc. (containing large amount of un-decomposed organic matter).</a:t>
            </a:r>
          </a:p>
          <a:p>
            <a:pPr fontAlgn="base"/>
            <a:r>
              <a:rPr lang="en-US" b="1" dirty="0" smtClean="0"/>
              <a:t>So it may be concluded that different climatic conditions also determine the different </a:t>
            </a:r>
            <a:r>
              <a:rPr lang="en-US" b="1" dirty="0" err="1" smtClean="0"/>
              <a:t>pedogenic</a:t>
            </a:r>
            <a:r>
              <a:rPr lang="en-US" b="1" dirty="0" smtClean="0"/>
              <a:t> processes and thereby helps for the formation of different groups of soil like zonal, intra-zonal and </a:t>
            </a:r>
            <a:r>
              <a:rPr lang="en-US" b="1" dirty="0" err="1" smtClean="0"/>
              <a:t>azonal</a:t>
            </a:r>
            <a:r>
              <a:rPr lang="en-US" b="1" dirty="0" smtClean="0"/>
              <a:t> soils.</a:t>
            </a:r>
          </a:p>
          <a:p>
            <a:pPr fontAlgn="base"/>
            <a:endParaRPr lang="en-US" dirty="0"/>
          </a:p>
        </p:txBody>
      </p:sp>
      <p:pic>
        <p:nvPicPr>
          <p:cNvPr id="15361" name="Picture 1" descr="C:\Users\ASHOK RAJ\Desktop\3.3.jpg"/>
          <p:cNvPicPr>
            <a:picLocks noChangeAspect="1" noChangeArrowheads="1"/>
          </p:cNvPicPr>
          <p:nvPr/>
        </p:nvPicPr>
        <p:blipFill>
          <a:blip r:embed="rId2"/>
          <a:srcRect/>
          <a:stretch>
            <a:fillRect/>
          </a:stretch>
        </p:blipFill>
        <p:spPr bwMode="auto">
          <a:xfrm>
            <a:off x="7082444" y="0"/>
            <a:ext cx="5109556"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a:t>
            </a:r>
            <a:br>
              <a:rPr lang="en-US" altLang="en-IN" sz="4000" b="1" dirty="0">
                <a:solidFill>
                  <a:srgbClr val="0000CC"/>
                </a:solidFill>
                <a:latin typeface="Calibri Light" panose="020F0302020204030204"/>
              </a:rPr>
            </a:br>
            <a:r>
              <a:rPr lang="en-US" altLang="en-IN" sz="4000" b="1" dirty="0" smtClean="0">
                <a:solidFill>
                  <a:srgbClr val="660066"/>
                </a:solidFill>
                <a:latin typeface="Calibri Light" panose="020F0302020204030204"/>
              </a:rPr>
              <a:t>External Processes  </a:t>
            </a:r>
            <a:r>
              <a:rPr lang="en-US" altLang="en-IN" sz="4000" b="1" dirty="0" smtClean="0">
                <a:solidFill>
                  <a:srgbClr val="FF0000"/>
                </a:solidFill>
                <a:latin typeface="Calibri Light" panose="020F0302020204030204"/>
              </a:rPr>
              <a:t>- SOIL FORMATION</a:t>
            </a:r>
            <a:endParaRPr lang="en-US" altLang="en-IN" sz="4000" b="1" dirty="0">
              <a:solidFill>
                <a:srgbClr val="FF0000"/>
              </a:solidFill>
              <a:latin typeface="Calibri Light" panose="020F0302020204030204"/>
            </a:endParaRPr>
          </a:p>
        </p:txBody>
      </p:sp>
      <p:sp>
        <p:nvSpPr>
          <p:cNvPr id="3" name="Content Placeholder 2"/>
          <p:cNvSpPr>
            <a:spLocks noGrp="1"/>
          </p:cNvSpPr>
          <p:nvPr>
            <p:ph idx="1"/>
          </p:nvPr>
        </p:nvSpPr>
        <p:spPr>
          <a:xfrm>
            <a:off x="635635" y="2085474"/>
            <a:ext cx="10920730" cy="4070216"/>
          </a:xfrm>
        </p:spPr>
        <p:txBody>
          <a:bodyPr>
            <a:noAutofit/>
          </a:bodyPr>
          <a:lstStyle/>
          <a:p>
            <a:pPr>
              <a:buNone/>
            </a:pPr>
            <a:r>
              <a:rPr lang="en-US" b="1" dirty="0" smtClean="0"/>
              <a:t>   </a:t>
            </a:r>
          </a:p>
          <a:p>
            <a:pPr>
              <a:buNone/>
            </a:pPr>
            <a:r>
              <a:rPr lang="en-US" sz="2800" b="1" dirty="0" smtClean="0">
                <a:solidFill>
                  <a:srgbClr val="FF0000"/>
                </a:solidFill>
              </a:rPr>
              <a:t>Definition of SOIL FORMATION:</a:t>
            </a:r>
          </a:p>
          <a:p>
            <a:r>
              <a:rPr lang="en-US" sz="2800" b="1" dirty="0" smtClean="0">
                <a:solidFill>
                  <a:srgbClr val="FF0000"/>
                </a:solidFill>
              </a:rPr>
              <a:t>What is soil formation?</a:t>
            </a:r>
          </a:p>
          <a:p>
            <a:pPr fontAlgn="t"/>
            <a:r>
              <a:rPr lang="en-US" sz="2800" dirty="0" smtClean="0"/>
              <a:t>Soil Formation is the process whereby fragmental material resulting from rock weathering is transformed into a medium that can support plant growth. When they are using soil formation than using physical disintegration and Chemical decomposition of rocks.</a:t>
            </a:r>
          </a:p>
          <a:p>
            <a:pPr>
              <a:buNone/>
            </a:pPr>
            <a:endParaRPr lang="en-US" sz="2800" b="1" dirty="0" smtClean="0">
              <a:solidFill>
                <a:srgbClr val="FF0000"/>
              </a:solidFill>
            </a:endParaRPr>
          </a:p>
          <a:p>
            <a:pPr fontAlgn="t"/>
            <a:r>
              <a:rPr lang="en-US" b="1" dirty="0" smtClean="0"/>
              <a:t/>
            </a:r>
            <a:br>
              <a:rPr lang="en-US" b="1" dirty="0" smtClean="0"/>
            </a:br>
            <a:endParaRPr lang="en-US" b="1" dirty="0" smtClean="0">
              <a:solidFill>
                <a:srgbClr val="0000CC"/>
              </a:solidFill>
            </a:endParaRPr>
          </a:p>
          <a:p>
            <a:pPr>
              <a:buNone/>
            </a:pPr>
            <a:r>
              <a:rPr lang="en-US" sz="2800" dirty="0" smtClean="0"/>
              <a:t>       </a:t>
            </a:r>
            <a:endParaRPr lang="en-US" sz="2800" b="1" dirty="0" smtClean="0">
              <a:solidFill>
                <a:srgbClr val="FF0000"/>
              </a:solidFill>
            </a:endParaRPr>
          </a:p>
          <a:p>
            <a:pPr>
              <a:buNone/>
            </a:pPr>
            <a:r>
              <a:rPr lang="en-US" dirty="0" smtClean="0"/>
              <a:t>        </a:t>
            </a:r>
            <a:endParaRPr lang="en-US" b="1" dirty="0" smtClean="0"/>
          </a:p>
          <a:p>
            <a:pPr>
              <a:buNone/>
            </a:pPr>
            <a:endParaRPr lang="en-US" b="1" dirty="0" smtClean="0"/>
          </a:p>
          <a:p>
            <a:pPr>
              <a:buNone/>
            </a:pPr>
            <a:r>
              <a:rPr lang="en-US" sz="2000" dirty="0" smtClean="0"/>
              <a:t/>
            </a:r>
            <a:br>
              <a:rPr lang="en-US" sz="2000" dirty="0" smtClean="0"/>
            </a:br>
            <a:r>
              <a:rPr lang="en-US" sz="2000" dirty="0" smtClean="0"/>
              <a:t/>
            </a:r>
            <a:br>
              <a:rPr lang="en-US" sz="2000" dirty="0" smtClean="0"/>
            </a:br>
            <a:endParaRPr lang="en-IN"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442" y="705853"/>
            <a:ext cx="7548540" cy="5470358"/>
          </a:xfrm>
        </p:spPr>
        <p:txBody>
          <a:bodyPr>
            <a:normAutofit lnSpcReduction="10000"/>
          </a:bodyPr>
          <a:lstStyle/>
          <a:p>
            <a:pPr fontAlgn="base"/>
            <a:r>
              <a:rPr lang="en-US" b="1" dirty="0" smtClean="0">
                <a:solidFill>
                  <a:srgbClr val="FF0000"/>
                </a:solidFill>
              </a:rPr>
              <a:t>Biosphere:</a:t>
            </a:r>
          </a:p>
          <a:p>
            <a:pPr fontAlgn="base"/>
            <a:r>
              <a:rPr lang="en-US" b="1" dirty="0" smtClean="0"/>
              <a:t>The activity of living plants and animals and the decomposition of their organic wastes and residues have profound influence on soil formation as well as soil profile development. The different types of vegetation like forest trees and grasses having different root systems, kinds of root exudates etc. also influence the soil formation.</a:t>
            </a:r>
          </a:p>
          <a:p>
            <a:pPr fontAlgn="base"/>
            <a:r>
              <a:rPr lang="en-US" b="1" dirty="0" smtClean="0"/>
              <a:t>Vegetation particularly grasses reduce the runoff loss of water and increase soil water content which also influences the soil formation. The micro-organisms play their role in the decomposition and transformation of organic matter. The organic matter content of soils is also taken into consideration for the determination of different diagnostic soil horizons.</a:t>
            </a:r>
          </a:p>
          <a:p>
            <a:endParaRPr lang="en-US" dirty="0"/>
          </a:p>
        </p:txBody>
      </p:sp>
      <p:pic>
        <p:nvPicPr>
          <p:cNvPr id="14337" name="Picture 1" descr="C:\Users\ASHOK RAJ\Desktop\11.jpg"/>
          <p:cNvPicPr>
            <a:picLocks noChangeAspect="1" noChangeArrowheads="1"/>
          </p:cNvPicPr>
          <p:nvPr/>
        </p:nvPicPr>
        <p:blipFill>
          <a:blip r:embed="rId2"/>
          <a:srcRect/>
          <a:stretch>
            <a:fillRect/>
          </a:stretch>
        </p:blipFill>
        <p:spPr bwMode="auto">
          <a:xfrm>
            <a:off x="8478982" y="0"/>
            <a:ext cx="3713018" cy="685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809" y="625642"/>
            <a:ext cx="10587791" cy="369332"/>
          </a:xfrm>
          <a:prstGeom prst="rect">
            <a:avLst/>
          </a:prstGeom>
        </p:spPr>
        <p:txBody>
          <a:bodyPr wrap="square">
            <a:spAutoFit/>
          </a:bodyPr>
          <a:lstStyle/>
          <a:p>
            <a:r>
              <a:rPr lang="en-US" i="1" dirty="0" smtClean="0"/>
              <a:t>“</a:t>
            </a:r>
            <a:endParaRPr lang="en-US" sz="2000" b="1" dirty="0"/>
          </a:p>
        </p:txBody>
      </p:sp>
      <p:sp>
        <p:nvSpPr>
          <p:cNvPr id="4" name="Rectangle 3"/>
          <p:cNvSpPr/>
          <p:nvPr/>
        </p:nvSpPr>
        <p:spPr>
          <a:xfrm>
            <a:off x="698269" y="665018"/>
            <a:ext cx="10773295" cy="5509200"/>
          </a:xfrm>
          <a:prstGeom prst="rect">
            <a:avLst/>
          </a:prstGeom>
        </p:spPr>
        <p:txBody>
          <a:bodyPr wrap="square">
            <a:spAutoFit/>
          </a:bodyPr>
          <a:lstStyle/>
          <a:p>
            <a:pPr fontAlgn="base"/>
            <a:r>
              <a:rPr lang="en-US" sz="3200" b="1" dirty="0" smtClean="0">
                <a:solidFill>
                  <a:srgbClr val="FF0000"/>
                </a:solidFill>
              </a:rPr>
              <a:t>Burrowing animals </a:t>
            </a:r>
            <a:r>
              <a:rPr lang="en-US" sz="3200" b="1" dirty="0" smtClean="0"/>
              <a:t>(fauna) such as moles, earthworms, ants, termites and rodents etc. are highly important in soil formation, when they are present in large numbers. They also contribute biomass to the soil. Ants, termites and rodents carry material from lower depths upwards and even to the surface.</a:t>
            </a:r>
          </a:p>
          <a:p>
            <a:pPr fontAlgn="base"/>
            <a:r>
              <a:rPr lang="en-US" sz="3200" b="1" dirty="0" smtClean="0"/>
              <a:t>       Such constant mixing within the profile nullifies the organic colloid and clay movements downward. Besides interactions of all these soil forming factors like topography </a:t>
            </a:r>
            <a:r>
              <a:rPr lang="en-US" sz="3200" b="1" dirty="0" err="1" smtClean="0"/>
              <a:t>Ãparent</a:t>
            </a:r>
            <a:r>
              <a:rPr lang="en-US" sz="3200" b="1" dirty="0" smtClean="0"/>
              <a:t> material, climates </a:t>
            </a:r>
            <a:r>
              <a:rPr lang="en-US" sz="3200" b="1" dirty="0" err="1" smtClean="0"/>
              <a:t>Ãbiosphere</a:t>
            </a:r>
            <a:r>
              <a:rPr lang="en-US" sz="3200" b="1" dirty="0" smtClean="0"/>
              <a:t> etc. influence the soil formation.</a:t>
            </a:r>
            <a:endParaRPr lang="en-US" sz="32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0190" y="618064"/>
            <a:ext cx="6096000" cy="5632311"/>
          </a:xfrm>
          <a:prstGeom prst="rect">
            <a:avLst/>
          </a:prstGeom>
        </p:spPr>
        <p:txBody>
          <a:bodyPr>
            <a:spAutoFit/>
          </a:bodyPr>
          <a:lstStyle/>
          <a:p>
            <a:pPr fontAlgn="base"/>
            <a:r>
              <a:rPr lang="en-US" sz="2400" b="1" dirty="0" smtClean="0">
                <a:solidFill>
                  <a:srgbClr val="FF0000"/>
                </a:solidFill>
              </a:rPr>
              <a:t>Stages of Soil Formation:</a:t>
            </a:r>
          </a:p>
          <a:p>
            <a:pPr fontAlgn="base"/>
            <a:r>
              <a:rPr lang="en-US" sz="2400" b="1" dirty="0" smtClean="0"/>
              <a:t>Mohr and van </a:t>
            </a:r>
            <a:r>
              <a:rPr lang="en-US" sz="2400" b="1" dirty="0" err="1" smtClean="0"/>
              <a:t>Baren</a:t>
            </a:r>
            <a:r>
              <a:rPr lang="en-US" sz="2400" b="1" dirty="0" smtClean="0"/>
              <a:t> recognized the following five stages of soil development:</a:t>
            </a:r>
          </a:p>
          <a:p>
            <a:pPr fontAlgn="base"/>
            <a:r>
              <a:rPr lang="en-US" sz="2400" b="1" dirty="0" smtClean="0"/>
              <a:t>1</a:t>
            </a:r>
            <a:r>
              <a:rPr lang="en-US" sz="2400" b="1" dirty="0" smtClean="0">
                <a:solidFill>
                  <a:srgbClr val="FF0000"/>
                </a:solidFill>
              </a:rPr>
              <a:t>. Initial Stage:</a:t>
            </a:r>
          </a:p>
          <a:p>
            <a:pPr fontAlgn="base"/>
            <a:r>
              <a:rPr lang="en-US" sz="2400" b="1" dirty="0" smtClean="0"/>
              <a:t>Un-weathered parent material.</a:t>
            </a:r>
          </a:p>
          <a:p>
            <a:pPr fontAlgn="base"/>
            <a:r>
              <a:rPr lang="en-US" sz="2400" b="1" dirty="0" smtClean="0"/>
              <a:t>2. </a:t>
            </a:r>
            <a:r>
              <a:rPr lang="en-US" sz="2400" b="1" dirty="0" smtClean="0">
                <a:solidFill>
                  <a:srgbClr val="FF0000"/>
                </a:solidFill>
              </a:rPr>
              <a:t>Juvenile Stage:</a:t>
            </a:r>
          </a:p>
          <a:p>
            <a:pPr fontAlgn="base"/>
            <a:r>
              <a:rPr lang="en-US" sz="2400" b="1" dirty="0" smtClean="0"/>
              <a:t>Weathering just started, but much of the original material is still un-weathered.</a:t>
            </a:r>
          </a:p>
          <a:p>
            <a:pPr fontAlgn="base"/>
            <a:r>
              <a:rPr lang="en-US" sz="2400" b="1" dirty="0" smtClean="0"/>
              <a:t>3. </a:t>
            </a:r>
            <a:r>
              <a:rPr lang="en-US" sz="2400" b="1" dirty="0" smtClean="0">
                <a:solidFill>
                  <a:srgbClr val="FF0000"/>
                </a:solidFill>
              </a:rPr>
              <a:t>Virile:</a:t>
            </a:r>
          </a:p>
          <a:p>
            <a:pPr fontAlgn="base"/>
            <a:r>
              <a:rPr lang="en-US" sz="2400" b="1" dirty="0" smtClean="0"/>
              <a:t>Easily </a:t>
            </a:r>
            <a:r>
              <a:rPr lang="en-US" sz="2400" b="1" dirty="0" err="1" smtClean="0"/>
              <a:t>weatherable</a:t>
            </a:r>
            <a:r>
              <a:rPr lang="en-US" sz="2400" b="1" dirty="0" smtClean="0"/>
              <a:t> minerals have been decomposed for the greater part, the clay content has increased and certain mellowness is discernible. The content of soil components less susceptible to weathering is still appreciable.</a:t>
            </a:r>
            <a:endParaRPr lang="en-US" sz="2400" b="1" dirty="0"/>
          </a:p>
        </p:txBody>
      </p:sp>
      <p:pic>
        <p:nvPicPr>
          <p:cNvPr id="12290" name="Picture 2" descr="C:\Users\ASHOK RAJ\Desktop\11.jpg"/>
          <p:cNvPicPr>
            <a:picLocks noChangeAspect="1" noChangeArrowheads="1"/>
          </p:cNvPicPr>
          <p:nvPr/>
        </p:nvPicPr>
        <p:blipFill>
          <a:blip r:embed="rId2"/>
          <a:srcRect/>
          <a:stretch>
            <a:fillRect/>
          </a:stretch>
        </p:blipFill>
        <p:spPr bwMode="auto">
          <a:xfrm>
            <a:off x="7132320" y="0"/>
            <a:ext cx="5059680" cy="3956858"/>
          </a:xfrm>
          <a:prstGeom prst="rect">
            <a:avLst/>
          </a:prstGeom>
          <a:noFill/>
        </p:spPr>
      </p:pic>
      <p:pic>
        <p:nvPicPr>
          <p:cNvPr id="12291" name="Picture 3" descr="C:\Users\ASHOK RAJ\Desktop\CHART 2.jpg"/>
          <p:cNvPicPr>
            <a:picLocks noChangeAspect="1" noChangeArrowheads="1"/>
          </p:cNvPicPr>
          <p:nvPr/>
        </p:nvPicPr>
        <p:blipFill>
          <a:blip r:embed="rId3"/>
          <a:srcRect/>
          <a:stretch>
            <a:fillRect/>
          </a:stretch>
        </p:blipFill>
        <p:spPr bwMode="auto">
          <a:xfrm>
            <a:off x="7132320" y="3807229"/>
            <a:ext cx="5059680" cy="305077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8978" y="459386"/>
            <a:ext cx="10684042" cy="1015663"/>
          </a:xfrm>
          <a:prstGeom prst="rect">
            <a:avLst/>
          </a:prstGeom>
        </p:spPr>
        <p:txBody>
          <a:bodyPr wrap="square">
            <a:spAutoFit/>
          </a:bodyPr>
          <a:lstStyle/>
          <a:p>
            <a:endParaRPr lang="en-US" sz="2400" b="1" dirty="0" smtClean="0"/>
          </a:p>
          <a:p>
            <a:pPr fontAlgn="base"/>
            <a:endParaRPr lang="en-US" dirty="0" smtClean="0"/>
          </a:p>
          <a:p>
            <a:pPr fontAlgn="base"/>
            <a:endParaRPr lang="en-US" dirty="0"/>
          </a:p>
        </p:txBody>
      </p:sp>
      <p:sp>
        <p:nvSpPr>
          <p:cNvPr id="3" name="Rectangle 2"/>
          <p:cNvSpPr/>
          <p:nvPr/>
        </p:nvSpPr>
        <p:spPr>
          <a:xfrm>
            <a:off x="798022" y="634690"/>
            <a:ext cx="10856422" cy="5632311"/>
          </a:xfrm>
          <a:prstGeom prst="rect">
            <a:avLst/>
          </a:prstGeom>
        </p:spPr>
        <p:txBody>
          <a:bodyPr wrap="square">
            <a:spAutoFit/>
          </a:bodyPr>
          <a:lstStyle/>
          <a:p>
            <a:pPr fontAlgn="base"/>
            <a:r>
              <a:rPr lang="en-US" sz="2400" b="1" dirty="0" smtClean="0">
                <a:solidFill>
                  <a:srgbClr val="FF0000"/>
                </a:solidFill>
              </a:rPr>
              <a:t>Senile: </a:t>
            </a:r>
            <a:r>
              <a:rPr lang="en-US" sz="2400" b="1" dirty="0" smtClean="0"/>
              <a:t>Decomposition arrives at a final stage, and only the most resistant minerals to weathering have survived.</a:t>
            </a:r>
          </a:p>
          <a:p>
            <a:pPr fontAlgn="base"/>
            <a:r>
              <a:rPr lang="en-US" sz="2400" b="1" dirty="0" smtClean="0"/>
              <a:t>5. </a:t>
            </a:r>
            <a:r>
              <a:rPr lang="en-US" sz="2400" b="1" dirty="0" smtClean="0">
                <a:solidFill>
                  <a:srgbClr val="FF0000"/>
                </a:solidFill>
              </a:rPr>
              <a:t>Final:</a:t>
            </a:r>
          </a:p>
          <a:p>
            <a:pPr fontAlgn="base"/>
            <a:r>
              <a:rPr lang="en-US" sz="2400" b="1" dirty="0" smtClean="0"/>
              <a:t>Soil developed has been completed and the parent material is completely weathered. The term young soil means the soil where the soil forming factors and </a:t>
            </a:r>
            <a:r>
              <a:rPr lang="en-US" sz="2400" b="1" dirty="0" err="1" smtClean="0"/>
              <a:t>pedogenic</a:t>
            </a:r>
            <a:r>
              <a:rPr lang="en-US" sz="2400" b="1" dirty="0" smtClean="0"/>
              <a:t> processes are still in operative conditions and changing the properties of soil in the profile and the processes have not made a prominent impression on the soil profile.</a:t>
            </a:r>
          </a:p>
          <a:p>
            <a:pPr fontAlgn="base"/>
            <a:r>
              <a:rPr lang="en-US" sz="2400" b="1" dirty="0" smtClean="0"/>
              <a:t>    A mature soil represents a steady state of parent material (no change of parent material). So time has to relevance on the soil maturity.</a:t>
            </a:r>
          </a:p>
          <a:p>
            <a:pPr fontAlgn="base"/>
            <a:r>
              <a:rPr lang="en-US" sz="2400" b="1" dirty="0" smtClean="0"/>
              <a:t>In mature soil, the different soil layers or horizons are distinctly discernible. In young soil, clay from primary minerals is still being formed whereas in mature or old soil the clay is more or less in equilibrium with the primary minerals. In young soil, clay content decreases with depth whereas in case of mature soil, clay content increases with depth, accumulating at an intermediate depth.</a:t>
            </a:r>
            <a:endParaRPr lang="en-US"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93558" y="615142"/>
            <a:ext cx="5423194" cy="5255306"/>
          </a:xfrm>
        </p:spPr>
        <p:txBody>
          <a:bodyPr>
            <a:noAutofit/>
          </a:bodyPr>
          <a:lstStyle/>
          <a:p>
            <a:pPr fontAlgn="base"/>
            <a:r>
              <a:rPr lang="en-US" sz="1800" b="1" dirty="0" smtClean="0"/>
              <a:t>.</a:t>
            </a:r>
            <a:r>
              <a:rPr lang="en-US" sz="1800" b="1" i="1" dirty="0" smtClean="0"/>
              <a:t> </a:t>
            </a:r>
            <a:endParaRPr lang="en-US" sz="1800" b="1" dirty="0" smtClean="0"/>
          </a:p>
        </p:txBody>
      </p:sp>
      <p:sp>
        <p:nvSpPr>
          <p:cNvPr id="6" name="Rectangle 5"/>
          <p:cNvSpPr/>
          <p:nvPr/>
        </p:nvSpPr>
        <p:spPr>
          <a:xfrm>
            <a:off x="781396" y="681644"/>
            <a:ext cx="7298575" cy="5016758"/>
          </a:xfrm>
          <a:prstGeom prst="rect">
            <a:avLst/>
          </a:prstGeom>
        </p:spPr>
        <p:txBody>
          <a:bodyPr wrap="square">
            <a:spAutoFit/>
          </a:bodyPr>
          <a:lstStyle/>
          <a:p>
            <a:pPr fontAlgn="base"/>
            <a:r>
              <a:rPr lang="en-US" sz="2000" b="1" dirty="0" smtClean="0">
                <a:solidFill>
                  <a:srgbClr val="FF0000"/>
                </a:solidFill>
              </a:rPr>
              <a:t>Processes Involved in Soil Formation:</a:t>
            </a:r>
          </a:p>
          <a:p>
            <a:pPr fontAlgn="base"/>
            <a:r>
              <a:rPr lang="en-US" sz="2000" b="1" dirty="0" smtClean="0"/>
              <a:t>The soil forming processes or </a:t>
            </a:r>
            <a:r>
              <a:rPr lang="en-US" sz="2000" b="1" dirty="0" err="1" smtClean="0"/>
              <a:t>pedogenic</a:t>
            </a:r>
            <a:r>
              <a:rPr lang="en-US" sz="2000" b="1" dirty="0" smtClean="0"/>
              <a:t> processes are very complex because of simultaneously operating various chemical, mechanical and biological reactions. There are generally two categories of </a:t>
            </a:r>
            <a:r>
              <a:rPr lang="en-US" sz="2000" b="1" dirty="0" err="1" smtClean="0"/>
              <a:t>pedogenic</a:t>
            </a:r>
            <a:r>
              <a:rPr lang="en-US" sz="2000" b="1" dirty="0" smtClean="0"/>
              <a:t> processes involved in the formation of well-developed or mature soil i.e. basis or fundamental and specific </a:t>
            </a:r>
            <a:r>
              <a:rPr lang="en-US" sz="2000" b="1" dirty="0" err="1" smtClean="0"/>
              <a:t>pedogenic</a:t>
            </a:r>
            <a:r>
              <a:rPr lang="en-US" sz="2000" b="1" dirty="0" smtClean="0"/>
              <a:t> processes.</a:t>
            </a:r>
          </a:p>
          <a:p>
            <a:pPr fontAlgn="base"/>
            <a:endParaRPr lang="en-US" sz="2000" b="1" dirty="0" smtClean="0"/>
          </a:p>
          <a:p>
            <a:pPr fontAlgn="base"/>
            <a:r>
              <a:rPr lang="en-US" sz="2000" b="1" dirty="0" smtClean="0"/>
              <a:t>A. </a:t>
            </a:r>
            <a:r>
              <a:rPr lang="en-US" sz="2000" b="1" dirty="0" smtClean="0">
                <a:solidFill>
                  <a:srgbClr val="FF0000"/>
                </a:solidFill>
              </a:rPr>
              <a:t>Basis or Fundamental Processes:</a:t>
            </a:r>
          </a:p>
          <a:p>
            <a:pPr fontAlgn="base"/>
            <a:r>
              <a:rPr lang="en-US" sz="2000" b="1" dirty="0" smtClean="0"/>
              <a:t>The basic or fundamental processes of soil formation are:</a:t>
            </a:r>
          </a:p>
          <a:p>
            <a:pPr fontAlgn="base"/>
            <a:r>
              <a:rPr lang="en-US" sz="2000" b="1" dirty="0" smtClean="0"/>
              <a:t>(</a:t>
            </a:r>
            <a:r>
              <a:rPr lang="en-US" sz="2000" b="1" dirty="0" err="1" smtClean="0"/>
              <a:t>i</a:t>
            </a:r>
            <a:r>
              <a:rPr lang="en-US" sz="2000" b="1" dirty="0" smtClean="0"/>
              <a:t>) Addition of water, organic and mineral matter to the soil,</a:t>
            </a:r>
          </a:p>
          <a:p>
            <a:pPr fontAlgn="base"/>
            <a:r>
              <a:rPr lang="en-US" sz="2000" b="1" dirty="0" smtClean="0"/>
              <a:t>(ii) Losses of these materials from the soil,</a:t>
            </a:r>
          </a:p>
          <a:p>
            <a:pPr fontAlgn="base"/>
            <a:r>
              <a:rPr lang="en-US" sz="2000" b="1" dirty="0" smtClean="0"/>
              <a:t>(iii) Movement or translocation of soil materials from one point to another within the soil profile, and</a:t>
            </a:r>
          </a:p>
          <a:p>
            <a:pPr fontAlgn="base"/>
            <a:r>
              <a:rPr lang="en-US" sz="2000" b="1" dirty="0" smtClean="0"/>
              <a:t>(iv) Transformation of the mineral and organic matter in the soil and formation of definite layers or horizons.</a:t>
            </a:r>
            <a:endParaRPr lang="en-US" sz="2000" b="1" dirty="0"/>
          </a:p>
        </p:txBody>
      </p:sp>
      <p:pic>
        <p:nvPicPr>
          <p:cNvPr id="10241" name="Picture 1" descr="C:\Users\ASHOK RAJ\Desktop\13.jpg"/>
          <p:cNvPicPr>
            <a:picLocks noChangeAspect="1" noChangeArrowheads="1"/>
          </p:cNvPicPr>
          <p:nvPr/>
        </p:nvPicPr>
        <p:blipFill>
          <a:blip r:embed="rId2"/>
          <a:srcRect/>
          <a:stretch>
            <a:fillRect/>
          </a:stretch>
        </p:blipFill>
        <p:spPr bwMode="auto">
          <a:xfrm>
            <a:off x="8113222" y="0"/>
            <a:ext cx="4078778"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13347" y="433138"/>
            <a:ext cx="11117179" cy="6063916"/>
          </a:xfrm>
        </p:spPr>
        <p:txBody>
          <a:bodyPr>
            <a:normAutofit/>
          </a:bodyPr>
          <a:lstStyle/>
          <a:p>
            <a:pPr fontAlgn="base"/>
            <a:endParaRPr lang="en-US" b="1" dirty="0" smtClean="0"/>
          </a:p>
          <a:p>
            <a:pPr fontAlgn="base"/>
            <a:endParaRPr lang="en-US" b="1" dirty="0" smtClean="0"/>
          </a:p>
          <a:p>
            <a:pPr fontAlgn="base"/>
            <a:endParaRPr lang="en-US" dirty="0" smtClean="0"/>
          </a:p>
          <a:p>
            <a:endParaRPr lang="en-US" dirty="0" smtClean="0"/>
          </a:p>
          <a:p>
            <a:endParaRPr lang="en-US" dirty="0"/>
          </a:p>
        </p:txBody>
      </p:sp>
      <p:sp>
        <p:nvSpPr>
          <p:cNvPr id="4" name="Rectangle 3"/>
          <p:cNvSpPr/>
          <p:nvPr/>
        </p:nvSpPr>
        <p:spPr>
          <a:xfrm>
            <a:off x="598516" y="318531"/>
            <a:ext cx="10972800" cy="5847755"/>
          </a:xfrm>
          <a:prstGeom prst="rect">
            <a:avLst/>
          </a:prstGeom>
        </p:spPr>
        <p:txBody>
          <a:bodyPr wrap="square">
            <a:spAutoFit/>
          </a:bodyPr>
          <a:lstStyle/>
          <a:p>
            <a:pPr fontAlgn="base"/>
            <a:endParaRPr lang="en-US" b="1" dirty="0" smtClean="0"/>
          </a:p>
          <a:p>
            <a:pPr fontAlgn="base"/>
            <a:endParaRPr lang="en-US" b="1" dirty="0" smtClean="0"/>
          </a:p>
          <a:p>
            <a:pPr fontAlgn="base"/>
            <a:r>
              <a:rPr lang="en-US" sz="2000" b="1" dirty="0" smtClean="0">
                <a:solidFill>
                  <a:srgbClr val="FF0000"/>
                </a:solidFill>
              </a:rPr>
              <a:t>Specific </a:t>
            </a:r>
            <a:r>
              <a:rPr lang="en-US" sz="2000" b="1" dirty="0" err="1" smtClean="0">
                <a:solidFill>
                  <a:srgbClr val="FF0000"/>
                </a:solidFill>
              </a:rPr>
              <a:t>Pedogenic</a:t>
            </a:r>
            <a:r>
              <a:rPr lang="en-US" sz="2000" b="1" dirty="0" smtClean="0">
                <a:solidFill>
                  <a:srgbClr val="FF0000"/>
                </a:solidFill>
              </a:rPr>
              <a:t> Processes:</a:t>
            </a:r>
          </a:p>
          <a:p>
            <a:pPr fontAlgn="base"/>
            <a:r>
              <a:rPr lang="en-US" sz="2000" b="1" dirty="0" smtClean="0"/>
              <a:t>The basis or fundamental </a:t>
            </a:r>
            <a:r>
              <a:rPr lang="en-US" sz="2000" b="1" dirty="0" err="1" smtClean="0"/>
              <a:t>pedogenic</a:t>
            </a:r>
            <a:r>
              <a:rPr lang="en-US" sz="2000" b="1" dirty="0" smtClean="0"/>
              <a:t> processes bring about certain specific processes by means of a variety of reactions like Calcification. Decalcification, </a:t>
            </a:r>
            <a:r>
              <a:rPr lang="en-US" sz="2000" b="1" dirty="0" err="1" smtClean="0"/>
              <a:t>Podzolization</a:t>
            </a:r>
            <a:r>
              <a:rPr lang="en-US" sz="2000" b="1" dirty="0" smtClean="0"/>
              <a:t>, </a:t>
            </a:r>
            <a:r>
              <a:rPr lang="en-US" sz="2000" b="1" dirty="0" err="1" smtClean="0"/>
              <a:t>Laterization</a:t>
            </a:r>
            <a:r>
              <a:rPr lang="en-US" sz="2000" b="1" dirty="0" smtClean="0"/>
              <a:t>, </a:t>
            </a:r>
            <a:r>
              <a:rPr lang="en-US" sz="2000" b="1" dirty="0" err="1" smtClean="0"/>
              <a:t>Salinization</a:t>
            </a:r>
            <a:r>
              <a:rPr lang="en-US" sz="2000" b="1" dirty="0" smtClean="0"/>
              <a:t>, </a:t>
            </a:r>
            <a:r>
              <a:rPr lang="en-US" sz="2000" b="1" dirty="0" err="1" smtClean="0"/>
              <a:t>Gleization</a:t>
            </a:r>
            <a:r>
              <a:rPr lang="en-US" sz="2000" b="1" dirty="0" smtClean="0"/>
              <a:t> and Alkalization etc. The fundamental processes along with some important specific </a:t>
            </a:r>
            <a:r>
              <a:rPr lang="en-US" sz="2000" b="1" dirty="0" err="1" smtClean="0"/>
              <a:t>pedogenic</a:t>
            </a:r>
            <a:r>
              <a:rPr lang="en-US" sz="2000" b="1" dirty="0" smtClean="0"/>
              <a:t> processes and reactions are given in table 10.1.</a:t>
            </a:r>
          </a:p>
          <a:p>
            <a:pPr fontAlgn="base"/>
            <a:endParaRPr lang="en-US" sz="2000" b="1" dirty="0" smtClean="0"/>
          </a:p>
          <a:p>
            <a:pPr fontAlgn="base"/>
            <a:r>
              <a:rPr lang="en-US" sz="2000" b="1" dirty="0" smtClean="0"/>
              <a:t>  </a:t>
            </a:r>
            <a:r>
              <a:rPr lang="en-US" sz="2000" b="1" dirty="0" err="1" smtClean="0"/>
              <a:t>Humification</a:t>
            </a:r>
            <a:r>
              <a:rPr lang="en-US" sz="2000" b="1" dirty="0" smtClean="0"/>
              <a:t> is the process of decomposition of organic matter and synthesis of new organic substances.</a:t>
            </a:r>
          </a:p>
          <a:p>
            <a:pPr fontAlgn="base"/>
            <a:r>
              <a:rPr lang="en-US" sz="2000" b="1" dirty="0" err="1" smtClean="0"/>
              <a:t>Eluviation</a:t>
            </a:r>
            <a:r>
              <a:rPr lang="en-US" sz="2000" b="1" dirty="0" smtClean="0"/>
              <a:t> is the mobilization and translocation of certain constituents namely clay, Fe</a:t>
            </a:r>
            <a:r>
              <a:rPr lang="en-US" sz="2000" b="1" baseline="-25000" dirty="0" smtClean="0"/>
              <a:t>3</a:t>
            </a:r>
            <a:r>
              <a:rPr lang="en-US" sz="2000" b="1" dirty="0" smtClean="0"/>
              <a:t>O</a:t>
            </a:r>
            <a:r>
              <a:rPr lang="en-US" sz="2000" b="1" baseline="-25000" dirty="0" smtClean="0"/>
              <a:t>3</a:t>
            </a:r>
            <a:r>
              <a:rPr lang="en-US" sz="2000" b="1" dirty="0" smtClean="0"/>
              <a:t> , Al</a:t>
            </a:r>
            <a:r>
              <a:rPr lang="en-US" sz="2000" b="1" baseline="-25000" dirty="0" smtClean="0"/>
              <a:t>2</a:t>
            </a:r>
            <a:r>
              <a:rPr lang="en-US" sz="2000" b="1" dirty="0" smtClean="0"/>
              <a:t>O</a:t>
            </a:r>
            <a:r>
              <a:rPr lang="en-US" sz="2000" b="1" baseline="-25000" dirty="0" smtClean="0"/>
              <a:t>3</a:t>
            </a:r>
            <a:r>
              <a:rPr lang="en-US" sz="2000" b="1" dirty="0" smtClean="0"/>
              <a:t>, SiO</a:t>
            </a:r>
            <a:r>
              <a:rPr lang="en-US" sz="2000" b="1" baseline="-25000" dirty="0" smtClean="0"/>
              <a:t>2</a:t>
            </a:r>
            <a:r>
              <a:rPr lang="en-US" sz="2000" b="1" dirty="0" smtClean="0"/>
              <a:t>, humus, CaCO</a:t>
            </a:r>
            <a:r>
              <a:rPr lang="en-US" sz="2000" b="1" baseline="-25000" dirty="0" smtClean="0"/>
              <a:t>3</a:t>
            </a:r>
            <a:r>
              <a:rPr lang="en-US" sz="2000" b="1" dirty="0" smtClean="0"/>
              <a:t> and other soluble salts etc. from one area of the soil body to the other area.</a:t>
            </a:r>
          </a:p>
          <a:p>
            <a:pPr fontAlgn="base"/>
            <a:r>
              <a:rPr lang="en-US" sz="2000" b="1" dirty="0" err="1" smtClean="0"/>
              <a:t>Illuviation</a:t>
            </a:r>
            <a:r>
              <a:rPr lang="en-US" sz="2000" b="1" dirty="0" smtClean="0"/>
              <a:t> is the immobilization and accumulation of the </a:t>
            </a:r>
            <a:r>
              <a:rPr lang="en-US" sz="2000" b="1" dirty="0" err="1" smtClean="0"/>
              <a:t>eluviated</a:t>
            </a:r>
            <a:r>
              <a:rPr lang="en-US" sz="2000" b="1" dirty="0" smtClean="0"/>
              <a:t> constituents at a depth below the soil surface.</a:t>
            </a:r>
          </a:p>
          <a:p>
            <a:pPr fontAlgn="base"/>
            <a:r>
              <a:rPr lang="en-US" sz="2000" b="1" dirty="0" smtClean="0"/>
              <a:t>Calcification and </a:t>
            </a:r>
            <a:r>
              <a:rPr lang="en-US" sz="2000" b="1" dirty="0" err="1" smtClean="0"/>
              <a:t>Gypsification</a:t>
            </a:r>
            <a:r>
              <a:rPr lang="en-US" sz="2000" b="1" dirty="0" smtClean="0"/>
              <a:t> are the forming processes of arid and semi-arid regions and refer to the formation and accumulation of calcium carbonate and gypsum respectively.</a:t>
            </a:r>
          </a:p>
          <a:p>
            <a:pPr fontAlgn="base"/>
            <a:r>
              <a:rPr lang="en-US" sz="2000" b="1" dirty="0" err="1" smtClean="0"/>
              <a:t>Argillation</a:t>
            </a:r>
            <a:r>
              <a:rPr lang="en-US" sz="2000" b="1" dirty="0" smtClean="0"/>
              <a:t> is a process by which the dispersed clay particles are migrated from upper to the lower soil horizons resulting a textural horizon.</a:t>
            </a:r>
          </a:p>
          <a:p>
            <a:pPr fontAlgn="base"/>
            <a:endParaRPr lang="en-US"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ASHOK RAJ\Desktop\CHART.jpg"/>
          <p:cNvPicPr>
            <a:picLocks noGrp="1" noChangeAspect="1" noChangeArrowheads="1"/>
          </p:cNvPicPr>
          <p:nvPr>
            <p:ph sz="half" idx="1"/>
          </p:nvPr>
        </p:nvPicPr>
        <p:blipFill>
          <a:blip r:embed="rId2"/>
          <a:srcRect/>
          <a:stretch>
            <a:fillRect/>
          </a:stretch>
        </p:blipFill>
        <p:spPr bwMode="auto">
          <a:xfrm>
            <a:off x="0" y="0"/>
            <a:ext cx="6949439" cy="3481431"/>
          </a:xfrm>
          <a:prstGeom prst="rect">
            <a:avLst/>
          </a:prstGeom>
          <a:noFill/>
        </p:spPr>
      </p:pic>
      <p:pic>
        <p:nvPicPr>
          <p:cNvPr id="8194" name="Picture 2" descr="C:\Users\ASHOK RAJ\Desktop\12.jpg"/>
          <p:cNvPicPr>
            <a:picLocks noChangeAspect="1" noChangeArrowheads="1"/>
          </p:cNvPicPr>
          <p:nvPr/>
        </p:nvPicPr>
        <p:blipFill>
          <a:blip r:embed="rId3"/>
          <a:srcRect/>
          <a:stretch>
            <a:fillRect/>
          </a:stretch>
        </p:blipFill>
        <p:spPr bwMode="auto">
          <a:xfrm>
            <a:off x="6982690" y="0"/>
            <a:ext cx="5209309" cy="3208713"/>
          </a:xfrm>
          <a:prstGeom prst="rect">
            <a:avLst/>
          </a:prstGeom>
          <a:noFill/>
        </p:spPr>
      </p:pic>
      <p:pic>
        <p:nvPicPr>
          <p:cNvPr id="8195" name="Picture 3" descr="C:\Users\ASHOK RAJ\Desktop\8.jpg"/>
          <p:cNvPicPr>
            <a:picLocks noChangeAspect="1" noChangeArrowheads="1"/>
          </p:cNvPicPr>
          <p:nvPr/>
        </p:nvPicPr>
        <p:blipFill>
          <a:blip r:embed="rId4"/>
          <a:srcRect/>
          <a:stretch>
            <a:fillRect/>
          </a:stretch>
        </p:blipFill>
        <p:spPr bwMode="auto">
          <a:xfrm>
            <a:off x="0" y="3208713"/>
            <a:ext cx="12191999" cy="364928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SHOK RAJ\Desktop\14.png"/>
          <p:cNvPicPr>
            <a:picLocks noGrp="1" noChangeAspect="1" noChangeArrowheads="1"/>
          </p:cNvPicPr>
          <p:nvPr>
            <p:ph sz="half" idx="1"/>
          </p:nvPr>
        </p:nvPicPr>
        <p:blipFill>
          <a:blip r:embed="rId2"/>
          <a:srcRect/>
          <a:stretch>
            <a:fillRect/>
          </a:stretch>
        </p:blipFill>
        <p:spPr bwMode="auto">
          <a:xfrm>
            <a:off x="399011" y="282633"/>
            <a:ext cx="7015942" cy="6284421"/>
          </a:xfrm>
          <a:prstGeom prst="rect">
            <a:avLst/>
          </a:prstGeom>
          <a:noFill/>
        </p:spPr>
      </p:pic>
      <p:pic>
        <p:nvPicPr>
          <p:cNvPr id="7170" name="Picture 2" descr="C:\Users\ASHOK RAJ\Desktop\14.jpg"/>
          <p:cNvPicPr>
            <a:picLocks noChangeAspect="1" noChangeArrowheads="1"/>
          </p:cNvPicPr>
          <p:nvPr/>
        </p:nvPicPr>
        <p:blipFill>
          <a:blip r:embed="rId3"/>
          <a:srcRect/>
          <a:stretch>
            <a:fillRect/>
          </a:stretch>
        </p:blipFill>
        <p:spPr bwMode="auto">
          <a:xfrm>
            <a:off x="7379712" y="432262"/>
            <a:ext cx="4307984" cy="593528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600" b="1" dirty="0" smtClean="0">
                <a:solidFill>
                  <a:srgbClr val="0000CC"/>
                </a:solidFill>
                <a:latin typeface="Adobe Caslon Pro Bold" panose="0205070206050A020403" pitchFamily="18" charset="0"/>
              </a:rPr>
              <a:t>Thank you</a:t>
            </a:r>
            <a:endParaRPr lang="en-IN" sz="9600" b="1" dirty="0">
              <a:solidFill>
                <a:srgbClr val="0000CC"/>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3769" y="0"/>
            <a:ext cx="10940716" cy="6858000"/>
          </a:xfrm>
        </p:spPr>
        <p:txBody>
          <a:bodyPr>
            <a:noAutofit/>
          </a:bodyPr>
          <a:lstStyle/>
          <a:p>
            <a:endParaRPr lang="en-US" sz="2800" b="1" dirty="0" smtClean="0"/>
          </a:p>
          <a:p>
            <a:endParaRPr lang="en-US" b="1" dirty="0"/>
          </a:p>
        </p:txBody>
      </p:sp>
      <p:sp>
        <p:nvSpPr>
          <p:cNvPr id="3" name="Rectangle 2"/>
          <p:cNvSpPr/>
          <p:nvPr/>
        </p:nvSpPr>
        <p:spPr>
          <a:xfrm>
            <a:off x="565266" y="648393"/>
            <a:ext cx="7198822" cy="6370975"/>
          </a:xfrm>
          <a:prstGeom prst="rect">
            <a:avLst/>
          </a:prstGeom>
        </p:spPr>
        <p:txBody>
          <a:bodyPr wrap="square">
            <a:spAutoFit/>
          </a:bodyPr>
          <a:lstStyle/>
          <a:p>
            <a:r>
              <a:rPr lang="en-US" sz="2400" b="1" dirty="0" smtClean="0">
                <a:solidFill>
                  <a:srgbClr val="FF0000"/>
                </a:solidFill>
              </a:rPr>
              <a:t>What are the five fundamental factors of soil formation?</a:t>
            </a:r>
          </a:p>
          <a:p>
            <a:pPr fontAlgn="t"/>
            <a:r>
              <a:rPr lang="en-US" sz="2400" b="1" dirty="0" smtClean="0"/>
              <a:t>The evolution of soils and their properties is called soil formation, and </a:t>
            </a:r>
            <a:r>
              <a:rPr lang="en-US" sz="2400" b="1" dirty="0" err="1" smtClean="0"/>
              <a:t>pedologists</a:t>
            </a:r>
            <a:r>
              <a:rPr lang="en-US" sz="2400" b="1" dirty="0" smtClean="0"/>
              <a:t> have identified five fundamental soil formation processes that influence soil properties. These five “state factors” are parent material, topography, climate, organisms, and time. Parent material is the initial state of the solid matter making up a soil.</a:t>
            </a:r>
          </a:p>
          <a:p>
            <a:r>
              <a:rPr lang="en-US" sz="2400" b="1" dirty="0" smtClean="0">
                <a:solidFill>
                  <a:srgbClr val="FF0000"/>
                </a:solidFill>
              </a:rPr>
              <a:t>How are soils formed?</a:t>
            </a:r>
          </a:p>
          <a:p>
            <a:pPr fontAlgn="t"/>
            <a:r>
              <a:rPr lang="en-US" sz="2400" b="1" dirty="0" smtClean="0"/>
              <a:t>Primarily soils are formed from rocks through physical and chemical weathering. If weathered rock material remains over a parent rock then the soils are known as Residual soils. If weathered material is transported and deposited at some other location then the soils are called Transported Soil.</a:t>
            </a:r>
          </a:p>
          <a:p>
            <a:pPr fontAlgn="t"/>
            <a:endParaRPr lang="en-US" sz="2400" b="1" dirty="0"/>
          </a:p>
        </p:txBody>
      </p:sp>
      <p:pic>
        <p:nvPicPr>
          <p:cNvPr id="29698" name="Picture 2" descr="C:\Users\ASHOK RAJ\Desktop\MEANING 2.jpg"/>
          <p:cNvPicPr>
            <a:picLocks noChangeAspect="1" noChangeArrowheads="1"/>
          </p:cNvPicPr>
          <p:nvPr/>
        </p:nvPicPr>
        <p:blipFill>
          <a:blip r:embed="rId2"/>
          <a:srcRect/>
          <a:stretch>
            <a:fillRect/>
          </a:stretch>
        </p:blipFill>
        <p:spPr bwMode="auto">
          <a:xfrm>
            <a:off x="7547956" y="1"/>
            <a:ext cx="4644044"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descr="C:\Users\ASHOK RAJ\Desktop\111.jpg"/>
          <p:cNvPicPr>
            <a:picLocks noChangeAspect="1" noChangeArrowheads="1"/>
          </p:cNvPicPr>
          <p:nvPr/>
        </p:nvPicPr>
        <p:blipFill>
          <a:blip r:embed="rId2"/>
          <a:srcRect/>
          <a:stretch>
            <a:fillRect/>
          </a:stretch>
        </p:blipFill>
        <p:spPr bwMode="auto">
          <a:xfrm>
            <a:off x="465513" y="432261"/>
            <a:ext cx="11205556" cy="601841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232" y="625641"/>
            <a:ext cx="10523621" cy="5614737"/>
          </a:xfrm>
        </p:spPr>
        <p:txBody>
          <a:bodyPr>
            <a:normAutofit/>
          </a:bodyPr>
          <a:lstStyle/>
          <a:p>
            <a:r>
              <a:rPr lang="en-US" dirty="0" smtClean="0"/>
              <a:t/>
            </a:r>
            <a:br>
              <a:rPr lang="en-US" dirty="0" smtClean="0"/>
            </a:br>
            <a:endParaRPr lang="en-US" dirty="0"/>
          </a:p>
        </p:txBody>
      </p:sp>
      <p:sp>
        <p:nvSpPr>
          <p:cNvPr id="4" name="Rectangle 3"/>
          <p:cNvSpPr/>
          <p:nvPr/>
        </p:nvSpPr>
        <p:spPr>
          <a:xfrm>
            <a:off x="615142" y="365760"/>
            <a:ext cx="7398327" cy="5909310"/>
          </a:xfrm>
          <a:prstGeom prst="rect">
            <a:avLst/>
          </a:prstGeom>
        </p:spPr>
        <p:txBody>
          <a:bodyPr wrap="square">
            <a:spAutoFit/>
          </a:bodyPr>
          <a:lstStyle/>
          <a:p>
            <a:endParaRPr lang="en-US" sz="2400" b="1" dirty="0" smtClean="0"/>
          </a:p>
          <a:p>
            <a:r>
              <a:rPr lang="en-US" sz="2400" b="1" dirty="0" smtClean="0">
                <a:solidFill>
                  <a:srgbClr val="FF0000"/>
                </a:solidFill>
              </a:rPr>
              <a:t>What is the process of soil formation called?</a:t>
            </a:r>
          </a:p>
          <a:p>
            <a:pPr fontAlgn="t"/>
            <a:r>
              <a:rPr lang="en-US" sz="2400" b="1" dirty="0" smtClean="0"/>
              <a:t>The soil formation process is termed '</a:t>
            </a:r>
            <a:r>
              <a:rPr lang="en-US" sz="2400" b="1" dirty="0" err="1" smtClean="0"/>
              <a:t>pedogenesis</a:t>
            </a:r>
            <a:r>
              <a:rPr lang="en-US" sz="2400" b="1" dirty="0" smtClean="0"/>
              <a:t>'. Climatic conditions are important factors affecting both the form and rate of physical and chemical weathering of the parent material.</a:t>
            </a:r>
          </a:p>
          <a:p>
            <a:endParaRPr lang="en-US" sz="2400" b="1" dirty="0" smtClean="0"/>
          </a:p>
          <a:p>
            <a:r>
              <a:rPr lang="en-US" sz="2400" b="1" dirty="0" smtClean="0">
                <a:solidFill>
                  <a:srgbClr val="FF0000"/>
                </a:solidFill>
              </a:rPr>
              <a:t>What factors affect the formation of soil?</a:t>
            </a:r>
          </a:p>
          <a:p>
            <a:pPr fontAlgn="t"/>
            <a:r>
              <a:rPr lang="en-US" sz="2400" b="1" dirty="0" smtClean="0"/>
              <a:t>In addition to the soil parent material, soil formation is also dependent upon other prevailing processes affecting soil formation. The soil formation process is termed '</a:t>
            </a:r>
            <a:r>
              <a:rPr lang="en-US" sz="2400" b="1" dirty="0" err="1" smtClean="0"/>
              <a:t>pedogenesis</a:t>
            </a:r>
            <a:r>
              <a:rPr lang="en-US" sz="2400" b="1" dirty="0" smtClean="0"/>
              <a:t>'. Climatic conditions are important factors affecting both the form and rate of physical and chemical weathering of the parent material.</a:t>
            </a:r>
          </a:p>
          <a:p>
            <a:pPr fontAlgn="t"/>
            <a:endParaRPr lang="en-US" dirty="0"/>
          </a:p>
        </p:txBody>
      </p:sp>
      <p:pic>
        <p:nvPicPr>
          <p:cNvPr id="28673" name="Picture 1" descr="C:\Users\ASHOK RAJ\Desktop\1.jpg"/>
          <p:cNvPicPr>
            <a:picLocks noChangeAspect="1" noChangeArrowheads="1"/>
          </p:cNvPicPr>
          <p:nvPr/>
        </p:nvPicPr>
        <p:blipFill>
          <a:blip r:embed="rId2"/>
          <a:srcRect/>
          <a:stretch>
            <a:fillRect/>
          </a:stretch>
        </p:blipFill>
        <p:spPr bwMode="auto">
          <a:xfrm>
            <a:off x="7930342" y="1"/>
            <a:ext cx="4261658" cy="3142210"/>
          </a:xfrm>
          <a:prstGeom prst="rect">
            <a:avLst/>
          </a:prstGeom>
          <a:noFill/>
        </p:spPr>
      </p:pic>
      <p:pic>
        <p:nvPicPr>
          <p:cNvPr id="28674" name="Picture 2" descr="C:\Users\ASHOK RAJ\Desktop\2.jpg"/>
          <p:cNvPicPr>
            <a:picLocks noChangeAspect="1" noChangeArrowheads="1"/>
          </p:cNvPicPr>
          <p:nvPr/>
        </p:nvPicPr>
        <p:blipFill>
          <a:blip r:embed="rId3"/>
          <a:srcRect/>
          <a:stretch>
            <a:fillRect/>
          </a:stretch>
        </p:blipFill>
        <p:spPr bwMode="auto">
          <a:xfrm>
            <a:off x="7797338" y="3192088"/>
            <a:ext cx="4394662" cy="36659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1" y="637003"/>
            <a:ext cx="11154342" cy="5908175"/>
          </a:xfrm>
        </p:spPr>
        <p:txBody>
          <a:bodyPr>
            <a:noAutofit/>
          </a:bodyPr>
          <a:lstStyle/>
          <a:p>
            <a:endParaRPr lang="en-US" sz="2800" dirty="0" smtClean="0"/>
          </a:p>
          <a:p>
            <a:endParaRPr lang="en-US" sz="2800" b="1" dirty="0"/>
          </a:p>
        </p:txBody>
      </p:sp>
      <p:sp>
        <p:nvSpPr>
          <p:cNvPr id="4" name="Rectangle 3"/>
          <p:cNvSpPr/>
          <p:nvPr/>
        </p:nvSpPr>
        <p:spPr>
          <a:xfrm>
            <a:off x="787791" y="633046"/>
            <a:ext cx="10705514" cy="2677656"/>
          </a:xfrm>
          <a:prstGeom prst="rect">
            <a:avLst/>
          </a:prstGeom>
        </p:spPr>
        <p:txBody>
          <a:bodyPr wrap="square">
            <a:spAutoFit/>
          </a:bodyPr>
          <a:lstStyle/>
          <a:p>
            <a:pPr fontAlgn="base"/>
            <a:endParaRPr lang="en-US" sz="2000" dirty="0" smtClean="0"/>
          </a:p>
          <a:p>
            <a:pPr fontAlgn="base"/>
            <a:endParaRPr lang="en-US" sz="2000" dirty="0" smtClean="0"/>
          </a:p>
          <a:p>
            <a:pPr fontAlgn="base"/>
            <a:endParaRPr lang="en-US" sz="2000"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smtClean="0"/>
          </a:p>
          <a:p>
            <a:pPr fontAlgn="base"/>
            <a:endParaRPr lang="en-US" dirty="0"/>
          </a:p>
        </p:txBody>
      </p:sp>
      <p:sp>
        <p:nvSpPr>
          <p:cNvPr id="5" name="Rectangle 4"/>
          <p:cNvSpPr/>
          <p:nvPr/>
        </p:nvSpPr>
        <p:spPr>
          <a:xfrm>
            <a:off x="3048000" y="2967335"/>
            <a:ext cx="6096000" cy="646331"/>
          </a:xfrm>
          <a:prstGeom prst="rect">
            <a:avLst/>
          </a:prstGeom>
        </p:spPr>
        <p:txBody>
          <a:bodyPr>
            <a:spAutoFit/>
          </a:bodyPr>
          <a:lstStyle/>
          <a:p>
            <a:endParaRPr lang="en-US" dirty="0" smtClean="0"/>
          </a:p>
          <a:p>
            <a:endParaRPr lang="en-US" dirty="0"/>
          </a:p>
        </p:txBody>
      </p:sp>
      <p:sp>
        <p:nvSpPr>
          <p:cNvPr id="6" name="Rectangle 5"/>
          <p:cNvSpPr/>
          <p:nvPr/>
        </p:nvSpPr>
        <p:spPr>
          <a:xfrm>
            <a:off x="759655" y="689318"/>
            <a:ext cx="10747717" cy="523220"/>
          </a:xfrm>
          <a:prstGeom prst="rect">
            <a:avLst/>
          </a:prstGeom>
        </p:spPr>
        <p:txBody>
          <a:bodyPr wrap="square">
            <a:spAutoFit/>
          </a:bodyPr>
          <a:lstStyle/>
          <a:p>
            <a:r>
              <a:rPr lang="en-US" sz="2800" b="1" dirty="0" smtClean="0">
                <a:solidFill>
                  <a:srgbClr val="FF0000"/>
                </a:solidFill>
              </a:rPr>
              <a:t>   </a:t>
            </a:r>
            <a:endParaRPr lang="en-US" sz="2800" b="1" dirty="0"/>
          </a:p>
        </p:txBody>
      </p:sp>
      <p:sp>
        <p:nvSpPr>
          <p:cNvPr id="7" name="Rectangle 6"/>
          <p:cNvSpPr/>
          <p:nvPr/>
        </p:nvSpPr>
        <p:spPr>
          <a:xfrm>
            <a:off x="731519" y="648393"/>
            <a:ext cx="10773295" cy="5909310"/>
          </a:xfrm>
          <a:prstGeom prst="rect">
            <a:avLst/>
          </a:prstGeom>
        </p:spPr>
        <p:txBody>
          <a:bodyPr wrap="square">
            <a:spAutoFit/>
          </a:bodyPr>
          <a:lstStyle/>
          <a:p>
            <a:r>
              <a:rPr lang="en-US" sz="2400" b="1" dirty="0" err="1" smtClean="0">
                <a:solidFill>
                  <a:srgbClr val="FF0000"/>
                </a:solidFill>
              </a:rPr>
              <a:t>SoilFormation</a:t>
            </a:r>
            <a:r>
              <a:rPr lang="en-US" sz="2400" b="1" dirty="0" smtClean="0">
                <a:solidFill>
                  <a:srgbClr val="FF0000"/>
                </a:solidFill>
              </a:rPr>
              <a:t>:</a:t>
            </a:r>
          </a:p>
          <a:p>
            <a:r>
              <a:rPr lang="en-US" sz="2400" b="1" dirty="0" smtClean="0"/>
              <a:t>As stated at the beginning of this article, soils evolve under the action of biological, climatic, geologic, and topographic influences. The evolution of soils and their properties is called soil formation, and </a:t>
            </a:r>
            <a:r>
              <a:rPr lang="en-US" sz="2400" b="1" dirty="0" err="1" smtClean="0"/>
              <a:t>pedologists</a:t>
            </a:r>
            <a:r>
              <a:rPr lang="en-US" sz="2400" b="1" dirty="0" smtClean="0"/>
              <a:t> have identified five fundamental soil formation processes that influence soil properties. These five “state factors” are parent material, </a:t>
            </a:r>
            <a:r>
              <a:rPr lang="en-US" sz="2400" b="1" dirty="0" smtClean="0">
                <a:hlinkClick r:id="rId2"/>
              </a:rPr>
              <a:t>topography</a:t>
            </a:r>
            <a:r>
              <a:rPr lang="en-US" sz="2400" b="1" dirty="0" smtClean="0"/>
              <a:t>, </a:t>
            </a:r>
            <a:r>
              <a:rPr lang="en-US" sz="2400" b="1" dirty="0" smtClean="0">
                <a:hlinkClick r:id="rId3"/>
              </a:rPr>
              <a:t>climate</a:t>
            </a:r>
            <a:r>
              <a:rPr lang="en-US" sz="2400" b="1" dirty="0" smtClean="0"/>
              <a:t>, organisms, and time.</a:t>
            </a:r>
          </a:p>
          <a:p>
            <a:endParaRPr lang="en-US" sz="2400" b="1" dirty="0" smtClean="0"/>
          </a:p>
          <a:p>
            <a:r>
              <a:rPr lang="en-US" sz="2400" b="1" dirty="0" smtClean="0">
                <a:solidFill>
                  <a:srgbClr val="FF0000"/>
                </a:solidFill>
              </a:rPr>
              <a:t>Parent Material:</a:t>
            </a:r>
          </a:p>
          <a:p>
            <a:r>
              <a:rPr lang="en-US" sz="2400" b="1" dirty="0" smtClean="0"/>
              <a:t>Parent material is the initial state of the solid matter making up a soil. It can consist of consolidated rocks, and it can also include unconsolidated deposits such as river </a:t>
            </a:r>
            <a:r>
              <a:rPr lang="en-US" sz="2400" b="1" dirty="0" smtClean="0">
                <a:hlinkClick r:id="rId4"/>
              </a:rPr>
              <a:t>alluvium</a:t>
            </a:r>
            <a:r>
              <a:rPr lang="en-US" sz="2400" b="1" dirty="0" smtClean="0"/>
              <a:t>, lake or marine sediments, </a:t>
            </a:r>
            <a:r>
              <a:rPr lang="en-US" sz="2400" b="1" dirty="0" smtClean="0">
                <a:hlinkClick r:id="rId5"/>
              </a:rPr>
              <a:t>glacial tills</a:t>
            </a:r>
            <a:r>
              <a:rPr lang="en-US" sz="2400" b="1" dirty="0" smtClean="0"/>
              <a:t>, </a:t>
            </a:r>
            <a:r>
              <a:rPr lang="en-US" sz="2400" b="1" dirty="0" smtClean="0">
                <a:hlinkClick r:id="rId6"/>
              </a:rPr>
              <a:t>loess</a:t>
            </a:r>
            <a:r>
              <a:rPr lang="en-US" sz="2400" b="1" dirty="0" smtClean="0"/>
              <a:t> (silt-sized, wind-deposited particles), volcanic ash, and organic matter (such as accumulations in </a:t>
            </a:r>
            <a:r>
              <a:rPr lang="en-US" sz="2400" b="1" dirty="0" smtClean="0">
                <a:hlinkClick r:id="rId7"/>
              </a:rPr>
              <a:t>swamps</a:t>
            </a:r>
            <a:r>
              <a:rPr lang="en-US" sz="2400" b="1" dirty="0" smtClean="0"/>
              <a:t> or </a:t>
            </a:r>
            <a:r>
              <a:rPr lang="en-US" sz="2400" b="1" dirty="0" smtClean="0">
                <a:hlinkClick r:id="rId8"/>
              </a:rPr>
              <a:t>bogs</a:t>
            </a:r>
            <a:r>
              <a:rPr lang="en-US" sz="2400" b="1" dirty="0" smtClean="0"/>
              <a:t>). Parent materials influence soil formation through their mineralogical </a:t>
            </a:r>
            <a:r>
              <a:rPr lang="en-US" sz="2400" b="1" dirty="0" smtClean="0">
                <a:hlinkClick r:id="rId9"/>
              </a:rPr>
              <a:t>composition</a:t>
            </a:r>
            <a:r>
              <a:rPr lang="en-US" sz="2400" b="1" dirty="0" smtClean="0"/>
              <a:t>, their texture, and their stratification (occurrence in layers).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452" y="450165"/>
            <a:ext cx="10888394" cy="5809957"/>
          </a:xfrm>
        </p:spPr>
        <p:txBody>
          <a:bodyPr>
            <a:normAutofit/>
          </a:bodyPr>
          <a:lstStyle/>
          <a:p>
            <a:endParaRPr lang="en-US" sz="2800" dirty="0" smtClean="0"/>
          </a:p>
          <a:p>
            <a:endParaRPr lang="en-US" sz="3400" b="1" dirty="0" smtClean="0"/>
          </a:p>
          <a:p>
            <a:endParaRPr lang="en-US" sz="2800" b="1" dirty="0" smtClean="0">
              <a:solidFill>
                <a:srgbClr val="FF0000"/>
              </a:solidFill>
            </a:endParaRPr>
          </a:p>
        </p:txBody>
      </p:sp>
      <p:sp>
        <p:nvSpPr>
          <p:cNvPr id="7" name="Rectangle 6"/>
          <p:cNvSpPr/>
          <p:nvPr/>
        </p:nvSpPr>
        <p:spPr>
          <a:xfrm>
            <a:off x="698269" y="465514"/>
            <a:ext cx="7481455" cy="6001643"/>
          </a:xfrm>
          <a:prstGeom prst="rect">
            <a:avLst/>
          </a:prstGeom>
        </p:spPr>
        <p:txBody>
          <a:bodyPr wrap="square">
            <a:spAutoFit/>
          </a:bodyPr>
          <a:lstStyle/>
          <a:p>
            <a:r>
              <a:rPr lang="en-US" dirty="0" smtClean="0"/>
              <a:t> </a:t>
            </a:r>
            <a:r>
              <a:rPr lang="en-US" sz="2400" b="1" dirty="0" smtClean="0"/>
              <a:t>Dark-</a:t>
            </a:r>
            <a:r>
              <a:rPr lang="en-US" sz="2400" b="1" dirty="0" err="1" smtClean="0"/>
              <a:t>coloured</a:t>
            </a:r>
            <a:r>
              <a:rPr lang="en-US" sz="2400" b="1" dirty="0" smtClean="0"/>
              <a:t> ferromagnesian (iron- and magnesium-containing) rocks, for example, can produce soils with a high content of </a:t>
            </a:r>
            <a:r>
              <a:rPr lang="en-US" sz="2400" b="1" dirty="0" smtClean="0">
                <a:hlinkClick r:id="rId2"/>
              </a:rPr>
              <a:t>iron</a:t>
            </a:r>
            <a:r>
              <a:rPr lang="en-US" sz="2400" b="1" dirty="0" smtClean="0"/>
              <a:t> </a:t>
            </a:r>
            <a:r>
              <a:rPr lang="en-US" sz="2400" b="1" dirty="0" smtClean="0">
                <a:hlinkClick r:id="rId3"/>
              </a:rPr>
              <a:t>compounds</a:t>
            </a:r>
            <a:r>
              <a:rPr lang="en-US" sz="2400" b="1" dirty="0" smtClean="0"/>
              <a:t> and of </a:t>
            </a:r>
            <a:r>
              <a:rPr lang="en-US" sz="2400" b="1" dirty="0" smtClean="0">
                <a:hlinkClick r:id="rId4"/>
              </a:rPr>
              <a:t>clay</a:t>
            </a:r>
            <a:r>
              <a:rPr lang="en-US" sz="2400" b="1" dirty="0" smtClean="0"/>
              <a:t> minerals in the </a:t>
            </a:r>
            <a:r>
              <a:rPr lang="en-US" sz="2400" b="1" dirty="0" smtClean="0">
                <a:hlinkClick r:id="rId5"/>
              </a:rPr>
              <a:t>kaolin</a:t>
            </a:r>
            <a:r>
              <a:rPr lang="en-US" sz="2400" b="1" dirty="0" smtClean="0"/>
              <a:t> or </a:t>
            </a:r>
            <a:r>
              <a:rPr lang="en-US" sz="2400" b="1" dirty="0" err="1" smtClean="0">
                <a:hlinkClick r:id="rId6"/>
              </a:rPr>
              <a:t>smectite</a:t>
            </a:r>
            <a:r>
              <a:rPr lang="en-US" sz="2400" b="1" dirty="0" smtClean="0"/>
              <a:t> groups, whereas light-</a:t>
            </a:r>
            <a:r>
              <a:rPr lang="en-US" sz="2400" b="1" dirty="0" err="1" smtClean="0"/>
              <a:t>coloured</a:t>
            </a:r>
            <a:r>
              <a:rPr lang="en-US" sz="2400" b="1" dirty="0" smtClean="0"/>
              <a:t> siliceous (silica-containing) rocks tend to produce soils that are low in iron compounds and that contain clay minerals in the </a:t>
            </a:r>
            <a:r>
              <a:rPr lang="en-US" sz="2400" b="1" dirty="0" err="1" smtClean="0">
                <a:hlinkClick r:id="rId7"/>
              </a:rPr>
              <a:t>illite</a:t>
            </a:r>
            <a:r>
              <a:rPr lang="en-US" sz="2400" b="1" dirty="0" smtClean="0"/>
              <a:t> or </a:t>
            </a:r>
            <a:r>
              <a:rPr lang="en-US" sz="2400" b="1" dirty="0" smtClean="0">
                <a:hlinkClick r:id="rId6"/>
              </a:rPr>
              <a:t>vermiculite</a:t>
            </a:r>
            <a:r>
              <a:rPr lang="en-US" sz="2400" b="1" dirty="0" smtClean="0"/>
              <a:t> groups. The coarse texture of granitic rocks leads to a coarse, loamy soil texture and promotes the development of </a:t>
            </a:r>
            <a:r>
              <a:rPr lang="en-US" sz="2400" b="1" dirty="0" smtClean="0">
                <a:hlinkClick r:id="rId8"/>
              </a:rPr>
              <a:t>horizons</a:t>
            </a:r>
            <a:r>
              <a:rPr lang="en-US" sz="2400" b="1" dirty="0" smtClean="0"/>
              <a:t> (the leached lower regions of the topmost soil layer). The fine texture of basaltic rocks, on the other hand, yields soils with a </a:t>
            </a:r>
            <a:r>
              <a:rPr lang="en-US" sz="2400" b="1" dirty="0" smtClean="0">
                <a:hlinkClick r:id="rId9"/>
              </a:rPr>
              <a:t>loam</a:t>
            </a:r>
            <a:r>
              <a:rPr lang="en-US" sz="2400" b="1" dirty="0" smtClean="0"/>
              <a:t> or clay-loam texture and hinders the development of E horizons. Because </a:t>
            </a:r>
            <a:r>
              <a:rPr lang="en-US" sz="2400" b="1" dirty="0" smtClean="0">
                <a:hlinkClick r:id="rId10"/>
              </a:rPr>
              <a:t>water</a:t>
            </a:r>
            <a:r>
              <a:rPr lang="en-US" sz="2400" b="1" dirty="0" smtClean="0"/>
              <a:t> </a:t>
            </a:r>
            <a:r>
              <a:rPr lang="en-US" sz="2400" b="1" dirty="0" smtClean="0">
                <a:hlinkClick r:id="rId11"/>
              </a:rPr>
              <a:t>percolates</a:t>
            </a:r>
            <a:r>
              <a:rPr lang="en-US" sz="2400" b="1" dirty="0" smtClean="0"/>
              <a:t> to greater depths and drains more easily through soils with coarse texture, clearly defined E horizons tend to develop more fully on coarse parent material.</a:t>
            </a:r>
            <a:endParaRPr lang="en-US" sz="2400" b="1" dirty="0"/>
          </a:p>
        </p:txBody>
      </p:sp>
      <p:pic>
        <p:nvPicPr>
          <p:cNvPr id="26629" name="Picture 5" descr="C:\Users\ASHOK RAJ\Desktop\1.1.jpg"/>
          <p:cNvPicPr>
            <a:picLocks noChangeAspect="1" noChangeArrowheads="1"/>
          </p:cNvPicPr>
          <p:nvPr/>
        </p:nvPicPr>
        <p:blipFill>
          <a:blip r:embed="rId12"/>
          <a:srcRect/>
          <a:stretch>
            <a:fillRect/>
          </a:stretch>
        </p:blipFill>
        <p:spPr bwMode="auto">
          <a:xfrm>
            <a:off x="8096596" y="0"/>
            <a:ext cx="4095404" cy="2992582"/>
          </a:xfrm>
          <a:prstGeom prst="rect">
            <a:avLst/>
          </a:prstGeom>
          <a:noFill/>
        </p:spPr>
      </p:pic>
      <p:pic>
        <p:nvPicPr>
          <p:cNvPr id="26630" name="Picture 6" descr="C:\Users\ASHOK RAJ\Desktop\11.jpg"/>
          <p:cNvPicPr>
            <a:picLocks noChangeAspect="1" noChangeArrowheads="1"/>
          </p:cNvPicPr>
          <p:nvPr/>
        </p:nvPicPr>
        <p:blipFill>
          <a:blip r:embed="rId13"/>
          <a:srcRect/>
          <a:stretch>
            <a:fillRect/>
          </a:stretch>
        </p:blipFill>
        <p:spPr bwMode="auto">
          <a:xfrm>
            <a:off x="8113222" y="3009207"/>
            <a:ext cx="4078778" cy="384879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5431" y="0"/>
            <a:ext cx="11020927" cy="6857999"/>
          </a:xfrm>
        </p:spPr>
        <p:txBody>
          <a:bodyPr>
            <a:normAutofit/>
          </a:bodyPr>
          <a:lstStyle/>
          <a:p>
            <a:endParaRPr lang="en-US" dirty="0" smtClean="0"/>
          </a:p>
          <a:p>
            <a:endParaRPr lang="en-US" dirty="0" smtClean="0"/>
          </a:p>
        </p:txBody>
      </p:sp>
      <p:sp>
        <p:nvSpPr>
          <p:cNvPr id="3" name="Rectangle 2"/>
          <p:cNvSpPr/>
          <p:nvPr/>
        </p:nvSpPr>
        <p:spPr>
          <a:xfrm>
            <a:off x="814647" y="465514"/>
            <a:ext cx="10640291" cy="6001643"/>
          </a:xfrm>
          <a:prstGeom prst="rect">
            <a:avLst/>
          </a:prstGeom>
        </p:spPr>
        <p:txBody>
          <a:bodyPr wrap="square">
            <a:spAutoFit/>
          </a:bodyPr>
          <a:lstStyle/>
          <a:p>
            <a:r>
              <a:rPr lang="en-US" sz="2400" b="1" dirty="0" smtClean="0">
                <a:solidFill>
                  <a:srgbClr val="FF0000"/>
                </a:solidFill>
              </a:rPr>
              <a:t>Topography:</a:t>
            </a:r>
          </a:p>
          <a:p>
            <a:r>
              <a:rPr lang="en-US" sz="2400" b="1" dirty="0" smtClean="0">
                <a:solidFill>
                  <a:srgbClr val="FF0000"/>
                </a:solidFill>
              </a:rPr>
              <a:t>Topography, </a:t>
            </a:r>
            <a:r>
              <a:rPr lang="en-US" sz="2400" b="1" dirty="0" smtClean="0"/>
              <a:t>when considered as a soil-forming factor, includes the following: the geologic structural characteristics of elevation above mean </a:t>
            </a:r>
            <a:r>
              <a:rPr lang="en-US" sz="2400" b="1" dirty="0" smtClean="0">
                <a:hlinkClick r:id="rId2"/>
              </a:rPr>
              <a:t>sea level</a:t>
            </a:r>
            <a:r>
              <a:rPr lang="en-US" sz="2400" b="1" dirty="0" smtClean="0"/>
              <a:t>, aspect (the compass orientation of a landform), slope configuration (i.e., either convex or concave), and relative position on a slope (that is, from the toe to the summit). Topography influences the way the </a:t>
            </a:r>
            <a:r>
              <a:rPr lang="en-US" sz="2400" b="1" dirty="0" smtClean="0">
                <a:hlinkClick r:id="rId3"/>
              </a:rPr>
              <a:t>hydrologic cycle</a:t>
            </a:r>
            <a:r>
              <a:rPr lang="en-US" sz="2400" b="1" dirty="0" smtClean="0"/>
              <a:t> affects earth material, principally with respect to </a:t>
            </a:r>
            <a:r>
              <a:rPr lang="en-US" sz="2400" b="1" dirty="0" smtClean="0">
                <a:hlinkClick r:id="rId4"/>
              </a:rPr>
              <a:t>runoff</a:t>
            </a:r>
            <a:r>
              <a:rPr lang="en-US" sz="2400" b="1" dirty="0" smtClean="0"/>
              <a:t> processes and </a:t>
            </a:r>
            <a:r>
              <a:rPr lang="en-US" sz="2400" b="1" dirty="0" err="1" smtClean="0">
                <a:hlinkClick r:id="rId5"/>
              </a:rPr>
              <a:t>evapotranspiration</a:t>
            </a:r>
            <a:r>
              <a:rPr lang="en-US" sz="2400" b="1" dirty="0" smtClean="0"/>
              <a:t>. Precipitation may run off the </a:t>
            </a:r>
            <a:r>
              <a:rPr lang="en-US" sz="2400" b="1" dirty="0" smtClean="0">
                <a:hlinkClick r:id="rId6"/>
              </a:rPr>
              <a:t>land</a:t>
            </a:r>
            <a:r>
              <a:rPr lang="en-US" sz="2400" b="1" dirty="0" smtClean="0"/>
              <a:t> surface, causing soil </a:t>
            </a:r>
            <a:r>
              <a:rPr lang="en-US" sz="2400" b="1" dirty="0" smtClean="0">
                <a:hlinkClick r:id="rId7"/>
              </a:rPr>
              <a:t>erosion</a:t>
            </a:r>
            <a:r>
              <a:rPr lang="en-US" sz="2400" b="1" dirty="0" smtClean="0"/>
              <a:t>, or it may </a:t>
            </a:r>
            <a:r>
              <a:rPr lang="en-US" sz="2400" b="1" dirty="0" smtClean="0">
                <a:hlinkClick r:id="rId8"/>
              </a:rPr>
              <a:t>percolate</a:t>
            </a:r>
            <a:r>
              <a:rPr lang="en-US" sz="2400" b="1" dirty="0" smtClean="0"/>
              <a:t> into soil profiles and become part of subsurface runoff, which eventually makes its way into the stream system. </a:t>
            </a:r>
          </a:p>
          <a:p>
            <a:endParaRPr lang="en-US" sz="2400" b="1" dirty="0" smtClean="0"/>
          </a:p>
          <a:p>
            <a:r>
              <a:rPr lang="en-US" sz="2400" b="1" dirty="0" smtClean="0"/>
              <a:t>    Erosive runoff is most likely on a convex slope just below the summit, whereas lateral subsurface runoff tends to cause an accumulation of soluble or suspended matter near the </a:t>
            </a:r>
            <a:r>
              <a:rPr lang="en-US" sz="2400" b="1" dirty="0" err="1" smtClean="0"/>
              <a:t>toeslope</a:t>
            </a:r>
            <a:r>
              <a:rPr lang="en-US" sz="2400" b="1" dirty="0" smtClean="0"/>
              <a:t>. The conversion of </a:t>
            </a:r>
            <a:r>
              <a:rPr lang="en-US" sz="2400" b="1" dirty="0" smtClean="0">
                <a:hlinkClick r:id="rId9"/>
              </a:rPr>
              <a:t>precipitation</a:t>
            </a:r>
            <a:r>
              <a:rPr lang="en-US" sz="2400" b="1" dirty="0" smtClean="0"/>
              <a:t> into </a:t>
            </a:r>
            <a:r>
              <a:rPr lang="en-US" sz="2400" b="1" dirty="0" err="1" smtClean="0"/>
              <a:t>evapotranspiration</a:t>
            </a:r>
            <a:r>
              <a:rPr lang="en-US" sz="2400" b="1" dirty="0" smtClean="0"/>
              <a:t> is </a:t>
            </a:r>
            <a:r>
              <a:rPr lang="en-US" sz="2400" b="1" dirty="0" err="1" smtClean="0"/>
              <a:t>favoured</a:t>
            </a:r>
            <a:r>
              <a:rPr lang="en-US" sz="2400" b="1" dirty="0" smtClean="0"/>
              <a:t> by lower elevation and an equatorially facing aspect.</a:t>
            </a:r>
            <a:endParaRPr lang="en-US"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451" y="478302"/>
            <a:ext cx="10761785" cy="1015663"/>
          </a:xfrm>
          <a:prstGeom prst="rect">
            <a:avLst/>
          </a:prstGeom>
        </p:spPr>
        <p:txBody>
          <a:bodyPr wrap="square">
            <a:spAutoFit/>
          </a:bodyPr>
          <a:lstStyle/>
          <a:p>
            <a:endParaRPr lang="en-US" sz="2400" b="1" dirty="0" smtClean="0"/>
          </a:p>
          <a:p>
            <a:endParaRPr lang="en-US" dirty="0" smtClean="0"/>
          </a:p>
          <a:p>
            <a:r>
              <a:rPr lang="en-US" dirty="0" smtClean="0"/>
              <a:t>  </a:t>
            </a:r>
            <a:endParaRPr lang="en-US" dirty="0"/>
          </a:p>
        </p:txBody>
      </p:sp>
      <p:sp>
        <p:nvSpPr>
          <p:cNvPr id="4" name="Rectangle 3"/>
          <p:cNvSpPr/>
          <p:nvPr/>
        </p:nvSpPr>
        <p:spPr>
          <a:xfrm>
            <a:off x="802105" y="529389"/>
            <a:ext cx="6336632" cy="984885"/>
          </a:xfrm>
          <a:prstGeom prst="rect">
            <a:avLst/>
          </a:prstGeom>
        </p:spPr>
        <p:txBody>
          <a:bodyPr wrap="square">
            <a:spAutoFit/>
          </a:bodyPr>
          <a:lstStyle/>
          <a:p>
            <a:r>
              <a:rPr lang="en-US" b="1" dirty="0" smtClean="0"/>
              <a:t>    </a:t>
            </a:r>
          </a:p>
          <a:p>
            <a:r>
              <a:rPr lang="en-US" sz="2000" dirty="0" smtClean="0"/>
              <a:t/>
            </a:r>
            <a:br>
              <a:rPr lang="en-US" sz="2000" dirty="0" smtClean="0"/>
            </a:br>
            <a:endParaRPr lang="en-US" sz="2000" dirty="0"/>
          </a:p>
        </p:txBody>
      </p:sp>
      <p:sp>
        <p:nvSpPr>
          <p:cNvPr id="6" name="Rectangle 5"/>
          <p:cNvSpPr/>
          <p:nvPr/>
        </p:nvSpPr>
        <p:spPr>
          <a:xfrm>
            <a:off x="770021" y="673767"/>
            <a:ext cx="10700084" cy="461665"/>
          </a:xfrm>
          <a:prstGeom prst="rect">
            <a:avLst/>
          </a:prstGeom>
        </p:spPr>
        <p:txBody>
          <a:bodyPr wrap="square">
            <a:spAutoFit/>
          </a:bodyPr>
          <a:lstStyle/>
          <a:p>
            <a:r>
              <a:rPr lang="en-US" sz="2400" b="1" dirty="0" smtClean="0"/>
              <a:t>      </a:t>
            </a:r>
            <a:endParaRPr lang="en-US" sz="2400" b="1" dirty="0"/>
          </a:p>
        </p:txBody>
      </p:sp>
      <p:sp>
        <p:nvSpPr>
          <p:cNvPr id="5" name="Rectangle 4"/>
          <p:cNvSpPr/>
          <p:nvPr/>
        </p:nvSpPr>
        <p:spPr>
          <a:xfrm>
            <a:off x="681643" y="532015"/>
            <a:ext cx="6417425" cy="5262979"/>
          </a:xfrm>
          <a:prstGeom prst="rect">
            <a:avLst/>
          </a:prstGeom>
        </p:spPr>
        <p:txBody>
          <a:bodyPr wrap="square">
            <a:spAutoFit/>
          </a:bodyPr>
          <a:lstStyle/>
          <a:p>
            <a:r>
              <a:rPr lang="en-US" sz="2000" b="1" dirty="0" smtClean="0">
                <a:solidFill>
                  <a:srgbClr val="FF0000"/>
                </a:solidFill>
              </a:rPr>
              <a:t>Climate:</a:t>
            </a:r>
          </a:p>
          <a:p>
            <a:r>
              <a:rPr lang="en-US" sz="2000" b="1" dirty="0" smtClean="0"/>
              <a:t>The term </a:t>
            </a:r>
            <a:r>
              <a:rPr lang="en-US" sz="2000" b="1" i="1" dirty="0" smtClean="0"/>
              <a:t>climate</a:t>
            </a:r>
            <a:r>
              <a:rPr lang="en-US" sz="2000" b="1" dirty="0" smtClean="0"/>
              <a:t> in </a:t>
            </a:r>
            <a:r>
              <a:rPr lang="en-US" sz="2000" b="1" dirty="0" err="1" smtClean="0">
                <a:hlinkClick r:id="rId2"/>
              </a:rPr>
              <a:t>pedology</a:t>
            </a:r>
            <a:r>
              <a:rPr lang="en-US" sz="2000" b="1" dirty="0" smtClean="0"/>
              <a:t> refers to the characteristics of </a:t>
            </a:r>
            <a:r>
              <a:rPr lang="en-US" sz="2000" b="1" dirty="0" smtClean="0">
                <a:hlinkClick r:id="rId3"/>
              </a:rPr>
              <a:t>weather</a:t>
            </a:r>
            <a:r>
              <a:rPr lang="en-US" sz="2000" b="1" dirty="0" smtClean="0"/>
              <a:t> as they evolve over time scales longer than those necessary for soil properties to develop. These characteristics include </a:t>
            </a:r>
            <a:r>
              <a:rPr lang="en-US" sz="2000" b="1" dirty="0" smtClean="0">
                <a:hlinkClick r:id="rId4"/>
              </a:rPr>
              <a:t>precipitation</a:t>
            </a:r>
            <a:r>
              <a:rPr lang="en-US" sz="2000" b="1" dirty="0" smtClean="0"/>
              <a:t>, temperature, and storm patterns—both their averages and their variation.</a:t>
            </a:r>
          </a:p>
          <a:p>
            <a:r>
              <a:rPr lang="en-US" sz="2000" b="1" dirty="0" smtClean="0"/>
              <a:t>Climate influences soil formation primarily through effects of </a:t>
            </a:r>
            <a:r>
              <a:rPr lang="en-US" sz="2000" b="1" dirty="0" smtClean="0">
                <a:hlinkClick r:id="rId5"/>
              </a:rPr>
              <a:t>water</a:t>
            </a:r>
            <a:r>
              <a:rPr lang="en-US" sz="2000" b="1" dirty="0" smtClean="0"/>
              <a:t> and </a:t>
            </a:r>
            <a:r>
              <a:rPr lang="en-US" sz="2000" b="1" dirty="0" smtClean="0">
                <a:hlinkClick r:id="rId6"/>
              </a:rPr>
              <a:t>solar energy</a:t>
            </a:r>
            <a:r>
              <a:rPr lang="en-US" sz="2000" b="1" dirty="0" smtClean="0"/>
              <a:t>. Water is the solvent in which chemical reactions take place in the soil, and it is essential to the life cycles of soil organisms. Water is also the principal medium for the erosive or </a:t>
            </a:r>
            <a:r>
              <a:rPr lang="en-US" sz="2000" b="1" dirty="0" err="1" smtClean="0"/>
              <a:t>percolative</a:t>
            </a:r>
            <a:r>
              <a:rPr lang="en-US" sz="2000" b="1" dirty="0" smtClean="0"/>
              <a:t> transport of solid particles. The rates at which these water-mediated processes take place are controlled by the amount of </a:t>
            </a:r>
            <a:r>
              <a:rPr lang="en-US" sz="2000" b="1" dirty="0" smtClean="0">
                <a:hlinkClick r:id="rId7"/>
              </a:rPr>
              <a:t>energy</a:t>
            </a:r>
            <a:r>
              <a:rPr lang="en-US" sz="2000" b="1" dirty="0" smtClean="0"/>
              <a:t> available from the sun.</a:t>
            </a:r>
          </a:p>
          <a:p>
            <a:endParaRPr lang="en-US" sz="2400" b="1" dirty="0" smtClean="0"/>
          </a:p>
          <a:p>
            <a:endParaRPr lang="en-US" sz="2400" b="1" dirty="0"/>
          </a:p>
        </p:txBody>
      </p:sp>
      <p:pic>
        <p:nvPicPr>
          <p:cNvPr id="24577" name="Picture 1" descr="C:\Users\ASHOK RAJ\Desktop\9.jpg"/>
          <p:cNvPicPr>
            <a:picLocks noChangeAspect="1" noChangeArrowheads="1"/>
          </p:cNvPicPr>
          <p:nvPr/>
        </p:nvPicPr>
        <p:blipFill>
          <a:blip r:embed="rId8"/>
          <a:srcRect/>
          <a:stretch>
            <a:fillRect/>
          </a:stretch>
        </p:blipFill>
        <p:spPr bwMode="auto">
          <a:xfrm>
            <a:off x="6999316" y="0"/>
            <a:ext cx="5192683"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998</TotalTime>
  <Words>1560</Words>
  <Application>WPS Presentation</Application>
  <PresentationFormat>Custom</PresentationFormat>
  <Paragraphs>146</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Organic</vt:lpstr>
      <vt:lpstr>        APPLIED GEOMORPHOLOGY – External Processes – SOIL FORMATION</vt:lpstr>
      <vt:lpstr>UNIT: II APPLIED GEOMORPHOLOGY  External Processes  - SOIL FORMATION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491</cp:revision>
  <dcterms:created xsi:type="dcterms:W3CDTF">2020-08-03T16:47:00Z</dcterms:created>
  <dcterms:modified xsi:type="dcterms:W3CDTF">2020-12-01T09:00:55Z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