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301" r:id="rId6"/>
    <p:sldId id="346" r:id="rId7"/>
    <p:sldId id="349" r:id="rId8"/>
    <p:sldId id="350" r:id="rId9"/>
    <p:sldId id="348" r:id="rId10"/>
    <p:sldId id="347" r:id="rId11"/>
    <p:sldId id="326" r:id="rId12"/>
    <p:sldId id="344" r:id="rId13"/>
    <p:sldId id="327" r:id="rId14"/>
    <p:sldId id="328" r:id="rId15"/>
    <p:sldId id="329" r:id="rId16"/>
    <p:sldId id="330" r:id="rId17"/>
    <p:sldId id="331" r:id="rId18"/>
    <p:sldId id="332" r:id="rId19"/>
    <p:sldId id="334" r:id="rId20"/>
    <p:sldId id="287" r:id="rId21"/>
    <p:sldId id="322" r:id="rId22"/>
    <p:sldId id="324" r:id="rId23"/>
    <p:sldId id="339" r:id="rId24"/>
    <p:sldId id="370" r:id="rId25"/>
    <p:sldId id="340" r:id="rId26"/>
    <p:sldId id="371" r:id="rId27"/>
    <p:sldId id="341" r:id="rId28"/>
    <p:sldId id="343" r:id="rId29"/>
    <p:sldId id="27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660066"/>
    <a:srgbClr val="0BB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86" y="-96"/>
      </p:cViewPr>
      <p:guideLst>
        <p:guide orient="horz" pos="2118"/>
        <p:guide pos="38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jpeg"/><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jpeg"/><Relationship Id="rId1"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117909"/>
            <a:ext cx="6815669" cy="963619"/>
          </a:xfrm>
          <a:ln>
            <a:solidFill>
              <a:schemeClr val="bg1"/>
            </a:solidFill>
          </a:ln>
        </p:spPr>
        <p:txBody>
          <a:bodyPr/>
          <a:lstStyle/>
          <a:p>
            <a:br>
              <a:rPr lang="en-IN" sz="2000" b="1" dirty="0" smtClean="0">
                <a:solidFill>
                  <a:schemeClr val="accent4">
                    <a:lumMod val="50000"/>
                  </a:schemeClr>
                </a:solidFill>
              </a:rPr>
            </a:br>
            <a:br>
              <a:rPr lang="en-IN" sz="2000" b="1" dirty="0" smtClean="0">
                <a:solidFill>
                  <a:schemeClr val="accent4">
                    <a:lumMod val="50000"/>
                  </a:schemeClr>
                </a:solidFill>
              </a:rPr>
            </a:br>
            <a:br>
              <a:rPr lang="en-IN" sz="2000" b="1" dirty="0">
                <a:solidFill>
                  <a:schemeClr val="accent4">
                    <a:lumMod val="50000"/>
                  </a:schemeClr>
                </a:solidFill>
              </a:rPr>
            </a:br>
            <a:br>
              <a:rPr lang="en-IN" sz="2000" b="1" dirty="0" smtClean="0">
                <a:solidFill>
                  <a:schemeClr val="accent4">
                    <a:lumMod val="50000"/>
                  </a:schemeClr>
                </a:solidFill>
              </a:rPr>
            </a:br>
            <a:br>
              <a:rPr lang="en-IN" sz="2000" b="1" dirty="0">
                <a:solidFill>
                  <a:schemeClr val="accent4">
                    <a:lumMod val="50000"/>
                  </a:schemeClr>
                </a:solidFill>
              </a:rPr>
            </a:br>
            <a:br>
              <a:rPr lang="en-IN" sz="2000" b="1" dirty="0" smtClean="0">
                <a:solidFill>
                  <a:schemeClr val="accent4">
                    <a:lumMod val="50000"/>
                  </a:schemeClr>
                </a:solidFill>
              </a:rPr>
            </a:br>
            <a:br>
              <a:rPr lang="en-IN" sz="2000" b="1" dirty="0">
                <a:solidFill>
                  <a:schemeClr val="accent4">
                    <a:lumMod val="50000"/>
                  </a:schemeClr>
                </a:solidFill>
              </a:rPr>
            </a:br>
            <a:br>
              <a:rPr lang="en-IN" sz="2400" b="1" dirty="0" smtClean="0">
                <a:solidFill>
                  <a:schemeClr val="accent4">
                    <a:lumMod val="50000"/>
                  </a:schemeClr>
                </a:solidFill>
              </a:rPr>
            </a:br>
            <a:br>
              <a:rPr lang="en-US" altLang="en-IN" sz="2400" b="1" dirty="0">
                <a:solidFill>
                  <a:srgbClr val="FF0000"/>
                </a:solidFill>
              </a:rPr>
            </a:br>
            <a:r>
              <a:rPr lang="en-US" altLang="en-IN" sz="2000" b="1" dirty="0">
                <a:solidFill>
                  <a:srgbClr val="FF0066"/>
                </a:solidFill>
              </a:rPr>
              <a:t>APPLIED GEOMORPHOLOGY</a:t>
            </a:r>
            <a:br>
              <a:rPr lang="en-US" altLang="en-IN" sz="2000" b="1" dirty="0">
                <a:solidFill>
                  <a:srgbClr val="FF0066"/>
                </a:solidFill>
              </a:rPr>
            </a:br>
            <a:r>
              <a:rPr lang="en-US" altLang="en-IN" sz="2000" b="1" dirty="0">
                <a:solidFill>
                  <a:srgbClr val="0000CC"/>
                </a:solidFill>
              </a:rPr>
              <a:t>SLOPE DEVELOPMENT THEORIES</a:t>
            </a:r>
            <a:br>
              <a:rPr lang="en-US" altLang="en-IN" sz="2000" b="1" dirty="0">
                <a:solidFill>
                  <a:srgbClr val="0000CC"/>
                </a:solidFill>
              </a:rPr>
            </a:br>
            <a:r>
              <a:rPr lang="en-US" altLang="en-IN" sz="2000" b="1" dirty="0">
                <a:solidFill>
                  <a:srgbClr val="FF0000"/>
                </a:solidFill>
              </a:rPr>
              <a:t>W.M. DAVIS</a:t>
            </a:r>
            <a:endParaRPr lang="en-US" altLang="en-IN" sz="2000" b="1" dirty="0">
              <a:solidFill>
                <a:srgbClr val="FF0000"/>
              </a:solidFill>
            </a:endParaRPr>
          </a:p>
        </p:txBody>
      </p:sp>
      <p:sp>
        <p:nvSpPr>
          <p:cNvPr id="3" name="Subtitle 2"/>
          <p:cNvSpPr>
            <a:spLocks noGrp="1"/>
          </p:cNvSpPr>
          <p:nvPr>
            <p:ph type="subTitle" idx="1"/>
          </p:nvPr>
        </p:nvSpPr>
        <p:spPr>
          <a:xfrm>
            <a:off x="2888615" y="1037590"/>
            <a:ext cx="7788910" cy="4229735"/>
          </a:xfrm>
        </p:spPr>
        <p:txBody>
          <a:bodyPr>
            <a:noAutofit/>
          </a:bodyPr>
          <a:lstStyle/>
          <a:p>
            <a:endParaRPr lang="en-IN" sz="1800" dirty="0" smtClean="0">
              <a:solidFill>
                <a:srgbClr val="7030A0"/>
              </a:solidFill>
              <a:latin typeface="Adobe Garamond Pro Bold" panose="02020702060506020403" pitchFamily="18" charset="0"/>
            </a:endParaRPr>
          </a:p>
          <a:p>
            <a:endParaRPr lang="en-IN" sz="1600" dirty="0">
              <a:solidFill>
                <a:srgbClr val="7030A0"/>
              </a:solidFill>
              <a:latin typeface="Adobe Garamond Pro Bold" panose="02020702060506020403" pitchFamily="18" charset="0"/>
            </a:endParaRPr>
          </a:p>
          <a:p>
            <a:endParaRPr lang="en-IN" sz="1600"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endParaRPr lang="en-IN" sz="1500"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r>
              <a:rPr lang="en-IN" sz="1500" dirty="0" smtClean="0">
                <a:solidFill>
                  <a:srgbClr val="C00000"/>
                </a:solidFill>
                <a:latin typeface="Adobe Garamond Pro Bold" panose="02020702060506020403" pitchFamily="18" charset="0"/>
              </a:rPr>
              <a:t> </a:t>
            </a:r>
            <a:r>
              <a:rPr lang="en-US" sz="1500" b="1" dirty="0" smtClean="0">
                <a:solidFill>
                  <a:srgbClr val="002060"/>
                </a:solidFill>
                <a:latin typeface="Adobe Garamond Pro Bold" panose="02020702060506020403" pitchFamily="18" charset="0"/>
              </a:rPr>
              <a:t>Dr. B.ANU</a:t>
            </a:r>
            <a:r>
              <a:rPr lang="en-IN" sz="1500" b="1" dirty="0" smtClean="0">
                <a:solidFill>
                  <a:srgbClr val="002060"/>
                </a:solidFill>
                <a:latin typeface="Adobe Garamond Pro Bold" panose="02020702060506020403" pitchFamily="18" charset="0"/>
              </a:rPr>
              <a:t>SUYA</a:t>
            </a:r>
            <a:r>
              <a:rPr lang="en-IN" sz="1500" b="1" dirty="0">
                <a:solidFill>
                  <a:srgbClr val="002060"/>
                </a:solidFill>
                <a:latin typeface="Adobe Garamond Pro Bold" panose="02020702060506020403" pitchFamily="18" charset="0"/>
              </a:rPr>
              <a:t>,</a:t>
            </a:r>
            <a:endParaRPr lang="en-IN" sz="1500" b="1" dirty="0">
              <a:solidFill>
                <a:srgbClr val="002060"/>
              </a:solidFill>
              <a:latin typeface="Adobe Garamond Pro Bold" panose="02020702060506020403" pitchFamily="18" charset="0"/>
            </a:endParaRPr>
          </a:p>
          <a:p>
            <a:pPr lvl="1" algn="l"/>
            <a:r>
              <a:rPr lang="en-IN" sz="1500" b="1" dirty="0" smtClean="0">
                <a:solidFill>
                  <a:srgbClr val="002060"/>
                </a:solidFill>
                <a:latin typeface="Adobe Garamond Pro Bold" panose="02020702060506020403" pitchFamily="18" charset="0"/>
              </a:rPr>
              <a:t>							Assistant </a:t>
            </a:r>
            <a:r>
              <a:rPr lang="en-IN" sz="1500" b="1" dirty="0">
                <a:solidFill>
                  <a:srgbClr val="002060"/>
                </a:solidFill>
                <a:latin typeface="Adobe Garamond Pro Bold" panose="02020702060506020403" pitchFamily="18" charset="0"/>
              </a:rPr>
              <a:t>Professor &amp; Head,</a:t>
            </a:r>
            <a:endParaRPr lang="en-IN" sz="1500" b="1" dirty="0">
              <a:solidFill>
                <a:srgbClr val="002060"/>
              </a:solidFill>
              <a:latin typeface="Adobe Garamond Pro Bold" panose="02020702060506020403" pitchFamily="18" charset="0"/>
            </a:endParaRPr>
          </a:p>
          <a:p>
            <a:pPr lvl="1" algn="l"/>
            <a:r>
              <a:rPr lang="en-IN" sz="1500" b="1" dirty="0" smtClean="0">
                <a:solidFill>
                  <a:srgbClr val="002060"/>
                </a:solidFill>
                <a:latin typeface="Adobe Garamond Pro Bold" panose="02020702060506020403" pitchFamily="18" charset="0"/>
              </a:rPr>
              <a:t>							Department </a:t>
            </a:r>
            <a:r>
              <a:rPr lang="en-IN" sz="1500" b="1" dirty="0">
                <a:solidFill>
                  <a:srgbClr val="002060"/>
                </a:solidFill>
                <a:latin typeface="Adobe Garamond Pro Bold" panose="02020702060506020403" pitchFamily="18" charset="0"/>
              </a:rPr>
              <a:t>of Geography,</a:t>
            </a:r>
            <a:endParaRPr lang="en-IN" sz="1500" b="1" dirty="0">
              <a:solidFill>
                <a:srgbClr val="002060"/>
              </a:solidFill>
              <a:latin typeface="Adobe Garamond Pro Bold" panose="02020702060506020403" pitchFamily="18" charset="0"/>
            </a:endParaRPr>
          </a:p>
          <a:p>
            <a:pPr lvl="1" algn="l"/>
            <a:r>
              <a:rPr lang="en-IN" sz="1500" b="1" dirty="0" smtClean="0">
                <a:solidFill>
                  <a:srgbClr val="002060"/>
                </a:solidFill>
                <a:latin typeface="Adobe Garamond Pro Bold" panose="02020702060506020403" pitchFamily="18" charset="0"/>
              </a:rPr>
              <a:t>							Government </a:t>
            </a:r>
            <a:r>
              <a:rPr lang="en-IN" sz="1500" b="1" dirty="0">
                <a:solidFill>
                  <a:srgbClr val="002060"/>
                </a:solidFill>
                <a:latin typeface="Adobe Garamond Pro Bold" panose="02020702060506020403" pitchFamily="18" charset="0"/>
              </a:rPr>
              <a:t>College for Women (A),</a:t>
            </a:r>
            <a:endParaRPr lang="en-IN" sz="1500" b="1" dirty="0">
              <a:solidFill>
                <a:srgbClr val="002060"/>
              </a:solidFill>
              <a:latin typeface="Adobe Garamond Pro Bold" panose="02020702060506020403" pitchFamily="18" charset="0"/>
            </a:endParaRPr>
          </a:p>
          <a:p>
            <a:pPr lvl="1" algn="l"/>
            <a:r>
              <a:rPr lang="en-IN" sz="1500" b="1" dirty="0" smtClean="0">
                <a:solidFill>
                  <a:srgbClr val="002060"/>
                </a:solidFill>
                <a:latin typeface="Adobe Garamond Pro Bold" panose="02020702060506020403" pitchFamily="18" charset="0"/>
              </a:rPr>
              <a:t>							Kumbakonam</a:t>
            </a:r>
            <a:r>
              <a:rPr lang="en-IN" sz="1500" b="1" dirty="0">
                <a:solidFill>
                  <a:srgbClr val="002060"/>
                </a:solidFill>
                <a:latin typeface="Adobe Garamond Pro Bold" panose="02020702060506020403" pitchFamily="18" charset="0"/>
              </a:rPr>
              <a:t>.</a:t>
            </a:r>
            <a:endParaRPr lang="en-IN" sz="1500" b="1" dirty="0">
              <a:solidFill>
                <a:srgbClr val="002060"/>
              </a:solidFill>
              <a:latin typeface="Adobe Garamond Pro Bold" panose="02020702060506020403" pitchFamily="18" charset="0"/>
            </a:endParaRPr>
          </a:p>
        </p:txBody>
      </p:sp>
      <p:sp>
        <p:nvSpPr>
          <p:cNvPr id="4" name="Rounded Rectangle 3"/>
          <p:cNvSpPr/>
          <p:nvPr/>
        </p:nvSpPr>
        <p:spPr>
          <a:xfrm>
            <a:off x="1395982" y="121828"/>
            <a:ext cx="8836325" cy="11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endParaRPr lang="en-IN" sz="2000" dirty="0" smtClean="0">
              <a:solidFill>
                <a:srgbClr val="002060"/>
              </a:solidFill>
              <a:latin typeface="Britannic Bold" panose="020B0903060703020204" pitchFamily="34" charset="0"/>
              <a:ea typeface="Adobe Fan Heiti Std B" panose="020B0700000000000000" pitchFamily="34" charset="-128"/>
            </a:endParaRPr>
          </a:p>
          <a:p>
            <a:pPr algn="ctr"/>
            <a:r>
              <a:rPr lang="en-IN" sz="2000" dirty="0" smtClean="0">
                <a:solidFill>
                  <a:srgbClr val="660066"/>
                </a:solidFill>
                <a:latin typeface="Britannic Bold" panose="020B0903060703020204" pitchFamily="34" charset="0"/>
                <a:ea typeface="Adobe Fan Heiti Std B" panose="020B0700000000000000" pitchFamily="34" charset="-128"/>
              </a:rPr>
              <a:t>DEPARTMENT OF GEOGRAPHY</a:t>
            </a:r>
            <a:endParaRPr lang="en-IN" sz="2000" dirty="0" smtClean="0">
              <a:solidFill>
                <a:srgbClr val="660066"/>
              </a:solidFill>
              <a:latin typeface="Britannic Bold" panose="020B0903060703020204" pitchFamily="34" charset="0"/>
              <a:ea typeface="Adobe Fan Heiti Std B" panose="020B0700000000000000" pitchFamily="34" charset="-128"/>
            </a:endParaRPr>
          </a:p>
          <a:p>
            <a:pPr algn="ctr"/>
            <a:endParaRPr lang="en-IN" dirty="0">
              <a:solidFill>
                <a:srgbClr val="00B050"/>
              </a:solidFill>
            </a:endParaRPr>
          </a:p>
        </p:txBody>
      </p:sp>
      <p:sp>
        <p:nvSpPr>
          <p:cNvPr id="6" name="Rectangle 5"/>
          <p:cNvSpPr/>
          <p:nvPr/>
        </p:nvSpPr>
        <p:spPr>
          <a:xfrm>
            <a:off x="2997327" y="1614932"/>
            <a:ext cx="5632704"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I – M.Sc - </a:t>
            </a:r>
            <a:r>
              <a:rPr lang="en-US" altLang="en-IN" sz="2000" b="1" dirty="0" smtClean="0">
                <a:solidFill>
                  <a:schemeClr val="tx1"/>
                </a:solidFill>
              </a:rPr>
              <a:t>GEOGRAPHY</a:t>
            </a:r>
            <a:endParaRPr lang="en-US" altLang="en-IN" sz="2000" b="1"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10565" y="678815"/>
            <a:ext cx="5338445" cy="5567680"/>
          </a:xfrm>
        </p:spPr>
        <p:txBody>
          <a:bodyPr>
            <a:noAutofit/>
          </a:bodyPr>
          <a:p>
            <a:r>
              <a:rPr lang="en-US" sz="2800" b="1">
                <a:solidFill>
                  <a:srgbClr val="FF0000"/>
                </a:solidFill>
              </a:rPr>
              <a:t>What factors influence slope development?</a:t>
            </a:r>
            <a:endParaRPr lang="en-US" sz="2800" b="1">
              <a:solidFill>
                <a:srgbClr val="FF0000"/>
              </a:solidFill>
            </a:endParaRPr>
          </a:p>
          <a:p>
            <a:r>
              <a:rPr lang="en-US" sz="2800" b="1"/>
              <a:t>The factors influencing slope development are numerous. Lithology, tectonic characteristics and age of rocks form one set of important factors. Climate and its change constitute another. Tectonic movements and eustatic change of sea level are highly important.</a:t>
            </a:r>
            <a:endParaRPr lang="en-US" sz="2800" b="1"/>
          </a:p>
        </p:txBody>
      </p:sp>
      <p:sp>
        <p:nvSpPr>
          <p:cNvPr id="4" name="Content Placeholder 3"/>
          <p:cNvSpPr>
            <a:spLocks noGrp="1"/>
          </p:cNvSpPr>
          <p:nvPr>
            <p:ph sz="half" idx="2"/>
          </p:nvPr>
        </p:nvSpPr>
        <p:spPr>
          <a:xfrm>
            <a:off x="6049010" y="679450"/>
            <a:ext cx="5389880" cy="5567680"/>
          </a:xfrm>
        </p:spPr>
        <p:txBody>
          <a:bodyPr/>
          <a:p>
            <a:r>
              <a:rPr lang="en-US" sz="2800" b="1">
                <a:solidFill>
                  <a:srgbClr val="FF0000"/>
                </a:solidFill>
              </a:rPr>
              <a:t>Who developed the theory of landform development?</a:t>
            </a:r>
            <a:endParaRPr lang="en-US" sz="2800" b="1"/>
          </a:p>
          <a:p>
            <a:r>
              <a:rPr lang="en-US" sz="2800" b="1"/>
              <a:t>The most popular theory of landform development was given by American geomorphologist William Morris Davis. His concept of geographical cycle (or commonly known as cycle of erosion) provided a genetic classification and systematic description of landforms.</a:t>
            </a:r>
            <a:endParaRPr lang="en-US" sz="28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38505" y="682625"/>
            <a:ext cx="10669905" cy="5187950"/>
          </a:xfrm>
        </p:spPr>
        <p:txBody>
          <a:bodyPr>
            <a:noAutofit/>
          </a:bodyPr>
          <a:p>
            <a:pPr marL="0" indent="0">
              <a:buNone/>
            </a:pPr>
            <a:r>
              <a:rPr lang="en-US" b="1"/>
              <a:t>      This is especially true in New England where slopes occupy the flanks of relict glacial features, such as drumlins, moraines, glacial troughs, and meltwater valleys. A slope's shape is governed by its internal structure and external processes, such as slope wash, creep and other mechanisms of sediment transport.  Material deposited while in transit down the slope is termed colluvium--an unsorted mixture of  rock and sediment derived from the slope face.</a:t>
            </a:r>
            <a:endParaRPr lang="en-US" b="1"/>
          </a:p>
          <a:p>
            <a:r>
              <a:rPr lang="en-US" b="1"/>
              <a:t>Origins of primary slopes</a:t>
            </a:r>
            <a:endParaRPr lang="en-US" b="1"/>
          </a:p>
          <a:p>
            <a:r>
              <a:rPr lang="en-US" b="1"/>
              <a:t>Tectonic (fault scarps)</a:t>
            </a:r>
            <a:endParaRPr lang="en-US" b="1"/>
          </a:p>
          <a:p>
            <a:r>
              <a:rPr lang="en-US" b="1"/>
              <a:t>Depositional (volcanoes, glacial moraines, drumlins(?), dunes, alluvial fans, delta foreset, etc.)</a:t>
            </a:r>
            <a:endParaRPr lang="en-US" b="1"/>
          </a:p>
          <a:p>
            <a:r>
              <a:rPr lang="en-US" b="1"/>
              <a:t>Erosional (glacial and riverine valleys, etc.)</a:t>
            </a:r>
            <a:endParaRPr lang="en-US" b="1"/>
          </a:p>
          <a:p>
            <a:r>
              <a:rPr lang="en-US" b="1"/>
              <a:t>Human activity (blasted rock slopes, hydraulic mining, tailings piles, etc)</a:t>
            </a:r>
            <a:endParaRPr lang="en-US" b="1"/>
          </a:p>
          <a:p>
            <a:endParaRPr lang="en-US"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68985" y="697230"/>
            <a:ext cx="10645140" cy="5485130"/>
          </a:xfrm>
        </p:spPr>
        <p:txBody>
          <a:bodyPr>
            <a:noAutofit/>
          </a:bodyPr>
          <a:p>
            <a:pPr>
              <a:lnSpc>
                <a:spcPct val="90000"/>
              </a:lnSpc>
            </a:pPr>
            <a:r>
              <a:rPr lang="en-US" b="1"/>
              <a:t>Processes acting on slopes</a:t>
            </a:r>
            <a:endParaRPr lang="en-US" b="1"/>
          </a:p>
          <a:p>
            <a:pPr>
              <a:lnSpc>
                <a:spcPct val="90000"/>
              </a:lnSpc>
            </a:pPr>
            <a:r>
              <a:rPr lang="en-US" b="1"/>
              <a:t>Mass Wasting , creep, flow, fall, etc</a:t>
            </a:r>
            <a:endParaRPr lang="en-US" b="1"/>
          </a:p>
          <a:p>
            <a:pPr>
              <a:lnSpc>
                <a:spcPct val="90000"/>
              </a:lnSpc>
            </a:pPr>
            <a:r>
              <a:rPr lang="en-US" b="1"/>
              <a:t>Action of water</a:t>
            </a:r>
            <a:endParaRPr lang="en-US" b="1"/>
          </a:p>
          <a:p>
            <a:pPr>
              <a:lnSpc>
                <a:spcPct val="90000"/>
              </a:lnSpc>
            </a:pPr>
            <a:r>
              <a:rPr lang="en-US" b="1"/>
              <a:t>Raindrop impact (aids in the suspension of sediment)</a:t>
            </a:r>
            <a:endParaRPr lang="en-US" b="1"/>
          </a:p>
          <a:p>
            <a:pPr>
              <a:lnSpc>
                <a:spcPct val="90000"/>
              </a:lnSpc>
            </a:pPr>
            <a:r>
              <a:rPr lang="en-US" b="1"/>
              <a:t>Slope wash (Horton overland flow, sheetflow)</a:t>
            </a:r>
            <a:endParaRPr lang="en-US" b="1"/>
          </a:p>
          <a:p>
            <a:pPr>
              <a:lnSpc>
                <a:spcPct val="90000"/>
              </a:lnSpc>
            </a:pPr>
            <a:r>
              <a:rPr lang="en-US" b="1"/>
              <a:t>Channelized flow (rills)</a:t>
            </a:r>
            <a:endParaRPr lang="en-US" b="1"/>
          </a:p>
          <a:p>
            <a:pPr>
              <a:lnSpc>
                <a:spcPct val="90000"/>
              </a:lnSpc>
            </a:pPr>
            <a:r>
              <a:rPr lang="en-US" b="1"/>
              <a:t>Subsurface flow (elluviation and solute transport, sapping, and throughflow.</a:t>
            </a:r>
            <a:endParaRPr lang="en-US" b="1"/>
          </a:p>
          <a:p>
            <a:pPr>
              <a:lnSpc>
                <a:spcPct val="90000"/>
              </a:lnSpc>
            </a:pPr>
            <a:r>
              <a:rPr lang="en-US" b="1">
                <a:sym typeface="+mn-ea"/>
              </a:rPr>
              <a:t>How process affects slope morphology</a:t>
            </a:r>
            <a:endParaRPr lang="en-US" b="1"/>
          </a:p>
          <a:p>
            <a:pPr>
              <a:lnSpc>
                <a:spcPct val="90000"/>
              </a:lnSpc>
            </a:pPr>
            <a:r>
              <a:rPr lang="en-US" b="1">
                <a:sym typeface="+mn-ea"/>
              </a:rPr>
              <a:t>Mass movement and morphology</a:t>
            </a:r>
            <a:endParaRPr lang="en-US" b="1"/>
          </a:p>
          <a:p>
            <a:pPr>
              <a:lnSpc>
                <a:spcPct val="90000"/>
              </a:lnSpc>
            </a:pPr>
            <a:r>
              <a:rPr lang="en-US" b="1">
                <a:sym typeface="+mn-ea"/>
              </a:rPr>
              <a:t>Creep leads to the development of convex upward slope segments</a:t>
            </a:r>
            <a:endParaRPr lang="en-US" b="1"/>
          </a:p>
          <a:p>
            <a:pPr>
              <a:lnSpc>
                <a:spcPct val="90000"/>
              </a:lnSpc>
            </a:pPr>
            <a:r>
              <a:rPr lang="en-US" b="1">
                <a:sym typeface="+mn-ea"/>
              </a:rPr>
              <a:t>Solifluction, slumps, and flows commonly result in concave upward profiles at their heads and convex toes of colluvium</a:t>
            </a:r>
            <a:endParaRPr lang="en-US" b="1"/>
          </a:p>
          <a:p>
            <a:pPr>
              <a:lnSpc>
                <a:spcPct val="90000"/>
              </a:lnSpc>
            </a:pPr>
            <a:endParaRPr lang="en-US" b="1"/>
          </a:p>
          <a:p>
            <a:pPr>
              <a:lnSpc>
                <a:spcPct val="90000"/>
              </a:lnSpc>
            </a:pPr>
            <a:endParaRPr lang="en-US"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78510" y="578485"/>
            <a:ext cx="10750550" cy="5292090"/>
          </a:xfrm>
        </p:spPr>
        <p:txBody>
          <a:bodyPr>
            <a:noAutofit/>
          </a:bodyPr>
          <a:p>
            <a:r>
              <a:rPr lang="en-US" sz="3200" b="1"/>
              <a:t>Solifluction, slumps, and flows commonly result in concave upward profiles at their heads and convex toes of colluvium</a:t>
            </a:r>
            <a:endParaRPr lang="en-US" sz="3200" b="1"/>
          </a:p>
          <a:p>
            <a:r>
              <a:rPr lang="en-US" sz="3200" b="1"/>
              <a:t>Rock fall forms a talus (scree slope)beneath a free face (cliff)</a:t>
            </a:r>
            <a:endParaRPr lang="en-US" sz="3200" b="1"/>
          </a:p>
          <a:p>
            <a:r>
              <a:rPr lang="en-US" sz="3200" b="1"/>
              <a:t>Slope of talus is governed by:</a:t>
            </a:r>
            <a:endParaRPr lang="en-US" sz="3200" b="1"/>
          </a:p>
          <a:p>
            <a:r>
              <a:rPr lang="en-US" sz="3200" b="1"/>
              <a:t>Angularity of sediment</a:t>
            </a:r>
            <a:endParaRPr lang="en-US" sz="3200" b="1"/>
          </a:p>
          <a:p>
            <a:r>
              <a:rPr lang="en-US" sz="3200" b="1"/>
              <a:t>Rate of rock fall vs. rate of weathering and erosion of talus</a:t>
            </a:r>
            <a:endParaRPr lang="en-US" sz="3200" b="1"/>
          </a:p>
          <a:p>
            <a:r>
              <a:rPr lang="en-US" sz="3200" b="1"/>
              <a:t>Pediment surfaces that lack significant debris beneath the free face develops because talus is weathered and removed faster than it is produced.</a:t>
            </a:r>
            <a:endParaRPr lang="en-US" sz="3200" b="1"/>
          </a:p>
          <a:p>
            <a:endParaRPr lang="en-US" sz="32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93115" y="591820"/>
            <a:ext cx="10568940" cy="5575935"/>
          </a:xfrm>
        </p:spPr>
        <p:txBody>
          <a:bodyPr>
            <a:noAutofit/>
          </a:bodyPr>
          <a:p>
            <a:r>
              <a:rPr lang="en-US" sz="3600" b="1">
                <a:solidFill>
                  <a:srgbClr val="FF0000"/>
                </a:solidFill>
              </a:rPr>
              <a:t>Effects of Water</a:t>
            </a:r>
            <a:endParaRPr lang="en-US" sz="3600" b="1">
              <a:solidFill>
                <a:srgbClr val="FF0000"/>
              </a:solidFill>
            </a:endParaRPr>
          </a:p>
          <a:p>
            <a:r>
              <a:rPr lang="en-US" sz="2800" b="1"/>
              <a:t>Surface flow (Horton overland flow, or slopewash, and channel flow):</a:t>
            </a:r>
            <a:endParaRPr lang="en-US" sz="2800" b="1"/>
          </a:p>
          <a:p>
            <a:r>
              <a:rPr lang="en-US" sz="2800" b="1"/>
              <a:t>Aids the development of concave upward profiles in valleys and</a:t>
            </a:r>
            <a:endParaRPr lang="en-US" sz="2800" b="1"/>
          </a:p>
          <a:p>
            <a:r>
              <a:rPr lang="en-US" sz="2800" b="1"/>
              <a:t>Convex upward profiles along divides</a:t>
            </a:r>
            <a:endParaRPr lang="en-US" sz="2800" b="1"/>
          </a:p>
          <a:p>
            <a:r>
              <a:rPr lang="en-US" sz="2800" b="1"/>
              <a:t> Subsurface flow (downward percolation, throughflow and groundwater flow)</a:t>
            </a:r>
            <a:endParaRPr lang="en-US" sz="2800" b="1"/>
          </a:p>
          <a:p>
            <a:r>
              <a:rPr lang="en-US" sz="2800" b="1"/>
              <a:t>Aids in elluviation (minor?mechanism of slope decline)</a:t>
            </a:r>
            <a:endParaRPr lang="en-US" sz="2800" b="1"/>
          </a:p>
          <a:p>
            <a:r>
              <a:rPr lang="en-US" sz="2800" b="1"/>
              <a:t>Aids in the formation of earthflows and solifluction</a:t>
            </a:r>
            <a:endParaRPr lang="en-US" sz="2800" b="1"/>
          </a:p>
          <a:p>
            <a:r>
              <a:rPr lang="en-US" sz="2800" b="1"/>
              <a:t>May lead to surface channel formation by piping (sapping).</a:t>
            </a:r>
            <a:endParaRPr lang="en-US" sz="2800" b="1"/>
          </a:p>
          <a:p>
            <a:endParaRPr lang="en-US" sz="28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65175" y="649605"/>
            <a:ext cx="10601325" cy="5226685"/>
          </a:xfrm>
        </p:spPr>
        <p:txBody>
          <a:bodyPr>
            <a:noAutofit/>
          </a:bodyPr>
          <a:p>
            <a:pPr>
              <a:lnSpc>
                <a:spcPct val="90000"/>
              </a:lnSpc>
            </a:pPr>
            <a:r>
              <a:rPr lang="en-US" sz="2800" b="1">
                <a:solidFill>
                  <a:srgbClr val="FF0000"/>
                </a:solidFill>
              </a:rPr>
              <a:t>Other factors influencing Slope Morphology</a:t>
            </a:r>
            <a:endParaRPr lang="en-US" sz="2800" b="1">
              <a:solidFill>
                <a:srgbClr val="FF0000"/>
              </a:solidFill>
            </a:endParaRPr>
          </a:p>
          <a:p>
            <a:pPr>
              <a:lnSpc>
                <a:spcPct val="90000"/>
              </a:lnSpc>
            </a:pPr>
            <a:r>
              <a:rPr lang="en-US" sz="2800" b="1">
                <a:solidFill>
                  <a:srgbClr val="FF0000"/>
                </a:solidFill>
              </a:rPr>
              <a:t>1. Geology:</a:t>
            </a:r>
            <a:r>
              <a:rPr lang="en-US" sz="2800" b="1"/>
              <a:t> Slope composition and structure controls the detachability of slope material by a particular process</a:t>
            </a:r>
            <a:endParaRPr lang="en-US" sz="2800" b="1"/>
          </a:p>
          <a:p>
            <a:pPr>
              <a:lnSpc>
                <a:spcPct val="90000"/>
              </a:lnSpc>
            </a:pPr>
            <a:r>
              <a:rPr lang="en-US" sz="2800" b="1">
                <a:solidFill>
                  <a:srgbClr val="FF0000"/>
                </a:solidFill>
              </a:rPr>
              <a:t>Rock slopes:</a:t>
            </a:r>
            <a:r>
              <a:rPr lang="en-US" sz="2800" b="1"/>
              <a:t> Slope is controlled by rock strength and structure.</a:t>
            </a:r>
            <a:endParaRPr lang="en-US" sz="2800" b="1"/>
          </a:p>
          <a:p>
            <a:pPr>
              <a:lnSpc>
                <a:spcPct val="90000"/>
              </a:lnSpc>
            </a:pPr>
            <a:r>
              <a:rPr lang="en-US" sz="2800" b="1">
                <a:solidFill>
                  <a:srgbClr val="FF0000"/>
                </a:solidFill>
              </a:rPr>
              <a:t>Rock strength:</a:t>
            </a:r>
            <a:r>
              <a:rPr lang="en-US" sz="2800" b="1"/>
              <a:t> high strength promotes the development of a free face low strength promotes flatter slopes (fig. 1)</a:t>
            </a:r>
            <a:endParaRPr lang="en-US" sz="2800" b="1"/>
          </a:p>
          <a:p>
            <a:pPr>
              <a:lnSpc>
                <a:spcPct val="90000"/>
              </a:lnSpc>
            </a:pPr>
            <a:r>
              <a:rPr lang="en-US" sz="2800" b="1">
                <a:solidFill>
                  <a:srgbClr val="FF0000"/>
                </a:solidFill>
              </a:rPr>
              <a:t>Structure: </a:t>
            </a:r>
            <a:r>
              <a:rPr lang="en-US" sz="2800" b="1"/>
              <a:t>orientation, type and abundance of planes of weakness (e.g. bedding planes &amp; joints)</a:t>
            </a:r>
            <a:endParaRPr lang="en-US" sz="2800" b="1"/>
          </a:p>
          <a:p>
            <a:pPr>
              <a:lnSpc>
                <a:spcPct val="90000"/>
              </a:lnSpc>
            </a:pPr>
            <a:r>
              <a:rPr lang="en-US" sz="2800" b="1"/>
              <a:t>Fall faces typically occur where</a:t>
            </a:r>
            <a:endParaRPr lang="en-US" sz="2800" b="1"/>
          </a:p>
          <a:p>
            <a:pPr>
              <a:lnSpc>
                <a:spcPct val="90000"/>
              </a:lnSpc>
            </a:pPr>
            <a:r>
              <a:rPr lang="en-US" sz="2800" b="1"/>
              <a:t>There is an active geologic agent oversteepening the slope</a:t>
            </a:r>
            <a:endParaRPr lang="en-US" sz="2800" b="1"/>
          </a:p>
          <a:p>
            <a:pPr marL="0" indent="0">
              <a:lnSpc>
                <a:spcPct val="90000"/>
              </a:lnSpc>
              <a:buNone/>
            </a:pPr>
            <a:endParaRPr lang="en-US" sz="28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53085" y="452120"/>
            <a:ext cx="11029315" cy="3319145"/>
          </a:xfrm>
        </p:spPr>
        <p:txBody>
          <a:bodyPr>
            <a:noAutofit/>
          </a:bodyPr>
          <a:p>
            <a:endParaRPr lang="en-US" sz="2100">
              <a:solidFill>
                <a:srgbClr val="FF0000"/>
              </a:solidFill>
            </a:endParaRPr>
          </a:p>
          <a:p>
            <a:pPr>
              <a:lnSpc>
                <a:spcPct val="90000"/>
              </a:lnSpc>
            </a:pPr>
            <a:r>
              <a:rPr lang="en-US" sz="2800" b="1">
                <a:sym typeface="+mn-ea"/>
              </a:rPr>
              <a:t>Previously oversteepened slope has not yet been deeply weathered or consumed by colluvium</a:t>
            </a:r>
            <a:endParaRPr lang="en-US" sz="2800" b="1"/>
          </a:p>
          <a:p>
            <a:pPr>
              <a:lnSpc>
                <a:spcPct val="90000"/>
              </a:lnSpc>
            </a:pPr>
            <a:r>
              <a:rPr lang="en-US" sz="2800" b="1">
                <a:sym typeface="+mn-ea"/>
              </a:rPr>
              <a:t>Change in base level exhumes buried topography</a:t>
            </a:r>
            <a:endParaRPr lang="en-US" sz="2800" b="1"/>
          </a:p>
          <a:p>
            <a:r>
              <a:rPr lang="en-US" sz="2800" b="1">
                <a:solidFill>
                  <a:srgbClr val="FF0000"/>
                </a:solidFill>
              </a:rPr>
              <a:t>Soil slopes:</a:t>
            </a:r>
            <a:r>
              <a:rPr lang="en-US" sz="2800" b="1"/>
              <a:t> Shape controlled more by processes</a:t>
            </a:r>
            <a:endParaRPr lang="en-US" sz="2800" b="1"/>
          </a:p>
          <a:p>
            <a:r>
              <a:rPr lang="en-US" sz="2800" b="1"/>
              <a:t>Erosion by water is influenced by permeability and erodibility of slope materials and vegetative cover</a:t>
            </a:r>
            <a:endParaRPr lang="en-US" sz="2800" b="1"/>
          </a:p>
          <a:p>
            <a:r>
              <a:rPr lang="en-US" sz="2800" b="1"/>
              <a:t>Sharp divides typically develop on poorly vegetated, impermeable and easily eroded slopes (fig. 2)</a:t>
            </a:r>
            <a:endParaRPr lang="en-US" sz="2800" b="1"/>
          </a:p>
          <a:p>
            <a:r>
              <a:rPr lang="en-US" sz="2800" b="1"/>
              <a:t>Mass wasting is influenced by sediment characteristics (cohesiveness, grain size, sorting and angularity), degree of consolidation, and structure.</a:t>
            </a:r>
            <a:endParaRPr lang="en-US" sz="2800" b="1"/>
          </a:p>
          <a:p>
            <a:endParaRPr lang="en-US" sz="28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180975" y="4568190"/>
            <a:ext cx="5805805" cy="1905635"/>
          </a:xfrm>
        </p:spPr>
        <p:txBody>
          <a:bodyPr>
            <a:normAutofit fontScale="80000"/>
          </a:bodyPr>
          <a:p>
            <a:r>
              <a:rPr lang="en-US" b="1"/>
              <a:t>Figure 1.  Slope developed on horizontal sedimentary rock, Grand Canyon, AZ. Variations in lithology strongly influence the rock slopes that flank the canyon.  Cliffs of limestone and sandstone alternate with gentle slopes composed of shale. Click to enlarge.</a:t>
            </a:r>
            <a:endParaRPr lang="en-US" b="1"/>
          </a:p>
        </p:txBody>
      </p:sp>
      <p:sp>
        <p:nvSpPr>
          <p:cNvPr id="4" name="Text Box 3"/>
          <p:cNvSpPr txBox="1"/>
          <p:nvPr/>
        </p:nvSpPr>
        <p:spPr>
          <a:xfrm>
            <a:off x="6273165" y="4660265"/>
            <a:ext cx="5758180" cy="1476375"/>
          </a:xfrm>
          <a:prstGeom prst="rect">
            <a:avLst/>
          </a:prstGeom>
          <a:noFill/>
        </p:spPr>
        <p:txBody>
          <a:bodyPr wrap="square" rtlCol="0" anchor="t">
            <a:spAutoFit/>
          </a:bodyPr>
          <a:p>
            <a:r>
              <a:rPr lang="en-US" b="1"/>
              <a:t>Figure 2. Slopes developed in playa sediments (Furnace Creek Formation near Zabrinskie Point, Death Valley, CA).   Although Death Valley receives less than 2 inch/year of precipitation runoff is the dominant process shaping the slopes.  Photo by Paul Stone, USGS,</a:t>
            </a:r>
            <a:endParaRPr lang="en-US" b="1"/>
          </a:p>
        </p:txBody>
      </p:sp>
      <p:pic>
        <p:nvPicPr>
          <p:cNvPr id="5" name="Content Placeholder 4" descr="SLOPE 1"/>
          <p:cNvPicPr>
            <a:picLocks noChangeAspect="1"/>
          </p:cNvPicPr>
          <p:nvPr>
            <p:ph sz="half" idx="2"/>
          </p:nvPr>
        </p:nvPicPr>
        <p:blipFill>
          <a:blip r:embed="rId1"/>
          <a:stretch>
            <a:fillRect/>
          </a:stretch>
        </p:blipFill>
        <p:spPr>
          <a:xfrm>
            <a:off x="180975" y="111760"/>
            <a:ext cx="5805805" cy="4457065"/>
          </a:xfrm>
          <a:prstGeom prst="rect">
            <a:avLst/>
          </a:prstGeom>
        </p:spPr>
      </p:pic>
      <p:pic>
        <p:nvPicPr>
          <p:cNvPr id="7" name="Picture 6" descr="SLOPES 2"/>
          <p:cNvPicPr>
            <a:picLocks noChangeAspect="1"/>
          </p:cNvPicPr>
          <p:nvPr/>
        </p:nvPicPr>
        <p:blipFill>
          <a:blip r:embed="rId2"/>
          <a:stretch>
            <a:fillRect/>
          </a:stretch>
        </p:blipFill>
        <p:spPr>
          <a:xfrm>
            <a:off x="5986780" y="111760"/>
            <a:ext cx="5930265" cy="44570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689610" y="549910"/>
            <a:ext cx="10675620" cy="5499735"/>
          </a:xfrm>
        </p:spPr>
        <p:txBody>
          <a:bodyPr>
            <a:noAutofit/>
          </a:bodyPr>
          <a:p>
            <a:pPr>
              <a:lnSpc>
                <a:spcPct val="90000"/>
              </a:lnSpc>
            </a:pPr>
            <a:r>
              <a:rPr lang="en-US" b="1">
                <a:solidFill>
                  <a:srgbClr val="FF0000"/>
                </a:solidFill>
              </a:rPr>
              <a:t> 2. Climate</a:t>
            </a:r>
            <a:endParaRPr lang="en-US" b="1">
              <a:solidFill>
                <a:srgbClr val="FF0000"/>
              </a:solidFill>
            </a:endParaRPr>
          </a:p>
          <a:p>
            <a:pPr>
              <a:lnSpc>
                <a:spcPct val="90000"/>
              </a:lnSpc>
            </a:pPr>
            <a:r>
              <a:rPr lang="en-US" b="1"/>
              <a:t>controls intensity of chemical vs. mechanical weathering</a:t>
            </a:r>
            <a:endParaRPr lang="en-US" b="1"/>
          </a:p>
          <a:p>
            <a:pPr>
              <a:lnSpc>
                <a:spcPct val="90000"/>
              </a:lnSpc>
            </a:pPr>
            <a:r>
              <a:rPr lang="en-US" b="1"/>
              <a:t>controls vegetation and water content</a:t>
            </a:r>
            <a:endParaRPr lang="en-US" b="1"/>
          </a:p>
          <a:p>
            <a:pPr>
              <a:lnSpc>
                <a:spcPct val="90000"/>
              </a:lnSpc>
            </a:pPr>
            <a:r>
              <a:rPr lang="en-US" b="1"/>
              <a:t>In arid landscapes lacking vegetation, such as those shown in figures 1 and 2,  fluvial erosion is quite effective.</a:t>
            </a:r>
            <a:endParaRPr lang="en-US" b="1"/>
          </a:p>
          <a:p>
            <a:pPr>
              <a:lnSpc>
                <a:spcPct val="90000"/>
              </a:lnSpc>
            </a:pPr>
            <a:r>
              <a:rPr lang="en-US" b="1"/>
              <a:t>Generalizations regarding the effects of climate:</a:t>
            </a:r>
            <a:endParaRPr lang="en-US" b="1"/>
          </a:p>
          <a:p>
            <a:pPr>
              <a:lnSpc>
                <a:spcPct val="90000"/>
              </a:lnSpc>
            </a:pPr>
            <a:r>
              <a:rPr lang="en-US" b="1">
                <a:solidFill>
                  <a:srgbClr val="FF0000"/>
                </a:solidFill>
              </a:rPr>
              <a:t>Humid</a:t>
            </a:r>
            <a:endParaRPr lang="en-US" b="1">
              <a:solidFill>
                <a:srgbClr val="FF0000"/>
              </a:solidFill>
            </a:endParaRPr>
          </a:p>
          <a:p>
            <a:pPr>
              <a:lnSpc>
                <a:spcPct val="90000"/>
              </a:lnSpc>
            </a:pPr>
            <a:r>
              <a:rPr lang="en-US" b="1"/>
              <a:t>Slope form is controlled by processes acting on regolith: slopes tend to be transport limited </a:t>
            </a:r>
            <a:endParaRPr lang="en-US" b="1"/>
          </a:p>
          <a:p>
            <a:pPr>
              <a:lnSpc>
                <a:spcPct val="90000"/>
              </a:lnSpc>
            </a:pPr>
            <a:r>
              <a:rPr lang="en-US" b="1">
                <a:solidFill>
                  <a:srgbClr val="FF0000"/>
                </a:solidFill>
              </a:rPr>
              <a:t>Arid/semiarid</a:t>
            </a:r>
            <a:endParaRPr lang="en-US" b="1">
              <a:solidFill>
                <a:srgbClr val="FF0000"/>
              </a:solidFill>
            </a:endParaRPr>
          </a:p>
          <a:p>
            <a:pPr>
              <a:lnSpc>
                <a:spcPct val="90000"/>
              </a:lnSpc>
            </a:pPr>
            <a:r>
              <a:rPr lang="en-US" b="1"/>
              <a:t>Lack of vegetation increases the efficiency of water and wind</a:t>
            </a:r>
            <a:endParaRPr lang="en-US" b="1"/>
          </a:p>
          <a:p>
            <a:pPr>
              <a:lnSpc>
                <a:spcPct val="90000"/>
              </a:lnSpc>
            </a:pPr>
            <a:r>
              <a:rPr lang="en-US" b="1"/>
              <a:t>slope form is controlled by bedrock strength and characteristics: slopes tend to be weathering limited</a:t>
            </a:r>
            <a:endParaRPr lang="en-US"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09295" y="666750"/>
            <a:ext cx="7414895" cy="5608955"/>
          </a:xfrm>
        </p:spPr>
        <p:txBody>
          <a:bodyPr>
            <a:noAutofit/>
          </a:bodyPr>
          <a:p>
            <a:pPr marL="0" indent="0">
              <a:lnSpc>
                <a:spcPct val="90000"/>
              </a:lnSpc>
              <a:buNone/>
            </a:pPr>
            <a:r>
              <a:rPr lang="en-US" sz="2000" b="1">
                <a:solidFill>
                  <a:srgbClr val="FF0000"/>
                </a:solidFill>
              </a:rPr>
              <a:t>3. Local activity: </a:t>
            </a:r>
            <a:r>
              <a:rPr lang="en-US" sz="2000" b="1"/>
              <a:t>Rates of mass-wasting are promoted by:</a:t>
            </a:r>
            <a:endParaRPr lang="en-US" sz="2000" b="1"/>
          </a:p>
          <a:p>
            <a:pPr>
              <a:lnSpc>
                <a:spcPct val="90000"/>
              </a:lnSpc>
            </a:pPr>
            <a:r>
              <a:rPr lang="en-US" sz="2000" b="1"/>
              <a:t>Proximity to stream, shoreline, etc.</a:t>
            </a:r>
            <a:endParaRPr lang="en-US" sz="2000" b="1"/>
          </a:p>
          <a:p>
            <a:pPr>
              <a:lnSpc>
                <a:spcPct val="90000"/>
              </a:lnSpc>
            </a:pPr>
            <a:r>
              <a:rPr lang="en-US" sz="2000" b="1"/>
              <a:t>Ativity of man</a:t>
            </a:r>
            <a:endParaRPr lang="en-US" sz="2000" b="1"/>
          </a:p>
          <a:p>
            <a:pPr>
              <a:lnSpc>
                <a:spcPct val="90000"/>
              </a:lnSpc>
            </a:pPr>
            <a:r>
              <a:rPr lang="en-US" sz="2000" b="1"/>
              <a:t>Rate of uplift and incision; relief </a:t>
            </a:r>
            <a:endParaRPr lang="en-US" sz="2000" b="1"/>
          </a:p>
          <a:p>
            <a:pPr>
              <a:lnSpc>
                <a:spcPct val="90000"/>
              </a:lnSpc>
            </a:pPr>
            <a:r>
              <a:rPr lang="en-US" sz="2000" b="1"/>
              <a:t>Terminology used to describe slopes</a:t>
            </a:r>
            <a:endParaRPr lang="en-US" sz="2000" b="1"/>
          </a:p>
          <a:p>
            <a:pPr marL="0" indent="0">
              <a:lnSpc>
                <a:spcPct val="90000"/>
              </a:lnSpc>
              <a:buNone/>
            </a:pPr>
            <a:r>
              <a:rPr lang="en-US" sz="2000" b="1"/>
              <a:t> </a:t>
            </a:r>
            <a:r>
              <a:rPr lang="en-US" sz="2000" b="1">
                <a:solidFill>
                  <a:srgbClr val="FF0000"/>
                </a:solidFill>
              </a:rPr>
              <a:t>Slope angle.</a:t>
            </a:r>
            <a:endParaRPr lang="en-US" sz="2000" b="1">
              <a:solidFill>
                <a:srgbClr val="FF0000"/>
              </a:solidFill>
            </a:endParaRPr>
          </a:p>
          <a:p>
            <a:pPr>
              <a:lnSpc>
                <a:spcPct val="90000"/>
              </a:lnSpc>
            </a:pPr>
            <a:r>
              <a:rPr lang="en-US" sz="2000" b="1"/>
              <a:t>     </a:t>
            </a:r>
            <a:r>
              <a:rPr lang="en-US" sz="2000" b="1">
                <a:solidFill>
                  <a:srgbClr val="FF0000"/>
                </a:solidFill>
              </a:rPr>
              <a:t>Transport limited:</a:t>
            </a:r>
            <a:r>
              <a:rPr lang="en-US" sz="2000" b="1"/>
              <a:t> Rate of transport is lower than regolith formation: Weathering and soil formation rates are faster than rates of removal. Slope form is greatly controlled by creep, solifluction and similar mass movement processes, and slope wash.</a:t>
            </a:r>
            <a:endParaRPr lang="en-US" sz="2000" b="1"/>
          </a:p>
          <a:p>
            <a:pPr>
              <a:lnSpc>
                <a:spcPct val="90000"/>
              </a:lnSpc>
            </a:pPr>
            <a:r>
              <a:rPr lang="en-US" sz="2000" b="1"/>
              <a:t>      </a:t>
            </a:r>
            <a:r>
              <a:rPr lang="en-US" sz="2000" b="1">
                <a:solidFill>
                  <a:srgbClr val="FF0000"/>
                </a:solidFill>
              </a:rPr>
              <a:t>Weathering limited: </a:t>
            </a:r>
            <a:r>
              <a:rPr lang="en-US" sz="2000" b="1"/>
              <a:t>Rates of regolith formation is slower than transport: Erosional processes, such as mass-wasting, slope wash, fluvial activity, etc., are faster than weathering (soil-forming) processes. Slopes are steep and have little to no soil (sensu stricto). Structure and lithology control the shape of the slope</a:t>
            </a:r>
            <a:endParaRPr lang="en-US" sz="2000" b="1"/>
          </a:p>
        </p:txBody>
      </p:sp>
      <p:graphicFrame>
        <p:nvGraphicFramePr>
          <p:cNvPr id="4" name="Table 3"/>
          <p:cNvGraphicFramePr/>
          <p:nvPr/>
        </p:nvGraphicFramePr>
        <p:xfrm>
          <a:off x="8123555" y="667385"/>
          <a:ext cx="3369310" cy="5608320"/>
        </p:xfrm>
        <a:graphic>
          <a:graphicData uri="http://schemas.openxmlformats.org/drawingml/2006/table">
            <a:tbl>
              <a:tblPr firstRow="1" bandRow="1">
                <a:tableStyleId>{5C22544A-7EE6-4342-B048-85BDC9FD1C3A}</a:tableStyleId>
              </a:tblPr>
              <a:tblGrid>
                <a:gridCol w="1677035"/>
                <a:gridCol w="1692275"/>
              </a:tblGrid>
              <a:tr h="613410">
                <a:tc>
                  <a:txBody>
                    <a:bodyPr/>
                    <a:p>
                      <a:pPr>
                        <a:buNone/>
                      </a:pPr>
                      <a:r>
                        <a:rPr lang="en-US"/>
                        <a:t>Angle</a:t>
                      </a:r>
                      <a:endParaRPr lang="en-US"/>
                    </a:p>
                  </a:txBody>
                  <a:tcPr/>
                </a:tc>
                <a:tc>
                  <a:txBody>
                    <a:bodyPr/>
                    <a:p>
                      <a:pPr>
                        <a:buNone/>
                      </a:pPr>
                      <a:r>
                        <a:rPr lang="en-US"/>
                        <a:t>Description</a:t>
                      </a:r>
                      <a:endParaRPr lang="en-US"/>
                    </a:p>
                  </a:txBody>
                  <a:tcPr/>
                </a:tc>
              </a:tr>
              <a:tr h="942340">
                <a:tc>
                  <a:txBody>
                    <a:bodyPr/>
                    <a:p>
                      <a:pPr>
                        <a:buNone/>
                      </a:pPr>
                      <a:r>
                        <a:rPr lang="en-US" b="1">
                          <a:solidFill>
                            <a:srgbClr val="FF0000"/>
                          </a:solidFill>
                        </a:rPr>
                        <a:t>0°-0°</a:t>
                      </a:r>
                      <a:endParaRPr lang="en-US" b="1">
                        <a:solidFill>
                          <a:srgbClr val="FF0000"/>
                        </a:solidFill>
                      </a:endParaRPr>
                    </a:p>
                    <a:p>
                      <a:pPr>
                        <a:buNone/>
                      </a:pPr>
                      <a:endParaRPr lang="en-US" b="1">
                        <a:solidFill>
                          <a:srgbClr val="FF0000"/>
                        </a:solidFill>
                      </a:endParaRPr>
                    </a:p>
                    <a:p>
                      <a:pPr>
                        <a:buNone/>
                      </a:pPr>
                      <a:endParaRPr lang="en-US" b="1">
                        <a:solidFill>
                          <a:srgbClr val="FF0000"/>
                        </a:solidFill>
                      </a:endParaRPr>
                    </a:p>
                  </a:txBody>
                  <a:tcPr/>
                </a:tc>
                <a:tc>
                  <a:txBody>
                    <a:bodyPr/>
                    <a:p>
                      <a:pPr>
                        <a:buNone/>
                      </a:pPr>
                      <a:r>
                        <a:rPr lang="en-US" sz="1800" b="1">
                          <a:solidFill>
                            <a:srgbClr val="FF0000"/>
                          </a:solidFill>
                          <a:sym typeface="+mn-ea"/>
                        </a:rPr>
                        <a:t>plain</a:t>
                      </a:r>
                      <a:endParaRPr lang="en-US" sz="1800" b="1">
                        <a:solidFill>
                          <a:srgbClr val="FF0000"/>
                        </a:solidFill>
                        <a:sym typeface="+mn-ea"/>
                      </a:endParaRPr>
                    </a:p>
                  </a:txBody>
                  <a:tcPr/>
                </a:tc>
              </a:tr>
              <a:tr h="464185">
                <a:tc>
                  <a:txBody>
                    <a:bodyPr/>
                    <a:p>
                      <a:pPr>
                        <a:buNone/>
                      </a:pPr>
                      <a:r>
                        <a:rPr lang="en-US" b="1">
                          <a:solidFill>
                            <a:srgbClr val="FF0000"/>
                          </a:solidFill>
                        </a:rPr>
                        <a:t>0°-30'</a:t>
                      </a:r>
                      <a:endParaRPr lang="en-US" b="1">
                        <a:solidFill>
                          <a:srgbClr val="FF0000"/>
                        </a:solidFill>
                      </a:endParaRPr>
                    </a:p>
                  </a:txBody>
                  <a:tcPr/>
                </a:tc>
                <a:tc>
                  <a:txBody>
                    <a:bodyPr/>
                    <a:p>
                      <a:pPr>
                        <a:buNone/>
                      </a:pPr>
                      <a:r>
                        <a:rPr lang="en-US" b="1">
                          <a:solidFill>
                            <a:srgbClr val="FF0000"/>
                          </a:solidFill>
                        </a:rPr>
                        <a:t>slightly sloping</a:t>
                      </a:r>
                      <a:endParaRPr lang="en-US" b="1">
                        <a:solidFill>
                          <a:srgbClr val="FF0000"/>
                        </a:solidFill>
                      </a:endParaRPr>
                    </a:p>
                  </a:txBody>
                  <a:tcPr/>
                </a:tc>
              </a:tr>
              <a:tr h="613410">
                <a:tc>
                  <a:txBody>
                    <a:bodyPr/>
                    <a:p>
                      <a:pPr>
                        <a:buNone/>
                      </a:pPr>
                      <a:r>
                        <a:rPr lang="en-US" b="1">
                          <a:solidFill>
                            <a:srgbClr val="FF0000"/>
                          </a:solidFill>
                        </a:rPr>
                        <a:t>2°-5°</a:t>
                      </a:r>
                      <a:endParaRPr lang="en-US" b="1">
                        <a:solidFill>
                          <a:srgbClr val="FF0000"/>
                        </a:solidFill>
                      </a:endParaRPr>
                    </a:p>
                  </a:txBody>
                  <a:tcPr/>
                </a:tc>
                <a:tc>
                  <a:txBody>
                    <a:bodyPr/>
                    <a:p>
                      <a:pPr>
                        <a:buNone/>
                      </a:pPr>
                      <a:r>
                        <a:rPr lang="en-US" b="1">
                          <a:solidFill>
                            <a:srgbClr val="FF0000"/>
                          </a:solidFill>
                        </a:rPr>
                        <a:t>gently inclined</a:t>
                      </a:r>
                      <a:endParaRPr lang="en-US" b="1">
                        <a:solidFill>
                          <a:srgbClr val="FF0000"/>
                        </a:solidFill>
                      </a:endParaRPr>
                    </a:p>
                  </a:txBody>
                  <a:tcPr/>
                </a:tc>
              </a:tr>
              <a:tr h="659765">
                <a:tc>
                  <a:txBody>
                    <a:bodyPr/>
                    <a:p>
                      <a:pPr>
                        <a:buNone/>
                      </a:pPr>
                      <a:r>
                        <a:rPr lang="en-US" b="1">
                          <a:solidFill>
                            <a:srgbClr val="FF0000"/>
                          </a:solidFill>
                        </a:rPr>
                        <a:t>5°-15°</a:t>
                      </a:r>
                      <a:endParaRPr lang="en-US" b="1">
                        <a:solidFill>
                          <a:srgbClr val="FF0000"/>
                        </a:solidFill>
                      </a:endParaRPr>
                    </a:p>
                  </a:txBody>
                  <a:tcPr/>
                </a:tc>
                <a:tc>
                  <a:txBody>
                    <a:bodyPr/>
                    <a:p>
                      <a:pPr>
                        <a:buNone/>
                      </a:pPr>
                      <a:r>
                        <a:rPr lang="en-US" b="1">
                          <a:solidFill>
                            <a:srgbClr val="FF0000"/>
                          </a:solidFill>
                        </a:rPr>
                        <a:t>strongly inclined</a:t>
                      </a:r>
                      <a:endParaRPr lang="en-US" b="1">
                        <a:solidFill>
                          <a:srgbClr val="FF0000"/>
                        </a:solidFill>
                      </a:endParaRPr>
                    </a:p>
                  </a:txBody>
                  <a:tcPr/>
                </a:tc>
              </a:tr>
              <a:tr h="612140">
                <a:tc>
                  <a:txBody>
                    <a:bodyPr/>
                    <a:p>
                      <a:pPr>
                        <a:buNone/>
                      </a:pPr>
                      <a:r>
                        <a:rPr lang="en-US" b="1">
                          <a:solidFill>
                            <a:srgbClr val="FF0000"/>
                          </a:solidFill>
                        </a:rPr>
                        <a:t>15°-25°</a:t>
                      </a:r>
                      <a:endParaRPr lang="en-US" b="1">
                        <a:solidFill>
                          <a:srgbClr val="FF0000"/>
                        </a:solidFill>
                      </a:endParaRPr>
                    </a:p>
                  </a:txBody>
                  <a:tcPr/>
                </a:tc>
                <a:tc>
                  <a:txBody>
                    <a:bodyPr/>
                    <a:p>
                      <a:pPr>
                        <a:buNone/>
                      </a:pPr>
                      <a:r>
                        <a:rPr lang="en-US" b="1">
                          <a:solidFill>
                            <a:srgbClr val="FF0000"/>
                          </a:solidFill>
                        </a:rPr>
                        <a:t>steep</a:t>
                      </a:r>
                      <a:endParaRPr lang="en-US" b="1">
                        <a:solidFill>
                          <a:srgbClr val="FF0000"/>
                        </a:solidFill>
                      </a:endParaRPr>
                    </a:p>
                  </a:txBody>
                  <a:tcPr/>
                </a:tc>
              </a:tr>
              <a:tr h="613410">
                <a:tc>
                  <a:txBody>
                    <a:bodyPr/>
                    <a:p>
                      <a:pPr>
                        <a:buNone/>
                      </a:pPr>
                      <a:r>
                        <a:rPr lang="en-US" b="1">
                          <a:solidFill>
                            <a:srgbClr val="FF0000"/>
                          </a:solidFill>
                        </a:rPr>
                        <a:t>25°-35°</a:t>
                      </a:r>
                      <a:endParaRPr lang="en-US" b="1">
                        <a:solidFill>
                          <a:srgbClr val="FF0000"/>
                        </a:solidFill>
                      </a:endParaRPr>
                    </a:p>
                  </a:txBody>
                  <a:tcPr/>
                </a:tc>
                <a:tc>
                  <a:txBody>
                    <a:bodyPr/>
                    <a:p>
                      <a:pPr>
                        <a:buNone/>
                      </a:pPr>
                      <a:r>
                        <a:rPr lang="en-US" b="1">
                          <a:solidFill>
                            <a:srgbClr val="FF0000"/>
                          </a:solidFill>
                        </a:rPr>
                        <a:t>very steep</a:t>
                      </a:r>
                      <a:endParaRPr lang="en-US" b="1">
                        <a:solidFill>
                          <a:srgbClr val="FF0000"/>
                        </a:solidFill>
                      </a:endParaRPr>
                    </a:p>
                  </a:txBody>
                  <a:tcPr/>
                </a:tc>
              </a:tr>
              <a:tr h="1089660">
                <a:tc>
                  <a:txBody>
                    <a:bodyPr/>
                    <a:p>
                      <a:pPr>
                        <a:buNone/>
                      </a:pPr>
                      <a:r>
                        <a:rPr lang="en-US" b="1">
                          <a:solidFill>
                            <a:srgbClr val="FF0000"/>
                          </a:solidFill>
                        </a:rPr>
                        <a:t>35°-55°</a:t>
                      </a:r>
                      <a:endParaRPr lang="en-US" b="1">
                        <a:solidFill>
                          <a:srgbClr val="FF0000"/>
                        </a:solidFill>
                      </a:endParaRPr>
                    </a:p>
                    <a:p>
                      <a:pPr>
                        <a:buNone/>
                      </a:pPr>
                      <a:endParaRPr lang="en-US" b="1">
                        <a:solidFill>
                          <a:srgbClr val="FF0000"/>
                        </a:solidFill>
                      </a:endParaRPr>
                    </a:p>
                    <a:p>
                      <a:pPr>
                        <a:buNone/>
                      </a:pPr>
                      <a:r>
                        <a:rPr lang="en-US" b="1">
                          <a:solidFill>
                            <a:srgbClr val="FF0000"/>
                          </a:solidFill>
                        </a:rPr>
                        <a:t>55° and greater</a:t>
                      </a:r>
                      <a:endParaRPr lang="en-US" b="1">
                        <a:solidFill>
                          <a:srgbClr val="FF0000"/>
                        </a:solidFill>
                      </a:endParaRPr>
                    </a:p>
                  </a:txBody>
                  <a:tcPr/>
                </a:tc>
                <a:tc>
                  <a:txBody>
                    <a:bodyPr/>
                    <a:p>
                      <a:pPr>
                        <a:buNone/>
                      </a:pPr>
                      <a:r>
                        <a:rPr lang="en-US" b="1">
                          <a:solidFill>
                            <a:srgbClr val="FF0000"/>
                          </a:solidFill>
                        </a:rPr>
                        <a:t>precipitous</a:t>
                      </a:r>
                      <a:endParaRPr lang="en-US" b="1">
                        <a:solidFill>
                          <a:srgbClr val="FF0000"/>
                        </a:solidFill>
                      </a:endParaRPr>
                    </a:p>
                    <a:p>
                      <a:pPr>
                        <a:buNone/>
                      </a:pPr>
                      <a:endParaRPr lang="en-US" b="1">
                        <a:solidFill>
                          <a:srgbClr val="FF0000"/>
                        </a:solidFill>
                      </a:endParaRPr>
                    </a:p>
                    <a:p>
                      <a:pPr>
                        <a:buNone/>
                      </a:pPr>
                      <a:r>
                        <a:rPr lang="en-US" b="1">
                          <a:solidFill>
                            <a:srgbClr val="FF0000"/>
                          </a:solidFill>
                        </a:rPr>
                        <a:t>vertical</a:t>
                      </a:r>
                      <a:endParaRPr lang="en-US" b="1">
                        <a:solidFill>
                          <a:srgbClr val="FF0000"/>
                        </a:solidFill>
                      </a:endParaRPr>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05" y="636905"/>
            <a:ext cx="10622915" cy="2368550"/>
          </a:xfrm>
        </p:spPr>
        <p:txBody>
          <a:bodyPr>
            <a:normAutofit/>
          </a:bodyPr>
          <a:lstStyle/>
          <a:p>
            <a:r>
              <a:rPr lang="en-US" altLang="en-IN" sz="2700" b="1" dirty="0">
                <a:solidFill>
                  <a:schemeClr val="tx1"/>
                </a:solidFill>
                <a:latin typeface="Calibri Light" panose="020F0302020204030204"/>
              </a:rPr>
              <a:t>UNIT: IV</a:t>
            </a:r>
            <a:br>
              <a:rPr lang="en-US" altLang="en-IN" sz="2700" b="1" dirty="0">
                <a:solidFill>
                  <a:schemeClr val="tx1"/>
                </a:solidFill>
                <a:latin typeface="Calibri Light" panose="020F0302020204030204"/>
              </a:rPr>
            </a:br>
            <a:r>
              <a:rPr lang="en-US" altLang="en-IN" sz="3100" b="1" dirty="0">
                <a:solidFill>
                  <a:srgbClr val="0000CC"/>
                </a:solidFill>
                <a:latin typeface="Calibri Light" panose="020F0302020204030204"/>
              </a:rPr>
              <a:t>APPLIED GEOMORPHOLOGY - P18GC101</a:t>
            </a:r>
            <a:br>
              <a:rPr lang="en-US" altLang="en-IN" sz="3100" b="1" dirty="0">
                <a:solidFill>
                  <a:srgbClr val="0000CC"/>
                </a:solidFill>
                <a:latin typeface="Calibri Light" panose="020F0302020204030204"/>
              </a:rPr>
            </a:br>
            <a:r>
              <a:rPr lang="en-US" altLang="en-IN" sz="3600" b="1" dirty="0">
                <a:solidFill>
                  <a:srgbClr val="FF0000"/>
                </a:solidFill>
                <a:cs typeface="+mj-lt"/>
              </a:rPr>
              <a:t>SLOPE DEVELOPMENT THEORIES </a:t>
            </a:r>
            <a:br>
              <a:rPr lang="en-US" altLang="en-IN" sz="3600" b="1" dirty="0">
                <a:solidFill>
                  <a:srgbClr val="FF0000"/>
                </a:solidFill>
                <a:cs typeface="+mj-lt"/>
              </a:rPr>
            </a:br>
            <a:r>
              <a:rPr lang="en-US" altLang="en-IN" sz="3600" b="1" dirty="0">
                <a:solidFill>
                  <a:srgbClr val="0000CC"/>
                </a:solidFill>
                <a:cs typeface="+mj-lt"/>
              </a:rPr>
              <a:t>W.M.DAVIS</a:t>
            </a:r>
            <a:endParaRPr lang="en-US" altLang="en-IN" sz="3600" b="1" dirty="0">
              <a:solidFill>
                <a:srgbClr val="0000CC"/>
              </a:solidFill>
              <a:cs typeface="+mj-lt"/>
            </a:endParaRPr>
          </a:p>
        </p:txBody>
      </p:sp>
      <p:sp>
        <p:nvSpPr>
          <p:cNvPr id="3" name="Content Placeholder 2"/>
          <p:cNvSpPr>
            <a:spLocks noGrp="1"/>
          </p:cNvSpPr>
          <p:nvPr>
            <p:ph idx="1"/>
          </p:nvPr>
        </p:nvSpPr>
        <p:spPr>
          <a:xfrm>
            <a:off x="775970" y="2557780"/>
            <a:ext cx="10780395" cy="3597910"/>
          </a:xfrm>
        </p:spPr>
        <p:txBody>
          <a:bodyPr>
            <a:noAutofit/>
          </a:bodyPr>
          <a:lstStyle/>
          <a:p>
            <a:pPr marL="0" indent="0" algn="just">
              <a:lnSpc>
                <a:spcPct val="90000"/>
              </a:lnSpc>
              <a:buNone/>
            </a:pPr>
            <a:r>
              <a:rPr lang="en-US" b="1" dirty="0" smtClean="0"/>
              <a:t>   </a:t>
            </a:r>
            <a:endParaRPr lang="en-US" b="1" dirty="0" smtClean="0"/>
          </a:p>
          <a:p>
            <a:pPr marL="0" indent="0" algn="just">
              <a:lnSpc>
                <a:spcPct val="90000"/>
              </a:lnSpc>
              <a:buNone/>
            </a:pPr>
            <a:r>
              <a:rPr lang="en-US" sz="2800" b="1" dirty="0" smtClean="0">
                <a:solidFill>
                  <a:srgbClr val="FF0000"/>
                </a:solidFill>
                <a:sym typeface="+mn-ea"/>
              </a:rPr>
              <a:t>How are slopes formed?</a:t>
            </a:r>
            <a:endParaRPr lang="en-US" sz="2800" b="1" dirty="0" smtClean="0">
              <a:solidFill>
                <a:srgbClr val="FF0000"/>
              </a:solidFill>
              <a:sym typeface="+mn-ea"/>
            </a:endParaRPr>
          </a:p>
          <a:p>
            <a:pPr marL="0" indent="0" algn="just">
              <a:lnSpc>
                <a:spcPct val="90000"/>
              </a:lnSpc>
              <a:buNone/>
            </a:pPr>
            <a:r>
              <a:rPr lang="en-US" sz="2800" b="1" dirty="0" smtClean="0">
                <a:solidFill>
                  <a:srgbClr val="0000CC"/>
                </a:solidFill>
                <a:sym typeface="+mn-ea"/>
              </a:rPr>
              <a:t>Definition of Slope Development</a:t>
            </a:r>
            <a:r>
              <a:rPr lang="en-US" sz="2800" b="1" dirty="0" smtClean="0">
                <a:solidFill>
                  <a:srgbClr val="FF0000"/>
                </a:solidFill>
                <a:sym typeface="+mn-ea"/>
              </a:rPr>
              <a:t>:</a:t>
            </a:r>
            <a:endParaRPr lang="en-US" sz="3200" b="1" dirty="0" smtClean="0">
              <a:solidFill>
                <a:srgbClr val="FF0000"/>
              </a:solidFill>
            </a:endParaRPr>
          </a:p>
          <a:p>
            <a:pPr marL="0" indent="0" algn="just">
              <a:lnSpc>
                <a:spcPct val="110000"/>
              </a:lnSpc>
              <a:buNone/>
            </a:pPr>
            <a:r>
              <a:rPr lang="en-IN" sz="3200" b="1" dirty="0">
                <a:sym typeface="+mn-ea"/>
              </a:rPr>
              <a:t>        </a:t>
            </a:r>
            <a:r>
              <a:rPr lang="en-US" sz="3200" b="1" dirty="0" smtClean="0">
                <a:sym typeface="+mn-ea"/>
              </a:rPr>
              <a:t> </a:t>
            </a:r>
            <a:r>
              <a:rPr lang="en-US" sz="2800" b="1" dirty="0" smtClean="0">
                <a:sym typeface="+mn-ea"/>
              </a:rPr>
              <a:t>Slopes can be genetically categorizes into primary slopes, formed by processes that tend to promote relief, and secondary slopes, formed by processes tending to decrease relief. Secondary slopes evolve from the erosion and modification of primary slopes.</a:t>
            </a:r>
            <a:endParaRPr lang="en-US" sz="2800" b="1" dirty="0" smtClean="0">
              <a:sym typeface="+mn-ea"/>
            </a:endParaRPr>
          </a:p>
          <a:p>
            <a:pPr marL="0" indent="0" algn="just">
              <a:lnSpc>
                <a:spcPct val="90000"/>
              </a:lnSpc>
              <a:buNone/>
            </a:pPr>
            <a:endParaRPr lang="en-US" sz="2800" b="1" dirty="0" smtClean="0">
              <a:sym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descr="WOOD 3"/>
          <p:cNvPicPr>
            <a:picLocks noChangeAspect="1"/>
          </p:cNvPicPr>
          <p:nvPr>
            <p:ph sz="half" idx="2"/>
          </p:nvPr>
        </p:nvPicPr>
        <p:blipFill>
          <a:blip r:embed="rId1"/>
          <a:stretch>
            <a:fillRect/>
          </a:stretch>
        </p:blipFill>
        <p:spPr>
          <a:xfrm>
            <a:off x="276860" y="285115"/>
            <a:ext cx="5672455" cy="4505325"/>
          </a:xfrm>
          <a:prstGeom prst="rect">
            <a:avLst/>
          </a:prstGeom>
        </p:spPr>
      </p:pic>
      <p:sp>
        <p:nvSpPr>
          <p:cNvPr id="4" name="Content Placeholder 3"/>
          <p:cNvSpPr/>
          <p:nvPr>
            <p:ph sz="half" idx="1"/>
          </p:nvPr>
        </p:nvSpPr>
        <p:spPr>
          <a:xfrm>
            <a:off x="525780" y="4790440"/>
            <a:ext cx="5082540" cy="1594485"/>
          </a:xfrm>
        </p:spPr>
        <p:txBody>
          <a:bodyPr>
            <a:normAutofit fontScale="80000"/>
          </a:bodyPr>
          <a:p>
            <a:pPr>
              <a:lnSpc>
                <a:spcPct val="120000"/>
              </a:lnSpc>
            </a:pPr>
            <a:r>
              <a:rPr lang="en-US" b="1">
                <a:sym typeface="+mn-ea"/>
              </a:rPr>
              <a:t>Transport-limited slope in the California Coastal Range underlain by poorly consolidated sedimentary rocks and melange. These slopes have a thick active regolith.</a:t>
            </a:r>
            <a:endParaRPr lang="en-US"/>
          </a:p>
          <a:p>
            <a:endParaRPr lang="en-US"/>
          </a:p>
        </p:txBody>
      </p:sp>
      <p:pic>
        <p:nvPicPr>
          <p:cNvPr id="8" name="Content Placeholder 7" descr="WOOD 4"/>
          <p:cNvPicPr>
            <a:picLocks noChangeAspect="1"/>
          </p:cNvPicPr>
          <p:nvPr/>
        </p:nvPicPr>
        <p:blipFill>
          <a:blip r:embed="rId2"/>
          <a:stretch>
            <a:fillRect/>
          </a:stretch>
        </p:blipFill>
        <p:spPr>
          <a:xfrm>
            <a:off x="5948680" y="284480"/>
            <a:ext cx="5977890" cy="4506595"/>
          </a:xfrm>
          <a:prstGeom prst="rect">
            <a:avLst/>
          </a:prstGeom>
        </p:spPr>
      </p:pic>
      <p:sp>
        <p:nvSpPr>
          <p:cNvPr id="6" name="Text Box 5"/>
          <p:cNvSpPr txBox="1"/>
          <p:nvPr/>
        </p:nvSpPr>
        <p:spPr>
          <a:xfrm>
            <a:off x="5842635" y="5083810"/>
            <a:ext cx="6231255" cy="810260"/>
          </a:xfrm>
          <a:prstGeom prst="rect">
            <a:avLst/>
          </a:prstGeom>
          <a:noFill/>
        </p:spPr>
        <p:txBody>
          <a:bodyPr wrap="square" rtlCol="0" anchor="t">
            <a:spAutoFit/>
          </a:bodyPr>
          <a:p>
            <a:pPr>
              <a:lnSpc>
                <a:spcPct val="130000"/>
              </a:lnSpc>
            </a:pPr>
            <a:r>
              <a:rPr lang="en-US" b="1">
                <a:sym typeface="+mn-ea"/>
              </a:rPr>
              <a:t>Merrimack Butte Utah. This arid climate produces weathering-limited slopes that typically lack unit 3.</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25500" y="545465"/>
            <a:ext cx="10515600" cy="5651500"/>
          </a:xfrm>
        </p:spPr>
        <p:txBody>
          <a:bodyPr>
            <a:normAutofit/>
          </a:bodyPr>
          <a:p>
            <a:pPr marL="0" indent="0" algn="ctr">
              <a:buNone/>
            </a:pPr>
            <a:endParaRPr lang="en-US" sz="2800" b="1">
              <a:solidFill>
                <a:srgbClr val="FF0000"/>
              </a:solidFill>
              <a:sym typeface="+mn-ea"/>
            </a:endParaRPr>
          </a:p>
          <a:p>
            <a:pPr marL="0" indent="0" algn="ctr">
              <a:buNone/>
            </a:pPr>
            <a:r>
              <a:rPr lang="en-US" sz="4000" b="1">
                <a:solidFill>
                  <a:srgbClr val="0000CC"/>
                </a:solidFill>
                <a:sym typeface="+mn-ea"/>
              </a:rPr>
              <a:t>Slope Development Theories - W.M.DAVIS</a:t>
            </a:r>
            <a:endParaRPr lang="en-US" sz="4000" b="1">
              <a:solidFill>
                <a:srgbClr val="0000CC"/>
              </a:solidFill>
              <a:sym typeface="+mn-ea"/>
            </a:endParaRPr>
          </a:p>
          <a:p>
            <a:pPr marL="0" indent="0">
              <a:buNone/>
            </a:pPr>
            <a:endParaRPr lang="en-US" sz="3200" b="1">
              <a:solidFill>
                <a:srgbClr val="0000CC"/>
              </a:solidFill>
              <a:sym typeface="+mn-ea"/>
            </a:endParaRPr>
          </a:p>
          <a:p>
            <a:pPr marL="0" indent="0">
              <a:buNone/>
            </a:pPr>
            <a:r>
              <a:rPr lang="en-US" b="1">
                <a:sym typeface="+mn-ea"/>
              </a:rPr>
              <a:t>      The theory was originated with the cycle of erosion of </a:t>
            </a:r>
            <a:r>
              <a:rPr lang="en-US" b="1">
                <a:solidFill>
                  <a:srgbClr val="0000CC"/>
                </a:solidFill>
                <a:sym typeface="+mn-ea"/>
              </a:rPr>
              <a:t>W.M Davis</a:t>
            </a:r>
            <a:r>
              <a:rPr lang="en-US" b="1">
                <a:sym typeface="+mn-ea"/>
              </a:rPr>
              <a:t>. Slope decline theory explains the evolution of the slope and subsequent transformation from steeper slope to gentle one. In accordance to the cycle of erosion Slope evolution/ Slope development occurs through </a:t>
            </a:r>
            <a:r>
              <a:rPr lang="en-US" b="1">
                <a:solidFill>
                  <a:srgbClr val="0000CC"/>
                </a:solidFill>
                <a:sym typeface="+mn-ea"/>
              </a:rPr>
              <a:t>4 phases such as (i) Rejuvenation (ii) Young (iii) Mature and (iv) Old.</a:t>
            </a:r>
            <a:endParaRPr lang="en-US" b="1">
              <a:solidFill>
                <a:srgbClr val="0000CC"/>
              </a:solidFill>
              <a:sym typeface="+mn-ea"/>
            </a:endParaRPr>
          </a:p>
          <a:p>
            <a:pPr marL="0" indent="0">
              <a:buNone/>
            </a:pPr>
            <a:r>
              <a:rPr lang="en-US" b="1">
                <a:solidFill>
                  <a:srgbClr val="FF0000"/>
                </a:solidFill>
              </a:rPr>
              <a:t>Slope decline (W.M. Davis - New England)</a:t>
            </a:r>
            <a:endParaRPr lang="en-US" b="1">
              <a:solidFill>
                <a:srgbClr val="FF0000"/>
              </a:solidFill>
            </a:endParaRPr>
          </a:p>
          <a:p>
            <a:pPr marL="0" indent="0">
              <a:buNone/>
            </a:pPr>
            <a:r>
              <a:rPr lang="en-US" b="1"/>
              <a:t>        Upper slope weathers and erodes at at faster rate so there is progressive decline of slope angle occurs.  Hillslopes have a thick mantle of regolith</a:t>
            </a:r>
            <a:endParaRPr lang="en-US" b="1"/>
          </a:p>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descr="1davis"/>
          <p:cNvPicPr>
            <a:picLocks noChangeAspect="1"/>
          </p:cNvPicPr>
          <p:nvPr>
            <p:ph sz="half" idx="1"/>
          </p:nvPr>
        </p:nvPicPr>
        <p:blipFill>
          <a:blip r:embed="rId1"/>
          <a:stretch>
            <a:fillRect/>
          </a:stretch>
        </p:blipFill>
        <p:spPr>
          <a:xfrm>
            <a:off x="0" y="0"/>
            <a:ext cx="2083435" cy="3590290"/>
          </a:xfrm>
          <a:prstGeom prst="rect">
            <a:avLst/>
          </a:prstGeom>
        </p:spPr>
      </p:pic>
      <p:pic>
        <p:nvPicPr>
          <p:cNvPr id="8" name="Content Placeholder 7" descr="image 1"/>
          <p:cNvPicPr>
            <a:picLocks noChangeAspect="1"/>
          </p:cNvPicPr>
          <p:nvPr>
            <p:ph sz="half" idx="2"/>
          </p:nvPr>
        </p:nvPicPr>
        <p:blipFill>
          <a:blip r:embed="rId2"/>
          <a:stretch>
            <a:fillRect/>
          </a:stretch>
        </p:blipFill>
        <p:spPr>
          <a:xfrm>
            <a:off x="178435" y="3590290"/>
            <a:ext cx="11768455" cy="3081655"/>
          </a:xfrm>
          <a:prstGeom prst="rect">
            <a:avLst/>
          </a:prstGeom>
        </p:spPr>
      </p:pic>
      <p:pic>
        <p:nvPicPr>
          <p:cNvPr id="10" name="Picture 9" descr="image 3"/>
          <p:cNvPicPr>
            <a:picLocks noChangeAspect="1"/>
          </p:cNvPicPr>
          <p:nvPr/>
        </p:nvPicPr>
        <p:blipFill>
          <a:blip r:embed="rId3"/>
          <a:stretch>
            <a:fillRect/>
          </a:stretch>
        </p:blipFill>
        <p:spPr>
          <a:xfrm>
            <a:off x="2083435" y="177800"/>
            <a:ext cx="9863455" cy="321881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23900" y="667385"/>
            <a:ext cx="10713720" cy="5626735"/>
          </a:xfrm>
        </p:spPr>
        <p:txBody>
          <a:bodyPr>
            <a:normAutofit lnSpcReduction="10000"/>
          </a:bodyPr>
          <a:p>
            <a:pPr marL="0" indent="0" algn="ctr">
              <a:buNone/>
            </a:pPr>
            <a:r>
              <a:rPr lang="en-US" sz="3600" b="1">
                <a:solidFill>
                  <a:srgbClr val="0000CC"/>
                </a:solidFill>
                <a:sym typeface="+mn-ea"/>
              </a:rPr>
              <a:t>Davisian Theory</a:t>
            </a:r>
            <a:endParaRPr lang="en-US" sz="3600" b="1"/>
          </a:p>
          <a:p>
            <a:r>
              <a:rPr lang="en-US" sz="2800" b="1">
                <a:sym typeface="+mn-ea"/>
              </a:rPr>
              <a:t>     The most popular theory of landform development was given by American geomorphologist </a:t>
            </a:r>
            <a:r>
              <a:rPr lang="en-US" sz="2800" b="1">
                <a:solidFill>
                  <a:srgbClr val="FF0000"/>
                </a:solidFill>
                <a:sym typeface="+mn-ea"/>
              </a:rPr>
              <a:t>William Morris Davis.</a:t>
            </a:r>
            <a:r>
              <a:rPr lang="en-US" sz="2800" b="1">
                <a:sym typeface="+mn-ea"/>
              </a:rPr>
              <a:t> His concept of geographical cycle (or commonly known as cycle of erosion) provided a genetic classification and systematic description of landforms.</a:t>
            </a:r>
            <a:endParaRPr lang="en-US" sz="2800" b="1"/>
          </a:p>
          <a:p>
            <a:r>
              <a:rPr lang="en-US" sz="2800" b="1">
                <a:sym typeface="+mn-ea"/>
              </a:rPr>
              <a:t>       According to </a:t>
            </a:r>
            <a:r>
              <a:rPr lang="en-US" sz="2800" b="1">
                <a:solidFill>
                  <a:srgbClr val="FF0000"/>
                </a:solidFill>
                <a:sym typeface="+mn-ea"/>
              </a:rPr>
              <a:t>Davis</a:t>
            </a:r>
            <a:r>
              <a:rPr lang="en-US" sz="2800" b="1">
                <a:sym typeface="+mn-ea"/>
              </a:rPr>
              <a:t>, geographical cycle is a period of time during which an uplifted landmass undergoes its transformation by the process of land sculpture ending into low featureless plain or peneplain (which Davis called peneplane), </a:t>
            </a:r>
            <a:r>
              <a:rPr lang="en-US" sz="2800" b="1">
                <a:solidFill>
                  <a:srgbClr val="FF0000"/>
                </a:solidFill>
                <a:sym typeface="+mn-ea"/>
              </a:rPr>
              <a:t>Davis’s theory </a:t>
            </a:r>
            <a:r>
              <a:rPr lang="en-US" sz="2800" b="1">
                <a:sym typeface="+mn-ea"/>
              </a:rPr>
              <a:t>was the outcome of a set of theories and models presented by him during the 1880s and 1890s.</a:t>
            </a:r>
            <a:endParaRPr lang="en-US" sz="2800" b="1"/>
          </a:p>
          <a:p>
            <a:endParaRPr lang="en-US" sz="28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Content Placeholder 7" descr="4"/>
          <p:cNvPicPr>
            <a:picLocks noChangeAspect="1"/>
          </p:cNvPicPr>
          <p:nvPr>
            <p:ph sz="half" idx="2"/>
          </p:nvPr>
        </p:nvPicPr>
        <p:blipFill>
          <a:blip r:embed="rId1"/>
          <a:stretch>
            <a:fillRect/>
          </a:stretch>
        </p:blipFill>
        <p:spPr>
          <a:xfrm>
            <a:off x="313055" y="286385"/>
            <a:ext cx="11643995" cy="634238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59155" y="758190"/>
            <a:ext cx="10609580" cy="5430520"/>
          </a:xfrm>
        </p:spPr>
        <p:txBody>
          <a:bodyPr>
            <a:noAutofit/>
          </a:bodyPr>
          <a:p>
            <a:pPr>
              <a:lnSpc>
                <a:spcPct val="90000"/>
              </a:lnSpc>
            </a:pPr>
            <a:r>
              <a:rPr lang="en-US" sz="2800" b="1">
                <a:sym typeface="+mn-ea"/>
              </a:rPr>
              <a:t>    He propounded the model of ‘complete cycle of river life’ in his essay on The Rivers and Valleys of Pennsylvania (1889), and that of ‘geographical cycle’ (1899) and ‘slope evolution’. He, under the concept of ‘complete cycle of river life’, postulated the cycle concept of progressive development of erosional stream valleys, and through the ‘geographical cycle’ described the sequential development of landforms through time.</a:t>
            </a:r>
            <a:endParaRPr lang="en-US" sz="2800" b="1"/>
          </a:p>
          <a:p>
            <a:pPr>
              <a:lnSpc>
                <a:spcPct val="90000"/>
              </a:lnSpc>
            </a:pPr>
            <a:r>
              <a:rPr lang="en-US" sz="2800" b="1">
                <a:sym typeface="+mn-ea"/>
              </a:rPr>
              <a:t>      However, Prof. Savindra Singh says that the general theory of landform development of Davis is not the ‘geographical cycle’ as many of the geomorphologists believe. Davis’s theory may be expressed as: “There are sequential changes in landforms through time (passing through youth, mature and old stages) and these sequential changes are directed towards well defined end product development of peneplain”.</a:t>
            </a:r>
            <a:endParaRPr lang="en-US" sz="2800" b="1">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84225" y="546735"/>
            <a:ext cx="5232400" cy="5506085"/>
          </a:xfrm>
        </p:spPr>
        <p:txBody>
          <a:bodyPr>
            <a:noAutofit/>
          </a:bodyPr>
          <a:p>
            <a:r>
              <a:rPr lang="en-US" sz="2800" b="1">
                <a:solidFill>
                  <a:srgbClr val="FF0000"/>
                </a:solidFill>
              </a:rPr>
              <a:t>What is Davisian theory of landform development?</a:t>
            </a:r>
            <a:endParaRPr lang="en-US" sz="2800" b="1"/>
          </a:p>
          <a:p>
            <a:r>
              <a:rPr lang="en-US" sz="2800" b="1">
                <a:solidFill>
                  <a:srgbClr val="0000CC"/>
                </a:solidFill>
              </a:rPr>
              <a:t>Davisian Theory: </a:t>
            </a:r>
            <a:r>
              <a:rPr lang="en-US" sz="2800" b="1"/>
              <a:t>The most popular theory of landform development was given by American geomorphologist William Morris Davis. His concept of geographical cycle (or commonly known as cycle of erosion) provided a genetic classification and systematic description of landforms.</a:t>
            </a:r>
            <a:endParaRPr lang="en-US" sz="2800" b="1"/>
          </a:p>
          <a:p>
            <a:endParaRPr lang="en-US" sz="2800" b="1"/>
          </a:p>
        </p:txBody>
      </p:sp>
      <p:pic>
        <p:nvPicPr>
          <p:cNvPr id="5" name="Content Placeholder 4" descr="image 2"/>
          <p:cNvPicPr>
            <a:picLocks noChangeAspect="1"/>
          </p:cNvPicPr>
          <p:nvPr>
            <p:ph sz="half" idx="2"/>
          </p:nvPr>
        </p:nvPicPr>
        <p:blipFill>
          <a:blip r:embed="rId1"/>
          <a:stretch>
            <a:fillRect/>
          </a:stretch>
        </p:blipFill>
        <p:spPr>
          <a:xfrm>
            <a:off x="5857875" y="219075"/>
            <a:ext cx="6000115" cy="616077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585" y="3054350"/>
            <a:ext cx="7696835" cy="1115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600" b="1" dirty="0" smtClean="0">
                <a:solidFill>
                  <a:srgbClr val="0000CC"/>
                </a:solidFill>
                <a:latin typeface="Bodoni MT Black" panose="02070A03080606020203" charset="0"/>
                <a:cs typeface="Bodoni MT Black" panose="02070A03080606020203" charset="0"/>
              </a:rPr>
              <a:t>Thank you</a:t>
            </a:r>
            <a:endParaRPr lang="en-IN" sz="9600" b="1" dirty="0" smtClean="0">
              <a:solidFill>
                <a:srgbClr val="0000CC"/>
              </a:solidFill>
              <a:latin typeface="Bodoni MT Black" panose="02070A03080606020203" charset="0"/>
              <a:cs typeface="Bodoni MT Black" panose="02070A03080606020203"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579755" y="605155"/>
            <a:ext cx="10869295" cy="5323840"/>
          </a:xfrm>
        </p:spPr>
        <p:txBody>
          <a:bodyPr>
            <a:noAutofit/>
          </a:bodyPr>
          <a:p>
            <a:pPr>
              <a:lnSpc>
                <a:spcPct val="110000"/>
              </a:lnSpc>
            </a:pPr>
            <a:r>
              <a:rPr lang="en-US" sz="2800" b="1">
                <a:solidFill>
                  <a:srgbClr val="FF0000"/>
                </a:solidFill>
                <a:sym typeface="+mn-ea"/>
              </a:rPr>
              <a:t>What are slope processes? </a:t>
            </a:r>
            <a:endParaRPr lang="en-US" sz="2800" b="1">
              <a:solidFill>
                <a:srgbClr val="FF0000"/>
              </a:solidFill>
              <a:sym typeface="+mn-ea"/>
            </a:endParaRPr>
          </a:p>
          <a:p>
            <a:pPr>
              <a:lnSpc>
                <a:spcPct val="110000"/>
              </a:lnSpc>
            </a:pPr>
            <a:r>
              <a:rPr lang="en-US" sz="2800" b="1">
                <a:sym typeface="+mn-ea"/>
              </a:rPr>
              <a:t>     The slope processes include weathering, erosion, transport and deposition of the material. Weathering is the process by which material is prepared for transport. Weathering is the response of the materials within the lithosphere to conditions at or near its contact with the atmosphere, hydrosphere and biosphere.</a:t>
            </a:r>
            <a:endParaRPr lang="en-US" sz="2800" b="1"/>
          </a:p>
          <a:p>
            <a:pPr>
              <a:lnSpc>
                <a:spcPct val="110000"/>
              </a:lnSpc>
            </a:pPr>
            <a:r>
              <a:rPr lang="en-US" sz="2800" b="1">
                <a:sym typeface="+mn-ea"/>
              </a:rPr>
              <a:t>      Erosional processes along coastlines include: (1) The direct effects of hydraulic action, wedging, and cavitation by waves;          (2) abrasion (corrasion), using sand, gravel, and larger rock fragments as tools; (3) attrition of the rock particles themselves during this abrasive action; (4) salt weathering or fretting.</a:t>
            </a:r>
            <a:endParaRPr lang="en-US" sz="2800" b="1"/>
          </a:p>
          <a:p>
            <a:pPr>
              <a:lnSpc>
                <a:spcPct val="110000"/>
              </a:lnSpc>
            </a:pPr>
            <a:r>
              <a:rPr lang="en-US" sz="2800" b="1"/>
              <a:t>      </a:t>
            </a:r>
            <a:endParaRPr lang="en-US" sz="2800" b="1"/>
          </a:p>
          <a:p>
            <a:endParaRPr lang="en-US" sz="28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24205" y="681355"/>
            <a:ext cx="10943590" cy="5494655"/>
          </a:xfrm>
        </p:spPr>
        <p:txBody>
          <a:bodyPr>
            <a:noAutofit/>
          </a:bodyPr>
          <a:p>
            <a:r>
              <a:rPr lang="en-US" sz="3600" b="1">
                <a:solidFill>
                  <a:srgbClr val="FF0000"/>
                </a:solidFill>
              </a:rPr>
              <a:t>Definition of Slopes</a:t>
            </a:r>
            <a:endParaRPr lang="en-US" sz="3600" b="1">
              <a:solidFill>
                <a:srgbClr val="FF0000"/>
              </a:solidFill>
            </a:endParaRPr>
          </a:p>
          <a:p>
            <a:r>
              <a:rPr lang="en-US" sz="2800" b="1"/>
              <a:t>     Although enormous literature has been built on this subject by geomorphologists, engineers, geologists, soil scientists, etc., probably there is no definition of the term ‘slope’. Most land and submarine surfaces have some slope or inclination however small. What are dead level plains also have some slope making drainage of rainfall or precipitation as sheet or channelized flow possible.</a:t>
            </a:r>
            <a:endParaRPr lang="en-US" sz="2800" b="1"/>
          </a:p>
          <a:p>
            <a:r>
              <a:rPr lang="en-US" sz="2800" b="1"/>
              <a:t>      However, the study of slope by geomorphologists, etc, generally considers slopes of perceptible inclination such as we see on the mountain ranges, ridges, scarps, edges of plateaus, on the flanks of monadnocks, inselbergs and on the sides of narrow deep-cut valleys.</a:t>
            </a:r>
            <a:endParaRPr lang="en-US" sz="28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73100" y="609600"/>
            <a:ext cx="10845800" cy="5511800"/>
          </a:xfrm>
        </p:spPr>
        <p:txBody>
          <a:bodyPr>
            <a:noAutofit/>
          </a:bodyPr>
          <a:p>
            <a:pPr>
              <a:lnSpc>
                <a:spcPct val="90000"/>
              </a:lnSpc>
            </a:pPr>
            <a:r>
              <a:rPr lang="en-US" sz="2800" b="1"/>
              <a:t>        But it may be mentioned without ambiguity that although most surfaces including practically level cultivated fields have slopes, it is the relatively spectacular slopes that form the subject of slope studies. Practically flat alluvial plains, coastal plains, or very even plateaus fall outside the purview of slope studies.</a:t>
            </a:r>
            <a:endParaRPr lang="en-US" sz="2800" b="1"/>
          </a:p>
          <a:p>
            <a:pPr>
              <a:lnSpc>
                <a:spcPct val="90000"/>
              </a:lnSpc>
            </a:pPr>
            <a:r>
              <a:rPr lang="en-US" sz="2800" b="1">
                <a:solidFill>
                  <a:srgbClr val="FF0000"/>
                </a:solidFill>
              </a:rPr>
              <a:t>Factors that Influence the Slope Development</a:t>
            </a:r>
            <a:endParaRPr lang="en-US" sz="2800" b="1">
              <a:solidFill>
                <a:srgbClr val="FF0000"/>
              </a:solidFill>
            </a:endParaRPr>
          </a:p>
          <a:p>
            <a:pPr>
              <a:lnSpc>
                <a:spcPct val="90000"/>
              </a:lnSpc>
            </a:pPr>
            <a:r>
              <a:rPr lang="en-US" sz="2800" b="1"/>
              <a:t>       The factors influencing slope development are numerous. Lithology, tectonic characteristics and age of rocks form one set of important factors. Climate and its change constitute another. Tectonic movements and eustatic change of sea level are highly important. Vegetation by providing a protective cover or influencing hydrology or affecting transport of weathered material or otherwise must form another important factor.</a:t>
            </a:r>
            <a:endParaRPr lang="en-US" sz="28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06120" y="640080"/>
            <a:ext cx="10681335" cy="5446395"/>
          </a:xfrm>
        </p:spPr>
        <p:txBody>
          <a:bodyPr>
            <a:noAutofit/>
          </a:bodyPr>
          <a:p>
            <a:r>
              <a:rPr lang="en-US" b="1"/>
              <a:t>        Thus, Nature is as variable in the details of slopes as in several phenomena. Just as each of some 6,000,000,000 human beings has distinct stature, face, voice, build, attitude, temperament, outlook, character, etc. so is the case with each slope, in whatever site, situation and region, it may be. This makes generalization and quantification about slopes all the more baffling.</a:t>
            </a:r>
            <a:endParaRPr lang="en-US" b="1"/>
          </a:p>
          <a:p>
            <a:r>
              <a:rPr lang="en-US" b="1"/>
              <a:t>       This baffling variety must be borne in mind despite all the meticulous quantitative studies and quantification pertaining to slopes.</a:t>
            </a:r>
            <a:endParaRPr lang="en-US" b="1"/>
          </a:p>
          <a:p>
            <a:r>
              <a:rPr lang="en-US" b="1"/>
              <a:t>        According to </a:t>
            </a:r>
            <a:r>
              <a:rPr lang="en-US" b="1">
                <a:solidFill>
                  <a:srgbClr val="FF0000"/>
                </a:solidFill>
              </a:rPr>
              <a:t>W.M. Davis</a:t>
            </a:r>
            <a:r>
              <a:rPr lang="en-US" b="1"/>
              <a:t> “landscape is a function of structure, process and stage”. Slope may be described as function of structure, process, stage and tectonics. The structure may be included under the original slope form. The effects of climate, hydrology, glaciation, vegetation, soils, biological factors and probably even tectonics may be included under process. The stage or the time factor in monocyclic or multicyclic slopes is indeed extremely important.</a:t>
            </a:r>
            <a:endParaRPr lang="en-US" b="1"/>
          </a:p>
          <a:p>
            <a:endParaRPr lang="en-US" b="1"/>
          </a:p>
          <a:p>
            <a:endParaRPr lang="en-US"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73735" y="591185"/>
            <a:ext cx="10844530" cy="5675630"/>
          </a:xfrm>
        </p:spPr>
        <p:txBody>
          <a:bodyPr>
            <a:noAutofit/>
          </a:bodyPr>
          <a:p>
            <a:pPr>
              <a:lnSpc>
                <a:spcPct val="90000"/>
              </a:lnSpc>
            </a:pPr>
            <a:r>
              <a:rPr lang="en-US" sz="3200" b="1"/>
              <a:t>        The original nature of the surface, e.g., the angle of inclination, its form in respect of concavity, convexity, uniformity, marked knicks or breaks and dislocated surfaces like those along faults will affect the present form of the slopes.</a:t>
            </a:r>
            <a:endParaRPr lang="en-US" sz="3200" b="1"/>
          </a:p>
          <a:p>
            <a:pPr>
              <a:lnSpc>
                <a:spcPct val="90000"/>
              </a:lnSpc>
            </a:pPr>
            <a:r>
              <a:rPr lang="en-US" sz="3200" b="1"/>
              <a:t>          Polycyclic nature of slopes, wherever this is the case, it is definitely an important factor to bear in mind in the correct interpretation of slopes. Variety of factors is indeed bewilderingly large and even in the same environment and microregion there may be baffling variations. “Within a single climatic environment some slopes may recline whereas others retreat parallel”</a:t>
            </a:r>
            <a:endParaRPr lang="en-US" sz="32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39140" y="691515"/>
            <a:ext cx="10746740" cy="5429885"/>
          </a:xfrm>
        </p:spPr>
        <p:txBody>
          <a:bodyPr>
            <a:noAutofit/>
          </a:bodyPr>
          <a:p>
            <a:r>
              <a:rPr lang="en-US" sz="2800" b="1"/>
              <a:t>         Although submarine slopes have been investigated by oceanographic surveys and researches, they form a subject of the future so far as their detailed analysis is concerned. Buried under the load of oceanic waters and isolated from the atmosphere their development is mostly different from the slopes on land surfaces.</a:t>
            </a:r>
            <a:endParaRPr lang="en-US" sz="2800" b="1"/>
          </a:p>
          <a:p>
            <a:r>
              <a:rPr lang="en-US" sz="2800" b="1"/>
              <a:t>       Thus, in the study of slopes we are concerned with the slopes on land areas. No limit to the degree of slopes appears to have been set by the students of the subject, but mostly it is the slopes which we have summarily mentioned above and which have their application in agriculture, soil characteristics, hydrology, engineering activities, etc.</a:t>
            </a:r>
            <a:endParaRPr lang="en-US" sz="28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77875" y="598805"/>
            <a:ext cx="10749915" cy="5643245"/>
          </a:xfrm>
        </p:spPr>
        <p:txBody>
          <a:bodyPr>
            <a:noAutofit/>
          </a:bodyPr>
          <a:p>
            <a:pPr>
              <a:lnSpc>
                <a:spcPct val="80000"/>
              </a:lnSpc>
            </a:pPr>
            <a:r>
              <a:rPr lang="en-US" sz="2800" b="1">
                <a:solidFill>
                  <a:srgbClr val="FF0000"/>
                </a:solidFill>
              </a:rPr>
              <a:t>Slope Formation</a:t>
            </a:r>
            <a:endParaRPr lang="en-US" sz="2800" b="1">
              <a:solidFill>
                <a:srgbClr val="FF0000"/>
              </a:solidFill>
            </a:endParaRPr>
          </a:p>
          <a:p>
            <a:pPr marL="0" indent="0">
              <a:lnSpc>
                <a:spcPct val="80000"/>
              </a:lnSpc>
              <a:buNone/>
            </a:pPr>
            <a:r>
              <a:rPr lang="en-US" sz="2800" b="1"/>
              <a:t>      The all landforms slopes are clearly the most common and often the most overlooked. Understanding slope processes is of particular interest to land use planners, and because slopes often reflect changes in lithology they are of particular interest to bedrock mappers.</a:t>
            </a:r>
            <a:endParaRPr lang="en-US" sz="2800" b="1"/>
          </a:p>
          <a:p>
            <a:pPr marL="0" indent="0">
              <a:lnSpc>
                <a:spcPct val="80000"/>
              </a:lnSpc>
              <a:buNone/>
            </a:pPr>
            <a:r>
              <a:rPr lang="en-US" sz="2800" b="1"/>
              <a:t>         Slopes can be genetically categorizes into primary slopes, formed by processes that tend to promote relief, and secondary slopes, formed by processes tending to decrease relief. Secondary slopes evolve from the erosion and modification of primary slopes. The distinction is not always clear because primary and secondary processes do not operate independently. However, its important to understand to what degree a slope is the result of primary and secondary processes. Many slopes are paleoslopes formed under a different climatic regime. </a:t>
            </a:r>
            <a:endParaRPr lang="en-US" sz="2800" b="1"/>
          </a:p>
          <a:p>
            <a:endParaRPr lang="en-US" sz="2800" b="1"/>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14490</Words>
  <Application>WPS Presentation</Application>
  <PresentationFormat>Custom</PresentationFormat>
  <Paragraphs>210</Paragraphs>
  <Slides>27</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27</vt:i4>
      </vt:variant>
    </vt:vector>
  </HeadingPairs>
  <TitlesOfParts>
    <vt:vector size="42" baseType="lpstr">
      <vt:lpstr>Arial</vt:lpstr>
      <vt:lpstr>SimSun</vt:lpstr>
      <vt:lpstr>Wingdings</vt:lpstr>
      <vt:lpstr>Arial</vt:lpstr>
      <vt:lpstr>Adobe Garamond Pro Bold</vt:lpstr>
      <vt:lpstr>Garamond</vt:lpstr>
      <vt:lpstr>Britannic Bold</vt:lpstr>
      <vt:lpstr>Adobe Fan Heiti Std B</vt:lpstr>
      <vt:lpstr>Calibri Light</vt:lpstr>
      <vt:lpstr>Microsoft YaHei</vt:lpstr>
      <vt:lpstr>Arial Unicode MS</vt:lpstr>
      <vt:lpstr>Calibri</vt:lpstr>
      <vt:lpstr>Bodoni MT Black</vt:lpstr>
      <vt:lpstr>Yu Gothic UI Semibold</vt:lpstr>
      <vt:lpstr>Organic</vt:lpstr>
      <vt:lpstr>         APPLIED GEOMORPHOLOGY SLOPE DEVELOPMENT THEORIES W.M. DAVIS</vt:lpstr>
      <vt:lpstr>UNIT: IV APPLIED GEOMORPHOLOGY - P18GC101 SLOPE DEVELOPMENT THEORIES  W.M.DAVIS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ASHOK RAJ</cp:lastModifiedBy>
  <cp:revision>307</cp:revision>
  <dcterms:created xsi:type="dcterms:W3CDTF">2020-08-03T16:47:00Z</dcterms:created>
  <dcterms:modified xsi:type="dcterms:W3CDTF">2020-12-06T12:49:23Z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1033-11.2.0.9747</vt:lpwstr>
  </property>
</Properties>
</file>