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426" r:id="rId6"/>
    <p:sldId id="347" r:id="rId7"/>
    <p:sldId id="326" r:id="rId8"/>
    <p:sldId id="327" r:id="rId9"/>
    <p:sldId id="414" r:id="rId10"/>
    <p:sldId id="379" r:id="rId11"/>
    <p:sldId id="412"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BB50B"/>
    <a:srgbClr val="66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8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117909"/>
            <a:ext cx="6815669" cy="963619"/>
          </a:xfrm>
          <a:ln>
            <a:solidFill>
              <a:schemeClr val="bg1"/>
            </a:solidFill>
          </a:ln>
        </p:spPr>
        <p:txBody>
          <a:bodyPr/>
          <a:lstStyle/>
          <a:p>
            <a:br>
              <a:rPr lang="en-IN" sz="2000" b="1" dirty="0" smtClean="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400" b="1" dirty="0" smtClean="0">
                <a:solidFill>
                  <a:schemeClr val="accent4">
                    <a:lumMod val="50000"/>
                  </a:schemeClr>
                </a:solidFill>
              </a:rPr>
            </a:br>
            <a:br>
              <a:rPr lang="en-US" altLang="en-IN" sz="2400" b="1" dirty="0">
                <a:solidFill>
                  <a:srgbClr val="FF0000"/>
                </a:solidFill>
              </a:rPr>
            </a:br>
            <a:r>
              <a:rPr lang="en-US" altLang="en-IN" sz="2000" b="1" dirty="0">
                <a:solidFill>
                  <a:srgbClr val="FF0066"/>
                </a:solidFill>
              </a:rPr>
              <a:t>APPLIED GEOMORPHOLOGY</a:t>
            </a:r>
            <a:br>
              <a:rPr lang="en-US" altLang="en-IN" sz="2000" b="1" dirty="0">
                <a:solidFill>
                  <a:srgbClr val="FF0066"/>
                </a:solidFill>
              </a:rPr>
            </a:br>
            <a:r>
              <a:rPr lang="en-US" altLang="en-IN" sz="2000" b="1" dirty="0">
                <a:solidFill>
                  <a:srgbClr val="660066"/>
                </a:solidFill>
              </a:rPr>
              <a:t>SLOPE DEVELOPMENT THEORIES</a:t>
            </a:r>
            <a:br>
              <a:rPr lang="en-US" altLang="en-IN" sz="2000" b="1" dirty="0">
                <a:solidFill>
                  <a:srgbClr val="660066"/>
                </a:solidFill>
              </a:rPr>
            </a:br>
            <a:r>
              <a:rPr lang="en-US" altLang="en-IN" sz="2000" b="1" dirty="0">
                <a:solidFill>
                  <a:srgbClr val="FF0000"/>
                </a:solidFill>
              </a:rPr>
              <a:t>WOOD</a:t>
            </a:r>
            <a:endParaRPr lang="en-US" altLang="en-IN" sz="2000" b="1" dirty="0">
              <a:solidFill>
                <a:srgbClr val="FF0000"/>
              </a:solidFill>
            </a:endParaRPr>
          </a:p>
        </p:txBody>
      </p:sp>
      <p:sp>
        <p:nvSpPr>
          <p:cNvPr id="3" name="Subtitle 2"/>
          <p:cNvSpPr>
            <a:spLocks noGrp="1"/>
          </p:cNvSpPr>
          <p:nvPr>
            <p:ph type="subTitle" idx="1"/>
          </p:nvPr>
        </p:nvSpPr>
        <p:spPr>
          <a:xfrm>
            <a:off x="2888615" y="1054735"/>
            <a:ext cx="7788910" cy="4212590"/>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endParaRPr lang="en-IN" sz="1500"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IN" sz="1500" dirty="0" smtClean="0">
                <a:solidFill>
                  <a:schemeClr val="tx1"/>
                </a:solidFill>
                <a:latin typeface="Adobe Garamond Pro Bold" panose="02020702060506020403" pitchFamily="18" charset="0"/>
              </a:rPr>
              <a:t> </a:t>
            </a:r>
            <a:r>
              <a:rPr lang="en-US" sz="1500" b="1" dirty="0" smtClean="0">
                <a:solidFill>
                  <a:schemeClr val="tx1"/>
                </a:solidFill>
                <a:latin typeface="Adobe Garamond Pro Bold" panose="02020702060506020403" pitchFamily="18" charset="0"/>
              </a:rPr>
              <a:t>Dr. B.ANU</a:t>
            </a:r>
            <a:r>
              <a:rPr lang="en-IN" sz="1500" b="1" dirty="0" smtClean="0">
                <a:solidFill>
                  <a:schemeClr val="tx1"/>
                </a:solidFill>
                <a:latin typeface="Adobe Garamond Pro Bold" panose="02020702060506020403" pitchFamily="18" charset="0"/>
              </a:rPr>
              <a:t>SUYA</a:t>
            </a:r>
            <a:r>
              <a:rPr lang="en-IN" sz="1500" b="1" dirty="0">
                <a:solidFill>
                  <a:schemeClr val="tx1"/>
                </a:solidFill>
                <a:latin typeface="Adobe Garamond Pro Bold" panose="02020702060506020403" pitchFamily="18" charset="0"/>
              </a:rPr>
              <a:t>,</a:t>
            </a:r>
            <a:endParaRPr lang="en-IN" sz="1500" b="1" dirty="0">
              <a:solidFill>
                <a:schemeClr val="tx1"/>
              </a:solidFill>
              <a:latin typeface="Adobe Garamond Pro Bold" panose="02020702060506020403" pitchFamily="18" charset="0"/>
            </a:endParaRPr>
          </a:p>
          <a:p>
            <a:pPr lvl="1" algn="l"/>
            <a:r>
              <a:rPr lang="en-IN" sz="1500" b="1" dirty="0" smtClean="0">
                <a:solidFill>
                  <a:schemeClr val="tx1"/>
                </a:solidFill>
                <a:latin typeface="Adobe Garamond Pro Bold" panose="02020702060506020403" pitchFamily="18" charset="0"/>
              </a:rPr>
              <a:t>							Assistant </a:t>
            </a:r>
            <a:r>
              <a:rPr lang="en-IN" sz="1500" b="1" dirty="0">
                <a:solidFill>
                  <a:schemeClr val="tx1"/>
                </a:solidFill>
                <a:latin typeface="Adobe Garamond Pro Bold" panose="02020702060506020403" pitchFamily="18" charset="0"/>
              </a:rPr>
              <a:t>Professor &amp; Head,</a:t>
            </a:r>
            <a:endParaRPr lang="en-IN" sz="1500" b="1" dirty="0">
              <a:solidFill>
                <a:schemeClr val="tx1"/>
              </a:solidFill>
              <a:latin typeface="Adobe Garamond Pro Bold" panose="02020702060506020403" pitchFamily="18" charset="0"/>
            </a:endParaRPr>
          </a:p>
          <a:p>
            <a:pPr lvl="1" algn="l"/>
            <a:r>
              <a:rPr lang="en-IN" sz="1500" b="1" dirty="0" smtClean="0">
                <a:solidFill>
                  <a:schemeClr val="tx1"/>
                </a:solidFill>
                <a:latin typeface="Adobe Garamond Pro Bold" panose="02020702060506020403" pitchFamily="18" charset="0"/>
              </a:rPr>
              <a:t>							Department </a:t>
            </a:r>
            <a:r>
              <a:rPr lang="en-IN" sz="1500" b="1" dirty="0">
                <a:solidFill>
                  <a:schemeClr val="tx1"/>
                </a:solidFill>
                <a:latin typeface="Adobe Garamond Pro Bold" panose="02020702060506020403" pitchFamily="18" charset="0"/>
              </a:rPr>
              <a:t>of Geography,</a:t>
            </a:r>
            <a:endParaRPr lang="en-IN" sz="1500" b="1" dirty="0">
              <a:solidFill>
                <a:schemeClr val="tx1"/>
              </a:solidFill>
              <a:latin typeface="Adobe Garamond Pro Bold" panose="02020702060506020403" pitchFamily="18" charset="0"/>
            </a:endParaRPr>
          </a:p>
          <a:p>
            <a:pPr lvl="1" algn="l"/>
            <a:r>
              <a:rPr lang="en-IN" sz="1500" b="1" dirty="0" smtClean="0">
                <a:solidFill>
                  <a:schemeClr val="tx1"/>
                </a:solidFill>
                <a:latin typeface="Adobe Garamond Pro Bold" panose="02020702060506020403" pitchFamily="18" charset="0"/>
              </a:rPr>
              <a:t>							Government </a:t>
            </a:r>
            <a:r>
              <a:rPr lang="en-IN" sz="1500" b="1" dirty="0">
                <a:solidFill>
                  <a:schemeClr val="tx1"/>
                </a:solidFill>
                <a:latin typeface="Adobe Garamond Pro Bold" panose="02020702060506020403" pitchFamily="18" charset="0"/>
              </a:rPr>
              <a:t>College for Women (A),</a:t>
            </a:r>
            <a:endParaRPr lang="en-IN" sz="1500" b="1" dirty="0">
              <a:solidFill>
                <a:schemeClr val="tx1"/>
              </a:solidFill>
              <a:latin typeface="Adobe Garamond Pro Bold" panose="02020702060506020403" pitchFamily="18" charset="0"/>
            </a:endParaRPr>
          </a:p>
          <a:p>
            <a:pPr lvl="1" algn="l"/>
            <a:r>
              <a:rPr lang="en-IN" sz="1500" b="1" dirty="0" smtClean="0">
                <a:solidFill>
                  <a:schemeClr val="tx1"/>
                </a:solidFill>
                <a:latin typeface="Adobe Garamond Pro Bold" panose="02020702060506020403" pitchFamily="18" charset="0"/>
              </a:rPr>
              <a:t>							Kumbakonam</a:t>
            </a:r>
            <a:r>
              <a:rPr lang="en-IN" sz="1500" b="1" dirty="0">
                <a:solidFill>
                  <a:schemeClr val="tx1"/>
                </a:solidFill>
                <a:latin typeface="Adobe Garamond Pro Bold" panose="02020702060506020403" pitchFamily="18" charset="0"/>
              </a:rPr>
              <a:t>.</a:t>
            </a:r>
            <a:endParaRPr lang="en-IN" sz="1500" b="1" dirty="0">
              <a:solidFill>
                <a:schemeClr val="tx1"/>
              </a:solidFill>
              <a:latin typeface="Adobe Garamond Pro Bold" panose="02020702060506020403" pitchFamily="18" charset="0"/>
            </a:endParaRP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endParaRPr lang="en-IN" sz="2000" dirty="0" smtClean="0">
              <a:solidFill>
                <a:srgbClr val="002060"/>
              </a:solidFill>
              <a:latin typeface="Britannic Bold" panose="020B0903060703020204" pitchFamily="34" charset="0"/>
              <a:ea typeface="Adobe Fan Heiti Std B" panose="020B0700000000000000" pitchFamily="34" charset="-128"/>
            </a:endParaRP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endParaRPr lang="en-IN" sz="2000" dirty="0" smtClean="0">
              <a:solidFill>
                <a:srgbClr val="660066"/>
              </a:solidFill>
              <a:latin typeface="Britannic Bold" panose="020B0903060703020204" pitchFamily="34" charset="0"/>
              <a:ea typeface="Adobe Fan Heiti Std B" panose="020B0700000000000000" pitchFamily="34" charset="-128"/>
            </a:endParaRP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endParaRPr lang="en-US" altLang="en-IN" sz="2000" b="1"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585" y="3054350"/>
            <a:ext cx="7696835" cy="1115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600" b="1" dirty="0" smtClean="0">
                <a:solidFill>
                  <a:srgbClr val="0000CC"/>
                </a:solidFill>
                <a:latin typeface="Elephant" panose="02020904090505020303" charset="0"/>
                <a:cs typeface="Elephant" panose="02020904090505020303" charset="0"/>
              </a:rPr>
              <a:t>Thank you</a:t>
            </a:r>
            <a:endParaRPr lang="en-IN" sz="9600" b="1" dirty="0" smtClean="0">
              <a:solidFill>
                <a:srgbClr val="0000CC"/>
              </a:solidFill>
              <a:latin typeface="Elephant" panose="02020904090505020303" charset="0"/>
              <a:cs typeface="Elephant" panose="02020904090505020303"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921510"/>
          </a:xfrm>
        </p:spPr>
        <p:txBody>
          <a:bodyPr>
            <a:normAutofit fontScale="90000"/>
          </a:bodyPr>
          <a:lstStyle/>
          <a:p>
            <a:r>
              <a:rPr lang="en-US" altLang="en-IN" sz="2700" b="1" dirty="0">
                <a:solidFill>
                  <a:schemeClr val="tx1"/>
                </a:solidFill>
                <a:latin typeface="Calibri Light" panose="020F0302020204030204"/>
              </a:rPr>
              <a:t>UNIT: IV</a:t>
            </a:r>
            <a:br>
              <a:rPr lang="en-US" altLang="en-IN" sz="2700" b="1" dirty="0">
                <a:solidFill>
                  <a:schemeClr val="tx1"/>
                </a:solidFill>
                <a:latin typeface="Calibri Light" panose="020F0302020204030204"/>
              </a:rPr>
            </a:br>
            <a:r>
              <a:rPr lang="en-US" altLang="en-IN" sz="3100" b="1" dirty="0">
                <a:solidFill>
                  <a:srgbClr val="0000CC"/>
                </a:solidFill>
                <a:latin typeface="Calibri Light" panose="020F0302020204030204"/>
              </a:rPr>
              <a:t>APPLIED GEOMORPHOLOGY - P18GC101</a:t>
            </a:r>
            <a:br>
              <a:rPr lang="en-US" altLang="en-IN" sz="3100" b="1" dirty="0">
                <a:solidFill>
                  <a:srgbClr val="0000CC"/>
                </a:solidFill>
                <a:latin typeface="Calibri Light" panose="020F0302020204030204"/>
              </a:rPr>
            </a:br>
            <a:r>
              <a:rPr lang="en-US" altLang="en-IN" sz="3600" b="1" dirty="0">
                <a:solidFill>
                  <a:srgbClr val="FF0000"/>
                </a:solidFill>
                <a:cs typeface="+mj-lt"/>
              </a:rPr>
              <a:t>SLOPE DEVELOPMENT THEORIES </a:t>
            </a:r>
            <a:br>
              <a:rPr lang="en-US" altLang="en-IN" sz="3600" b="1" dirty="0">
                <a:solidFill>
                  <a:srgbClr val="FF0000"/>
                </a:solidFill>
                <a:cs typeface="+mj-lt"/>
              </a:rPr>
            </a:br>
            <a:r>
              <a:rPr lang="en-US" altLang="en-IN" sz="3600" b="1" dirty="0">
                <a:solidFill>
                  <a:srgbClr val="660066"/>
                </a:solidFill>
                <a:cs typeface="+mj-lt"/>
              </a:rPr>
              <a:t>WOOD</a:t>
            </a:r>
            <a:endParaRPr lang="en-US" altLang="en-IN" sz="3600" b="1" dirty="0">
              <a:solidFill>
                <a:srgbClr val="660066"/>
              </a:solidFill>
              <a:cs typeface="+mj-lt"/>
            </a:endParaRPr>
          </a:p>
        </p:txBody>
      </p:sp>
      <p:sp>
        <p:nvSpPr>
          <p:cNvPr id="3" name="Content Placeholder 2"/>
          <p:cNvSpPr>
            <a:spLocks noGrp="1"/>
          </p:cNvSpPr>
          <p:nvPr>
            <p:ph idx="1"/>
          </p:nvPr>
        </p:nvSpPr>
        <p:spPr>
          <a:xfrm>
            <a:off x="775970" y="2336800"/>
            <a:ext cx="10780395" cy="3818890"/>
          </a:xfrm>
        </p:spPr>
        <p:txBody>
          <a:bodyPr>
            <a:noAutofit/>
          </a:bodyPr>
          <a:lstStyle/>
          <a:p>
            <a:pPr marL="0" indent="0" algn="just">
              <a:lnSpc>
                <a:spcPct val="90000"/>
              </a:lnSpc>
              <a:buNone/>
            </a:pPr>
            <a:r>
              <a:rPr lang="en-US" sz="2800" b="1" dirty="0" smtClean="0">
                <a:solidFill>
                  <a:srgbClr val="FF0000"/>
                </a:solidFill>
                <a:sym typeface="+mn-ea"/>
              </a:rPr>
              <a:t>How are Slopes Formed?</a:t>
            </a:r>
            <a:endParaRPr lang="en-US" sz="2800" b="1" dirty="0" smtClean="0">
              <a:solidFill>
                <a:srgbClr val="FF0000"/>
              </a:solidFill>
              <a:sym typeface="+mn-ea"/>
            </a:endParaRPr>
          </a:p>
          <a:p>
            <a:pPr>
              <a:lnSpc>
                <a:spcPct val="70000"/>
              </a:lnSpc>
            </a:pPr>
            <a:r>
              <a:rPr lang="en-US" sz="2000" b="1">
                <a:sym typeface="+mn-ea"/>
              </a:rPr>
              <a:t>According to WOOD:</a:t>
            </a:r>
            <a:endParaRPr lang="en-US" sz="2000" b="1"/>
          </a:p>
          <a:p>
            <a:pPr>
              <a:lnSpc>
                <a:spcPct val="70000"/>
              </a:lnSpc>
            </a:pPr>
            <a:r>
              <a:rPr lang="en-US" sz="2000" b="1">
                <a:sym typeface="+mn-ea"/>
              </a:rPr>
              <a:t>Slope profiles can have several manifestations depending on the factors discuss above. Below are two popular examples of slope models.</a:t>
            </a:r>
            <a:endParaRPr lang="en-US" sz="2000" b="1"/>
          </a:p>
          <a:p>
            <a:pPr>
              <a:lnSpc>
                <a:spcPct val="70000"/>
              </a:lnSpc>
            </a:pPr>
            <a:r>
              <a:rPr lang="en-US" sz="2000" b="1">
                <a:sym typeface="+mn-ea"/>
              </a:rPr>
              <a:t>Four Unit Slope Model</a:t>
            </a:r>
            <a:endParaRPr lang="en-US" sz="2000" b="1"/>
          </a:p>
          <a:p>
            <a:pPr>
              <a:lnSpc>
                <a:spcPct val="70000"/>
              </a:lnSpc>
            </a:pPr>
            <a:r>
              <a:rPr lang="en-US" sz="2000" b="1">
                <a:sym typeface="+mn-ea"/>
              </a:rPr>
              <a:t>Four unit slope model (Wood, 1942)</a:t>
            </a:r>
            <a:endParaRPr lang="en-US" sz="2000" b="1"/>
          </a:p>
          <a:p>
            <a:pPr>
              <a:lnSpc>
                <a:spcPct val="70000"/>
              </a:lnSpc>
            </a:pPr>
            <a:r>
              <a:rPr lang="en-US" sz="2000" b="1">
                <a:sym typeface="+mn-ea"/>
              </a:rPr>
              <a:t>The four unit slope is best developed on a high initial (primary) slope composed of strong rock and the absence of local undercutting. As the steep fall face retreats the base is covered by a straight talus slope.</a:t>
            </a:r>
            <a:endParaRPr lang="en-US" sz="2000" b="1"/>
          </a:p>
          <a:p>
            <a:pPr marL="0" indent="0">
              <a:lnSpc>
                <a:spcPct val="70000"/>
              </a:lnSpc>
              <a:buNone/>
            </a:pPr>
            <a:r>
              <a:rPr lang="en-US" sz="2000" b="1">
                <a:sym typeface="+mn-ea"/>
              </a:rPr>
              <a:t>. Four Unit slope model modified from Wood (1942)</a:t>
            </a:r>
            <a:endParaRPr lang="en-US" sz="2000" b="1"/>
          </a:p>
          <a:p>
            <a:pPr marL="0" indent="0">
              <a:lnSpc>
                <a:spcPct val="70000"/>
              </a:lnSpc>
              <a:buNone/>
            </a:pPr>
            <a:endParaRPr lang="en-US" sz="2000" b="1"/>
          </a:p>
          <a:p>
            <a:pPr marL="0" indent="0" algn="just">
              <a:lnSpc>
                <a:spcPct val="100000"/>
              </a:lnSpc>
              <a:buNone/>
            </a:pPr>
            <a:endParaRPr lang="en-US" sz="2000" b="1"/>
          </a:p>
          <a:p>
            <a:pPr marL="0" indent="0" algn="just">
              <a:lnSpc>
                <a:spcPct val="100000"/>
              </a:lnSpc>
              <a:buNone/>
            </a:pPr>
            <a:endParaRPr lang="en-US" sz="2800" b="1" dirty="0" smtClean="0">
              <a:solidFill>
                <a:schemeClr val="tx1"/>
              </a:solidFill>
              <a:sym typeface="+mn-ea"/>
            </a:endParaRPr>
          </a:p>
          <a:p>
            <a:pPr marL="0" indent="0" algn="just">
              <a:lnSpc>
                <a:spcPct val="100000"/>
              </a:lnSpc>
              <a:buNone/>
            </a:pPr>
            <a:r>
              <a:rPr lang="en-US" sz="2800" b="1" dirty="0" smtClean="0">
                <a:solidFill>
                  <a:schemeClr val="tx1"/>
                </a:solidFill>
                <a:sym typeface="+mn-ea"/>
              </a:rPr>
              <a:t>         </a:t>
            </a:r>
            <a:endParaRPr lang="en-US" sz="2800" b="1" dirty="0" smtClean="0">
              <a:solidFill>
                <a:schemeClr val="tx1"/>
              </a:solidFill>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55015" y="720090"/>
            <a:ext cx="10681335" cy="5446395"/>
          </a:xfrm>
        </p:spPr>
        <p:txBody>
          <a:bodyPr>
            <a:noAutofit/>
          </a:bodyPr>
          <a:p>
            <a:pPr algn="l">
              <a:lnSpc>
                <a:spcPct val="70000"/>
              </a:lnSpc>
              <a:buFont typeface="Arial" panose="020B0604020202020204" pitchFamily="34" charset="0"/>
              <a:buChar char="•"/>
            </a:pPr>
            <a:r>
              <a:rPr lang="en-US" b="1">
                <a:solidFill>
                  <a:srgbClr val="FF0000"/>
                </a:solidFill>
                <a:sym typeface="+mn-ea"/>
              </a:rPr>
              <a:t>9-Unit Slope Model of Dalrymple et al, 1968</a:t>
            </a:r>
            <a:endParaRPr lang="en-US" b="1">
              <a:solidFill>
                <a:srgbClr val="FF0000"/>
              </a:solidFill>
            </a:endParaRPr>
          </a:p>
          <a:p>
            <a:pPr algn="l">
              <a:lnSpc>
                <a:spcPct val="70000"/>
              </a:lnSpc>
              <a:buFont typeface="Arial" panose="020B0604020202020204" pitchFamily="34" charset="0"/>
              <a:buChar char="•"/>
            </a:pPr>
            <a:r>
              <a:rPr lang="en-US" b="1">
                <a:sym typeface="+mn-ea"/>
              </a:rPr>
              <a:t>interfluve: divide area characterized by largely vertical subsurface water and soil movement</a:t>
            </a:r>
            <a:endParaRPr lang="en-US" b="1"/>
          </a:p>
          <a:p>
            <a:pPr algn="l">
              <a:lnSpc>
                <a:spcPct val="70000"/>
              </a:lnSpc>
              <a:buFont typeface="Arial" panose="020B0604020202020204" pitchFamily="34" charset="0"/>
              <a:buChar char="•"/>
            </a:pPr>
            <a:r>
              <a:rPr lang="en-US" b="1">
                <a:sym typeface="+mn-ea"/>
              </a:rPr>
              <a:t>seepage slope: gently dipping portion dominated by downward percolation</a:t>
            </a:r>
            <a:endParaRPr lang="en-US" b="1"/>
          </a:p>
          <a:p>
            <a:pPr algn="l">
              <a:lnSpc>
                <a:spcPct val="70000"/>
              </a:lnSpc>
              <a:buFont typeface="Arial" panose="020B0604020202020204" pitchFamily="34" charset="0"/>
              <a:buChar char="•"/>
            </a:pPr>
            <a:r>
              <a:rPr lang="en-US" b="1">
                <a:sym typeface="+mn-ea"/>
              </a:rPr>
              <a:t>convex creep slope: upper convex zone characterized by creep and terracette formation</a:t>
            </a:r>
            <a:endParaRPr lang="en-US" b="1"/>
          </a:p>
          <a:p>
            <a:pPr algn="l">
              <a:lnSpc>
                <a:spcPct val="70000"/>
              </a:lnSpc>
              <a:buFont typeface="Arial" panose="020B0604020202020204" pitchFamily="34" charset="0"/>
              <a:buChar char="•"/>
            </a:pPr>
            <a:r>
              <a:rPr lang="en-US" b="1">
                <a:sym typeface="+mn-ea"/>
              </a:rPr>
              <a:t>fall face: Cliff face characterized by rapid detachment of material or bedrock (weathering limited) exposure.</a:t>
            </a:r>
            <a:endParaRPr lang="en-US" b="1"/>
          </a:p>
          <a:p>
            <a:pPr algn="l">
              <a:lnSpc>
                <a:spcPct val="70000"/>
              </a:lnSpc>
              <a:buFont typeface="Arial" panose="020B0604020202020204" pitchFamily="34" charset="0"/>
              <a:buChar char="•"/>
            </a:pPr>
            <a:r>
              <a:rPr lang="en-US" b="1">
                <a:sym typeface="+mn-ea"/>
              </a:rPr>
              <a:t>transportational mid-slope: Active region characterized by mass movement, terracette formation, slope wash and subsurface water action</a:t>
            </a:r>
            <a:endParaRPr lang="en-US" b="1"/>
          </a:p>
          <a:p>
            <a:pPr algn="l">
              <a:lnSpc>
                <a:spcPct val="70000"/>
              </a:lnSpc>
              <a:buFont typeface="Arial" panose="020B0604020202020204" pitchFamily="34" charset="0"/>
              <a:buChar char="•"/>
            </a:pPr>
            <a:r>
              <a:rPr lang="en-US" b="1">
                <a:sym typeface="+mn-ea"/>
              </a:rPr>
              <a:t>colluvial foot slope: Depositional region. Material is further transported down slope by creep, slopewash and subsurface flow.</a:t>
            </a:r>
            <a:endParaRPr lang="en-US" b="1"/>
          </a:p>
          <a:p>
            <a:pPr algn="l">
              <a:lnSpc>
                <a:spcPct val="70000"/>
              </a:lnSpc>
              <a:buFont typeface="Arial" panose="020B0604020202020204" pitchFamily="34" charset="0"/>
              <a:buChar char="•"/>
            </a:pPr>
            <a:r>
              <a:rPr lang="en-US" b="1">
                <a:sym typeface="+mn-ea"/>
              </a:rPr>
              <a:t>Alluvial toe-slope: region of alluvial deposition (e.g. levee deposits)</a:t>
            </a:r>
            <a:endParaRPr lang="en-US" b="1"/>
          </a:p>
          <a:p>
            <a:pPr algn="l">
              <a:lnSpc>
                <a:spcPct val="70000"/>
              </a:lnSpc>
              <a:buFont typeface="Arial" panose="020B0604020202020204" pitchFamily="34" charset="0"/>
              <a:buChar char="•"/>
            </a:pPr>
            <a:r>
              <a:rPr lang="en-US" b="1">
                <a:sym typeface="+mn-ea"/>
              </a:rPr>
              <a:t>Channel wall: removal by corrasion, slumping, fall etc.</a:t>
            </a:r>
            <a:endParaRPr lang="en-US" b="1"/>
          </a:p>
          <a:p>
            <a:pPr algn="l">
              <a:lnSpc>
                <a:spcPct val="70000"/>
              </a:lnSpc>
              <a:buFont typeface="Arial" panose="020B0604020202020204" pitchFamily="34" charset="0"/>
              <a:buChar char="•"/>
            </a:pPr>
            <a:r>
              <a:rPr lang="en-US" b="1">
                <a:sym typeface="+mn-ea"/>
              </a:rPr>
              <a:t>Channel bed: Down stream transport of material</a:t>
            </a:r>
            <a:endParaRPr lang="en-US" b="1"/>
          </a:p>
          <a:p>
            <a:pPr marL="0" indent="0" algn="l">
              <a:lnSpc>
                <a:spcPct val="70000"/>
              </a:lnSpc>
              <a:buNone/>
            </a:pPr>
            <a:endParaRPr lang="en-US"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39140" y="691515"/>
            <a:ext cx="10746740" cy="2914650"/>
          </a:xfrm>
        </p:spPr>
        <p:txBody>
          <a:bodyPr>
            <a:noAutofit/>
          </a:bodyPr>
          <a:p>
            <a:r>
              <a:rPr lang="en-US" sz="2800" b="1">
                <a:sym typeface="+mn-ea"/>
              </a:rPr>
              <a:t>     </a:t>
            </a:r>
            <a:endParaRPr lang="en-US" b="1"/>
          </a:p>
        </p:txBody>
      </p:sp>
      <p:pic>
        <p:nvPicPr>
          <p:cNvPr id="7" name="Content Placeholder 6" descr="woodsm"/>
          <p:cNvPicPr>
            <a:picLocks noChangeAspect="1"/>
          </p:cNvPicPr>
          <p:nvPr>
            <p:ph sz="half" idx="2"/>
          </p:nvPr>
        </p:nvPicPr>
        <p:blipFill>
          <a:blip r:embed="rId1"/>
          <a:stretch>
            <a:fillRect/>
          </a:stretch>
        </p:blipFill>
        <p:spPr>
          <a:xfrm>
            <a:off x="274955" y="256540"/>
            <a:ext cx="11728450" cy="4776470"/>
          </a:xfrm>
          <a:prstGeom prst="rect">
            <a:avLst/>
          </a:prstGeom>
        </p:spPr>
      </p:pic>
      <p:sp>
        <p:nvSpPr>
          <p:cNvPr id="5" name="Text Box 4"/>
          <p:cNvSpPr txBox="1"/>
          <p:nvPr/>
        </p:nvSpPr>
        <p:spPr>
          <a:xfrm>
            <a:off x="507365" y="5032375"/>
            <a:ext cx="11264265" cy="1198880"/>
          </a:xfrm>
          <a:prstGeom prst="rect">
            <a:avLst/>
          </a:prstGeom>
          <a:noFill/>
        </p:spPr>
        <p:txBody>
          <a:bodyPr wrap="square" rtlCol="0" anchor="t">
            <a:spAutoFit/>
          </a:bodyPr>
          <a:p>
            <a:r>
              <a:rPr lang="en-US" sz="2400" b="1">
                <a:sym typeface="+mn-ea"/>
              </a:rPr>
              <a:t>Transport-limited slope in the California Coastal Range underlain by poorly consolidated sedimentary rocks and melange. These slopes have a thick active regolith.</a:t>
            </a:r>
            <a:endParaRPr lang="en-US" sz="2400" b="1">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77875" y="628015"/>
            <a:ext cx="10749915" cy="5643245"/>
          </a:xfrm>
        </p:spPr>
        <p:txBody>
          <a:bodyPr>
            <a:noAutofit/>
          </a:bodyPr>
          <a:p>
            <a:pPr>
              <a:lnSpc>
                <a:spcPct val="110000"/>
              </a:lnSpc>
            </a:pPr>
            <a:r>
              <a:rPr lang="en-US" b="1">
                <a:sym typeface="+mn-ea"/>
              </a:rPr>
              <a:t>Merrimack Butte Utah. This arid climate produces weathering-limited slopes that typically lack unit 3.</a:t>
            </a:r>
            <a:endParaRPr lang="en-US" b="1"/>
          </a:p>
          <a:p>
            <a:pPr>
              <a:lnSpc>
                <a:spcPct val="110000"/>
              </a:lnSpc>
            </a:pPr>
            <a:endParaRPr lang="en-US" b="1"/>
          </a:p>
          <a:p>
            <a:pPr>
              <a:lnSpc>
                <a:spcPct val="110000"/>
              </a:lnSpc>
            </a:pPr>
            <a:r>
              <a:rPr lang="en-US" b="1">
                <a:sym typeface="+mn-ea"/>
              </a:rPr>
              <a:t>Merrimack Butte Utah. This arid climate produces weathering-limited slopes that typically lack unit 3.</a:t>
            </a:r>
            <a:endParaRPr lang="en-US" b="1"/>
          </a:p>
          <a:p>
            <a:pPr>
              <a:lnSpc>
                <a:spcPct val="110000"/>
              </a:lnSpc>
            </a:pPr>
            <a:endParaRPr lang="en-US" b="1"/>
          </a:p>
          <a:p>
            <a:pPr>
              <a:lnSpc>
                <a:spcPct val="110000"/>
              </a:lnSpc>
            </a:pPr>
            <a:endParaRPr lang="en-US" b="1"/>
          </a:p>
        </p:txBody>
      </p:sp>
      <p:pic>
        <p:nvPicPr>
          <p:cNvPr id="5" name="Content Placeholder 4" descr="WOOD 2"/>
          <p:cNvPicPr>
            <a:picLocks noChangeAspect="1"/>
          </p:cNvPicPr>
          <p:nvPr>
            <p:ph sz="half" idx="2"/>
          </p:nvPr>
        </p:nvPicPr>
        <p:blipFill>
          <a:blip r:embed="rId1"/>
          <a:stretch>
            <a:fillRect/>
          </a:stretch>
        </p:blipFill>
        <p:spPr>
          <a:xfrm>
            <a:off x="256540" y="167640"/>
            <a:ext cx="11690350" cy="64643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38505" y="682625"/>
            <a:ext cx="10669905" cy="5187950"/>
          </a:xfrm>
        </p:spPr>
        <p:txBody>
          <a:bodyPr>
            <a:noAutofit/>
          </a:bodyPr>
          <a:p>
            <a:pPr marL="0" indent="0">
              <a:buNone/>
            </a:pPr>
            <a:r>
              <a:rPr lang="en-US" b="1"/>
              <a:t>      </a:t>
            </a:r>
            <a:endParaRPr lang="en-US" b="1"/>
          </a:p>
        </p:txBody>
      </p:sp>
      <p:sp>
        <p:nvSpPr>
          <p:cNvPr id="2" name="Text Box 1"/>
          <p:cNvSpPr txBox="1"/>
          <p:nvPr/>
        </p:nvSpPr>
        <p:spPr>
          <a:xfrm>
            <a:off x="629920" y="572770"/>
            <a:ext cx="10670540" cy="5408295"/>
          </a:xfrm>
          <a:prstGeom prst="rect">
            <a:avLst/>
          </a:prstGeom>
          <a:noFill/>
        </p:spPr>
        <p:txBody>
          <a:bodyPr wrap="square" rtlCol="0" anchor="t">
            <a:spAutoFit/>
          </a:bodyPr>
          <a:p>
            <a:pPr marL="457200" indent="-457200">
              <a:lnSpc>
                <a:spcPct val="90000"/>
              </a:lnSpc>
              <a:buFont typeface="Arial" panose="020B0604020202020204" pitchFamily="34" charset="0"/>
              <a:buChar char="•"/>
            </a:pPr>
            <a:r>
              <a:rPr lang="en-US" sz="3200" b="1">
                <a:sym typeface="+mn-ea"/>
              </a:rPr>
              <a:t>Terminology related to the plan view of the hillslope:</a:t>
            </a:r>
            <a:endParaRPr lang="en-US" sz="3200" b="1"/>
          </a:p>
          <a:p>
            <a:pPr marL="457200" indent="-457200">
              <a:lnSpc>
                <a:spcPct val="90000"/>
              </a:lnSpc>
              <a:buFont typeface="Arial" panose="020B0604020202020204" pitchFamily="34" charset="0"/>
              <a:buChar char="•"/>
            </a:pPr>
            <a:r>
              <a:rPr lang="en-US" sz="3200" b="1">
                <a:sym typeface="+mn-ea"/>
              </a:rPr>
              <a:t>Slopes can be divided laterally into sections based on surface flow. Imagine drawing flowlines from the highest contour to the base of the slope. Diverging flowlines define diverging sections, parallel flowlines parallel sections, and converging flowlines converging sections. These are further outlined below:</a:t>
            </a:r>
            <a:endParaRPr lang="en-US" sz="3200" b="1"/>
          </a:p>
          <a:p>
            <a:pPr marL="457200" indent="-457200">
              <a:lnSpc>
                <a:spcPct val="90000"/>
              </a:lnSpc>
              <a:buFont typeface="Arial" panose="020B0604020202020204" pitchFamily="34" charset="0"/>
              <a:buChar char="•"/>
            </a:pPr>
            <a:r>
              <a:rPr lang="en-US" sz="3200" b="1">
                <a:sym typeface="+mn-ea"/>
              </a:rPr>
              <a:t>Parallel: straight section</a:t>
            </a:r>
            <a:endParaRPr lang="en-US" sz="3200" b="1"/>
          </a:p>
          <a:p>
            <a:pPr marL="457200" indent="-457200">
              <a:lnSpc>
                <a:spcPct val="90000"/>
              </a:lnSpc>
              <a:buFont typeface="Arial" panose="020B0604020202020204" pitchFamily="34" charset="0"/>
              <a:buChar char="•"/>
            </a:pPr>
            <a:r>
              <a:rPr lang="en-US" sz="3200" b="1">
                <a:sym typeface="+mn-ea"/>
              </a:rPr>
              <a:t>Diverging: ridge, interfluve, etc.</a:t>
            </a:r>
            <a:endParaRPr lang="en-US" sz="3200" b="1"/>
          </a:p>
          <a:p>
            <a:pPr marL="457200" indent="-457200">
              <a:lnSpc>
                <a:spcPct val="90000"/>
              </a:lnSpc>
              <a:buFont typeface="Arial" panose="020B0604020202020204" pitchFamily="34" charset="0"/>
              <a:buChar char="•"/>
            </a:pPr>
            <a:r>
              <a:rPr lang="en-US" sz="3200" b="1">
                <a:sym typeface="+mn-ea"/>
              </a:rPr>
              <a:t>Converging: valley, hillside depression or embayment </a:t>
            </a:r>
            <a:endParaRPr lang="en-US" sz="3200" b="1"/>
          </a:p>
          <a:p>
            <a:pPr marL="457200" indent="-457200">
              <a:lnSpc>
                <a:spcPct val="90000"/>
              </a:lnSpc>
              <a:buFont typeface="Arial" panose="020B0604020202020204" pitchFamily="34" charset="0"/>
              <a:buChar char="•"/>
            </a:pPr>
            <a:r>
              <a:rPr lang="en-US" sz="3200" b="1">
                <a:sym typeface="+mn-ea"/>
              </a:rPr>
              <a:t>When defining a model for a slope profile it's best to do so along a straight section.</a:t>
            </a:r>
            <a:endParaRPr lang="en-US" sz="3200" b="1">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PAGE 1"/>
          <p:cNvPicPr>
            <a:picLocks noChangeAspect="1"/>
          </p:cNvPicPr>
          <p:nvPr>
            <p:ph idx="1"/>
          </p:nvPr>
        </p:nvPicPr>
        <p:blipFill>
          <a:blip r:embed="rId1"/>
          <a:stretch>
            <a:fillRect/>
          </a:stretch>
        </p:blipFill>
        <p:spPr>
          <a:xfrm>
            <a:off x="415925" y="419735"/>
            <a:ext cx="11378565" cy="59963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p:txBody>
          <a:bodyPr>
            <a:noAutofit/>
          </a:bodyPr>
          <a:p>
            <a:pPr>
              <a:lnSpc>
                <a:spcPct val="110000"/>
              </a:lnSpc>
            </a:pPr>
            <a:r>
              <a:rPr lang="en-US" sz="2800" b="1"/>
              <a:t>      </a:t>
            </a:r>
            <a:endParaRPr lang="en-US" sz="2800" b="1"/>
          </a:p>
        </p:txBody>
      </p:sp>
      <p:pic>
        <p:nvPicPr>
          <p:cNvPr id="4" name="Content Placeholder 3" descr="PAGE 2"/>
          <p:cNvPicPr>
            <a:picLocks noChangeAspect="1"/>
          </p:cNvPicPr>
          <p:nvPr>
            <p:ph sz="half" idx="2"/>
          </p:nvPr>
        </p:nvPicPr>
        <p:blipFill>
          <a:blip r:embed="rId1"/>
          <a:stretch>
            <a:fillRect/>
          </a:stretch>
        </p:blipFill>
        <p:spPr>
          <a:xfrm>
            <a:off x="166370" y="170815"/>
            <a:ext cx="11824970" cy="65798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pic>
        <p:nvPicPr>
          <p:cNvPr id="5" name="Content Placeholder 4" descr="PAGE 3"/>
          <p:cNvPicPr>
            <a:picLocks noChangeAspect="1"/>
          </p:cNvPicPr>
          <p:nvPr>
            <p:ph sz="half" idx="1"/>
          </p:nvPr>
        </p:nvPicPr>
        <p:blipFill>
          <a:blip r:embed="rId1"/>
          <a:stretch>
            <a:fillRect/>
          </a:stretch>
        </p:blipFill>
        <p:spPr>
          <a:xfrm>
            <a:off x="152400" y="187960"/>
            <a:ext cx="11843385" cy="667067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2729</Words>
  <Application>WPS Presentation</Application>
  <PresentationFormat>Custom</PresentationFormat>
  <Paragraphs>69</Paragraphs>
  <Slides>10</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10</vt:i4>
      </vt:variant>
    </vt:vector>
  </HeadingPairs>
  <TitlesOfParts>
    <vt:vector size="25" baseType="lpstr">
      <vt:lpstr>Arial</vt:lpstr>
      <vt:lpstr>SimSun</vt:lpstr>
      <vt:lpstr>Wingdings</vt:lpstr>
      <vt:lpstr>Arial</vt:lpstr>
      <vt:lpstr>Adobe Garamond Pro Bold</vt:lpstr>
      <vt:lpstr>Garamond</vt:lpstr>
      <vt:lpstr>Britannic Bold</vt:lpstr>
      <vt:lpstr>Adobe Fan Heiti Std B</vt:lpstr>
      <vt:lpstr>Calibri Light</vt:lpstr>
      <vt:lpstr>Elephant</vt:lpstr>
      <vt:lpstr>Microsoft YaHei</vt:lpstr>
      <vt:lpstr>Arial Unicode MS</vt:lpstr>
      <vt:lpstr>Calibri</vt:lpstr>
      <vt:lpstr>Yu Gothic UI Semibold</vt:lpstr>
      <vt:lpstr>Organic</vt:lpstr>
      <vt:lpstr>         APPLIED GEOMORPHOLOGY SLOPE DEVELOPMENT THEORIES WOOD</vt:lpstr>
      <vt:lpstr>UNIT: IV APPLIED GEOMORPHOLOGY - P18GC101 SLOPE DEVELOPMENT THEORIES  WOOD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ASHOK RAJ</cp:lastModifiedBy>
  <cp:revision>345</cp:revision>
  <dcterms:created xsi:type="dcterms:W3CDTF">2020-08-03T16:47:00Z</dcterms:created>
  <dcterms:modified xsi:type="dcterms:W3CDTF">2020-12-06T15:21:54Z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1033-11.2.0.9747</vt:lpwstr>
  </property>
</Properties>
</file>