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5" r:id="rId5"/>
    <p:sldId id="274" r:id="rId6"/>
    <p:sldId id="276" r:id="rId7"/>
    <p:sldId id="277" r:id="rId8"/>
    <p:sldId id="259" r:id="rId9"/>
    <p:sldId id="260" r:id="rId10"/>
    <p:sldId id="271" r:id="rId11"/>
    <p:sldId id="272" r:id="rId12"/>
    <p:sldId id="273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1EB6-C9E3-4DFB-A44F-5019C5F6E7D0}" type="datetimeFigureOut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CD65-9FC8-4D12-88DC-B39613CF31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1EB6-C9E3-4DFB-A44F-5019C5F6E7D0}" type="datetimeFigureOut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CD65-9FC8-4D12-88DC-B39613CF31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1EB6-C9E3-4DFB-A44F-5019C5F6E7D0}" type="datetimeFigureOut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CD65-9FC8-4D12-88DC-B39613CF31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1EB6-C9E3-4DFB-A44F-5019C5F6E7D0}" type="datetimeFigureOut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CD65-9FC8-4D12-88DC-B39613CF31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1EB6-C9E3-4DFB-A44F-5019C5F6E7D0}" type="datetimeFigureOut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CD65-9FC8-4D12-88DC-B39613CF31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1EB6-C9E3-4DFB-A44F-5019C5F6E7D0}" type="datetimeFigureOut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CD65-9FC8-4D12-88DC-B39613CF31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1EB6-C9E3-4DFB-A44F-5019C5F6E7D0}" type="datetimeFigureOut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CD65-9FC8-4D12-88DC-B39613CF31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1EB6-C9E3-4DFB-A44F-5019C5F6E7D0}" type="datetimeFigureOut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CD65-9FC8-4D12-88DC-B39613CF31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1EB6-C9E3-4DFB-A44F-5019C5F6E7D0}" type="datetimeFigureOut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CD65-9FC8-4D12-88DC-B39613CF31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1EB6-C9E3-4DFB-A44F-5019C5F6E7D0}" type="datetimeFigureOut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CD65-9FC8-4D12-88DC-B39613CF31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1EB6-C9E3-4DFB-A44F-5019C5F6E7D0}" type="datetimeFigureOut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D15CD65-9FC8-4D12-88DC-B39613CF31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361EB6-C9E3-4DFB-A44F-5019C5F6E7D0}" type="datetimeFigureOut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15CD65-9FC8-4D12-88DC-B39613CF317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Cultural Regions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63886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Essential Questions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How do different cultural regions around the world compare to one another?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Where can you find the main countries and major cities of the world?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127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245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892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World Cultural Regions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6200" y="1524000"/>
            <a:ext cx="8839200" cy="1295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Europe</a:t>
            </a:r>
            <a:r>
              <a:rPr lang="en-US" dirty="0" smtClean="0"/>
              <a:t>:  Superior technology from 1500 to 1900; high standards of living; </a:t>
            </a:r>
            <a:r>
              <a:rPr lang="en-US" dirty="0" smtClean="0">
                <a:solidFill>
                  <a:srgbClr val="7030A0"/>
                </a:solidFill>
              </a:rPr>
              <a:t>mainly Christian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many ethnic groups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438400"/>
            <a:ext cx="778534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World Cultural Regions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1676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Russia</a:t>
            </a:r>
            <a:r>
              <a:rPr lang="en-US" dirty="0" smtClean="0"/>
              <a:t>:  Separated from rest of Europe by vast differences.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Influenced by </a:t>
            </a:r>
            <a:r>
              <a:rPr lang="en-US" dirty="0" smtClean="0"/>
              <a:t>Orthodox Christianity, Mongol conquests from Central Asia, absolute power of Tsars, and experiences under Communist rule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819400"/>
            <a:ext cx="7620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t0.gstatic.com/images?q=tbn:ANd9GcRnMOlc9gRUMPyuGIJ2J9yGy7q6LEOVjKa5JluuEPfdUrlZA85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895059"/>
            <a:ext cx="4572000" cy="435334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World Cultural Regions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0" y="1905000"/>
            <a:ext cx="4648200" cy="495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China</a:t>
            </a:r>
            <a:r>
              <a:rPr lang="en-US" dirty="0" smtClean="0"/>
              <a:t>:  </a:t>
            </a:r>
            <a:r>
              <a:rPr lang="en-US" i="1" u="sng" dirty="0" smtClean="0"/>
              <a:t>Most populous country</a:t>
            </a:r>
            <a:r>
              <a:rPr lang="en-US" dirty="0" smtClean="0"/>
              <a:t>; isolated from other cultures by physical barriers.</a:t>
            </a:r>
          </a:p>
          <a:p>
            <a:pPr lvl="1"/>
            <a:r>
              <a:rPr lang="en-US" dirty="0" smtClean="0"/>
              <a:t>United by written language and an all powerful emperor; </a:t>
            </a:r>
            <a:r>
              <a:rPr lang="en-US" dirty="0" smtClean="0">
                <a:solidFill>
                  <a:srgbClr val="7030A0"/>
                </a:solidFill>
              </a:rPr>
              <a:t>today ruled by Communist Party.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Becoming</a:t>
            </a:r>
            <a:r>
              <a:rPr lang="en-US" dirty="0" smtClean="0"/>
              <a:t> an economic power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3071" y="1828800"/>
            <a:ext cx="475092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World Cultural Regions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0" y="1447800"/>
            <a:ext cx="4495800" cy="5410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South Asia</a:t>
            </a:r>
            <a:r>
              <a:rPr lang="en-US" dirty="0" smtClean="0"/>
              <a:t>:  India, because of the Himalayan Mountains, developed its own separate language, customs, and culture.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India </a:t>
            </a:r>
            <a:r>
              <a:rPr lang="en-US" dirty="0" smtClean="0"/>
              <a:t>is the </a:t>
            </a:r>
            <a:r>
              <a:rPr lang="en-US" dirty="0" smtClean="0">
                <a:solidFill>
                  <a:srgbClr val="7030A0"/>
                </a:solidFill>
              </a:rPr>
              <a:t>world’s 2</a:t>
            </a:r>
            <a:r>
              <a:rPr lang="en-US" baseline="30000" dirty="0" smtClean="0">
                <a:solidFill>
                  <a:srgbClr val="7030A0"/>
                </a:solidFill>
              </a:rPr>
              <a:t>nd</a:t>
            </a:r>
            <a:r>
              <a:rPr lang="en-US" dirty="0" smtClean="0">
                <a:solidFill>
                  <a:srgbClr val="7030A0"/>
                </a:solidFill>
              </a:rPr>
              <a:t> most populous country</a:t>
            </a:r>
          </a:p>
          <a:p>
            <a:pPr lvl="1"/>
            <a:r>
              <a:rPr lang="en-US" dirty="0" smtClean="0"/>
              <a:t>Area once colonized by </a:t>
            </a:r>
            <a:r>
              <a:rPr lang="en-US" dirty="0" smtClean="0">
                <a:solidFill>
                  <a:srgbClr val="0070C0"/>
                </a:solidFill>
              </a:rPr>
              <a:t>Britain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7030A0"/>
                </a:solidFill>
              </a:rPr>
              <a:t>independence granted in 1947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Today, </a:t>
            </a:r>
            <a:r>
              <a:rPr lang="en-US" dirty="0" smtClean="0">
                <a:solidFill>
                  <a:srgbClr val="FF0000"/>
                </a:solidFill>
              </a:rPr>
              <a:t>India is Hindu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Pakistan and Bangladesh </a:t>
            </a:r>
            <a:r>
              <a:rPr lang="en-US" dirty="0" smtClean="0"/>
              <a:t>are </a:t>
            </a:r>
            <a:r>
              <a:rPr lang="en-US" dirty="0" smtClean="0">
                <a:solidFill>
                  <a:srgbClr val="FF0000"/>
                </a:solidFill>
              </a:rPr>
              <a:t>Muslim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World Cultural Regions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6200" y="1447800"/>
            <a:ext cx="8915400" cy="1676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Southeast Asia</a:t>
            </a:r>
            <a:r>
              <a:rPr lang="en-US" dirty="0" smtClean="0"/>
              <a:t>:  Peninsular and island nations subject to many influences – China, India, Arabia, and Europe.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0"/>
            <a:ext cx="800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www.google.com/url?source=imgres&amp;ct=img&amp;q=http://www.worldweatherweb.com/images/continents_australia_oceania.gif&amp;sa=X&amp;ei=CYicTZSyGJSctwfynPTUBw&amp;ved=0CAQQ8wc&amp;usg=AFQjCNFe6fCCaxhOR1WHO6AYIcbxIfuy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1676400"/>
            <a:ext cx="5648325" cy="43053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World Cultural Regions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6200" y="1447800"/>
            <a:ext cx="3657600" cy="5181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Australia</a:t>
            </a:r>
            <a:r>
              <a:rPr lang="en-US" dirty="0" smtClean="0"/>
              <a:t>:  Small, dry continent colonized by the British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Life-styles</a:t>
            </a:r>
            <a:r>
              <a:rPr lang="en-US" dirty="0" smtClean="0"/>
              <a:t> similar to those of the US and Europe.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Oceania</a:t>
            </a:r>
            <a:r>
              <a:rPr lang="en-US" dirty="0" smtClean="0"/>
              <a:t>: Includes New Zealand and other smaller island nations (Tahiti) located throughout the Pacific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formal, functional and perceptual regions differ from one another?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Formal – clear boundaries w/1 common characteristic (physical/human)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Functional – 1 function which crosses political boundaries, organized around a focal point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Perceptual – based on attitudes and emotions about a place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676400"/>
            <a:ext cx="5715000" cy="480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Types of Regions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6200" y="1524000"/>
            <a:ext cx="3581400" cy="495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Cultural Regions</a:t>
            </a:r>
            <a:r>
              <a:rPr lang="en-US" dirty="0" smtClean="0"/>
              <a:t>:  based on common cultural characteristics, such as </a:t>
            </a:r>
            <a:r>
              <a:rPr lang="en-US" dirty="0" smtClean="0">
                <a:solidFill>
                  <a:srgbClr val="002060"/>
                </a:solidFill>
              </a:rPr>
              <a:t>language, religious beliefs, customs, and art forms.</a:t>
            </a:r>
          </a:p>
          <a:p>
            <a:pPr lvl="1"/>
            <a:r>
              <a:rPr lang="en-US" dirty="0" smtClean="0"/>
              <a:t>Example:  The Middle East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geographers divide Africa into 2 separate major cultural regions?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Sahara Desert divides Africa into distinct cultures.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North Africa – Islam and Arab based, similar climate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South Africa – different languages, religion, ethnic groups, climate and topography from North Africa.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statement about culture is the most accurate?</a:t>
            </a:r>
          </a:p>
          <a:p>
            <a:pPr marL="850392" lvl="1" indent="-457200">
              <a:buAutoNum type="alphaUcPeriod"/>
            </a:pPr>
            <a:r>
              <a:rPr lang="en-US" dirty="0" smtClean="0"/>
              <a:t>Most members of a culture has the same social status.</a:t>
            </a:r>
          </a:p>
          <a:p>
            <a:pPr marL="850392" lvl="1" indent="-457200">
              <a:buAutoNum type="alphaUcPeriod"/>
            </a:pPr>
            <a:r>
              <a:rPr lang="en-US" dirty="0" smtClean="0"/>
              <a:t>Culture is characterized by democratic government.</a:t>
            </a:r>
          </a:p>
          <a:p>
            <a:pPr marL="850392" lvl="1" indent="-457200">
              <a:buAutoNum type="alphaUcPeriod"/>
            </a:pPr>
            <a:r>
              <a:rPr lang="en-US" dirty="0" smtClean="0"/>
              <a:t>The people in a culture always practice the same form of religion</a:t>
            </a:r>
          </a:p>
          <a:p>
            <a:pPr marL="850392" lvl="1" indent="-457200">
              <a:buAutoNum type="alphaUcPeriod"/>
            </a:pPr>
            <a:r>
              <a:rPr lang="en-US" dirty="0" smtClean="0"/>
              <a:t>Culture includes a people’s language, religion, land uses and customs.</a:t>
            </a:r>
          </a:p>
          <a:p>
            <a:pPr marL="850392" lvl="1" indent="-457200">
              <a:buNone/>
            </a:pPr>
            <a:r>
              <a:rPr lang="en-US" dirty="0" smtClean="0">
                <a:solidFill>
                  <a:srgbClr val="C00000"/>
                </a:solidFill>
              </a:rPr>
              <a:t>Answer:  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identifies one cultural factor that unites the people of Latin America?</a:t>
            </a:r>
          </a:p>
          <a:p>
            <a:pPr marL="850392" lvl="1" indent="-457200">
              <a:buAutoNum type="alphaUcPeriod"/>
            </a:pPr>
            <a:r>
              <a:rPr lang="en-US" dirty="0" smtClean="0"/>
              <a:t>They are citizens of the same country.</a:t>
            </a:r>
          </a:p>
          <a:p>
            <a:pPr marL="850392" lvl="1" indent="-457200">
              <a:buAutoNum type="alphaUcPeriod"/>
            </a:pPr>
            <a:r>
              <a:rPr lang="en-US" dirty="0" smtClean="0"/>
              <a:t>Most are Roman Catholics.</a:t>
            </a:r>
          </a:p>
          <a:p>
            <a:pPr marL="850392" lvl="1" indent="-457200">
              <a:buAutoNum type="alphaUcPeriod"/>
            </a:pPr>
            <a:r>
              <a:rPr lang="en-US" dirty="0" smtClean="0"/>
              <a:t>Most speak English or Arabic.</a:t>
            </a:r>
          </a:p>
          <a:p>
            <a:pPr marL="850392" lvl="1" indent="-457200">
              <a:buAutoNum type="alphaUcPeriod"/>
            </a:pPr>
            <a:r>
              <a:rPr lang="en-US" dirty="0" smtClean="0"/>
              <a:t>They were once ruled by the same powerful Emperor.</a:t>
            </a:r>
          </a:p>
          <a:p>
            <a:pPr marL="850392" lvl="1" indent="-457200">
              <a:buNone/>
            </a:pPr>
            <a:r>
              <a:rPr lang="en-US" dirty="0" smtClean="0">
                <a:solidFill>
                  <a:srgbClr val="C00000"/>
                </a:solidFill>
              </a:rPr>
              <a:t>Answer: 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Types of Regions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6200" y="1524000"/>
            <a:ext cx="9067800" cy="4343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Functional Regions</a:t>
            </a:r>
            <a:r>
              <a:rPr lang="en-US" dirty="0" smtClean="0"/>
              <a:t>:  based on a function they serve, such as an area of connected rivers that serves as a drainage basin.</a:t>
            </a:r>
          </a:p>
          <a:p>
            <a:pPr lvl="1"/>
            <a:r>
              <a:rPr lang="en-US" dirty="0" smtClean="0"/>
              <a:t>Example:  Dallas-Fort Worth Metroplex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Formal Region</a:t>
            </a:r>
            <a:r>
              <a:rPr lang="en-US" dirty="0" smtClean="0"/>
              <a:t>:  have a common human or physical characteristic and clear boundaries.</a:t>
            </a:r>
          </a:p>
          <a:p>
            <a:pPr lvl="1"/>
            <a:r>
              <a:rPr lang="en-US" dirty="0" smtClean="0"/>
              <a:t>Example:  Common government or political unit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Perceptual Region</a:t>
            </a:r>
            <a:r>
              <a:rPr lang="en-US" dirty="0" smtClean="0"/>
              <a:t>:  Based on people’s feelings about an area</a:t>
            </a:r>
          </a:p>
          <a:p>
            <a:pPr lvl="1"/>
            <a:r>
              <a:rPr lang="en-US" dirty="0" smtClean="0"/>
              <a:t>Example:  Big Apple, Dixie, Deep South, Midwest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14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62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3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32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World Cultural Regions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6200" y="1524000"/>
            <a:ext cx="9067800" cy="4343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North America</a:t>
            </a:r>
            <a:r>
              <a:rPr lang="en-US" dirty="0" smtClean="0"/>
              <a:t>:  Consists of Canada and the United States; strongly influenced by Europe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Latin America</a:t>
            </a:r>
            <a:r>
              <a:rPr lang="en-US" dirty="0" smtClean="0"/>
              <a:t>:  Mexico, Central America, West Indies, and South America</a:t>
            </a:r>
          </a:p>
          <a:p>
            <a:pPr lvl="1"/>
            <a:r>
              <a:rPr lang="en-US" dirty="0" smtClean="0"/>
              <a:t>Most people </a:t>
            </a:r>
            <a:r>
              <a:rPr lang="en-US" dirty="0" smtClean="0">
                <a:solidFill>
                  <a:srgbClr val="7030A0"/>
                </a:solidFill>
              </a:rPr>
              <a:t>speak Spanish or Portuguese</a:t>
            </a:r>
          </a:p>
          <a:p>
            <a:pPr lvl="1"/>
            <a:r>
              <a:rPr lang="en-US" dirty="0" smtClean="0"/>
              <a:t>Mainly </a:t>
            </a:r>
            <a:r>
              <a:rPr lang="en-US" dirty="0" smtClean="0">
                <a:solidFill>
                  <a:srgbClr val="7030A0"/>
                </a:solidFill>
              </a:rPr>
              <a:t>follow the Catholic religion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295400"/>
            <a:ext cx="4724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World Cultural Regions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6200" y="1524000"/>
            <a:ext cx="4267200" cy="5334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Middle East</a:t>
            </a:r>
            <a:r>
              <a:rPr lang="en-US" dirty="0" smtClean="0"/>
              <a:t>:  This is both a </a:t>
            </a:r>
            <a:r>
              <a:rPr lang="en-US" dirty="0" smtClean="0">
                <a:solidFill>
                  <a:srgbClr val="7030A0"/>
                </a:solidFill>
              </a:rPr>
              <a:t>physical and cultural </a:t>
            </a:r>
            <a:r>
              <a:rPr lang="en-US" dirty="0" smtClean="0"/>
              <a:t>region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Mostly Islamic and Arabic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Sub-Saharan Africa</a:t>
            </a:r>
            <a:r>
              <a:rPr lang="en-US" dirty="0" smtClean="0"/>
              <a:t>:  Many different ethnic groups with </a:t>
            </a:r>
            <a:r>
              <a:rPr lang="en-US" dirty="0" smtClean="0">
                <a:solidFill>
                  <a:srgbClr val="7030A0"/>
                </a:solidFill>
              </a:rPr>
              <a:t>animistic, Christian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7030A0"/>
                </a:solidFill>
              </a:rPr>
              <a:t>Islamic religions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Many affected by the slave trade or European colonization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637</Words>
  <Application>Microsoft Office PowerPoint</Application>
  <PresentationFormat>On-screen Show (4:3)</PresentationFormat>
  <Paragraphs>68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Cultural Regions</vt:lpstr>
      <vt:lpstr>Types of Regions</vt:lpstr>
      <vt:lpstr>Types of Regions</vt:lpstr>
      <vt:lpstr>PowerPoint Presentation</vt:lpstr>
      <vt:lpstr>PowerPoint Presentation</vt:lpstr>
      <vt:lpstr>PowerPoint Presentation</vt:lpstr>
      <vt:lpstr>PowerPoint Presentation</vt:lpstr>
      <vt:lpstr>World Cultural Regions</vt:lpstr>
      <vt:lpstr>World Cultural Regions</vt:lpstr>
      <vt:lpstr>PowerPoint Presentation</vt:lpstr>
      <vt:lpstr>PowerPoint Presentation</vt:lpstr>
      <vt:lpstr>PowerPoint Presentation</vt:lpstr>
      <vt:lpstr>World Cultural Regions</vt:lpstr>
      <vt:lpstr>World Cultural Regions</vt:lpstr>
      <vt:lpstr>World Cultural Regions</vt:lpstr>
      <vt:lpstr>World Cultural Regions</vt:lpstr>
      <vt:lpstr>World Cultural Regions</vt:lpstr>
      <vt:lpstr>World Cultural Regions</vt:lpstr>
      <vt:lpstr> Review</vt:lpstr>
      <vt:lpstr> Review</vt:lpstr>
      <vt:lpstr>Review</vt:lpstr>
      <vt:lpstr>Review</vt:lpstr>
    </vt:vector>
  </TitlesOfParts>
  <Company>Lewisville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image</dc:creator>
  <cp:lastModifiedBy>Zachary Hallak</cp:lastModifiedBy>
  <cp:revision>36</cp:revision>
  <dcterms:created xsi:type="dcterms:W3CDTF">2011-04-05T19:35:35Z</dcterms:created>
  <dcterms:modified xsi:type="dcterms:W3CDTF">2013-10-29T21:24:17Z</dcterms:modified>
</cp:coreProperties>
</file>