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0" r:id="rId4"/>
    <p:sldId id="281" r:id="rId5"/>
    <p:sldId id="282" r:id="rId6"/>
    <p:sldId id="278" r:id="rId7"/>
    <p:sldId id="283" r:id="rId8"/>
    <p:sldId id="257" r:id="rId9"/>
    <p:sldId id="258" r:id="rId10"/>
    <p:sldId id="260" r:id="rId11"/>
    <p:sldId id="259" r:id="rId12"/>
    <p:sldId id="261" r:id="rId13"/>
    <p:sldId id="262" r:id="rId14"/>
    <p:sldId id="263" r:id="rId15"/>
    <p:sldId id="264" r:id="rId16"/>
    <p:sldId id="265" r:id="rId17"/>
    <p:sldId id="266" r:id="rId18"/>
    <p:sldId id="267" r:id="rId19"/>
    <p:sldId id="268" r:id="rId20"/>
    <p:sldId id="269" r:id="rId21"/>
    <p:sldId id="284" r:id="rId22"/>
    <p:sldId id="270" r:id="rId23"/>
    <p:sldId id="271" r:id="rId24"/>
    <p:sldId id="272" r:id="rId25"/>
    <p:sldId id="285" r:id="rId26"/>
    <p:sldId id="273" r:id="rId27"/>
    <p:sldId id="274" r:id="rId28"/>
    <p:sldId id="275" r:id="rId29"/>
    <p:sldId id="276" r:id="rId30"/>
    <p:sldId id="277" r:id="rId31"/>
    <p:sldId id="286" r:id="rId32"/>
    <p:sldId id="288" r:id="rId33"/>
    <p:sldId id="289" r:id="rId34"/>
    <p:sldId id="293" r:id="rId35"/>
    <p:sldId id="287" r:id="rId36"/>
    <p:sldId id="290" r:id="rId37"/>
    <p:sldId id="291" r:id="rId38"/>
    <p:sldId id="294" r:id="rId39"/>
    <p:sldId id="29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hyperlink" Target="https://en.m.wikipedia.org/wiki/Project_Tiger" TargetMode="External" /><Relationship Id="rId2" Type="http://schemas.openxmlformats.org/officeDocument/2006/relationships/hyperlink" Target="https://en.m.wikipedia.org/wiki/IUCN_protected_area_categories#Category_IV_%E2%80%93_Habitat/Species_Management_Area" TargetMode="External" /><Relationship Id="rId1" Type="http://schemas.openxmlformats.org/officeDocument/2006/relationships/slideLayout" Target="../slideLayouts/slideLayout4.xml" /><Relationship Id="rId5" Type="http://schemas.openxmlformats.org/officeDocument/2006/relationships/image" Target="../media/image8.jpeg" /><Relationship Id="rId4" Type="http://schemas.openxmlformats.org/officeDocument/2006/relationships/hyperlink" Target="https://en.m.wikipedia.org/wiki/Bengal_tiger" TargetMode="Externa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77BA-3553-854C-AF2E-15C5CB94C6CC}"/>
              </a:ext>
            </a:extLst>
          </p:cNvPr>
          <p:cNvSpPr>
            <a:spLocks noGrp="1"/>
          </p:cNvSpPr>
          <p:nvPr>
            <p:ph type="ctrTitle"/>
          </p:nvPr>
        </p:nvSpPr>
        <p:spPr>
          <a:xfrm>
            <a:off x="1876424" y="259773"/>
            <a:ext cx="8791575" cy="3250190"/>
          </a:xfrm>
        </p:spPr>
        <p:txBody>
          <a:bodyPr>
            <a:normAutofit fontScale="90000"/>
          </a:bodyPr>
          <a:lstStyle/>
          <a:p>
            <a:pPr algn="ctr"/>
            <a:r>
              <a:rPr lang="en-GB">
                <a:solidFill>
                  <a:srgbClr val="FF0000"/>
                </a:solidFill>
              </a:rPr>
              <a:t>S. MaheSwari</a:t>
            </a:r>
            <a:br>
              <a:rPr lang="en-GB">
                <a:solidFill>
                  <a:srgbClr val="FF0000"/>
                </a:solidFill>
              </a:rPr>
            </a:br>
            <a:r>
              <a:rPr lang="en-GB" sz="4400">
                <a:solidFill>
                  <a:schemeClr val="accent4">
                    <a:lumMod val="75000"/>
                  </a:schemeClr>
                </a:solidFill>
              </a:rPr>
              <a:t>guest lecturer in geography</a:t>
            </a:r>
            <a:br>
              <a:rPr lang="en-GB" sz="4400">
                <a:solidFill>
                  <a:schemeClr val="accent4">
                    <a:lumMod val="75000"/>
                  </a:schemeClr>
                </a:solidFill>
              </a:rPr>
            </a:br>
            <a:r>
              <a:rPr lang="en-GB" sz="4000">
                <a:solidFill>
                  <a:schemeClr val="accent3">
                    <a:lumMod val="50000"/>
                  </a:schemeClr>
                </a:solidFill>
              </a:rPr>
              <a:t>government college for women (a)</a:t>
            </a:r>
            <a:br>
              <a:rPr lang="en-GB" sz="4000">
                <a:solidFill>
                  <a:schemeClr val="accent3">
                    <a:lumMod val="50000"/>
                  </a:schemeClr>
                </a:solidFill>
              </a:rPr>
            </a:br>
            <a:r>
              <a:rPr lang="en-GB" sz="4000">
                <a:solidFill>
                  <a:schemeClr val="accent3">
                    <a:lumMod val="50000"/>
                  </a:schemeClr>
                </a:solidFill>
              </a:rPr>
              <a:t>kumbakonam</a:t>
            </a:r>
            <a:br>
              <a:rPr lang="en-GB" sz="4000">
                <a:solidFill>
                  <a:schemeClr val="accent3">
                    <a:lumMod val="50000"/>
                  </a:schemeClr>
                </a:solidFill>
              </a:rPr>
            </a:br>
            <a:r>
              <a:rPr lang="en-GB">
                <a:solidFill>
                  <a:schemeClr val="accent3">
                    <a:lumMod val="50000"/>
                  </a:schemeClr>
                </a:solidFill>
              </a:rPr>
              <a:t>Iii b.sc. Geography </a:t>
            </a:r>
            <a:br>
              <a:rPr lang="en-GB">
                <a:solidFill>
                  <a:schemeClr val="accent3">
                    <a:lumMod val="50000"/>
                  </a:schemeClr>
                </a:solidFill>
              </a:rPr>
            </a:br>
            <a:r>
              <a:rPr lang="en-GB">
                <a:solidFill>
                  <a:schemeClr val="accent4">
                    <a:lumMod val="75000"/>
                  </a:schemeClr>
                </a:solidFill>
              </a:rPr>
              <a:t>geography of india</a:t>
            </a:r>
            <a:endParaRPr lang="en-US">
              <a:solidFill>
                <a:schemeClr val="accent3">
                  <a:lumMod val="50000"/>
                </a:schemeClr>
              </a:solidFill>
            </a:endParaRPr>
          </a:p>
        </p:txBody>
      </p:sp>
      <p:sp>
        <p:nvSpPr>
          <p:cNvPr id="3" name="Subtitle 2">
            <a:extLst>
              <a:ext uri="{FF2B5EF4-FFF2-40B4-BE49-F238E27FC236}">
                <a16:creationId xmlns:a16="http://schemas.microsoft.com/office/drawing/2014/main" id="{D838DBC2-4F10-284B-8F21-FD6097C19449}"/>
              </a:ext>
            </a:extLst>
          </p:cNvPr>
          <p:cNvSpPr>
            <a:spLocks noGrp="1"/>
          </p:cNvSpPr>
          <p:nvPr>
            <p:ph type="subTitle" idx="1"/>
          </p:nvPr>
        </p:nvSpPr>
        <p:spPr>
          <a:xfrm>
            <a:off x="4026477" y="4212029"/>
            <a:ext cx="6641522" cy="1465861"/>
          </a:xfrm>
        </p:spPr>
        <p:txBody>
          <a:bodyPr/>
          <a:lstStyle/>
          <a:p>
            <a:pPr algn="r"/>
            <a:r>
              <a:rPr lang="en-GB" i="1">
                <a:solidFill>
                  <a:schemeClr val="accent2"/>
                </a:solidFill>
              </a:rPr>
              <a:t>Title : natural vegetation and    </a:t>
            </a:r>
          </a:p>
          <a:p>
            <a:pPr algn="r"/>
            <a:r>
              <a:rPr lang="en-GB" i="1">
                <a:solidFill>
                  <a:schemeClr val="accent2"/>
                </a:solidFill>
              </a:rPr>
              <a:t>wildlife sanctury in india</a:t>
            </a:r>
          </a:p>
          <a:p>
            <a:pPr algn="r"/>
            <a:r>
              <a:rPr lang="en-GB" i="1">
                <a:solidFill>
                  <a:schemeClr val="accent2"/>
                </a:solidFill>
              </a:rPr>
              <a:t>Date : 18.08.2020 &amp; 19.08.2020</a:t>
            </a:r>
            <a:endParaRPr lang="en-US" i="1">
              <a:solidFill>
                <a:schemeClr val="accent2"/>
              </a:solidFill>
            </a:endParaRPr>
          </a:p>
        </p:txBody>
      </p:sp>
    </p:spTree>
    <p:extLst>
      <p:ext uri="{BB962C8B-B14F-4D97-AF65-F5344CB8AC3E}">
        <p14:creationId xmlns:p14="http://schemas.microsoft.com/office/powerpoint/2010/main" val="329553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C52D-A649-8C44-A4C1-D63D839E60D8}"/>
              </a:ext>
            </a:extLst>
          </p:cNvPr>
          <p:cNvSpPr>
            <a:spLocks noGrp="1"/>
          </p:cNvSpPr>
          <p:nvPr>
            <p:ph type="title"/>
          </p:nvPr>
        </p:nvSpPr>
        <p:spPr>
          <a:xfrm>
            <a:off x="1141413" y="129886"/>
            <a:ext cx="9905998" cy="742208"/>
          </a:xfrm>
        </p:spPr>
        <p:txBody>
          <a:bodyPr>
            <a:normAutofit fontScale="90000"/>
          </a:bodyPr>
          <a:lstStyle/>
          <a:p>
            <a:pPr algn="ctr"/>
            <a:r>
              <a:rPr lang="en-GB" b="1" i="1">
                <a:solidFill>
                  <a:srgbClr val="7030A0"/>
                </a:solidFill>
                <a:effectLst/>
                <a:latin typeface="-apple-system"/>
              </a:rPr>
              <a:t>Tropical Moist Semi-Evergreen Forests</a:t>
            </a:r>
            <a:br>
              <a:rPr lang="en-GB" b="1" i="1">
                <a:solidFill>
                  <a:srgbClr val="7030A0"/>
                </a:solidFill>
                <a:effectLst/>
                <a:latin typeface="-apple-system"/>
              </a:rPr>
            </a:br>
            <a:endParaRPr lang="en-US" i="1">
              <a:solidFill>
                <a:srgbClr val="7030A0"/>
              </a:solidFill>
            </a:endParaRPr>
          </a:p>
        </p:txBody>
      </p:sp>
      <p:sp>
        <p:nvSpPr>
          <p:cNvPr id="3" name="Content Placeholder 2">
            <a:extLst>
              <a:ext uri="{FF2B5EF4-FFF2-40B4-BE49-F238E27FC236}">
                <a16:creationId xmlns:a16="http://schemas.microsoft.com/office/drawing/2014/main" id="{92952CF4-2540-594C-AC37-B4EF0EC30515}"/>
              </a:ext>
            </a:extLst>
          </p:cNvPr>
          <p:cNvSpPr>
            <a:spLocks noGrp="1"/>
          </p:cNvSpPr>
          <p:nvPr>
            <p:ph idx="1"/>
          </p:nvPr>
        </p:nvSpPr>
        <p:spPr>
          <a:xfrm>
            <a:off x="1141413" y="311727"/>
            <a:ext cx="9905999" cy="6416387"/>
          </a:xfrm>
        </p:spPr>
        <p:txBody>
          <a:bodyPr>
            <a:noAutofit/>
          </a:bodyPr>
          <a:lstStyle/>
          <a:p>
            <a:pPr algn="just"/>
            <a:r>
              <a:rPr lang="en-GB" sz="2000" b="0" i="0">
                <a:solidFill>
                  <a:schemeClr val="bg2">
                    <a:lumMod val="75000"/>
                  </a:schemeClr>
                </a:solidFill>
                <a:effectLst/>
                <a:latin typeface="-apple-system"/>
              </a:rPr>
              <a:t>They are transitional forests between tropical wet evergreen forests and tropical deciduous forests.</a:t>
            </a:r>
          </a:p>
          <a:p>
            <a:pPr algn="just"/>
            <a:r>
              <a:rPr lang="en-GB" sz="2000" b="0" i="0">
                <a:solidFill>
                  <a:schemeClr val="bg2">
                    <a:lumMod val="75000"/>
                  </a:schemeClr>
                </a:solidFill>
                <a:effectLst/>
                <a:latin typeface="-apple-system"/>
              </a:rPr>
              <a:t>They are comparatively drier areas compared to tropical wet evergreen forests.</a:t>
            </a:r>
          </a:p>
          <a:p>
            <a:pPr marL="0" indent="0" algn="just">
              <a:buNone/>
            </a:pPr>
            <a:r>
              <a:rPr lang="en-GB" b="1" i="1">
                <a:solidFill>
                  <a:srgbClr val="FF0000"/>
                </a:solidFill>
                <a:effectLst/>
                <a:latin typeface="-apple-system"/>
              </a:rPr>
              <a:t>Climatic Conditions</a:t>
            </a:r>
          </a:p>
          <a:p>
            <a:pPr algn="just"/>
            <a:r>
              <a:rPr lang="en-GB" sz="2000" b="0" i="0">
                <a:solidFill>
                  <a:schemeClr val="bg2">
                    <a:lumMod val="75000"/>
                  </a:schemeClr>
                </a:solidFill>
                <a:effectLst/>
                <a:latin typeface="-apple-system"/>
              </a:rPr>
              <a:t>Annual rainfall is 200-250 cm</a:t>
            </a:r>
          </a:p>
          <a:p>
            <a:pPr algn="just"/>
            <a:r>
              <a:rPr lang="en-GB" sz="2000" b="0" i="0">
                <a:solidFill>
                  <a:schemeClr val="bg2">
                    <a:lumMod val="75000"/>
                  </a:schemeClr>
                </a:solidFill>
                <a:effectLst/>
                <a:latin typeface="-apple-system"/>
              </a:rPr>
              <a:t>Mean annual temperature varies from 24°C to 27°C</a:t>
            </a:r>
          </a:p>
          <a:p>
            <a:pPr algn="just"/>
            <a:r>
              <a:rPr lang="en-GB" sz="2000" b="0" i="0">
                <a:solidFill>
                  <a:schemeClr val="bg2">
                    <a:lumMod val="75000"/>
                  </a:schemeClr>
                </a:solidFill>
                <a:effectLst/>
                <a:latin typeface="-apple-system"/>
              </a:rPr>
              <a:t>The relative humidity is about 75 per cent</a:t>
            </a:r>
          </a:p>
          <a:p>
            <a:pPr algn="just"/>
            <a:r>
              <a:rPr lang="en-GB" sz="2000" b="0" i="0">
                <a:solidFill>
                  <a:schemeClr val="bg2">
                    <a:lumMod val="75000"/>
                  </a:schemeClr>
                </a:solidFill>
                <a:effectLst/>
                <a:latin typeface="-apple-system"/>
              </a:rPr>
              <a:t>The dry season is not short like in tropical evergreen forests.</a:t>
            </a:r>
          </a:p>
          <a:p>
            <a:pPr marL="0" indent="0" algn="just">
              <a:buNone/>
            </a:pPr>
            <a:r>
              <a:rPr lang="en-GB" b="1" i="1">
                <a:solidFill>
                  <a:srgbClr val="FF0000"/>
                </a:solidFill>
                <a:effectLst/>
                <a:latin typeface="-apple-system"/>
              </a:rPr>
              <a:t>Distribution</a:t>
            </a:r>
          </a:p>
          <a:p>
            <a:pPr algn="just"/>
            <a:r>
              <a:rPr lang="en-GB" sz="1600" b="0" i="0">
                <a:solidFill>
                  <a:schemeClr val="bg2">
                    <a:lumMod val="75000"/>
                  </a:schemeClr>
                </a:solidFill>
                <a:effectLst/>
                <a:latin typeface="-apple-system"/>
              </a:rPr>
              <a:t>Western coast</a:t>
            </a:r>
          </a:p>
          <a:p>
            <a:pPr algn="just"/>
            <a:r>
              <a:rPr lang="en-GB" sz="1600" b="0" i="0">
                <a:solidFill>
                  <a:schemeClr val="bg2">
                    <a:lumMod val="75000"/>
                  </a:schemeClr>
                </a:solidFill>
                <a:effectLst/>
                <a:latin typeface="-apple-system"/>
              </a:rPr>
              <a:t>Assam</a:t>
            </a:r>
          </a:p>
          <a:p>
            <a:pPr algn="just"/>
            <a:r>
              <a:rPr lang="en-GB" sz="1600" b="0" i="0">
                <a:solidFill>
                  <a:schemeClr val="bg2">
                    <a:lumMod val="75000"/>
                  </a:schemeClr>
                </a:solidFill>
                <a:effectLst/>
                <a:latin typeface="-apple-system"/>
              </a:rPr>
              <a:t>Lower slopes of the Eastern Himalayas</a:t>
            </a:r>
          </a:p>
          <a:p>
            <a:pPr algn="just"/>
            <a:r>
              <a:rPr lang="en-GB" sz="1600" b="0" i="0">
                <a:solidFill>
                  <a:schemeClr val="bg2">
                    <a:lumMod val="75000"/>
                  </a:schemeClr>
                </a:solidFill>
                <a:effectLst/>
                <a:latin typeface="-apple-system"/>
              </a:rPr>
              <a:t>Odisha and</a:t>
            </a:r>
          </a:p>
          <a:p>
            <a:pPr algn="just"/>
            <a:r>
              <a:rPr lang="en-GB" sz="1600" b="0" i="0">
                <a:solidFill>
                  <a:schemeClr val="bg2">
                    <a:lumMod val="75000"/>
                  </a:schemeClr>
                </a:solidFill>
                <a:effectLst/>
                <a:latin typeface="-apple-system"/>
              </a:rPr>
              <a:t>Andamans.</a:t>
            </a:r>
          </a:p>
          <a:p>
            <a:pPr marL="0" indent="0" algn="just">
              <a:buNone/>
            </a:pPr>
            <a:endParaRPr lang="en-US" sz="2000">
              <a:solidFill>
                <a:schemeClr val="bg2">
                  <a:lumMod val="75000"/>
                </a:schemeClr>
              </a:solidFill>
            </a:endParaRPr>
          </a:p>
        </p:txBody>
      </p:sp>
    </p:spTree>
    <p:extLst>
      <p:ext uri="{BB962C8B-B14F-4D97-AF65-F5344CB8AC3E}">
        <p14:creationId xmlns:p14="http://schemas.microsoft.com/office/powerpoint/2010/main" val="367852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802F-D654-404C-97E6-DD17A6213589}"/>
              </a:ext>
            </a:extLst>
          </p:cNvPr>
          <p:cNvSpPr>
            <a:spLocks noGrp="1"/>
          </p:cNvSpPr>
          <p:nvPr>
            <p:ph idx="1"/>
          </p:nvPr>
        </p:nvSpPr>
        <p:spPr>
          <a:xfrm>
            <a:off x="1141412" y="237506"/>
            <a:ext cx="10604026" cy="6382987"/>
          </a:xfrm>
        </p:spPr>
        <p:txBody>
          <a:bodyPr>
            <a:noAutofit/>
          </a:bodyPr>
          <a:lstStyle/>
          <a:p>
            <a:pPr marL="0" indent="0" algn="just">
              <a:buNone/>
            </a:pPr>
            <a:r>
              <a:rPr lang="en-GB" b="1" i="1">
                <a:solidFill>
                  <a:srgbClr val="FF0000"/>
                </a:solidFill>
                <a:effectLst/>
                <a:latin typeface="-apple-system"/>
              </a:rPr>
              <a:t>Characteristics</a:t>
            </a:r>
          </a:p>
          <a:p>
            <a:pPr algn="just"/>
            <a:r>
              <a:rPr lang="en-GB" b="0" i="0">
                <a:solidFill>
                  <a:srgbClr val="393939"/>
                </a:solidFill>
                <a:effectLst/>
                <a:latin typeface="-apple-system"/>
              </a:rPr>
              <a:t>The semi-evergreen forests are less dense.</a:t>
            </a:r>
          </a:p>
          <a:p>
            <a:pPr algn="just"/>
            <a:r>
              <a:rPr lang="en-GB" b="0" i="0">
                <a:solidFill>
                  <a:srgbClr val="393939"/>
                </a:solidFill>
                <a:effectLst/>
                <a:latin typeface="-apple-system"/>
              </a:rPr>
              <a:t>They are more </a:t>
            </a:r>
            <a:r>
              <a:rPr lang="en-GB" b="1" i="0">
                <a:solidFill>
                  <a:srgbClr val="393939"/>
                </a:solidFill>
                <a:effectLst/>
                <a:latin typeface="-apple-system"/>
              </a:rPr>
              <a:t>gregarious [living in flocks or colonies – more pure stands]</a:t>
            </a:r>
            <a:r>
              <a:rPr lang="en-GB" b="0" i="0">
                <a:solidFill>
                  <a:srgbClr val="393939"/>
                </a:solidFill>
                <a:effectLst/>
                <a:latin typeface="-apple-system"/>
              </a:rPr>
              <a:t> than the wet evergreen forests.</a:t>
            </a:r>
          </a:p>
          <a:p>
            <a:pPr algn="just"/>
            <a:r>
              <a:rPr lang="en-GB" b="0" i="0">
                <a:solidFill>
                  <a:srgbClr val="393939"/>
                </a:solidFill>
                <a:effectLst/>
                <a:latin typeface="-apple-system"/>
              </a:rPr>
              <a:t>These forests are characterized by many species.</a:t>
            </a:r>
          </a:p>
          <a:p>
            <a:pPr algn="just"/>
            <a:r>
              <a:rPr lang="en-GB" b="0" i="0">
                <a:solidFill>
                  <a:srgbClr val="393939"/>
                </a:solidFill>
                <a:effectLst/>
                <a:latin typeface="-apple-system"/>
              </a:rPr>
              <a:t>Trees usually have </a:t>
            </a:r>
            <a:r>
              <a:rPr lang="en-GB" b="1" i="0">
                <a:solidFill>
                  <a:srgbClr val="393939"/>
                </a:solidFill>
                <a:effectLst/>
                <a:latin typeface="-apple-system"/>
              </a:rPr>
              <a:t>buttressed trunks with abundant epiphytes.</a:t>
            </a:r>
            <a:endParaRPr lang="en-GB" b="0" i="0">
              <a:solidFill>
                <a:srgbClr val="393939"/>
              </a:solidFill>
              <a:effectLst/>
              <a:latin typeface="-apple-system"/>
            </a:endParaRPr>
          </a:p>
          <a:p>
            <a:pPr algn="just"/>
            <a:r>
              <a:rPr lang="en-GB" b="0" i="0">
                <a:solidFill>
                  <a:srgbClr val="393939"/>
                </a:solidFill>
                <a:effectLst/>
                <a:latin typeface="-apple-system"/>
              </a:rPr>
              <a:t>The important species are laurel, rosewood, mesua, thorny bamboo – Western Ghats, white cedar, Indian chestnut, champa, mango, etc. – Himalayan region.</a:t>
            </a:r>
          </a:p>
          <a:p>
            <a:pPr marL="0" indent="0" algn="just">
              <a:buNone/>
            </a:pPr>
            <a:r>
              <a:rPr lang="en-GB" b="1" i="1">
                <a:solidFill>
                  <a:srgbClr val="FF0000"/>
                </a:solidFill>
                <a:effectLst/>
                <a:latin typeface="-apple-system"/>
              </a:rPr>
              <a:t>Timber</a:t>
            </a:r>
          </a:p>
          <a:p>
            <a:pPr algn="just"/>
            <a:r>
              <a:rPr lang="en-GB" b="0" i="0">
                <a:solidFill>
                  <a:srgbClr val="393939"/>
                </a:solidFill>
                <a:effectLst/>
                <a:latin typeface="-apple-system"/>
              </a:rPr>
              <a:t>Hardwood: Similar to that in tropical evergreen forests except that these forests are less dense with </a:t>
            </a:r>
            <a:r>
              <a:rPr lang="en-GB" b="1" i="0">
                <a:solidFill>
                  <a:srgbClr val="393939"/>
                </a:solidFill>
                <a:effectLst/>
                <a:latin typeface="-apple-system"/>
              </a:rPr>
              <a:t>more pure stands</a:t>
            </a:r>
            <a:r>
              <a:rPr lang="en-GB" b="0" i="0">
                <a:solidFill>
                  <a:srgbClr val="393939"/>
                </a:solidFill>
                <a:effectLst/>
                <a:latin typeface="-apple-system"/>
              </a:rPr>
              <a:t> (timber industry here is better than in evergreen forests).</a:t>
            </a:r>
          </a:p>
          <a:p>
            <a:pPr algn="just"/>
            <a:endParaRPr lang="en-US"/>
          </a:p>
        </p:txBody>
      </p:sp>
    </p:spTree>
    <p:extLst>
      <p:ext uri="{BB962C8B-B14F-4D97-AF65-F5344CB8AC3E}">
        <p14:creationId xmlns:p14="http://schemas.microsoft.com/office/powerpoint/2010/main" val="62757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A87E-F649-5D40-8412-D3F938563997}"/>
              </a:ext>
            </a:extLst>
          </p:cNvPr>
          <p:cNvSpPr>
            <a:spLocks noGrp="1"/>
          </p:cNvSpPr>
          <p:nvPr>
            <p:ph type="title"/>
          </p:nvPr>
        </p:nvSpPr>
        <p:spPr>
          <a:xfrm>
            <a:off x="1141413" y="204108"/>
            <a:ext cx="9905998" cy="649432"/>
          </a:xfrm>
        </p:spPr>
        <p:txBody>
          <a:bodyPr/>
          <a:lstStyle/>
          <a:p>
            <a:pPr algn="ctr"/>
            <a:r>
              <a:rPr lang="en-GB" b="1" i="0">
                <a:solidFill>
                  <a:srgbClr val="7030A0"/>
                </a:solidFill>
                <a:effectLst/>
                <a:latin typeface="-apple-system"/>
              </a:rPr>
              <a:t>Tropical Moist Deciduous Forests</a:t>
            </a:r>
          </a:p>
        </p:txBody>
      </p:sp>
      <p:sp>
        <p:nvSpPr>
          <p:cNvPr id="3" name="Content Placeholder 2">
            <a:extLst>
              <a:ext uri="{FF2B5EF4-FFF2-40B4-BE49-F238E27FC236}">
                <a16:creationId xmlns:a16="http://schemas.microsoft.com/office/drawing/2014/main" id="{FC15FD4F-586F-0B48-B19D-CD86F506D179}"/>
              </a:ext>
            </a:extLst>
          </p:cNvPr>
          <p:cNvSpPr>
            <a:spLocks noGrp="1"/>
          </p:cNvSpPr>
          <p:nvPr>
            <p:ph idx="1"/>
          </p:nvPr>
        </p:nvSpPr>
        <p:spPr>
          <a:xfrm>
            <a:off x="1141412" y="1039090"/>
            <a:ext cx="9905999" cy="5818909"/>
          </a:xfrm>
        </p:spPr>
        <p:txBody>
          <a:bodyPr>
            <a:normAutofit fontScale="92500" lnSpcReduction="20000"/>
          </a:bodyPr>
          <a:lstStyle/>
          <a:p>
            <a:pPr marL="0" indent="0" algn="just">
              <a:buNone/>
            </a:pPr>
            <a:r>
              <a:rPr lang="en-GB" sz="2600" b="1" i="1">
                <a:solidFill>
                  <a:srgbClr val="FF0000"/>
                </a:solidFill>
                <a:effectLst/>
                <a:latin typeface="-apple-system"/>
              </a:rPr>
              <a:t>Climatic Conditions</a:t>
            </a:r>
          </a:p>
          <a:p>
            <a:pPr algn="just"/>
            <a:r>
              <a:rPr lang="en-GB" b="0" i="0">
                <a:solidFill>
                  <a:srgbClr val="393939"/>
                </a:solidFill>
                <a:effectLst/>
                <a:latin typeface="-apple-system"/>
              </a:rPr>
              <a:t>Annual rainfall 100 to 200 cm.</a:t>
            </a:r>
          </a:p>
          <a:p>
            <a:pPr algn="just"/>
            <a:r>
              <a:rPr lang="en-GB" b="0" i="0">
                <a:solidFill>
                  <a:srgbClr val="393939"/>
                </a:solidFill>
                <a:effectLst/>
                <a:latin typeface="-apple-system"/>
              </a:rPr>
              <a:t>Mean annual temperature of about 27°C</a:t>
            </a:r>
          </a:p>
          <a:p>
            <a:pPr algn="just"/>
            <a:r>
              <a:rPr lang="en-GB" b="0" i="0">
                <a:solidFill>
                  <a:srgbClr val="393939"/>
                </a:solidFill>
                <a:effectLst/>
                <a:latin typeface="-apple-system"/>
              </a:rPr>
              <a:t>The average annual relative humidity of 60 to 75 per cent.</a:t>
            </a:r>
          </a:p>
          <a:p>
            <a:pPr algn="just"/>
            <a:r>
              <a:rPr lang="en-GB" b="0" i="0">
                <a:solidFill>
                  <a:srgbClr val="393939"/>
                </a:solidFill>
                <a:effectLst/>
                <a:latin typeface="-apple-system"/>
              </a:rPr>
              <a:t>Spring (between winter and summer) and summer are dry.</a:t>
            </a:r>
          </a:p>
          <a:p>
            <a:pPr marL="0" indent="0" algn="just">
              <a:buNone/>
            </a:pPr>
            <a:r>
              <a:rPr lang="en-GB" sz="2600" b="1" i="1">
                <a:solidFill>
                  <a:srgbClr val="FF0000"/>
                </a:solidFill>
                <a:effectLst/>
                <a:latin typeface="-apple-system"/>
              </a:rPr>
              <a:t>Characteristics</a:t>
            </a:r>
          </a:p>
          <a:p>
            <a:pPr algn="just"/>
            <a:r>
              <a:rPr lang="en-GB" b="0" i="0">
                <a:solidFill>
                  <a:srgbClr val="393939"/>
                </a:solidFill>
                <a:effectLst/>
                <a:latin typeface="-apple-system"/>
              </a:rPr>
              <a:t>The trees drop their leaves during the spring and early summer when sufficient moisture is not available.</a:t>
            </a:r>
          </a:p>
          <a:p>
            <a:pPr algn="just"/>
            <a:r>
              <a:rPr lang="en-GB" b="0" i="0">
                <a:solidFill>
                  <a:srgbClr val="393939"/>
                </a:solidFill>
                <a:effectLst/>
                <a:latin typeface="-apple-system"/>
              </a:rPr>
              <a:t>The general appearance is bare in extreme summers (April-May).</a:t>
            </a:r>
          </a:p>
          <a:p>
            <a:pPr algn="just"/>
            <a:r>
              <a:rPr lang="en-GB" b="0" i="0">
                <a:solidFill>
                  <a:srgbClr val="393939"/>
                </a:solidFill>
                <a:effectLst/>
                <a:latin typeface="-apple-system"/>
              </a:rPr>
              <a:t>Tropical moist deciduous forests present irregular top storey [25 to 60 m].</a:t>
            </a:r>
          </a:p>
          <a:p>
            <a:pPr algn="just"/>
            <a:r>
              <a:rPr lang="en-GB" b="0" i="0">
                <a:solidFill>
                  <a:srgbClr val="393939"/>
                </a:solidFill>
                <a:effectLst/>
                <a:latin typeface="-apple-system"/>
              </a:rPr>
              <a:t>Heavily buttressed trees and fairly complete undergrowth.</a:t>
            </a:r>
          </a:p>
          <a:p>
            <a:pPr algn="just"/>
            <a:r>
              <a:rPr lang="en-GB" b="0" i="0">
                <a:solidFill>
                  <a:srgbClr val="393939"/>
                </a:solidFill>
                <a:effectLst/>
                <a:latin typeface="-apple-system"/>
              </a:rPr>
              <a:t>These forests occupy a much larger area than the evergreen forests but large tracts under these forests have been cleared for cultivation.</a:t>
            </a:r>
          </a:p>
        </p:txBody>
      </p:sp>
    </p:spTree>
    <p:extLst>
      <p:ext uri="{BB962C8B-B14F-4D97-AF65-F5344CB8AC3E}">
        <p14:creationId xmlns:p14="http://schemas.microsoft.com/office/powerpoint/2010/main" val="315890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F1CDDA-2952-3F40-AC92-F34791AE5BB5}"/>
              </a:ext>
            </a:extLst>
          </p:cNvPr>
          <p:cNvSpPr>
            <a:spLocks noGrp="1"/>
          </p:cNvSpPr>
          <p:nvPr>
            <p:ph idx="1"/>
          </p:nvPr>
        </p:nvSpPr>
        <p:spPr>
          <a:xfrm>
            <a:off x="1141412" y="296884"/>
            <a:ext cx="9905999" cy="6561116"/>
          </a:xfrm>
        </p:spPr>
        <p:txBody>
          <a:bodyPr>
            <a:noAutofit/>
          </a:bodyPr>
          <a:lstStyle/>
          <a:p>
            <a:pPr marL="0" indent="0" algn="just">
              <a:buNone/>
            </a:pPr>
            <a:r>
              <a:rPr lang="en-GB" b="1" i="1">
                <a:solidFill>
                  <a:srgbClr val="FF0000"/>
                </a:solidFill>
                <a:effectLst/>
                <a:latin typeface="-apple-system"/>
              </a:rPr>
              <a:t>Distribution</a:t>
            </a:r>
          </a:p>
          <a:p>
            <a:pPr algn="just"/>
            <a:r>
              <a:rPr lang="en-GB" sz="1800" b="0" i="0">
                <a:solidFill>
                  <a:schemeClr val="bg2">
                    <a:lumMod val="75000"/>
                  </a:schemeClr>
                </a:solidFill>
                <a:effectLst/>
                <a:latin typeface="-apple-system"/>
              </a:rPr>
              <a:t>Belt running along the Western Ghats surrounding the belt of evergreen forests.</a:t>
            </a:r>
          </a:p>
          <a:p>
            <a:pPr algn="just"/>
            <a:r>
              <a:rPr lang="en-GB" sz="1800" b="0" i="0">
                <a:solidFill>
                  <a:schemeClr val="bg2">
                    <a:lumMod val="75000"/>
                  </a:schemeClr>
                </a:solidFill>
                <a:effectLst/>
                <a:latin typeface="-apple-system"/>
              </a:rPr>
              <a:t>A strip along the Shiwalik range including terai and bhabar from 77° E to 88° E.</a:t>
            </a:r>
          </a:p>
          <a:p>
            <a:pPr algn="just"/>
            <a:r>
              <a:rPr lang="en-GB" sz="1800" b="0" i="0">
                <a:solidFill>
                  <a:schemeClr val="bg2">
                    <a:lumMod val="75000"/>
                  </a:schemeClr>
                </a:solidFill>
                <a:effectLst/>
                <a:latin typeface="-apple-system"/>
              </a:rPr>
              <a:t>Manipur and Mizoram.</a:t>
            </a:r>
          </a:p>
          <a:p>
            <a:pPr algn="just"/>
            <a:r>
              <a:rPr lang="en-GB" sz="1800" b="0" i="0">
                <a:solidFill>
                  <a:schemeClr val="bg2">
                    <a:lumMod val="75000"/>
                  </a:schemeClr>
                </a:solidFill>
                <a:effectLst/>
                <a:latin typeface="-apple-system"/>
              </a:rPr>
              <a:t>Hills of eastern Madhya Pradesh and Chhattisgarh.</a:t>
            </a:r>
          </a:p>
          <a:p>
            <a:pPr algn="just"/>
            <a:r>
              <a:rPr lang="en-GB" sz="1800" b="0" i="0">
                <a:solidFill>
                  <a:schemeClr val="bg2">
                    <a:lumMod val="75000"/>
                  </a:schemeClr>
                </a:solidFill>
                <a:effectLst/>
                <a:latin typeface="-apple-system"/>
              </a:rPr>
              <a:t>Chota Nagpur Plateau.</a:t>
            </a:r>
          </a:p>
          <a:p>
            <a:pPr algn="just"/>
            <a:r>
              <a:rPr lang="en-GB" sz="1800" b="0" i="0">
                <a:solidFill>
                  <a:schemeClr val="bg2">
                    <a:lumMod val="75000"/>
                  </a:schemeClr>
                </a:solidFill>
                <a:effectLst/>
                <a:latin typeface="-apple-system"/>
              </a:rPr>
              <a:t>Most of Odisha.</a:t>
            </a:r>
          </a:p>
          <a:p>
            <a:pPr algn="just"/>
            <a:r>
              <a:rPr lang="en-GB" sz="1800" b="0" i="0">
                <a:solidFill>
                  <a:schemeClr val="bg2">
                    <a:lumMod val="75000"/>
                  </a:schemeClr>
                </a:solidFill>
                <a:effectLst/>
                <a:latin typeface="-apple-system"/>
              </a:rPr>
              <a:t>Parts of West Bengal and</a:t>
            </a:r>
          </a:p>
          <a:p>
            <a:pPr algn="just"/>
            <a:r>
              <a:rPr lang="en-GB" sz="1800" b="0" i="0">
                <a:solidFill>
                  <a:schemeClr val="bg2">
                    <a:lumMod val="75000"/>
                  </a:schemeClr>
                </a:solidFill>
                <a:effectLst/>
                <a:latin typeface="-apple-system"/>
              </a:rPr>
              <a:t>Andaman and Nicobar islands.</a:t>
            </a:r>
          </a:p>
          <a:p>
            <a:pPr marL="0" indent="0" algn="just">
              <a:buNone/>
            </a:pPr>
            <a:r>
              <a:rPr lang="en-GB" b="1" i="1">
                <a:solidFill>
                  <a:srgbClr val="FF0000"/>
                </a:solidFill>
                <a:effectLst/>
                <a:latin typeface="-apple-system"/>
              </a:rPr>
              <a:t>Timber</a:t>
            </a:r>
          </a:p>
          <a:p>
            <a:pPr algn="just"/>
            <a:r>
              <a:rPr lang="en-GB" sz="1800" b="0" i="0">
                <a:solidFill>
                  <a:schemeClr val="bg2">
                    <a:lumMod val="75000"/>
                  </a:schemeClr>
                </a:solidFill>
                <a:effectLst/>
                <a:latin typeface="-apple-system"/>
              </a:rPr>
              <a:t>These provide valuable timer like </a:t>
            </a:r>
            <a:r>
              <a:rPr lang="en-GB" sz="1800" b="1" i="0">
                <a:solidFill>
                  <a:schemeClr val="bg2">
                    <a:lumMod val="75000"/>
                  </a:schemeClr>
                </a:solidFill>
                <a:effectLst/>
                <a:latin typeface="-apple-system"/>
              </a:rPr>
              <a:t>Teak.</a:t>
            </a:r>
            <a:endParaRPr lang="en-GB" sz="1800" b="0" i="0">
              <a:solidFill>
                <a:schemeClr val="bg2">
                  <a:lumMod val="75000"/>
                </a:schemeClr>
              </a:solidFill>
              <a:effectLst/>
              <a:latin typeface="-apple-system"/>
            </a:endParaRPr>
          </a:p>
          <a:p>
            <a:pPr algn="just"/>
            <a:r>
              <a:rPr lang="en-GB" sz="1800" b="0" i="0">
                <a:solidFill>
                  <a:schemeClr val="bg2">
                    <a:lumMod val="75000"/>
                  </a:schemeClr>
                </a:solidFill>
                <a:effectLst/>
                <a:latin typeface="-apple-system"/>
              </a:rPr>
              <a:t>The main species found in these forests are teak, sal, laurel, rosewood, amla, jamun, bamboo, etc.</a:t>
            </a:r>
          </a:p>
          <a:p>
            <a:pPr algn="just"/>
            <a:r>
              <a:rPr lang="en-GB" sz="1800" b="0" i="0">
                <a:solidFill>
                  <a:schemeClr val="bg2">
                    <a:lumMod val="75000"/>
                  </a:schemeClr>
                </a:solidFill>
                <a:effectLst/>
                <a:latin typeface="-apple-system"/>
              </a:rPr>
              <a:t>It is </a:t>
            </a:r>
            <a:r>
              <a:rPr lang="en-GB" sz="1800" b="1" i="0">
                <a:solidFill>
                  <a:schemeClr val="bg2">
                    <a:lumMod val="75000"/>
                  </a:schemeClr>
                </a:solidFill>
                <a:effectLst/>
                <a:latin typeface="-apple-system"/>
              </a:rPr>
              <a:t>comparatively easy to exploit these forests due to their high degree of gregariousness (more pure stands).</a:t>
            </a:r>
            <a:endParaRPr lang="en-GB" sz="1800" b="0" i="0">
              <a:solidFill>
                <a:schemeClr val="bg2">
                  <a:lumMod val="75000"/>
                </a:schemeClr>
              </a:solidFill>
              <a:effectLst/>
              <a:latin typeface="-apple-system"/>
            </a:endParaRPr>
          </a:p>
        </p:txBody>
      </p:sp>
    </p:spTree>
    <p:extLst>
      <p:ext uri="{BB962C8B-B14F-4D97-AF65-F5344CB8AC3E}">
        <p14:creationId xmlns:p14="http://schemas.microsoft.com/office/powerpoint/2010/main" val="32118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CAD0-6106-BA41-A7D9-ECADA0684DE5}"/>
              </a:ext>
            </a:extLst>
          </p:cNvPr>
          <p:cNvSpPr>
            <a:spLocks noGrp="1"/>
          </p:cNvSpPr>
          <p:nvPr>
            <p:ph type="title"/>
          </p:nvPr>
        </p:nvSpPr>
        <p:spPr>
          <a:xfrm>
            <a:off x="1141413" y="0"/>
            <a:ext cx="9905998" cy="890649"/>
          </a:xfrm>
        </p:spPr>
        <p:txBody>
          <a:bodyPr/>
          <a:lstStyle/>
          <a:p>
            <a:pPr algn="ctr"/>
            <a:r>
              <a:rPr lang="en-GB" i="1">
                <a:solidFill>
                  <a:srgbClr val="7030A0"/>
                </a:solidFill>
              </a:rPr>
              <a:t>Sal and tidal forests </a:t>
            </a:r>
            <a:endParaRPr lang="en-US" i="1">
              <a:solidFill>
                <a:srgbClr val="7030A0"/>
              </a:solidFill>
            </a:endParaRPr>
          </a:p>
        </p:txBody>
      </p:sp>
      <p:sp>
        <p:nvSpPr>
          <p:cNvPr id="3" name="Content Placeholder 2">
            <a:extLst>
              <a:ext uri="{FF2B5EF4-FFF2-40B4-BE49-F238E27FC236}">
                <a16:creationId xmlns:a16="http://schemas.microsoft.com/office/drawing/2014/main" id="{44C2F033-3DEE-E948-949D-8603F1233F35}"/>
              </a:ext>
            </a:extLst>
          </p:cNvPr>
          <p:cNvSpPr>
            <a:spLocks noGrp="1"/>
          </p:cNvSpPr>
          <p:nvPr>
            <p:ph idx="1"/>
          </p:nvPr>
        </p:nvSpPr>
        <p:spPr>
          <a:xfrm>
            <a:off x="1141413" y="809006"/>
            <a:ext cx="10917526" cy="6048994"/>
          </a:xfrm>
        </p:spPr>
        <p:txBody>
          <a:bodyPr>
            <a:noAutofit/>
          </a:bodyPr>
          <a:lstStyle/>
          <a:p>
            <a:pPr algn="just"/>
            <a:r>
              <a:rPr lang="en-GB" sz="1800" b="0" i="0">
                <a:solidFill>
                  <a:schemeClr val="bg2"/>
                </a:solidFill>
                <a:effectLst/>
                <a:latin typeface="-apple-system"/>
              </a:rPr>
              <a:t>They can survive and grow both in fresh as well as </a:t>
            </a:r>
            <a:r>
              <a:rPr lang="en-GB" sz="1800" b="1" i="0">
                <a:solidFill>
                  <a:schemeClr val="bg2"/>
                </a:solidFill>
                <a:effectLst/>
                <a:latin typeface="-apple-system"/>
              </a:rPr>
              <a:t>brackish water</a:t>
            </a:r>
            <a:r>
              <a:rPr lang="en-GB" sz="1800" b="0" i="0">
                <a:solidFill>
                  <a:schemeClr val="bg2"/>
                </a:solidFill>
                <a:effectLst/>
                <a:latin typeface="-apple-system"/>
              </a:rPr>
              <a:t> (The mixture of seawater and fresh water in estuaries is called brackish water and its salinity can range from 0.5 to 35 ppt).</a:t>
            </a:r>
          </a:p>
          <a:p>
            <a:pPr algn="just"/>
            <a:r>
              <a:rPr lang="en-GB" sz="1800" b="0" i="0">
                <a:solidFill>
                  <a:schemeClr val="bg2"/>
                </a:solidFill>
                <a:effectLst/>
                <a:latin typeface="-apple-system"/>
              </a:rPr>
              <a:t>Occur in and around the deltas, estuaries and creeks prone to </a:t>
            </a:r>
            <a:r>
              <a:rPr lang="en-GB" sz="1800" b="1" i="0">
                <a:solidFill>
                  <a:schemeClr val="bg2"/>
                </a:solidFill>
                <a:effectLst/>
                <a:latin typeface="-apple-system"/>
              </a:rPr>
              <a:t>tidal influences (delta or tidal forests).</a:t>
            </a:r>
            <a:endParaRPr lang="en-GB" sz="1800" b="0" i="0">
              <a:solidFill>
                <a:schemeClr val="bg2"/>
              </a:solidFill>
              <a:effectLst/>
              <a:latin typeface="-apple-system"/>
            </a:endParaRPr>
          </a:p>
          <a:p>
            <a:pPr algn="just"/>
            <a:r>
              <a:rPr lang="en-GB" sz="1800" b="0" i="0">
                <a:solidFill>
                  <a:schemeClr val="bg2"/>
                </a:solidFill>
                <a:effectLst/>
                <a:latin typeface="-apple-system"/>
              </a:rPr>
              <a:t>Littoral (relating to or on the shore of the sea or a lake) forests occur at several places along the coast.</a:t>
            </a:r>
          </a:p>
          <a:p>
            <a:pPr algn="just"/>
            <a:r>
              <a:rPr lang="en-GB" sz="1800" b="0" i="0">
                <a:solidFill>
                  <a:schemeClr val="bg2"/>
                </a:solidFill>
                <a:effectLst/>
                <a:latin typeface="-apple-system"/>
              </a:rPr>
              <a:t>Swamp forests are confined to the deltas of the Ganga, the Mahanadi, the Godavari, the Krishna and the Cauvery.</a:t>
            </a:r>
          </a:p>
          <a:p>
            <a:pPr algn="just"/>
            <a:r>
              <a:rPr lang="en-GB" sz="1800" b="0" i="0">
                <a:solidFill>
                  <a:schemeClr val="bg2"/>
                </a:solidFill>
                <a:effectLst/>
                <a:latin typeface="-apple-system"/>
              </a:rPr>
              <a:t>Dense mangroves occur all along the coastline in sheltered estuaries, tidal creeks, backwaters, salt marshes and mudflats. It provides useful fuel wood.</a:t>
            </a:r>
          </a:p>
          <a:p>
            <a:pPr algn="just"/>
            <a:r>
              <a:rPr lang="en-GB" sz="1800" b="0" i="0">
                <a:solidFill>
                  <a:schemeClr val="bg2"/>
                </a:solidFill>
                <a:effectLst/>
                <a:latin typeface="-apple-system"/>
              </a:rPr>
              <a:t>The most pronounced and the densest is the </a:t>
            </a:r>
            <a:r>
              <a:rPr lang="en-GB" sz="1800" b="1" i="0">
                <a:solidFill>
                  <a:schemeClr val="bg2"/>
                </a:solidFill>
                <a:effectLst/>
                <a:latin typeface="-apple-system"/>
              </a:rPr>
              <a:t>Sunderban in the Ganga delta</a:t>
            </a:r>
            <a:r>
              <a:rPr lang="en-GB" sz="1800" b="0" i="0">
                <a:solidFill>
                  <a:schemeClr val="bg2"/>
                </a:solidFill>
                <a:effectLst/>
                <a:latin typeface="-apple-system"/>
              </a:rPr>
              <a:t> where the predominant species is Sundri (Heriteera).</a:t>
            </a:r>
          </a:p>
          <a:p>
            <a:pPr marL="0" indent="0" algn="just">
              <a:buNone/>
            </a:pPr>
            <a:r>
              <a:rPr lang="en-GB" b="1" i="1">
                <a:solidFill>
                  <a:srgbClr val="FF0000"/>
                </a:solidFill>
                <a:effectLst/>
                <a:latin typeface="-apple-system"/>
              </a:rPr>
              <a:t>Timber</a:t>
            </a:r>
          </a:p>
          <a:p>
            <a:pPr algn="just"/>
            <a:r>
              <a:rPr lang="en-GB" sz="1800" b="0" i="0">
                <a:solidFill>
                  <a:schemeClr val="bg2"/>
                </a:solidFill>
                <a:effectLst/>
                <a:latin typeface="-apple-system"/>
              </a:rPr>
              <a:t>It provides hard and durable timber which is used for construction, building purposes and making boats.</a:t>
            </a:r>
          </a:p>
          <a:p>
            <a:pPr algn="just"/>
            <a:r>
              <a:rPr lang="en-GB" sz="1800" b="0" i="0">
                <a:solidFill>
                  <a:schemeClr val="bg2"/>
                </a:solidFill>
                <a:effectLst/>
                <a:latin typeface="-apple-system"/>
              </a:rPr>
              <a:t>The important species found in these forests are Sundri, agar, rhizophora, screw pines, canes and palms, etc.</a:t>
            </a:r>
          </a:p>
        </p:txBody>
      </p:sp>
    </p:spTree>
    <p:extLst>
      <p:ext uri="{BB962C8B-B14F-4D97-AF65-F5344CB8AC3E}">
        <p14:creationId xmlns:p14="http://schemas.microsoft.com/office/powerpoint/2010/main" val="379655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1FD6-4974-D142-8F9C-182161D3920C}"/>
              </a:ext>
            </a:extLst>
          </p:cNvPr>
          <p:cNvSpPr>
            <a:spLocks noGrp="1"/>
          </p:cNvSpPr>
          <p:nvPr>
            <p:ph type="title"/>
          </p:nvPr>
        </p:nvSpPr>
        <p:spPr>
          <a:xfrm>
            <a:off x="1141413" y="0"/>
            <a:ext cx="9905998" cy="1478570"/>
          </a:xfrm>
        </p:spPr>
        <p:txBody>
          <a:bodyPr/>
          <a:lstStyle/>
          <a:p>
            <a:pPr algn="ctr"/>
            <a:r>
              <a:rPr lang="en-GB" b="1" i="1" u="sng">
                <a:solidFill>
                  <a:srgbClr val="FF0000"/>
                </a:solidFill>
                <a:effectLst/>
                <a:latin typeface="-apple-system"/>
              </a:rPr>
              <a:t>Dry Tropical Forests</a:t>
            </a:r>
            <a:br>
              <a:rPr lang="en-GB" b="1" i="1" u="sng">
                <a:solidFill>
                  <a:srgbClr val="FF0000"/>
                </a:solidFill>
                <a:effectLst/>
                <a:latin typeface="-apple-system"/>
              </a:rPr>
            </a:br>
            <a:r>
              <a:rPr lang="en-GB" b="1" i="0">
                <a:solidFill>
                  <a:schemeClr val="accent4">
                    <a:lumMod val="75000"/>
                  </a:schemeClr>
                </a:solidFill>
                <a:effectLst/>
                <a:latin typeface="-apple-system"/>
              </a:rPr>
              <a:t>Tropical Dry Evergreen Forests</a:t>
            </a:r>
          </a:p>
        </p:txBody>
      </p:sp>
      <p:sp>
        <p:nvSpPr>
          <p:cNvPr id="3" name="Content Placeholder 2">
            <a:extLst>
              <a:ext uri="{FF2B5EF4-FFF2-40B4-BE49-F238E27FC236}">
                <a16:creationId xmlns:a16="http://schemas.microsoft.com/office/drawing/2014/main" id="{25021D98-7C74-4140-BB4F-34799A7BC251}"/>
              </a:ext>
            </a:extLst>
          </p:cNvPr>
          <p:cNvSpPr>
            <a:spLocks noGrp="1"/>
          </p:cNvSpPr>
          <p:nvPr>
            <p:ph idx="1"/>
          </p:nvPr>
        </p:nvSpPr>
        <p:spPr>
          <a:xfrm>
            <a:off x="1141413" y="1478571"/>
            <a:ext cx="10325698" cy="5379430"/>
          </a:xfrm>
        </p:spPr>
        <p:txBody>
          <a:bodyPr>
            <a:normAutofit fontScale="85000" lnSpcReduction="20000"/>
          </a:bodyPr>
          <a:lstStyle/>
          <a:p>
            <a:pPr marL="0" indent="0" algn="just">
              <a:buNone/>
            </a:pPr>
            <a:r>
              <a:rPr lang="en-GB" sz="2800" b="1" i="1">
                <a:solidFill>
                  <a:srgbClr val="FF0000"/>
                </a:solidFill>
                <a:effectLst/>
                <a:latin typeface="-apple-system"/>
              </a:rPr>
              <a:t>Distribution</a:t>
            </a:r>
          </a:p>
          <a:p>
            <a:pPr algn="just"/>
            <a:r>
              <a:rPr lang="en-GB" b="0" i="0">
                <a:solidFill>
                  <a:srgbClr val="393939"/>
                </a:solidFill>
                <a:effectLst/>
                <a:latin typeface="-apple-system"/>
              </a:rPr>
              <a:t>Along the coasts of Tamil Nadu.</a:t>
            </a:r>
          </a:p>
          <a:p>
            <a:pPr algn="just"/>
            <a:r>
              <a:rPr lang="en-GB" b="1" i="0">
                <a:solidFill>
                  <a:srgbClr val="393939"/>
                </a:solidFill>
                <a:effectLst/>
                <a:latin typeface="-apple-system"/>
              </a:rPr>
              <a:t>Climatic Conditions</a:t>
            </a:r>
          </a:p>
          <a:p>
            <a:pPr algn="just"/>
            <a:r>
              <a:rPr lang="en-GB" b="0" i="0">
                <a:solidFill>
                  <a:srgbClr val="393939"/>
                </a:solidFill>
                <a:effectLst/>
                <a:latin typeface="-apple-system"/>
              </a:rPr>
              <a:t>Annual rainfall of 100 cm [mostly from the north-east monsoon winds in October – December].</a:t>
            </a:r>
          </a:p>
          <a:p>
            <a:pPr algn="just"/>
            <a:r>
              <a:rPr lang="en-GB" b="0" i="0">
                <a:solidFill>
                  <a:srgbClr val="393939"/>
                </a:solidFill>
                <a:effectLst/>
                <a:latin typeface="-apple-system"/>
              </a:rPr>
              <a:t>Mean annual temperature is about 28°C.</a:t>
            </a:r>
          </a:p>
          <a:p>
            <a:pPr algn="just"/>
            <a:r>
              <a:rPr lang="en-GB" b="0" i="0">
                <a:solidFill>
                  <a:srgbClr val="393939"/>
                </a:solidFill>
                <a:effectLst/>
                <a:latin typeface="-apple-system"/>
              </a:rPr>
              <a:t>The mean humidity is about 75 per cent.</a:t>
            </a:r>
          </a:p>
          <a:p>
            <a:pPr algn="just"/>
            <a:r>
              <a:rPr lang="en-GB" b="0" i="0">
                <a:solidFill>
                  <a:srgbClr val="393939"/>
                </a:solidFill>
                <a:effectLst/>
                <a:latin typeface="-apple-system"/>
              </a:rPr>
              <a:t>The growth of evergreen forests in areas of such low rainfall is a bit strange.</a:t>
            </a:r>
          </a:p>
          <a:p>
            <a:pPr marL="0" indent="0" algn="just">
              <a:buNone/>
            </a:pPr>
            <a:r>
              <a:rPr lang="en-GB" sz="2800" b="1" i="1">
                <a:solidFill>
                  <a:srgbClr val="FF0000"/>
                </a:solidFill>
                <a:effectLst/>
                <a:latin typeface="-apple-system"/>
              </a:rPr>
              <a:t>Characteristics</a:t>
            </a:r>
          </a:p>
          <a:p>
            <a:pPr algn="just"/>
            <a:r>
              <a:rPr lang="en-GB" b="0" i="0">
                <a:solidFill>
                  <a:srgbClr val="393939"/>
                </a:solidFill>
                <a:effectLst/>
                <a:latin typeface="-apple-system"/>
              </a:rPr>
              <a:t>Short statured trees, up to 12 m high, with complete canopy.</a:t>
            </a:r>
          </a:p>
          <a:p>
            <a:pPr algn="just"/>
            <a:r>
              <a:rPr lang="en-GB" b="0" i="0">
                <a:solidFill>
                  <a:srgbClr val="393939"/>
                </a:solidFill>
                <a:effectLst/>
                <a:latin typeface="-apple-system"/>
              </a:rPr>
              <a:t>Bamboos and grasses not conspicuous.</a:t>
            </a:r>
          </a:p>
          <a:p>
            <a:pPr algn="just"/>
            <a:r>
              <a:rPr lang="en-GB" b="0" i="0">
                <a:solidFill>
                  <a:srgbClr val="393939"/>
                </a:solidFill>
                <a:effectLst/>
                <a:latin typeface="-apple-system"/>
              </a:rPr>
              <a:t>The important species are jamun, tamarind, neem, etc.</a:t>
            </a:r>
          </a:p>
          <a:p>
            <a:pPr algn="just"/>
            <a:r>
              <a:rPr lang="en-GB" b="0" i="0">
                <a:solidFill>
                  <a:srgbClr val="393939"/>
                </a:solidFill>
                <a:effectLst/>
                <a:latin typeface="-apple-system"/>
              </a:rPr>
              <a:t>Most of the land under these forests has been cleared for agriculture or </a:t>
            </a:r>
            <a:r>
              <a:rPr lang="en-GB" b="1" i="0">
                <a:solidFill>
                  <a:srgbClr val="393939"/>
                </a:solidFill>
                <a:effectLst/>
                <a:latin typeface="-apple-system"/>
              </a:rPr>
              <a:t>casuarina plantations.</a:t>
            </a:r>
            <a:endParaRPr lang="en-GB" b="0" i="0">
              <a:solidFill>
                <a:srgbClr val="393939"/>
              </a:solidFill>
              <a:effectLst/>
              <a:latin typeface="-apple-system"/>
            </a:endParaRPr>
          </a:p>
        </p:txBody>
      </p:sp>
    </p:spTree>
    <p:extLst>
      <p:ext uri="{BB962C8B-B14F-4D97-AF65-F5344CB8AC3E}">
        <p14:creationId xmlns:p14="http://schemas.microsoft.com/office/powerpoint/2010/main" val="219222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F0BD9-9798-EF4D-81CD-DD8889C3DAF8}"/>
              </a:ext>
            </a:extLst>
          </p:cNvPr>
          <p:cNvSpPr>
            <a:spLocks noGrp="1"/>
          </p:cNvSpPr>
          <p:nvPr>
            <p:ph idx="1"/>
          </p:nvPr>
        </p:nvSpPr>
        <p:spPr>
          <a:xfrm>
            <a:off x="1143000" y="148442"/>
            <a:ext cx="9905999" cy="6709558"/>
          </a:xfrm>
        </p:spPr>
        <p:txBody>
          <a:bodyPr>
            <a:normAutofit fontScale="47500" lnSpcReduction="20000"/>
          </a:bodyPr>
          <a:lstStyle/>
          <a:p>
            <a:pPr marL="0" indent="0" algn="just">
              <a:buNone/>
            </a:pPr>
            <a:r>
              <a:rPr lang="en-GB" sz="3200" b="1" i="1">
                <a:solidFill>
                  <a:srgbClr val="FF0000"/>
                </a:solidFill>
                <a:effectLst/>
                <a:latin typeface="-apple-system"/>
              </a:rPr>
              <a:t>Casuarina planta</a:t>
            </a:r>
          </a:p>
          <a:p>
            <a:pPr algn="just"/>
            <a:r>
              <a:rPr lang="en-GB" sz="2900" b="0" i="0">
                <a:solidFill>
                  <a:srgbClr val="393939"/>
                </a:solidFill>
                <a:effectLst/>
                <a:latin typeface="-apple-system"/>
              </a:rPr>
              <a:t>It resembles feathery conifer in general appearance.</a:t>
            </a:r>
          </a:p>
          <a:p>
            <a:pPr algn="just"/>
            <a:r>
              <a:rPr lang="en-GB" sz="2900" b="0" i="0">
                <a:solidFill>
                  <a:srgbClr val="393939"/>
                </a:solidFill>
                <a:effectLst/>
                <a:latin typeface="-apple-system"/>
              </a:rPr>
              <a:t>They are rapid-growing, carefree species for sites and climates as varied as coastal sand dunes, high mountain slopes, hot humid tropics, and semi-arid regions.</a:t>
            </a:r>
          </a:p>
          <a:p>
            <a:pPr algn="just"/>
            <a:r>
              <a:rPr lang="en-GB" sz="2900" b="0" i="0">
                <a:solidFill>
                  <a:srgbClr val="393939"/>
                </a:solidFill>
                <a:effectLst/>
                <a:latin typeface="-apple-system"/>
              </a:rPr>
              <a:t>They have the ability to </a:t>
            </a:r>
            <a:r>
              <a:rPr lang="en-GB" sz="2900" b="1" i="0">
                <a:solidFill>
                  <a:srgbClr val="393939"/>
                </a:solidFill>
                <a:effectLst/>
                <a:latin typeface="-apple-system"/>
              </a:rPr>
              <a:t>fix atmospheric nitrogen</a:t>
            </a:r>
            <a:r>
              <a:rPr lang="en-GB" sz="2900" b="0" i="0">
                <a:solidFill>
                  <a:srgbClr val="393939"/>
                </a:solidFill>
                <a:effectLst/>
                <a:latin typeface="-apple-system"/>
              </a:rPr>
              <a:t>. It grows 15 to 25 metres in height on an average</a:t>
            </a:r>
          </a:p>
          <a:p>
            <a:pPr marL="0" indent="0" algn="just">
              <a:buNone/>
            </a:pPr>
            <a:r>
              <a:rPr lang="en-GB" sz="3200" b="1" i="1">
                <a:solidFill>
                  <a:srgbClr val="FF0000"/>
                </a:solidFill>
                <a:effectLst/>
                <a:latin typeface="-apple-system"/>
              </a:rPr>
              <a:t>Distribution</a:t>
            </a:r>
          </a:p>
          <a:p>
            <a:pPr algn="just"/>
            <a:r>
              <a:rPr lang="en-GB" sz="2900" b="0" i="0">
                <a:solidFill>
                  <a:srgbClr val="393939"/>
                </a:solidFill>
                <a:effectLst/>
                <a:latin typeface="-apple-system"/>
              </a:rPr>
              <a:t>Casuarina is the most popular farm forestry in the states of Andhra Pradesh, Tamil Nadu, West Bengal, Odisha, Maharashtra, Gujarat, and Karnataka.</a:t>
            </a:r>
          </a:p>
          <a:p>
            <a:pPr marL="0" indent="0" algn="just">
              <a:buNone/>
            </a:pPr>
            <a:r>
              <a:rPr lang="en-GB" sz="3600" b="1" i="1">
                <a:solidFill>
                  <a:srgbClr val="FF0000"/>
                </a:solidFill>
                <a:effectLst/>
                <a:latin typeface="-apple-system"/>
              </a:rPr>
              <a:t>Benefits</a:t>
            </a:r>
          </a:p>
          <a:p>
            <a:pPr algn="just"/>
            <a:r>
              <a:rPr lang="en-GB" sz="2900" b="0" i="0">
                <a:solidFill>
                  <a:srgbClr val="393939"/>
                </a:solidFill>
                <a:effectLst/>
                <a:latin typeface="-apple-system"/>
              </a:rPr>
              <a:t>Reduces damage in the event of natural calamities.</a:t>
            </a:r>
          </a:p>
          <a:p>
            <a:pPr algn="just"/>
            <a:r>
              <a:rPr lang="en-GB" sz="2900" b="0" i="0">
                <a:solidFill>
                  <a:srgbClr val="393939"/>
                </a:solidFill>
                <a:effectLst/>
                <a:latin typeface="-apple-system"/>
              </a:rPr>
              <a:t>Line planting in the coastal areas helps in controlling the wind force.</a:t>
            </a:r>
          </a:p>
          <a:p>
            <a:pPr algn="just"/>
            <a:r>
              <a:rPr lang="en-GB" sz="2900" b="0" i="0">
                <a:solidFill>
                  <a:srgbClr val="393939"/>
                </a:solidFill>
                <a:effectLst/>
                <a:latin typeface="-apple-system"/>
              </a:rPr>
              <a:t>It is also used for tourism promotion in view of its ornamental appearance.</a:t>
            </a:r>
          </a:p>
          <a:p>
            <a:pPr algn="just"/>
            <a:r>
              <a:rPr lang="en-GB" sz="2900" b="0" i="0">
                <a:solidFill>
                  <a:srgbClr val="393939"/>
                </a:solidFill>
                <a:effectLst/>
                <a:latin typeface="-apple-system"/>
              </a:rPr>
              <a:t>It provides top quality firewood.</a:t>
            </a:r>
          </a:p>
          <a:p>
            <a:pPr algn="just"/>
            <a:r>
              <a:rPr lang="en-GB" sz="2900" b="0" i="0">
                <a:solidFill>
                  <a:srgbClr val="393939"/>
                </a:solidFill>
                <a:effectLst/>
                <a:latin typeface="-apple-system"/>
              </a:rPr>
              <a:t>The wood is suitable for paper pulp and useful raw material for the manufacture of paper for writing, printing, and wrapping.</a:t>
            </a:r>
          </a:p>
          <a:p>
            <a:pPr algn="just"/>
            <a:r>
              <a:rPr lang="en-GB" sz="2900" b="0" i="0">
                <a:solidFill>
                  <a:srgbClr val="393939"/>
                </a:solidFill>
                <a:effectLst/>
                <a:latin typeface="-apple-system"/>
              </a:rPr>
              <a:t>It is got some serious medicinal values as well.</a:t>
            </a:r>
          </a:p>
          <a:p>
            <a:pPr marL="0" indent="0" algn="just">
              <a:buNone/>
            </a:pPr>
            <a:r>
              <a:rPr lang="en-GB" sz="3600" b="1" i="1">
                <a:solidFill>
                  <a:srgbClr val="FF0000"/>
                </a:solidFill>
                <a:effectLst/>
                <a:latin typeface="-apple-system"/>
              </a:rPr>
              <a:t>Wasteland development</a:t>
            </a:r>
          </a:p>
          <a:p>
            <a:pPr algn="just"/>
            <a:r>
              <a:rPr lang="en-GB" sz="3400" b="0" i="0">
                <a:solidFill>
                  <a:srgbClr val="393939"/>
                </a:solidFill>
                <a:effectLst/>
                <a:latin typeface="-apple-system"/>
              </a:rPr>
              <a:t>The characteristics which make it a suitable species for wasteland development include adaptability to wide range of habitats, fast growth, salt tolerant, drought resistant, ability to reclaim land and stabilize sand dunes.</a:t>
            </a:r>
          </a:p>
          <a:p>
            <a:pPr algn="just"/>
            <a:r>
              <a:rPr lang="en-GB" sz="3400" b="0" i="0">
                <a:solidFill>
                  <a:srgbClr val="393939"/>
                </a:solidFill>
                <a:effectLst/>
                <a:latin typeface="-apple-system"/>
              </a:rPr>
              <a:t>Intercrops such as groundnut, cucumber, watermelons, sesamum, and pulses can also be raised along with the plantation.</a:t>
            </a:r>
          </a:p>
        </p:txBody>
      </p:sp>
    </p:spTree>
    <p:extLst>
      <p:ext uri="{BB962C8B-B14F-4D97-AF65-F5344CB8AC3E}">
        <p14:creationId xmlns:p14="http://schemas.microsoft.com/office/powerpoint/2010/main" val="174684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67EB-E18D-B747-9C88-6E4E1D782FEB}"/>
              </a:ext>
            </a:extLst>
          </p:cNvPr>
          <p:cNvSpPr>
            <a:spLocks noGrp="1"/>
          </p:cNvSpPr>
          <p:nvPr>
            <p:ph type="title"/>
          </p:nvPr>
        </p:nvSpPr>
        <p:spPr>
          <a:xfrm>
            <a:off x="1141413" y="0"/>
            <a:ext cx="9905998" cy="909205"/>
          </a:xfrm>
        </p:spPr>
        <p:txBody>
          <a:bodyPr/>
          <a:lstStyle/>
          <a:p>
            <a:endParaRPr lang="en-US"/>
          </a:p>
        </p:txBody>
      </p:sp>
      <p:sp>
        <p:nvSpPr>
          <p:cNvPr id="3" name="Content Placeholder 2">
            <a:extLst>
              <a:ext uri="{FF2B5EF4-FFF2-40B4-BE49-F238E27FC236}">
                <a16:creationId xmlns:a16="http://schemas.microsoft.com/office/drawing/2014/main" id="{5007B3E6-D7F1-F040-8908-E2C4ACD6E04F}"/>
              </a:ext>
            </a:extLst>
          </p:cNvPr>
          <p:cNvSpPr>
            <a:spLocks noGrp="1"/>
          </p:cNvSpPr>
          <p:nvPr>
            <p:ph idx="1"/>
          </p:nvPr>
        </p:nvSpPr>
        <p:spPr>
          <a:xfrm>
            <a:off x="1141412" y="909204"/>
            <a:ext cx="9905999" cy="5948795"/>
          </a:xfrm>
        </p:spPr>
        <p:txBody>
          <a:bodyPr>
            <a:normAutofit fontScale="62500" lnSpcReduction="20000"/>
          </a:bodyPr>
          <a:lstStyle/>
          <a:p>
            <a:r>
              <a:rPr lang="en-GB" b="1" i="0">
                <a:solidFill>
                  <a:srgbClr val="393939"/>
                </a:solidFill>
                <a:effectLst/>
                <a:latin typeface="-apple-system"/>
              </a:rPr>
              <a:t>Tropical Dry Deciduous Forests</a:t>
            </a:r>
          </a:p>
          <a:p>
            <a:r>
              <a:rPr lang="en-GB" b="1" i="0">
                <a:solidFill>
                  <a:srgbClr val="393939"/>
                </a:solidFill>
                <a:effectLst/>
                <a:latin typeface="-apple-system"/>
              </a:rPr>
              <a:t>Climatic Conditions</a:t>
            </a:r>
          </a:p>
          <a:p>
            <a:r>
              <a:rPr lang="en-GB" b="0" i="0">
                <a:solidFill>
                  <a:srgbClr val="393939"/>
                </a:solidFill>
                <a:effectLst/>
                <a:latin typeface="-apple-system"/>
              </a:rPr>
              <a:t>Annual rainfall is 100-150 cm.</a:t>
            </a:r>
          </a:p>
          <a:p>
            <a:r>
              <a:rPr lang="en-GB" b="1" i="0">
                <a:solidFill>
                  <a:srgbClr val="393939"/>
                </a:solidFill>
                <a:effectLst/>
                <a:latin typeface="-apple-system"/>
              </a:rPr>
              <a:t>Characteristics</a:t>
            </a:r>
          </a:p>
          <a:p>
            <a:r>
              <a:rPr lang="en-GB" b="0" i="0">
                <a:solidFill>
                  <a:srgbClr val="393939"/>
                </a:solidFill>
                <a:effectLst/>
                <a:latin typeface="-apple-system"/>
              </a:rPr>
              <a:t>These are similar to moist deciduous forests and shed their leaves in dry season.</a:t>
            </a:r>
          </a:p>
          <a:p>
            <a:r>
              <a:rPr lang="en-GB" b="0" i="0">
                <a:solidFill>
                  <a:srgbClr val="393939"/>
                </a:solidFill>
                <a:effectLst/>
                <a:latin typeface="-apple-system"/>
              </a:rPr>
              <a:t>The major difference is that they can grow in areas of comparatively less rainfall.</a:t>
            </a:r>
          </a:p>
          <a:p>
            <a:r>
              <a:rPr lang="en-GB" b="0" i="0">
                <a:solidFill>
                  <a:srgbClr val="393939"/>
                </a:solidFill>
                <a:effectLst/>
                <a:latin typeface="-apple-system"/>
              </a:rPr>
              <a:t>They represent a transitional type – moist deciduous on the wetter side and thorn forests on the drier side.</a:t>
            </a:r>
          </a:p>
          <a:p>
            <a:r>
              <a:rPr lang="en-GB" b="0" i="0">
                <a:solidFill>
                  <a:srgbClr val="393939"/>
                </a:solidFill>
                <a:effectLst/>
                <a:latin typeface="-apple-system"/>
              </a:rPr>
              <a:t>They have closed but uneven canopy.</a:t>
            </a:r>
          </a:p>
          <a:p>
            <a:r>
              <a:rPr lang="en-GB" b="0" i="0">
                <a:solidFill>
                  <a:srgbClr val="393939"/>
                </a:solidFill>
                <a:effectLst/>
                <a:latin typeface="-apple-system"/>
              </a:rPr>
              <a:t>The forests are composed of a mixture of a few species of deciduous trees rising up to a height of 20 metres.</a:t>
            </a:r>
          </a:p>
          <a:p>
            <a:r>
              <a:rPr lang="en-GB" b="0" i="0">
                <a:solidFill>
                  <a:srgbClr val="393939"/>
                </a:solidFill>
                <a:effectLst/>
                <a:latin typeface="-apple-system"/>
              </a:rPr>
              <a:t>Undergrowth: Enough light reaches the ground to permit the growth of grass and climbers.</a:t>
            </a:r>
          </a:p>
          <a:p>
            <a:r>
              <a:rPr lang="en-GB" b="1" i="0">
                <a:solidFill>
                  <a:srgbClr val="393939"/>
                </a:solidFill>
                <a:effectLst/>
                <a:latin typeface="-apple-system"/>
              </a:rPr>
              <a:t>Distribution</a:t>
            </a:r>
          </a:p>
          <a:p>
            <a:r>
              <a:rPr lang="en-GB" b="0" i="0">
                <a:solidFill>
                  <a:srgbClr val="393939"/>
                </a:solidFill>
                <a:effectLst/>
                <a:latin typeface="-apple-system"/>
              </a:rPr>
              <a:t>They occur in an irregular wide strip running from the foot of the Himalayas to Kanniyakumari except in Rajasthan, Western Ghats and West Bengal.</a:t>
            </a:r>
          </a:p>
          <a:p>
            <a:r>
              <a:rPr lang="en-GB" b="0" i="0">
                <a:solidFill>
                  <a:srgbClr val="393939"/>
                </a:solidFill>
                <a:effectLst/>
                <a:latin typeface="-apple-system"/>
              </a:rPr>
              <a:t>The important species are teak, axlewood, rosewood, common bamboo, </a:t>
            </a:r>
            <a:r>
              <a:rPr lang="en-GB" b="1" i="0">
                <a:solidFill>
                  <a:srgbClr val="393939"/>
                </a:solidFill>
                <a:effectLst/>
                <a:latin typeface="-apple-system"/>
              </a:rPr>
              <a:t>red sanders</a:t>
            </a:r>
            <a:r>
              <a:rPr lang="en-GB" b="0" i="0">
                <a:solidFill>
                  <a:srgbClr val="393939"/>
                </a:solidFill>
                <a:effectLst/>
                <a:latin typeface="-apple-system"/>
              </a:rPr>
              <a:t>, laurel, satinwood, etc.</a:t>
            </a:r>
          </a:p>
          <a:p>
            <a:r>
              <a:rPr lang="en-GB" b="0" i="0">
                <a:solidFill>
                  <a:srgbClr val="393939"/>
                </a:solidFill>
                <a:effectLst/>
                <a:latin typeface="-apple-system"/>
              </a:rPr>
              <a:t>Large tracts of this forest have been cleared for agricultural purposes.</a:t>
            </a:r>
          </a:p>
          <a:p>
            <a:r>
              <a:rPr lang="en-GB" b="0" i="0">
                <a:solidFill>
                  <a:srgbClr val="393939"/>
                </a:solidFill>
                <a:effectLst/>
                <a:latin typeface="-apple-system"/>
              </a:rPr>
              <a:t>These forests have suffer from over grazing, fire, etc.</a:t>
            </a:r>
          </a:p>
        </p:txBody>
      </p:sp>
    </p:spTree>
    <p:extLst>
      <p:ext uri="{BB962C8B-B14F-4D97-AF65-F5344CB8AC3E}">
        <p14:creationId xmlns:p14="http://schemas.microsoft.com/office/powerpoint/2010/main" val="272669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515C-DE6B-C146-AD71-0300E4A12341}"/>
              </a:ext>
            </a:extLst>
          </p:cNvPr>
          <p:cNvSpPr>
            <a:spLocks noGrp="1"/>
          </p:cNvSpPr>
          <p:nvPr>
            <p:ph type="title"/>
          </p:nvPr>
        </p:nvSpPr>
        <p:spPr>
          <a:xfrm>
            <a:off x="1141413" y="0"/>
            <a:ext cx="9905998" cy="890649"/>
          </a:xfrm>
        </p:spPr>
        <p:txBody>
          <a:bodyPr>
            <a:normAutofit/>
          </a:bodyPr>
          <a:lstStyle/>
          <a:p>
            <a:pPr algn="ctr"/>
            <a:r>
              <a:rPr lang="en-GB" b="1" i="0">
                <a:solidFill>
                  <a:schemeClr val="accent4">
                    <a:lumMod val="75000"/>
                  </a:schemeClr>
                </a:solidFill>
                <a:effectLst/>
                <a:latin typeface="-apple-system"/>
              </a:rPr>
              <a:t>Tropical Dry Deciduous Forests</a:t>
            </a:r>
            <a:endParaRPr lang="en-US">
              <a:solidFill>
                <a:schemeClr val="accent4">
                  <a:lumMod val="75000"/>
                </a:schemeClr>
              </a:solidFill>
            </a:endParaRPr>
          </a:p>
        </p:txBody>
      </p:sp>
      <p:sp>
        <p:nvSpPr>
          <p:cNvPr id="3" name="Content Placeholder 2">
            <a:extLst>
              <a:ext uri="{FF2B5EF4-FFF2-40B4-BE49-F238E27FC236}">
                <a16:creationId xmlns:a16="http://schemas.microsoft.com/office/drawing/2014/main" id="{E6C68910-1D08-BD4C-A24C-687367A0582A}"/>
              </a:ext>
            </a:extLst>
          </p:cNvPr>
          <p:cNvSpPr>
            <a:spLocks noGrp="1"/>
          </p:cNvSpPr>
          <p:nvPr>
            <p:ph idx="1"/>
          </p:nvPr>
        </p:nvSpPr>
        <p:spPr>
          <a:xfrm>
            <a:off x="1347107" y="578922"/>
            <a:ext cx="10212780" cy="6279078"/>
          </a:xfrm>
        </p:spPr>
        <p:txBody>
          <a:bodyPr>
            <a:noAutofit/>
          </a:bodyPr>
          <a:lstStyle/>
          <a:p>
            <a:pPr marL="0" indent="0" algn="just">
              <a:buNone/>
            </a:pPr>
            <a:r>
              <a:rPr lang="en-GB" sz="1800" b="1" i="1">
                <a:solidFill>
                  <a:srgbClr val="FF0000"/>
                </a:solidFill>
                <a:effectLst/>
                <a:latin typeface="-apple-system"/>
              </a:rPr>
              <a:t>Climatic Conditions</a:t>
            </a:r>
          </a:p>
          <a:p>
            <a:pPr algn="just"/>
            <a:r>
              <a:rPr lang="en-GB" sz="1600" b="0" i="0">
                <a:solidFill>
                  <a:srgbClr val="393939"/>
                </a:solidFill>
                <a:effectLst/>
                <a:latin typeface="-apple-system"/>
              </a:rPr>
              <a:t>Annual rainfall is 100-150 cm.</a:t>
            </a:r>
          </a:p>
          <a:p>
            <a:pPr marL="0" indent="0" algn="just">
              <a:buNone/>
            </a:pPr>
            <a:r>
              <a:rPr lang="en-GB" sz="1800" b="1" i="1">
                <a:solidFill>
                  <a:srgbClr val="FF0000"/>
                </a:solidFill>
                <a:effectLst/>
                <a:latin typeface="-apple-system"/>
              </a:rPr>
              <a:t>Characteristics</a:t>
            </a:r>
          </a:p>
          <a:p>
            <a:pPr algn="just"/>
            <a:r>
              <a:rPr lang="en-GB" sz="1600" b="0" i="0">
                <a:solidFill>
                  <a:srgbClr val="393939"/>
                </a:solidFill>
                <a:effectLst/>
                <a:latin typeface="-apple-system"/>
              </a:rPr>
              <a:t>These are similar to moist deciduous forests and shed their leaves in dry season.</a:t>
            </a:r>
          </a:p>
          <a:p>
            <a:pPr algn="just"/>
            <a:r>
              <a:rPr lang="en-GB" sz="1600" b="0" i="0">
                <a:solidFill>
                  <a:srgbClr val="393939"/>
                </a:solidFill>
                <a:effectLst/>
                <a:latin typeface="-apple-system"/>
              </a:rPr>
              <a:t>The major difference is that they can grow in areas of comparatively less rainfall.</a:t>
            </a:r>
          </a:p>
          <a:p>
            <a:pPr algn="just"/>
            <a:r>
              <a:rPr lang="en-GB" sz="1600" b="0" i="0">
                <a:solidFill>
                  <a:srgbClr val="393939"/>
                </a:solidFill>
                <a:effectLst/>
                <a:latin typeface="-apple-system"/>
              </a:rPr>
              <a:t>They represent a transitional type – moist deciduous on the wetter side and thorn forests on the drier side.</a:t>
            </a:r>
          </a:p>
          <a:p>
            <a:pPr algn="just"/>
            <a:r>
              <a:rPr lang="en-GB" sz="1600" b="0" i="0">
                <a:solidFill>
                  <a:srgbClr val="393939"/>
                </a:solidFill>
                <a:effectLst/>
                <a:latin typeface="-apple-system"/>
              </a:rPr>
              <a:t>They have closed but uneven canopy.</a:t>
            </a:r>
          </a:p>
          <a:p>
            <a:pPr algn="just"/>
            <a:r>
              <a:rPr lang="en-GB" sz="1600" b="0" i="0">
                <a:solidFill>
                  <a:srgbClr val="393939"/>
                </a:solidFill>
                <a:effectLst/>
                <a:latin typeface="-apple-system"/>
              </a:rPr>
              <a:t>The forests are composed of a mixture of a few species of deciduous trees rising up to a height of 20 metres.</a:t>
            </a:r>
          </a:p>
          <a:p>
            <a:pPr algn="just"/>
            <a:r>
              <a:rPr lang="en-GB" sz="1600" b="0" i="0">
                <a:solidFill>
                  <a:srgbClr val="393939"/>
                </a:solidFill>
                <a:effectLst/>
                <a:latin typeface="-apple-system"/>
              </a:rPr>
              <a:t>Undergrowth: Enough light reaches the ground to permit the growth of grass and climbers.</a:t>
            </a:r>
          </a:p>
          <a:p>
            <a:pPr marL="0" indent="0" algn="just">
              <a:buNone/>
            </a:pPr>
            <a:r>
              <a:rPr lang="en-GB" sz="1800" b="1" i="1">
                <a:solidFill>
                  <a:srgbClr val="FF0000"/>
                </a:solidFill>
                <a:effectLst/>
                <a:latin typeface="-apple-system"/>
              </a:rPr>
              <a:t>Distribution</a:t>
            </a:r>
          </a:p>
          <a:p>
            <a:pPr algn="just"/>
            <a:r>
              <a:rPr lang="en-GB" sz="1600" b="0" i="0">
                <a:solidFill>
                  <a:srgbClr val="393939"/>
                </a:solidFill>
                <a:effectLst/>
                <a:latin typeface="-apple-system"/>
              </a:rPr>
              <a:t>They occur in an irregular wide strip running from the foot of the Himalayas to Kanniyakumari except in Rajasthan, Western Ghats and West Bengal.</a:t>
            </a:r>
          </a:p>
          <a:p>
            <a:pPr algn="just"/>
            <a:r>
              <a:rPr lang="en-GB" sz="1600" b="0" i="0">
                <a:solidFill>
                  <a:srgbClr val="393939"/>
                </a:solidFill>
                <a:effectLst/>
                <a:latin typeface="-apple-system"/>
              </a:rPr>
              <a:t>The important species are teak, axlewood, rosewood, common bamboo, </a:t>
            </a:r>
            <a:r>
              <a:rPr lang="en-GB" sz="1600" b="1" i="0">
                <a:solidFill>
                  <a:srgbClr val="393939"/>
                </a:solidFill>
                <a:effectLst/>
                <a:latin typeface="-apple-system"/>
              </a:rPr>
              <a:t>red sanders</a:t>
            </a:r>
            <a:r>
              <a:rPr lang="en-GB" sz="1600" b="0" i="0">
                <a:solidFill>
                  <a:srgbClr val="393939"/>
                </a:solidFill>
                <a:effectLst/>
                <a:latin typeface="-apple-system"/>
              </a:rPr>
              <a:t>, laurel, satinwood, etc.</a:t>
            </a:r>
          </a:p>
          <a:p>
            <a:pPr algn="just"/>
            <a:r>
              <a:rPr lang="en-GB" sz="1600" b="0" i="0">
                <a:solidFill>
                  <a:srgbClr val="393939"/>
                </a:solidFill>
                <a:effectLst/>
                <a:latin typeface="-apple-system"/>
              </a:rPr>
              <a:t>Large tracts of this forest have been cleared for agricultural purposes.</a:t>
            </a:r>
          </a:p>
          <a:p>
            <a:pPr algn="just"/>
            <a:r>
              <a:rPr lang="en-GB" sz="1600" b="0" i="0">
                <a:solidFill>
                  <a:srgbClr val="393939"/>
                </a:solidFill>
                <a:effectLst/>
                <a:latin typeface="-apple-system"/>
              </a:rPr>
              <a:t>These forests have suffer from over grazing, fire, etc.</a:t>
            </a:r>
          </a:p>
        </p:txBody>
      </p:sp>
    </p:spTree>
    <p:extLst>
      <p:ext uri="{BB962C8B-B14F-4D97-AF65-F5344CB8AC3E}">
        <p14:creationId xmlns:p14="http://schemas.microsoft.com/office/powerpoint/2010/main" val="26110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8D29-AE9B-1643-A431-9D38AD37CC16}"/>
              </a:ext>
            </a:extLst>
          </p:cNvPr>
          <p:cNvSpPr>
            <a:spLocks noGrp="1"/>
          </p:cNvSpPr>
          <p:nvPr>
            <p:ph type="title"/>
          </p:nvPr>
        </p:nvSpPr>
        <p:spPr>
          <a:xfrm>
            <a:off x="1141413" y="129886"/>
            <a:ext cx="9905998" cy="936913"/>
          </a:xfrm>
        </p:spPr>
        <p:txBody>
          <a:bodyPr/>
          <a:lstStyle/>
          <a:p>
            <a:pPr algn="ctr"/>
            <a:r>
              <a:rPr lang="en-GB" b="1" i="1">
                <a:solidFill>
                  <a:schemeClr val="accent4">
                    <a:lumMod val="75000"/>
                  </a:schemeClr>
                </a:solidFill>
                <a:effectLst/>
                <a:latin typeface="-apple-system"/>
              </a:rPr>
              <a:t>Tropical Thorn Forests</a:t>
            </a:r>
          </a:p>
        </p:txBody>
      </p:sp>
      <p:sp>
        <p:nvSpPr>
          <p:cNvPr id="3" name="Content Placeholder 2">
            <a:extLst>
              <a:ext uri="{FF2B5EF4-FFF2-40B4-BE49-F238E27FC236}">
                <a16:creationId xmlns:a16="http://schemas.microsoft.com/office/drawing/2014/main" id="{5ED5FA93-437F-C64B-98F5-A49C3E3A64EA}"/>
              </a:ext>
            </a:extLst>
          </p:cNvPr>
          <p:cNvSpPr>
            <a:spLocks noGrp="1"/>
          </p:cNvSpPr>
          <p:nvPr>
            <p:ph idx="1"/>
          </p:nvPr>
        </p:nvSpPr>
        <p:spPr>
          <a:xfrm>
            <a:off x="1141412" y="1066798"/>
            <a:ext cx="9905999" cy="5661315"/>
          </a:xfrm>
        </p:spPr>
        <p:txBody>
          <a:bodyPr>
            <a:normAutofit fontScale="70000" lnSpcReduction="20000"/>
          </a:bodyPr>
          <a:lstStyle/>
          <a:p>
            <a:pPr marL="0" indent="0" algn="just">
              <a:buNone/>
            </a:pPr>
            <a:r>
              <a:rPr lang="en-GB" sz="2900" b="1" i="1">
                <a:solidFill>
                  <a:srgbClr val="FF0000"/>
                </a:solidFill>
                <a:effectLst/>
                <a:latin typeface="-apple-system"/>
              </a:rPr>
              <a:t>Climatic Conditions</a:t>
            </a:r>
          </a:p>
          <a:p>
            <a:pPr algn="just"/>
            <a:r>
              <a:rPr lang="en-GB" b="0" i="0">
                <a:solidFill>
                  <a:srgbClr val="393939"/>
                </a:solidFill>
                <a:effectLst/>
                <a:latin typeface="-apple-system"/>
              </a:rPr>
              <a:t>Annual rainfall less than 75 cm.</a:t>
            </a:r>
          </a:p>
          <a:p>
            <a:pPr algn="just"/>
            <a:r>
              <a:rPr lang="en-GB" b="0" i="0">
                <a:solidFill>
                  <a:srgbClr val="393939"/>
                </a:solidFill>
                <a:effectLst/>
                <a:latin typeface="-apple-system"/>
              </a:rPr>
              <a:t>Humidity is less than 50 per cent.</a:t>
            </a:r>
          </a:p>
          <a:p>
            <a:pPr algn="just"/>
            <a:r>
              <a:rPr lang="en-GB" b="0" i="0">
                <a:solidFill>
                  <a:srgbClr val="393939"/>
                </a:solidFill>
                <a:effectLst/>
                <a:latin typeface="-apple-system"/>
              </a:rPr>
              <a:t>Mean temperature is 25°-30°C.</a:t>
            </a:r>
          </a:p>
          <a:p>
            <a:pPr marL="0" indent="0" algn="just">
              <a:buNone/>
            </a:pPr>
            <a:r>
              <a:rPr lang="en-GB" sz="2900" b="1" i="1">
                <a:solidFill>
                  <a:srgbClr val="FF0000"/>
                </a:solidFill>
                <a:effectLst/>
                <a:latin typeface="-apple-system"/>
              </a:rPr>
              <a:t>Characteristics</a:t>
            </a:r>
          </a:p>
          <a:p>
            <a:pPr algn="just"/>
            <a:r>
              <a:rPr lang="en-GB" b="0" i="0">
                <a:solidFill>
                  <a:srgbClr val="393939"/>
                </a:solidFill>
                <a:effectLst/>
                <a:latin typeface="-apple-system"/>
              </a:rPr>
              <a:t>The trees are low (6 to 10 metres maximum) and widely scattered.</a:t>
            </a:r>
          </a:p>
          <a:p>
            <a:pPr algn="just"/>
            <a:r>
              <a:rPr lang="en-GB" b="0" i="0">
                <a:solidFill>
                  <a:srgbClr val="393939"/>
                </a:solidFill>
                <a:effectLst/>
                <a:latin typeface="-apple-system"/>
              </a:rPr>
              <a:t>Acacias and Euphorbias are very prominent.</a:t>
            </a:r>
          </a:p>
          <a:p>
            <a:pPr algn="just"/>
            <a:r>
              <a:rPr lang="en-GB" b="0" i="0">
                <a:solidFill>
                  <a:srgbClr val="393939"/>
                </a:solidFill>
                <a:effectLst/>
                <a:latin typeface="-apple-system"/>
              </a:rPr>
              <a:t>The Indian wild date is common. Some grasses also grow in the rainy season.</a:t>
            </a:r>
          </a:p>
          <a:p>
            <a:pPr marL="0" indent="0" algn="just">
              <a:buNone/>
            </a:pPr>
            <a:r>
              <a:rPr lang="en-GB" sz="2900" b="1" i="1">
                <a:solidFill>
                  <a:srgbClr val="FF0000"/>
                </a:solidFill>
                <a:effectLst/>
                <a:latin typeface="-apple-system"/>
              </a:rPr>
              <a:t>Distribution</a:t>
            </a:r>
          </a:p>
          <a:p>
            <a:pPr algn="just"/>
            <a:r>
              <a:rPr lang="en-GB" b="0" i="0">
                <a:solidFill>
                  <a:srgbClr val="393939"/>
                </a:solidFill>
                <a:effectLst/>
                <a:latin typeface="-apple-system"/>
              </a:rPr>
              <a:t>Rajasthan, south-western Punjab, western Haryana, Kachchh and neighbouring parts of Saurashtra.</a:t>
            </a:r>
          </a:p>
          <a:p>
            <a:pPr algn="just"/>
            <a:r>
              <a:rPr lang="en-GB" b="0" i="0">
                <a:solidFill>
                  <a:srgbClr val="393939"/>
                </a:solidFill>
                <a:effectLst/>
                <a:latin typeface="-apple-system"/>
              </a:rPr>
              <a:t>Here they degenerate into desert type in the Thar desert.</a:t>
            </a:r>
          </a:p>
          <a:p>
            <a:pPr algn="just"/>
            <a:r>
              <a:rPr lang="en-GB" b="0" i="0">
                <a:solidFill>
                  <a:srgbClr val="393939"/>
                </a:solidFill>
                <a:effectLst/>
                <a:latin typeface="-apple-system"/>
              </a:rPr>
              <a:t>Such forests also grow on the leeside of the Western Ghats covering large areas of Maharashtra, Karnataka, Telangana, Andhra Pradesh and Tamil Nadu.</a:t>
            </a:r>
          </a:p>
          <a:p>
            <a:pPr algn="just"/>
            <a:r>
              <a:rPr lang="en-GB" b="0" i="0">
                <a:solidFill>
                  <a:srgbClr val="393939"/>
                </a:solidFill>
                <a:effectLst/>
                <a:latin typeface="-apple-system"/>
              </a:rPr>
              <a:t>The important species are neem, babul, cactii, etc.</a:t>
            </a:r>
          </a:p>
        </p:txBody>
      </p:sp>
    </p:spTree>
    <p:extLst>
      <p:ext uri="{BB962C8B-B14F-4D97-AF65-F5344CB8AC3E}">
        <p14:creationId xmlns:p14="http://schemas.microsoft.com/office/powerpoint/2010/main" val="102629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4FD9-4C51-5140-8108-90AEEC44D739}"/>
              </a:ext>
            </a:extLst>
          </p:cNvPr>
          <p:cNvSpPr>
            <a:spLocks noGrp="1"/>
          </p:cNvSpPr>
          <p:nvPr>
            <p:ph type="title"/>
          </p:nvPr>
        </p:nvSpPr>
        <p:spPr>
          <a:xfrm>
            <a:off x="1141413" y="1"/>
            <a:ext cx="9905998" cy="1094756"/>
          </a:xfrm>
        </p:spPr>
        <p:txBody>
          <a:bodyPr/>
          <a:lstStyle/>
          <a:p>
            <a:pPr algn="ctr"/>
            <a:r>
              <a:rPr lang="en-GB" i="1">
                <a:solidFill>
                  <a:srgbClr val="7030A0"/>
                </a:solidFill>
              </a:rPr>
              <a:t>Natural vegetation </a:t>
            </a:r>
            <a:endParaRPr lang="en-US" i="1">
              <a:solidFill>
                <a:srgbClr val="7030A0"/>
              </a:solidFill>
            </a:endParaRPr>
          </a:p>
        </p:txBody>
      </p:sp>
      <p:sp>
        <p:nvSpPr>
          <p:cNvPr id="3" name="Content Placeholder 2">
            <a:extLst>
              <a:ext uri="{FF2B5EF4-FFF2-40B4-BE49-F238E27FC236}">
                <a16:creationId xmlns:a16="http://schemas.microsoft.com/office/drawing/2014/main" id="{273C59CC-AB84-8748-95AF-F3B9EF68572F}"/>
              </a:ext>
            </a:extLst>
          </p:cNvPr>
          <p:cNvSpPr>
            <a:spLocks noGrp="1"/>
          </p:cNvSpPr>
          <p:nvPr>
            <p:ph idx="1"/>
          </p:nvPr>
        </p:nvSpPr>
        <p:spPr>
          <a:xfrm>
            <a:off x="2114322" y="1094756"/>
            <a:ext cx="7812707" cy="5028457"/>
          </a:xfrm>
        </p:spPr>
        <p:txBody>
          <a:bodyPr>
            <a:noAutofit/>
          </a:bodyPr>
          <a:lstStyle/>
          <a:p>
            <a:pPr marL="0" indent="0" algn="just">
              <a:buNone/>
            </a:pPr>
            <a:r>
              <a:rPr lang="en-GB" sz="2800" i="1">
                <a:solidFill>
                  <a:srgbClr val="FF0000"/>
                </a:solidFill>
              </a:rPr>
              <a:t>INTRODUCTION </a:t>
            </a:r>
            <a:endParaRPr lang="en-GB" sz="2800" i="1">
              <a:solidFill>
                <a:schemeClr val="accent4"/>
              </a:solidFill>
            </a:endParaRPr>
          </a:p>
          <a:p>
            <a:pPr algn="just"/>
            <a:r>
              <a:rPr lang="en-GB" sz="2800">
                <a:solidFill>
                  <a:srgbClr val="7030A0"/>
                </a:solidFill>
              </a:rPr>
              <a:t>The natural vegetation is the endowments of nature.</a:t>
            </a:r>
          </a:p>
          <a:p>
            <a:pPr algn="just"/>
            <a:r>
              <a:rPr lang="en-GB" sz="2800">
                <a:solidFill>
                  <a:srgbClr val="7030A0"/>
                </a:solidFill>
              </a:rPr>
              <a:t>They grow naturally by following the climatic variables. The types of natural vegetation differ according to precipitation, soil, climate, and topography.</a:t>
            </a:r>
          </a:p>
          <a:p>
            <a:pPr algn="just"/>
            <a:r>
              <a:rPr lang="en-GB" sz="2800">
                <a:solidFill>
                  <a:srgbClr val="7030A0"/>
                </a:solidFill>
              </a:rPr>
              <a:t>The cultivated crops and fruits, orchards form part of vegetation, but not naturally vegetation.</a:t>
            </a:r>
          </a:p>
          <a:p>
            <a:pPr marL="0" indent="0" algn="just">
              <a:buNone/>
            </a:pPr>
            <a:endParaRPr lang="en-US" sz="2800">
              <a:solidFill>
                <a:srgbClr val="FF0000"/>
              </a:solidFill>
            </a:endParaRPr>
          </a:p>
        </p:txBody>
      </p:sp>
    </p:spTree>
    <p:extLst>
      <p:ext uri="{BB962C8B-B14F-4D97-AF65-F5344CB8AC3E}">
        <p14:creationId xmlns:p14="http://schemas.microsoft.com/office/powerpoint/2010/main" val="243292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2D64-EE04-924A-A9D2-8EDD6EAE163F}"/>
              </a:ext>
            </a:extLst>
          </p:cNvPr>
          <p:cNvSpPr>
            <a:spLocks noGrp="1"/>
          </p:cNvSpPr>
          <p:nvPr>
            <p:ph type="title"/>
          </p:nvPr>
        </p:nvSpPr>
        <p:spPr/>
        <p:txBody>
          <a:bodyPr/>
          <a:lstStyle/>
          <a:p>
            <a:pPr algn="ctr"/>
            <a:r>
              <a:rPr lang="en-GB" i="1">
                <a:solidFill>
                  <a:schemeClr val="accent4">
                    <a:lumMod val="75000"/>
                  </a:schemeClr>
                </a:solidFill>
              </a:rPr>
              <a:t>Desert vegetation </a:t>
            </a:r>
            <a:endParaRPr lang="en-US" i="1">
              <a:solidFill>
                <a:schemeClr val="accent4">
                  <a:lumMod val="75000"/>
                </a:schemeClr>
              </a:solidFill>
            </a:endParaRPr>
          </a:p>
        </p:txBody>
      </p:sp>
      <p:sp>
        <p:nvSpPr>
          <p:cNvPr id="3" name="Content Placeholder 2">
            <a:extLst>
              <a:ext uri="{FF2B5EF4-FFF2-40B4-BE49-F238E27FC236}">
                <a16:creationId xmlns:a16="http://schemas.microsoft.com/office/drawing/2014/main" id="{47DD045D-DE17-014F-A442-E0390BDC4E8E}"/>
              </a:ext>
            </a:extLst>
          </p:cNvPr>
          <p:cNvSpPr>
            <a:spLocks noGrp="1"/>
          </p:cNvSpPr>
          <p:nvPr>
            <p:ph idx="1"/>
          </p:nvPr>
        </p:nvSpPr>
        <p:spPr>
          <a:xfrm>
            <a:off x="2356511" y="1855519"/>
            <a:ext cx="7422078" cy="3935682"/>
          </a:xfrm>
        </p:spPr>
        <p:txBody>
          <a:bodyPr/>
          <a:lstStyle/>
          <a:p>
            <a:pPr algn="just"/>
            <a:r>
              <a:rPr lang="en-GB">
                <a:solidFill>
                  <a:schemeClr val="bg2">
                    <a:lumMod val="60000"/>
                    <a:lumOff val="40000"/>
                  </a:schemeClr>
                </a:solidFill>
              </a:rPr>
              <a:t>This vegetation occurs west of the Aravallies and comprises short barriers, palm, etc., in the sandy expanse of the Thar Desert.</a:t>
            </a:r>
            <a:endParaRPr lang="en-US">
              <a:solidFill>
                <a:schemeClr val="bg2">
                  <a:lumMod val="60000"/>
                  <a:lumOff val="40000"/>
                </a:schemeClr>
              </a:solidFill>
            </a:endParaRPr>
          </a:p>
        </p:txBody>
      </p:sp>
    </p:spTree>
    <p:extLst>
      <p:ext uri="{BB962C8B-B14F-4D97-AF65-F5344CB8AC3E}">
        <p14:creationId xmlns:p14="http://schemas.microsoft.com/office/powerpoint/2010/main" val="365219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85E7E4-6749-6144-AF2B-63B35A11648A}"/>
              </a:ext>
            </a:extLst>
          </p:cNvPr>
          <p:cNvPicPr>
            <a:picLocks noGrp="1" noChangeAspect="1"/>
          </p:cNvPicPr>
          <p:nvPr>
            <p:ph idx="1"/>
          </p:nvPr>
        </p:nvPicPr>
        <p:blipFill>
          <a:blip r:embed="rId2"/>
          <a:stretch>
            <a:fillRect/>
          </a:stretch>
        </p:blipFill>
        <p:spPr>
          <a:xfrm>
            <a:off x="185552" y="0"/>
            <a:ext cx="12006448" cy="6858000"/>
          </a:xfrm>
        </p:spPr>
      </p:pic>
    </p:spTree>
    <p:extLst>
      <p:ext uri="{BB962C8B-B14F-4D97-AF65-F5344CB8AC3E}">
        <p14:creationId xmlns:p14="http://schemas.microsoft.com/office/powerpoint/2010/main" val="141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F20F-15C9-B94A-8CA5-3938A8A0B30E}"/>
              </a:ext>
            </a:extLst>
          </p:cNvPr>
          <p:cNvSpPr>
            <a:spLocks noGrp="1"/>
          </p:cNvSpPr>
          <p:nvPr>
            <p:ph type="title"/>
          </p:nvPr>
        </p:nvSpPr>
        <p:spPr>
          <a:xfrm>
            <a:off x="1141412" y="0"/>
            <a:ext cx="10195811" cy="1280308"/>
          </a:xfrm>
        </p:spPr>
        <p:txBody>
          <a:bodyPr/>
          <a:lstStyle/>
          <a:p>
            <a:pPr algn="ctr"/>
            <a:r>
              <a:rPr lang="en-GB" b="1" i="1" u="sng">
                <a:solidFill>
                  <a:srgbClr val="FF0000"/>
                </a:solidFill>
                <a:effectLst/>
                <a:latin typeface="-apple-system"/>
              </a:rPr>
              <a:t>Montane Sub-Tropical Forests</a:t>
            </a:r>
            <a:br>
              <a:rPr lang="en-GB" b="1" i="1" u="sng">
                <a:solidFill>
                  <a:srgbClr val="FF0000"/>
                </a:solidFill>
                <a:effectLst/>
                <a:latin typeface="-apple-system"/>
              </a:rPr>
            </a:br>
            <a:r>
              <a:rPr lang="en-GB" sz="3200" b="1" i="0">
                <a:solidFill>
                  <a:schemeClr val="accent4">
                    <a:lumMod val="75000"/>
                  </a:schemeClr>
                </a:solidFill>
                <a:effectLst/>
                <a:latin typeface="-apple-system"/>
              </a:rPr>
              <a:t>Sub-tropical Broad-leaved Hill Forests</a:t>
            </a:r>
            <a:endParaRPr lang="en-US" sz="3200">
              <a:solidFill>
                <a:schemeClr val="accent4">
                  <a:lumMod val="75000"/>
                </a:schemeClr>
              </a:solidFill>
            </a:endParaRPr>
          </a:p>
        </p:txBody>
      </p:sp>
      <p:sp>
        <p:nvSpPr>
          <p:cNvPr id="3" name="Content Placeholder 2">
            <a:extLst>
              <a:ext uri="{FF2B5EF4-FFF2-40B4-BE49-F238E27FC236}">
                <a16:creationId xmlns:a16="http://schemas.microsoft.com/office/drawing/2014/main" id="{107E7768-39F7-AD4B-BEE9-8987922A1EF1}"/>
              </a:ext>
            </a:extLst>
          </p:cNvPr>
          <p:cNvSpPr>
            <a:spLocks noGrp="1"/>
          </p:cNvSpPr>
          <p:nvPr>
            <p:ph idx="1"/>
          </p:nvPr>
        </p:nvSpPr>
        <p:spPr>
          <a:xfrm>
            <a:off x="1144589" y="1076202"/>
            <a:ext cx="9905999" cy="5781798"/>
          </a:xfrm>
        </p:spPr>
        <p:txBody>
          <a:bodyPr>
            <a:noAutofit/>
          </a:bodyPr>
          <a:lstStyle/>
          <a:p>
            <a:pPr marL="0" indent="0" algn="just">
              <a:buNone/>
            </a:pPr>
            <a:r>
              <a:rPr lang="en-GB" sz="1600" b="1" i="1">
                <a:solidFill>
                  <a:srgbClr val="FF0000"/>
                </a:solidFill>
                <a:effectLst/>
                <a:latin typeface="-apple-system"/>
              </a:rPr>
              <a:t>Climatic conditions</a:t>
            </a:r>
          </a:p>
          <a:p>
            <a:pPr algn="just"/>
            <a:r>
              <a:rPr lang="en-GB" sz="1600" b="0" i="0">
                <a:solidFill>
                  <a:srgbClr val="393939"/>
                </a:solidFill>
                <a:effectLst/>
                <a:latin typeface="-apple-system"/>
              </a:rPr>
              <a:t>Mean annual rainfall is 75 cm to 125 cm.</a:t>
            </a:r>
          </a:p>
          <a:p>
            <a:pPr algn="just"/>
            <a:r>
              <a:rPr lang="en-GB" sz="1600" b="0" i="0">
                <a:solidFill>
                  <a:srgbClr val="393939"/>
                </a:solidFill>
                <a:effectLst/>
                <a:latin typeface="-apple-system"/>
              </a:rPr>
              <a:t>Average annual temperature is 18°-21°C.</a:t>
            </a:r>
          </a:p>
          <a:p>
            <a:pPr algn="just"/>
            <a:r>
              <a:rPr lang="en-GB" sz="1600" b="0" i="0">
                <a:solidFill>
                  <a:srgbClr val="393939"/>
                </a:solidFill>
                <a:effectLst/>
                <a:latin typeface="-apple-system"/>
              </a:rPr>
              <a:t>Humidity is 80 per cent.</a:t>
            </a:r>
          </a:p>
          <a:p>
            <a:pPr marL="0" indent="0" algn="just">
              <a:buNone/>
            </a:pPr>
            <a:r>
              <a:rPr lang="en-GB" sz="1600" b="1" i="1">
                <a:solidFill>
                  <a:srgbClr val="FF0000"/>
                </a:solidFill>
                <a:effectLst/>
                <a:latin typeface="-apple-system"/>
              </a:rPr>
              <a:t>Distribution</a:t>
            </a:r>
          </a:p>
          <a:p>
            <a:pPr algn="just"/>
            <a:r>
              <a:rPr lang="en-GB" sz="1600" b="0" i="0">
                <a:solidFill>
                  <a:srgbClr val="393939"/>
                </a:solidFill>
                <a:effectLst/>
                <a:latin typeface="-apple-system"/>
              </a:rPr>
              <a:t>Eastern Himalayas to the east of 88°E longitude at altitudes varying from 1000 to 2000 m.</a:t>
            </a:r>
          </a:p>
          <a:p>
            <a:pPr marL="0" indent="0" algn="just">
              <a:buNone/>
            </a:pPr>
            <a:r>
              <a:rPr lang="en-GB" sz="1600" b="1" i="1">
                <a:solidFill>
                  <a:srgbClr val="FF0000"/>
                </a:solidFill>
                <a:effectLst/>
                <a:latin typeface="-apple-system"/>
              </a:rPr>
              <a:t>Characteristics</a:t>
            </a:r>
          </a:p>
          <a:p>
            <a:pPr algn="just"/>
            <a:r>
              <a:rPr lang="en-GB" sz="1400" b="0" i="0">
                <a:solidFill>
                  <a:srgbClr val="393939"/>
                </a:solidFill>
                <a:effectLst/>
                <a:latin typeface="-apple-system"/>
              </a:rPr>
              <a:t>Forests of evergreen species.</a:t>
            </a:r>
          </a:p>
          <a:p>
            <a:pPr algn="just"/>
            <a:r>
              <a:rPr lang="en-GB" sz="1400" b="0" i="0">
                <a:solidFill>
                  <a:srgbClr val="393939"/>
                </a:solidFill>
                <a:effectLst/>
                <a:latin typeface="-apple-system"/>
              </a:rPr>
              <a:t>Commonly found species are evergreen oaks, chestnuts, ash, beech, sals and pines.</a:t>
            </a:r>
          </a:p>
          <a:p>
            <a:pPr algn="just"/>
            <a:r>
              <a:rPr lang="en-GB" sz="1400" b="0" i="0">
                <a:solidFill>
                  <a:srgbClr val="393939"/>
                </a:solidFill>
                <a:effectLst/>
                <a:latin typeface="-apple-system"/>
              </a:rPr>
              <a:t>Climbers and epiphytes [a plant that grows non-parasitically on a tree or other plant] are common.</a:t>
            </a:r>
          </a:p>
          <a:p>
            <a:pPr algn="just"/>
            <a:r>
              <a:rPr lang="en-GB" sz="1400" b="0" i="0">
                <a:solidFill>
                  <a:srgbClr val="393939"/>
                </a:solidFill>
                <a:effectLst/>
                <a:latin typeface="-apple-system"/>
              </a:rPr>
              <a:t>These forests are not so distinct in the southern parts of the country. They occur only in the Nilgiri and Palni hills at 1070-1525 metres above sea level.</a:t>
            </a:r>
          </a:p>
          <a:p>
            <a:pPr algn="just"/>
            <a:r>
              <a:rPr lang="en-GB" sz="1400" b="0" i="0">
                <a:solidFill>
                  <a:srgbClr val="393939"/>
                </a:solidFill>
                <a:effectLst/>
                <a:latin typeface="-apple-system"/>
              </a:rPr>
              <a:t>It is a “stunted rain-forest” and is not so luxuriant as the true tropical evergreen.</a:t>
            </a:r>
          </a:p>
          <a:p>
            <a:pPr algn="just"/>
            <a:r>
              <a:rPr lang="en-GB" sz="1400" b="0" i="0">
                <a:solidFill>
                  <a:srgbClr val="393939"/>
                </a:solidFill>
                <a:effectLst/>
                <a:latin typeface="-apple-system"/>
              </a:rPr>
              <a:t>The higher parts of the Western Ghats such as Mahabaleshwar, the summits of the Satpura and the Maikal Range, highlands of Bastar and Mt. Abu in the Aravali Range carry sub-types of these forests.</a:t>
            </a:r>
          </a:p>
        </p:txBody>
      </p:sp>
    </p:spTree>
    <p:extLst>
      <p:ext uri="{BB962C8B-B14F-4D97-AF65-F5344CB8AC3E}">
        <p14:creationId xmlns:p14="http://schemas.microsoft.com/office/powerpoint/2010/main" val="2682952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42EB-6B2D-204F-ACF9-AC5C00949448}"/>
              </a:ext>
            </a:extLst>
          </p:cNvPr>
          <p:cNvSpPr>
            <a:spLocks noGrp="1"/>
          </p:cNvSpPr>
          <p:nvPr>
            <p:ph type="title"/>
          </p:nvPr>
        </p:nvSpPr>
        <p:spPr>
          <a:xfrm>
            <a:off x="1141413" y="185552"/>
            <a:ext cx="9905998" cy="881247"/>
          </a:xfrm>
        </p:spPr>
        <p:txBody>
          <a:bodyPr/>
          <a:lstStyle/>
          <a:p>
            <a:pPr algn="ctr"/>
            <a:r>
              <a:rPr lang="en-GB" b="1" i="1">
                <a:solidFill>
                  <a:schemeClr val="accent4">
                    <a:lumMod val="75000"/>
                  </a:schemeClr>
                </a:solidFill>
                <a:effectLst/>
                <a:latin typeface="-apple-system"/>
              </a:rPr>
              <a:t>Sub-tropical Moist Pine Forests</a:t>
            </a:r>
            <a:endParaRPr lang="en-US" i="1">
              <a:solidFill>
                <a:schemeClr val="accent4">
                  <a:lumMod val="75000"/>
                </a:schemeClr>
              </a:solidFill>
            </a:endParaRPr>
          </a:p>
        </p:txBody>
      </p:sp>
      <p:sp>
        <p:nvSpPr>
          <p:cNvPr id="3" name="Content Placeholder 2">
            <a:extLst>
              <a:ext uri="{FF2B5EF4-FFF2-40B4-BE49-F238E27FC236}">
                <a16:creationId xmlns:a16="http://schemas.microsoft.com/office/drawing/2014/main" id="{15189CC9-F504-8249-A438-8A69728BA95C}"/>
              </a:ext>
            </a:extLst>
          </p:cNvPr>
          <p:cNvSpPr>
            <a:spLocks noGrp="1"/>
          </p:cNvSpPr>
          <p:nvPr>
            <p:ph idx="1"/>
          </p:nvPr>
        </p:nvSpPr>
        <p:spPr>
          <a:xfrm>
            <a:off x="1141412" y="1066798"/>
            <a:ext cx="9905999" cy="5605649"/>
          </a:xfrm>
        </p:spPr>
        <p:txBody>
          <a:bodyPr/>
          <a:lstStyle/>
          <a:p>
            <a:pPr algn="just"/>
            <a:endParaRPr lang="en-GB" b="1" i="0">
              <a:solidFill>
                <a:srgbClr val="393939"/>
              </a:solidFill>
              <a:effectLst/>
              <a:latin typeface="-apple-system"/>
            </a:endParaRPr>
          </a:p>
          <a:p>
            <a:pPr marL="0" indent="0" algn="just">
              <a:buNone/>
            </a:pPr>
            <a:r>
              <a:rPr lang="en-GB" b="1" i="1">
                <a:solidFill>
                  <a:srgbClr val="FF0000"/>
                </a:solidFill>
                <a:effectLst/>
                <a:latin typeface="-apple-system"/>
              </a:rPr>
              <a:t>Distribution</a:t>
            </a:r>
          </a:p>
          <a:p>
            <a:pPr algn="just"/>
            <a:r>
              <a:rPr lang="en-GB" b="0" i="0">
                <a:solidFill>
                  <a:srgbClr val="393939"/>
                </a:solidFill>
                <a:effectLst/>
                <a:latin typeface="-apple-system"/>
              </a:rPr>
              <a:t>Western Himalayas between 73°E and 88°E longitudes at elevations between 1000 to 2000 metres above sea level.</a:t>
            </a:r>
          </a:p>
          <a:p>
            <a:pPr algn="just"/>
            <a:r>
              <a:rPr lang="en-GB" b="0" i="0">
                <a:solidFill>
                  <a:srgbClr val="393939"/>
                </a:solidFill>
                <a:effectLst/>
                <a:latin typeface="-apple-system"/>
              </a:rPr>
              <a:t>Some hilly regions of Arunachal Pradesh, Manipur, Naga Hills and Khasi Hills.</a:t>
            </a:r>
          </a:p>
          <a:p>
            <a:pPr marL="0" indent="0" algn="just">
              <a:buNone/>
            </a:pPr>
            <a:r>
              <a:rPr lang="en-GB" b="1" i="1">
                <a:solidFill>
                  <a:srgbClr val="FF0000"/>
                </a:solidFill>
                <a:effectLst/>
                <a:latin typeface="-apple-system"/>
              </a:rPr>
              <a:t>Timber</a:t>
            </a:r>
          </a:p>
          <a:p>
            <a:pPr algn="just"/>
            <a:r>
              <a:rPr lang="en-GB" b="1" i="0">
                <a:solidFill>
                  <a:srgbClr val="393939"/>
                </a:solidFill>
                <a:effectLst/>
                <a:latin typeface="-apple-system"/>
              </a:rPr>
              <a:t>Chir or Chil</a:t>
            </a:r>
            <a:r>
              <a:rPr lang="en-GB" b="0" i="0">
                <a:solidFill>
                  <a:srgbClr val="393939"/>
                </a:solidFill>
                <a:effectLst/>
                <a:latin typeface="-apple-system"/>
              </a:rPr>
              <a:t> is the most dominant tree which forms pure stands.</a:t>
            </a:r>
          </a:p>
          <a:p>
            <a:pPr algn="just"/>
            <a:r>
              <a:rPr lang="en-GB" b="0" i="0">
                <a:solidFill>
                  <a:srgbClr val="393939"/>
                </a:solidFill>
                <a:effectLst/>
                <a:latin typeface="-apple-system"/>
              </a:rPr>
              <a:t>It provides </a:t>
            </a:r>
            <a:r>
              <a:rPr lang="en-GB" b="1" i="0">
                <a:solidFill>
                  <a:srgbClr val="393939"/>
                </a:solidFill>
                <a:effectLst/>
                <a:latin typeface="-apple-system"/>
              </a:rPr>
              <a:t>valuable timber</a:t>
            </a:r>
            <a:r>
              <a:rPr lang="en-GB" b="0" i="0">
                <a:solidFill>
                  <a:srgbClr val="393939"/>
                </a:solidFill>
                <a:effectLst/>
                <a:latin typeface="-apple-system"/>
              </a:rPr>
              <a:t> for furniture, boxes and buildings.</a:t>
            </a:r>
          </a:p>
          <a:p>
            <a:pPr algn="just"/>
            <a:r>
              <a:rPr lang="en-GB" b="0" i="0">
                <a:solidFill>
                  <a:srgbClr val="393939"/>
                </a:solidFill>
                <a:effectLst/>
                <a:latin typeface="-apple-system"/>
              </a:rPr>
              <a:t>It is also used for producing resin and turpentine.</a:t>
            </a:r>
          </a:p>
        </p:txBody>
      </p:sp>
    </p:spTree>
    <p:extLst>
      <p:ext uri="{BB962C8B-B14F-4D97-AF65-F5344CB8AC3E}">
        <p14:creationId xmlns:p14="http://schemas.microsoft.com/office/powerpoint/2010/main" val="422827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CB9F-58B2-5F4A-A089-EF706E1F8BE7}"/>
              </a:ext>
            </a:extLst>
          </p:cNvPr>
          <p:cNvSpPr>
            <a:spLocks noGrp="1"/>
          </p:cNvSpPr>
          <p:nvPr>
            <p:ph type="title"/>
          </p:nvPr>
        </p:nvSpPr>
        <p:spPr>
          <a:xfrm>
            <a:off x="1141413" y="129886"/>
            <a:ext cx="9905998" cy="1131867"/>
          </a:xfrm>
        </p:spPr>
        <p:txBody>
          <a:bodyPr/>
          <a:lstStyle/>
          <a:p>
            <a:pPr algn="ctr"/>
            <a:r>
              <a:rPr lang="en-GB" b="1" i="1">
                <a:solidFill>
                  <a:schemeClr val="accent4">
                    <a:lumMod val="75000"/>
                  </a:schemeClr>
                </a:solidFill>
                <a:effectLst/>
                <a:latin typeface="-apple-system"/>
              </a:rPr>
              <a:t>Sub-tropical Dry Evergreen Forests</a:t>
            </a:r>
            <a:endParaRPr lang="en-US" i="1">
              <a:solidFill>
                <a:schemeClr val="accent4">
                  <a:lumMod val="75000"/>
                </a:schemeClr>
              </a:solidFill>
            </a:endParaRPr>
          </a:p>
        </p:txBody>
      </p:sp>
      <p:sp>
        <p:nvSpPr>
          <p:cNvPr id="3" name="Content Placeholder 2">
            <a:extLst>
              <a:ext uri="{FF2B5EF4-FFF2-40B4-BE49-F238E27FC236}">
                <a16:creationId xmlns:a16="http://schemas.microsoft.com/office/drawing/2014/main" id="{5ED94C2C-8A03-6045-9A51-D2F8776F1AC2}"/>
              </a:ext>
            </a:extLst>
          </p:cNvPr>
          <p:cNvSpPr>
            <a:spLocks noGrp="1"/>
          </p:cNvSpPr>
          <p:nvPr>
            <p:ph idx="1"/>
          </p:nvPr>
        </p:nvSpPr>
        <p:spPr>
          <a:xfrm>
            <a:off x="1911186" y="1261753"/>
            <a:ext cx="8535390" cy="5466361"/>
          </a:xfrm>
        </p:spPr>
        <p:txBody>
          <a:bodyPr>
            <a:normAutofit/>
          </a:bodyPr>
          <a:lstStyle/>
          <a:p>
            <a:pPr marL="0" indent="0" algn="just">
              <a:buNone/>
            </a:pPr>
            <a:r>
              <a:rPr lang="en-GB" sz="2600" b="1" i="1">
                <a:solidFill>
                  <a:srgbClr val="FF0000"/>
                </a:solidFill>
                <a:effectLst/>
                <a:latin typeface="-apple-system"/>
              </a:rPr>
              <a:t>Distribution</a:t>
            </a:r>
          </a:p>
          <a:p>
            <a:pPr algn="just"/>
            <a:r>
              <a:rPr lang="en-GB" b="0" i="0">
                <a:solidFill>
                  <a:srgbClr val="393939"/>
                </a:solidFill>
                <a:effectLst/>
                <a:latin typeface="-apple-system"/>
              </a:rPr>
              <a:t>Found in the Bhabar, the Shiwaliks and the western Himalayas up to about 1000 metres above sea level.</a:t>
            </a:r>
          </a:p>
          <a:p>
            <a:pPr marL="0" indent="0" algn="just">
              <a:buNone/>
            </a:pPr>
            <a:r>
              <a:rPr lang="en-GB" sz="2600" b="1" i="1">
                <a:solidFill>
                  <a:srgbClr val="FF0000"/>
                </a:solidFill>
                <a:effectLst/>
                <a:latin typeface="-apple-system"/>
              </a:rPr>
              <a:t>Climatic Conditions</a:t>
            </a:r>
          </a:p>
          <a:p>
            <a:pPr algn="just"/>
            <a:r>
              <a:rPr lang="en-GB" b="0" i="0">
                <a:solidFill>
                  <a:srgbClr val="393939"/>
                </a:solidFill>
                <a:effectLst/>
                <a:latin typeface="-apple-system"/>
              </a:rPr>
              <a:t>Annual rainfall is 50-100 cm (15 to 25 cm in December-March).</a:t>
            </a:r>
          </a:p>
          <a:p>
            <a:pPr algn="just"/>
            <a:r>
              <a:rPr lang="en-GB" b="0" i="0">
                <a:solidFill>
                  <a:srgbClr val="393939"/>
                </a:solidFill>
                <a:effectLst/>
                <a:latin typeface="-apple-system"/>
              </a:rPr>
              <a:t>The summers are sufficiently hot and winters are very cold.</a:t>
            </a:r>
          </a:p>
          <a:p>
            <a:pPr marL="0" indent="0" algn="just">
              <a:buNone/>
            </a:pPr>
            <a:r>
              <a:rPr lang="en-GB" sz="2600" b="1" i="1">
                <a:solidFill>
                  <a:srgbClr val="FF0000"/>
                </a:solidFill>
                <a:effectLst/>
                <a:latin typeface="-apple-system"/>
              </a:rPr>
              <a:t>Characteristics</a:t>
            </a:r>
          </a:p>
          <a:p>
            <a:pPr algn="just"/>
            <a:r>
              <a:rPr lang="en-GB" b="0" i="0">
                <a:solidFill>
                  <a:srgbClr val="393939"/>
                </a:solidFill>
                <a:effectLst/>
                <a:latin typeface="-apple-system"/>
              </a:rPr>
              <a:t>Low scrub forest with small evergreen stunted trees and shrubs.</a:t>
            </a:r>
          </a:p>
          <a:p>
            <a:pPr algn="just"/>
            <a:r>
              <a:rPr lang="en-GB" b="0" i="0">
                <a:solidFill>
                  <a:srgbClr val="393939"/>
                </a:solidFill>
                <a:effectLst/>
                <a:latin typeface="-apple-system"/>
              </a:rPr>
              <a:t>Olive, acacia modesta and pistacia are the most predominant species.</a:t>
            </a:r>
          </a:p>
        </p:txBody>
      </p:sp>
    </p:spTree>
    <p:extLst>
      <p:ext uri="{BB962C8B-B14F-4D97-AF65-F5344CB8AC3E}">
        <p14:creationId xmlns:p14="http://schemas.microsoft.com/office/powerpoint/2010/main" val="409398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EBE99-E3C3-4F43-9384-3349BA745AD1}"/>
              </a:ext>
            </a:extLst>
          </p:cNvPr>
          <p:cNvSpPr>
            <a:spLocks noGrp="1"/>
          </p:cNvSpPr>
          <p:nvPr>
            <p:ph idx="1"/>
          </p:nvPr>
        </p:nvSpPr>
        <p:spPr>
          <a:xfrm>
            <a:off x="1141413" y="909205"/>
            <a:ext cx="9323718" cy="4881996"/>
          </a:xfrm>
        </p:spPr>
        <p:txBody>
          <a:bodyPr/>
          <a:lstStyle/>
          <a:p>
            <a:pPr marL="0" indent="0">
              <a:buNone/>
            </a:pPr>
            <a:endParaRPr lang="en-US"/>
          </a:p>
        </p:txBody>
      </p:sp>
      <p:sp>
        <p:nvSpPr>
          <p:cNvPr id="6" name="Callout: Right Arrow 5">
            <a:extLst>
              <a:ext uri="{FF2B5EF4-FFF2-40B4-BE49-F238E27FC236}">
                <a16:creationId xmlns:a16="http://schemas.microsoft.com/office/drawing/2014/main" id="{2A689971-3310-E147-9D69-BB4999094EA4}"/>
              </a:ext>
            </a:extLst>
          </p:cNvPr>
          <p:cNvSpPr/>
          <p:nvPr/>
        </p:nvSpPr>
        <p:spPr>
          <a:xfrm>
            <a:off x="1410195" y="2926525"/>
            <a:ext cx="2565812" cy="1828800"/>
          </a:xfrm>
          <a:prstGeom prst="rightArrowCallout">
            <a:avLst>
              <a:gd name="adj1" fmla="val 9416"/>
              <a:gd name="adj2" fmla="val 4708"/>
              <a:gd name="adj3" fmla="val 22970"/>
              <a:gd name="adj4" fmla="val 723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FF0000"/>
                </a:solidFill>
              </a:rPr>
              <a:t>TEMPERATE FORESTS </a:t>
            </a:r>
            <a:endParaRPr lang="en-US">
              <a:solidFill>
                <a:srgbClr val="FF0000"/>
              </a:solidFill>
            </a:endParaRPr>
          </a:p>
        </p:txBody>
      </p:sp>
      <p:sp>
        <p:nvSpPr>
          <p:cNvPr id="8" name="Flowchart: Direct Access Storage 7">
            <a:extLst>
              <a:ext uri="{FF2B5EF4-FFF2-40B4-BE49-F238E27FC236}">
                <a16:creationId xmlns:a16="http://schemas.microsoft.com/office/drawing/2014/main" id="{B056640E-1303-7542-8DD5-A144D6F9C29E}"/>
              </a:ext>
            </a:extLst>
          </p:cNvPr>
          <p:cNvSpPr/>
          <p:nvPr/>
        </p:nvSpPr>
        <p:spPr>
          <a:xfrm>
            <a:off x="5180010" y="1474921"/>
            <a:ext cx="3292609" cy="904896"/>
          </a:xfrm>
          <a:prstGeom prst="flowChartMagneticDrum">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solidFill>
                  <a:schemeClr val="bg2"/>
                </a:solidFill>
              </a:rPr>
              <a:t>Wet Temperate forest</a:t>
            </a:r>
            <a:endParaRPr lang="en-US">
              <a:solidFill>
                <a:schemeClr val="bg2"/>
              </a:solidFill>
            </a:endParaRPr>
          </a:p>
        </p:txBody>
      </p:sp>
      <p:sp>
        <p:nvSpPr>
          <p:cNvPr id="9" name="Flowchart: Direct Access Storage 8">
            <a:extLst>
              <a:ext uri="{FF2B5EF4-FFF2-40B4-BE49-F238E27FC236}">
                <a16:creationId xmlns:a16="http://schemas.microsoft.com/office/drawing/2014/main" id="{3C5138FB-29F5-9B48-997A-2532FB8EF97A}"/>
              </a:ext>
            </a:extLst>
          </p:cNvPr>
          <p:cNvSpPr/>
          <p:nvPr/>
        </p:nvSpPr>
        <p:spPr>
          <a:xfrm>
            <a:off x="5180010" y="3115123"/>
            <a:ext cx="3336823" cy="904896"/>
          </a:xfrm>
          <a:prstGeom prst="flowChartMagneticDrum">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solidFill>
                  <a:schemeClr val="bg2"/>
                </a:solidFill>
              </a:rPr>
              <a:t>Moist Temperate forest</a:t>
            </a:r>
            <a:endParaRPr lang="en-US">
              <a:solidFill>
                <a:schemeClr val="bg2"/>
              </a:solidFill>
            </a:endParaRPr>
          </a:p>
        </p:txBody>
      </p:sp>
      <p:sp>
        <p:nvSpPr>
          <p:cNvPr id="10" name="Flowchart: Direct Access Storage 9">
            <a:extLst>
              <a:ext uri="{FF2B5EF4-FFF2-40B4-BE49-F238E27FC236}">
                <a16:creationId xmlns:a16="http://schemas.microsoft.com/office/drawing/2014/main" id="{5142E2CA-D67E-2642-B35B-A51B07F4BB84}"/>
              </a:ext>
            </a:extLst>
          </p:cNvPr>
          <p:cNvSpPr/>
          <p:nvPr/>
        </p:nvSpPr>
        <p:spPr>
          <a:xfrm>
            <a:off x="5180010" y="4755325"/>
            <a:ext cx="3336822" cy="811233"/>
          </a:xfrm>
          <a:prstGeom prst="flowChartMagneticDrum">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solidFill>
                  <a:schemeClr val="bg2"/>
                </a:solidFill>
              </a:rPr>
              <a:t>Dry Temperate forest </a:t>
            </a:r>
            <a:endParaRPr lang="en-US">
              <a:solidFill>
                <a:schemeClr val="bg2"/>
              </a:solidFill>
            </a:endParaRPr>
          </a:p>
        </p:txBody>
      </p:sp>
    </p:spTree>
    <p:extLst>
      <p:ext uri="{BB962C8B-B14F-4D97-AF65-F5344CB8AC3E}">
        <p14:creationId xmlns:p14="http://schemas.microsoft.com/office/powerpoint/2010/main" val="16596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5256-7F8E-BB4F-A067-0C17B778363B}"/>
              </a:ext>
            </a:extLst>
          </p:cNvPr>
          <p:cNvSpPr>
            <a:spLocks noGrp="1"/>
          </p:cNvSpPr>
          <p:nvPr>
            <p:ph type="title"/>
          </p:nvPr>
        </p:nvSpPr>
        <p:spPr>
          <a:xfrm>
            <a:off x="2404133" y="0"/>
            <a:ext cx="8052956" cy="922745"/>
          </a:xfrm>
        </p:spPr>
        <p:txBody>
          <a:bodyPr>
            <a:normAutofit fontScale="90000"/>
          </a:bodyPr>
          <a:lstStyle/>
          <a:p>
            <a:pPr algn="ctr"/>
            <a:r>
              <a:rPr lang="en-GB" b="1" i="1" u="sng">
                <a:solidFill>
                  <a:srgbClr val="FF0000"/>
                </a:solidFill>
                <a:effectLst/>
                <a:latin typeface="-apple-system"/>
              </a:rPr>
              <a:t>Montane Temperate Forests</a:t>
            </a:r>
            <a:br>
              <a:rPr lang="en-GB" b="1" i="1" u="sng">
                <a:solidFill>
                  <a:schemeClr val="accent4">
                    <a:lumMod val="75000"/>
                  </a:schemeClr>
                </a:solidFill>
                <a:effectLst/>
                <a:latin typeface="-apple-system"/>
              </a:rPr>
            </a:br>
            <a:r>
              <a:rPr lang="en-GB" b="1" i="0">
                <a:solidFill>
                  <a:schemeClr val="accent4">
                    <a:lumMod val="75000"/>
                  </a:schemeClr>
                </a:solidFill>
                <a:effectLst/>
                <a:latin typeface="-apple-system"/>
              </a:rPr>
              <a:t>Montane Wet Temperate Forests</a:t>
            </a:r>
            <a:endParaRPr lang="en-US">
              <a:solidFill>
                <a:schemeClr val="accent4">
                  <a:lumMod val="75000"/>
                </a:schemeClr>
              </a:solidFill>
            </a:endParaRPr>
          </a:p>
        </p:txBody>
      </p:sp>
      <p:sp>
        <p:nvSpPr>
          <p:cNvPr id="3" name="Content Placeholder 2">
            <a:extLst>
              <a:ext uri="{FF2B5EF4-FFF2-40B4-BE49-F238E27FC236}">
                <a16:creationId xmlns:a16="http://schemas.microsoft.com/office/drawing/2014/main" id="{76D61ADE-D8BB-D84F-867F-2236E2F6CED6}"/>
              </a:ext>
            </a:extLst>
          </p:cNvPr>
          <p:cNvSpPr>
            <a:spLocks noGrp="1"/>
          </p:cNvSpPr>
          <p:nvPr>
            <p:ph idx="1"/>
          </p:nvPr>
        </p:nvSpPr>
        <p:spPr>
          <a:xfrm>
            <a:off x="1989000" y="1016357"/>
            <a:ext cx="8600951" cy="5935255"/>
          </a:xfrm>
        </p:spPr>
        <p:txBody>
          <a:bodyPr anchor="ctr">
            <a:noAutofit/>
          </a:bodyPr>
          <a:lstStyle/>
          <a:p>
            <a:pPr marL="0" indent="0">
              <a:buNone/>
            </a:pPr>
            <a:r>
              <a:rPr lang="en-GB" sz="1800" b="1" i="1">
                <a:solidFill>
                  <a:srgbClr val="FF0000"/>
                </a:solidFill>
                <a:effectLst/>
                <a:latin typeface="-apple-system"/>
              </a:rPr>
              <a:t>Climatic Conditions</a:t>
            </a:r>
          </a:p>
          <a:p>
            <a:r>
              <a:rPr lang="en-GB" sz="1800" b="0" i="0">
                <a:solidFill>
                  <a:srgbClr val="393939"/>
                </a:solidFill>
                <a:effectLst/>
                <a:latin typeface="-apple-system"/>
              </a:rPr>
              <a:t>Grows at a height of 1800 to 3000 m above sea level</a:t>
            </a:r>
          </a:p>
          <a:p>
            <a:r>
              <a:rPr lang="en-GB" sz="1800" b="0" i="0">
                <a:solidFill>
                  <a:srgbClr val="393939"/>
                </a:solidFill>
                <a:effectLst/>
                <a:latin typeface="-apple-system"/>
              </a:rPr>
              <a:t>Mean annual rainfall is 150 cm to 300 cm</a:t>
            </a:r>
          </a:p>
          <a:p>
            <a:r>
              <a:rPr lang="en-GB" sz="1800" b="0" i="0">
                <a:solidFill>
                  <a:srgbClr val="393939"/>
                </a:solidFill>
                <a:effectLst/>
                <a:latin typeface="-apple-system"/>
              </a:rPr>
              <a:t>Mean annual temperature is about 11°C to 14°C and the</a:t>
            </a:r>
          </a:p>
          <a:p>
            <a:r>
              <a:rPr lang="en-GB" sz="1800" b="0" i="0">
                <a:solidFill>
                  <a:srgbClr val="393939"/>
                </a:solidFill>
                <a:effectLst/>
                <a:latin typeface="-apple-system"/>
              </a:rPr>
              <a:t>Average relative humidity is over 80 per cent.</a:t>
            </a:r>
          </a:p>
          <a:p>
            <a:pPr marL="0" indent="0">
              <a:buNone/>
            </a:pPr>
            <a:r>
              <a:rPr lang="en-GB" sz="1800" b="1" i="1">
                <a:solidFill>
                  <a:srgbClr val="FF0000"/>
                </a:solidFill>
                <a:effectLst/>
                <a:latin typeface="-apple-system"/>
              </a:rPr>
              <a:t>Distribution</a:t>
            </a:r>
          </a:p>
          <a:p>
            <a:r>
              <a:rPr lang="en-GB" sz="1800" b="0" i="0">
                <a:solidFill>
                  <a:srgbClr val="393939"/>
                </a:solidFill>
                <a:effectLst/>
                <a:latin typeface="-apple-system"/>
              </a:rPr>
              <a:t>Higher hills of Tamil Nadu and Kerala, in the Eastern Himalayan region.</a:t>
            </a:r>
          </a:p>
          <a:p>
            <a:pPr marL="0" indent="0">
              <a:buNone/>
            </a:pPr>
            <a:r>
              <a:rPr lang="en-GB" sz="1800" b="1" i="1">
                <a:solidFill>
                  <a:srgbClr val="FF0000"/>
                </a:solidFill>
                <a:effectLst/>
                <a:latin typeface="-apple-system"/>
              </a:rPr>
              <a:t>Characteristics</a:t>
            </a:r>
          </a:p>
          <a:p>
            <a:r>
              <a:rPr lang="en-GB" sz="1800" b="0" i="0">
                <a:solidFill>
                  <a:srgbClr val="393939"/>
                </a:solidFill>
                <a:effectLst/>
                <a:latin typeface="-apple-system"/>
              </a:rPr>
              <a:t>These are closed evergreen forests. Trunks have large girth.</a:t>
            </a:r>
          </a:p>
          <a:p>
            <a:r>
              <a:rPr lang="en-GB" sz="1800" b="0" i="0">
                <a:solidFill>
                  <a:srgbClr val="393939"/>
                </a:solidFill>
                <a:effectLst/>
                <a:latin typeface="-apple-system"/>
              </a:rPr>
              <a:t>Branches are clothed with mosses, ferns and other epiphytes.</a:t>
            </a:r>
          </a:p>
          <a:p>
            <a:r>
              <a:rPr lang="en-GB" sz="1800" b="0" i="0">
                <a:solidFill>
                  <a:srgbClr val="393939"/>
                </a:solidFill>
                <a:effectLst/>
                <a:latin typeface="-apple-system"/>
              </a:rPr>
              <a:t>The trees rarely achieve a height of more than 6 metres.</a:t>
            </a:r>
          </a:p>
          <a:p>
            <a:r>
              <a:rPr lang="en-GB" sz="1800" b="0" i="0">
                <a:solidFill>
                  <a:srgbClr val="393939"/>
                </a:solidFill>
                <a:effectLst/>
                <a:latin typeface="-apple-system"/>
              </a:rPr>
              <a:t>Deodar, Chilauni, Indian chestnut, birch, plum, machilus, cinnamomum, litsea, magnolia, blue pine, oak, hemlock, etc. are important species</a:t>
            </a:r>
          </a:p>
        </p:txBody>
      </p:sp>
    </p:spTree>
    <p:extLst>
      <p:ext uri="{BB962C8B-B14F-4D97-AF65-F5344CB8AC3E}">
        <p14:creationId xmlns:p14="http://schemas.microsoft.com/office/powerpoint/2010/main" val="56767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363F-103B-7743-8D4E-6D21F7FFCB23}"/>
              </a:ext>
            </a:extLst>
          </p:cNvPr>
          <p:cNvSpPr>
            <a:spLocks noGrp="1"/>
          </p:cNvSpPr>
          <p:nvPr>
            <p:ph type="title"/>
          </p:nvPr>
        </p:nvSpPr>
        <p:spPr>
          <a:xfrm>
            <a:off x="1141413" y="129887"/>
            <a:ext cx="9905998" cy="686542"/>
          </a:xfrm>
        </p:spPr>
        <p:txBody>
          <a:bodyPr/>
          <a:lstStyle/>
          <a:p>
            <a:pPr algn="ctr"/>
            <a:r>
              <a:rPr lang="en-GB" b="1" i="1">
                <a:solidFill>
                  <a:schemeClr val="accent4">
                    <a:lumMod val="75000"/>
                  </a:schemeClr>
                </a:solidFill>
                <a:effectLst/>
                <a:latin typeface="-apple-system"/>
              </a:rPr>
              <a:t>Himalayan Moist Temperate Forests</a:t>
            </a:r>
            <a:endParaRPr lang="en-US" i="1">
              <a:solidFill>
                <a:schemeClr val="accent4">
                  <a:lumMod val="75000"/>
                </a:schemeClr>
              </a:solidFill>
            </a:endParaRPr>
          </a:p>
        </p:txBody>
      </p:sp>
      <p:sp>
        <p:nvSpPr>
          <p:cNvPr id="3" name="Content Placeholder 2">
            <a:extLst>
              <a:ext uri="{FF2B5EF4-FFF2-40B4-BE49-F238E27FC236}">
                <a16:creationId xmlns:a16="http://schemas.microsoft.com/office/drawing/2014/main" id="{5DEBD056-DF46-7A46-87D6-C532BA4822E9}"/>
              </a:ext>
            </a:extLst>
          </p:cNvPr>
          <p:cNvSpPr>
            <a:spLocks noGrp="1"/>
          </p:cNvSpPr>
          <p:nvPr>
            <p:ph idx="1"/>
          </p:nvPr>
        </p:nvSpPr>
        <p:spPr>
          <a:xfrm>
            <a:off x="1900938" y="667986"/>
            <a:ext cx="8386948" cy="5911685"/>
          </a:xfrm>
        </p:spPr>
        <p:txBody>
          <a:bodyPr>
            <a:noAutofit/>
          </a:bodyPr>
          <a:lstStyle/>
          <a:p>
            <a:pPr marL="0" indent="0" algn="just">
              <a:buNone/>
            </a:pPr>
            <a:r>
              <a:rPr lang="en-GB" sz="1800" b="1" i="1">
                <a:solidFill>
                  <a:srgbClr val="FF0000"/>
                </a:solidFill>
                <a:effectLst/>
                <a:latin typeface="-apple-system"/>
              </a:rPr>
              <a:t>Climatic Conditions</a:t>
            </a:r>
          </a:p>
          <a:p>
            <a:pPr algn="just"/>
            <a:r>
              <a:rPr lang="en-GB" sz="1600" b="0" i="0">
                <a:solidFill>
                  <a:srgbClr val="393939"/>
                </a:solidFill>
                <a:effectLst/>
                <a:latin typeface="-apple-system"/>
              </a:rPr>
              <a:t>Annual rainfall varies from 150 cm to 250 cm</a:t>
            </a:r>
          </a:p>
          <a:p>
            <a:pPr marL="0" indent="0" algn="just">
              <a:buNone/>
            </a:pPr>
            <a:r>
              <a:rPr lang="en-GB" sz="1800" b="1" i="1">
                <a:solidFill>
                  <a:srgbClr val="FF0000"/>
                </a:solidFill>
                <a:effectLst/>
                <a:latin typeface="-apple-system"/>
              </a:rPr>
              <a:t>Distribution</a:t>
            </a:r>
          </a:p>
          <a:p>
            <a:pPr algn="just"/>
            <a:r>
              <a:rPr lang="en-GB" sz="1600" b="0" i="0">
                <a:solidFill>
                  <a:srgbClr val="393939"/>
                </a:solidFill>
                <a:effectLst/>
                <a:latin typeface="-apple-system"/>
              </a:rPr>
              <a:t>Occurs in the temperate zone of the Himalayas between 1500 and 3300 metres.</a:t>
            </a:r>
          </a:p>
          <a:p>
            <a:pPr algn="just"/>
            <a:r>
              <a:rPr lang="en-GB" sz="1600" b="0" i="0">
                <a:solidFill>
                  <a:srgbClr val="393939"/>
                </a:solidFill>
                <a:effectLst/>
                <a:latin typeface="-apple-system"/>
              </a:rPr>
              <a:t>Cover the entire length of this mountain range in Kashmir, Himachal Pradesh, Uttarakhand, Darjeeling and Sikkim.</a:t>
            </a:r>
          </a:p>
          <a:p>
            <a:pPr marL="0" indent="0" algn="just">
              <a:buNone/>
            </a:pPr>
            <a:r>
              <a:rPr lang="en-GB" sz="1800" b="1" i="1">
                <a:solidFill>
                  <a:srgbClr val="FF0000"/>
                </a:solidFill>
                <a:effectLst/>
                <a:latin typeface="-apple-system"/>
              </a:rPr>
              <a:t>Characteristics</a:t>
            </a:r>
          </a:p>
          <a:p>
            <a:pPr algn="just"/>
            <a:r>
              <a:rPr lang="en-GB" sz="1600" b="0" i="0">
                <a:solidFill>
                  <a:srgbClr val="393939"/>
                </a:solidFill>
                <a:effectLst/>
                <a:latin typeface="-apple-system"/>
              </a:rPr>
              <a:t>Mainly composed of </a:t>
            </a:r>
            <a:r>
              <a:rPr lang="en-GB" sz="1600" b="1" i="0">
                <a:solidFill>
                  <a:srgbClr val="393939"/>
                </a:solidFill>
                <a:effectLst/>
                <a:latin typeface="-apple-system"/>
              </a:rPr>
              <a:t>coniferous species.</a:t>
            </a:r>
            <a:endParaRPr lang="en-GB" sz="1600" b="0" i="0">
              <a:solidFill>
                <a:srgbClr val="393939"/>
              </a:solidFill>
              <a:effectLst/>
              <a:latin typeface="-apple-system"/>
            </a:endParaRPr>
          </a:p>
          <a:p>
            <a:pPr algn="just"/>
            <a:r>
              <a:rPr lang="en-GB" sz="1600" b="0" i="0">
                <a:solidFill>
                  <a:srgbClr val="393939"/>
                </a:solidFill>
                <a:effectLst/>
                <a:latin typeface="-apple-system"/>
              </a:rPr>
              <a:t>Species occur in mostly pure strands.</a:t>
            </a:r>
          </a:p>
          <a:p>
            <a:pPr algn="just"/>
            <a:r>
              <a:rPr lang="en-GB" sz="1600" b="0" i="0">
                <a:solidFill>
                  <a:srgbClr val="393939"/>
                </a:solidFill>
                <a:effectLst/>
                <a:latin typeface="-apple-system"/>
              </a:rPr>
              <a:t>Trees are 30 to 50 m high.</a:t>
            </a:r>
          </a:p>
          <a:p>
            <a:pPr algn="just"/>
            <a:r>
              <a:rPr lang="en-GB" sz="1600" b="0" i="0">
                <a:solidFill>
                  <a:srgbClr val="393939"/>
                </a:solidFill>
                <a:effectLst/>
                <a:latin typeface="-apple-system"/>
              </a:rPr>
              <a:t>Pines, cedars, silver firs, spruce, etc. are most important trees.</a:t>
            </a:r>
          </a:p>
          <a:p>
            <a:pPr algn="just"/>
            <a:r>
              <a:rPr lang="en-GB" sz="1600" b="0" i="0">
                <a:solidFill>
                  <a:srgbClr val="393939"/>
                </a:solidFill>
                <a:effectLst/>
                <a:latin typeface="-apple-system"/>
              </a:rPr>
              <a:t>They form high but fairly open forest with shrubby undergrowth including oaks, rhododendrons and some bamboos.</a:t>
            </a:r>
          </a:p>
          <a:p>
            <a:pPr marL="0" indent="0" algn="just">
              <a:buNone/>
            </a:pPr>
            <a:r>
              <a:rPr lang="en-GB" sz="1800" b="1" i="1">
                <a:solidFill>
                  <a:srgbClr val="FF0000"/>
                </a:solidFill>
                <a:effectLst/>
                <a:latin typeface="-apple-system"/>
              </a:rPr>
              <a:t>Timber</a:t>
            </a:r>
          </a:p>
          <a:p>
            <a:pPr algn="just"/>
            <a:r>
              <a:rPr lang="en-GB" sz="1600" b="0" i="0">
                <a:solidFill>
                  <a:srgbClr val="393939"/>
                </a:solidFill>
                <a:effectLst/>
                <a:latin typeface="-apple-system"/>
              </a:rPr>
              <a:t>It provides fine wood which is of much use for construction, timber and railway sleepers.</a:t>
            </a:r>
          </a:p>
        </p:txBody>
      </p:sp>
    </p:spTree>
    <p:extLst>
      <p:ext uri="{BB962C8B-B14F-4D97-AF65-F5344CB8AC3E}">
        <p14:creationId xmlns:p14="http://schemas.microsoft.com/office/powerpoint/2010/main" val="2109086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45C8-8288-D549-B5AF-D365F486E080}"/>
              </a:ext>
            </a:extLst>
          </p:cNvPr>
          <p:cNvSpPr>
            <a:spLocks noGrp="1"/>
          </p:cNvSpPr>
          <p:nvPr>
            <p:ph type="title"/>
          </p:nvPr>
        </p:nvSpPr>
        <p:spPr>
          <a:xfrm>
            <a:off x="1141413" y="185552"/>
            <a:ext cx="9905998" cy="890649"/>
          </a:xfrm>
        </p:spPr>
        <p:txBody>
          <a:bodyPr/>
          <a:lstStyle/>
          <a:p>
            <a:pPr algn="ctr"/>
            <a:r>
              <a:rPr lang="en-GB" b="1" i="1">
                <a:solidFill>
                  <a:schemeClr val="accent4">
                    <a:lumMod val="75000"/>
                  </a:schemeClr>
                </a:solidFill>
                <a:effectLst/>
                <a:latin typeface="-apple-system"/>
              </a:rPr>
              <a:t>Himalayan Dry Temperate Forests</a:t>
            </a:r>
            <a:endParaRPr lang="en-US" i="1">
              <a:solidFill>
                <a:schemeClr val="accent4">
                  <a:lumMod val="75000"/>
                </a:schemeClr>
              </a:solidFill>
            </a:endParaRPr>
          </a:p>
        </p:txBody>
      </p:sp>
      <p:sp>
        <p:nvSpPr>
          <p:cNvPr id="3" name="Content Placeholder 2">
            <a:extLst>
              <a:ext uri="{FF2B5EF4-FFF2-40B4-BE49-F238E27FC236}">
                <a16:creationId xmlns:a16="http://schemas.microsoft.com/office/drawing/2014/main" id="{50E2589C-16A9-854E-B114-1EDF26E5114B}"/>
              </a:ext>
            </a:extLst>
          </p:cNvPr>
          <p:cNvSpPr>
            <a:spLocks noGrp="1"/>
          </p:cNvSpPr>
          <p:nvPr>
            <p:ph idx="1"/>
          </p:nvPr>
        </p:nvSpPr>
        <p:spPr>
          <a:xfrm>
            <a:off x="1725633" y="1076200"/>
            <a:ext cx="8869384" cy="5781799"/>
          </a:xfrm>
        </p:spPr>
        <p:txBody>
          <a:bodyPr/>
          <a:lstStyle/>
          <a:p>
            <a:pPr marL="0" indent="0" algn="just">
              <a:buNone/>
            </a:pPr>
            <a:r>
              <a:rPr lang="en-GB" b="1" i="1">
                <a:solidFill>
                  <a:srgbClr val="FF0000"/>
                </a:solidFill>
                <a:effectLst/>
                <a:latin typeface="-apple-system"/>
              </a:rPr>
              <a:t>Climatic Conditions</a:t>
            </a:r>
          </a:p>
          <a:p>
            <a:pPr algn="just"/>
            <a:r>
              <a:rPr lang="en-GB" b="0" i="0">
                <a:solidFill>
                  <a:srgbClr val="393939"/>
                </a:solidFill>
                <a:effectLst/>
                <a:latin typeface="-apple-system"/>
              </a:rPr>
              <a:t>Precipitation is below 100 cm and is mostly in the form of snow.</a:t>
            </a:r>
          </a:p>
          <a:p>
            <a:pPr marL="0" indent="0" algn="just">
              <a:buNone/>
            </a:pPr>
            <a:r>
              <a:rPr lang="en-GB" b="1" i="1">
                <a:solidFill>
                  <a:srgbClr val="FF0000"/>
                </a:solidFill>
                <a:effectLst/>
                <a:latin typeface="-apple-system"/>
              </a:rPr>
              <a:t>Characteristics</a:t>
            </a:r>
          </a:p>
          <a:p>
            <a:pPr algn="just"/>
            <a:r>
              <a:rPr lang="en-GB" b="0" i="0">
                <a:solidFill>
                  <a:srgbClr val="393939"/>
                </a:solidFill>
                <a:effectLst/>
                <a:latin typeface="-apple-system"/>
              </a:rPr>
              <a:t>Coniferous forests with xerophytic shrubs in which deodar, oak, ash, olive, etc are the main trees.</a:t>
            </a:r>
          </a:p>
          <a:p>
            <a:pPr marL="0" indent="0" algn="just">
              <a:buNone/>
            </a:pPr>
            <a:r>
              <a:rPr lang="en-GB" b="1" i="1">
                <a:solidFill>
                  <a:srgbClr val="FF0000"/>
                </a:solidFill>
                <a:effectLst/>
                <a:latin typeface="-apple-system"/>
              </a:rPr>
              <a:t>Distribution</a:t>
            </a:r>
          </a:p>
          <a:p>
            <a:pPr algn="just"/>
            <a:r>
              <a:rPr lang="en-GB" b="0" i="0">
                <a:solidFill>
                  <a:srgbClr val="393939"/>
                </a:solidFill>
                <a:effectLst/>
                <a:latin typeface="-apple-system"/>
              </a:rPr>
              <a:t>Such forests are found in the inner dry ranges of the Himalayas where south-west monsoon is very feeble.</a:t>
            </a:r>
          </a:p>
          <a:p>
            <a:pPr algn="just"/>
            <a:r>
              <a:rPr lang="en-GB" b="0" i="0">
                <a:solidFill>
                  <a:srgbClr val="393939"/>
                </a:solidFill>
                <a:effectLst/>
                <a:latin typeface="-apple-system"/>
              </a:rPr>
              <a:t>Such areas are in Ladakh, Lahul, Chamba, Kinnaur, Garhwal and Sikkim.</a:t>
            </a:r>
          </a:p>
        </p:txBody>
      </p:sp>
    </p:spTree>
    <p:extLst>
      <p:ext uri="{BB962C8B-B14F-4D97-AF65-F5344CB8AC3E}">
        <p14:creationId xmlns:p14="http://schemas.microsoft.com/office/powerpoint/2010/main" val="3399966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AE71-3D2E-1340-975C-88594531B117}"/>
              </a:ext>
            </a:extLst>
          </p:cNvPr>
          <p:cNvSpPr>
            <a:spLocks noGrp="1"/>
          </p:cNvSpPr>
          <p:nvPr>
            <p:ph type="title"/>
          </p:nvPr>
        </p:nvSpPr>
        <p:spPr>
          <a:xfrm>
            <a:off x="1141413" y="0"/>
            <a:ext cx="9905998" cy="519545"/>
          </a:xfrm>
        </p:spPr>
        <p:txBody>
          <a:bodyPr>
            <a:normAutofit fontScale="90000"/>
          </a:bodyPr>
          <a:lstStyle/>
          <a:p>
            <a:pPr algn="ctr"/>
            <a:r>
              <a:rPr lang="en-GB" b="1" i="1" u="sng">
                <a:solidFill>
                  <a:srgbClr val="FF0000"/>
                </a:solidFill>
                <a:effectLst/>
                <a:latin typeface="-apple-system"/>
              </a:rPr>
              <a:t>Alpine Forests</a:t>
            </a:r>
            <a:endParaRPr lang="en-US" i="1" u="sng">
              <a:solidFill>
                <a:srgbClr val="FF0000"/>
              </a:solidFill>
            </a:endParaRPr>
          </a:p>
        </p:txBody>
      </p:sp>
      <p:sp>
        <p:nvSpPr>
          <p:cNvPr id="3" name="Content Placeholder 2">
            <a:extLst>
              <a:ext uri="{FF2B5EF4-FFF2-40B4-BE49-F238E27FC236}">
                <a16:creationId xmlns:a16="http://schemas.microsoft.com/office/drawing/2014/main" id="{332F7D50-B9EA-2146-ABA3-9F09C516D095}"/>
              </a:ext>
            </a:extLst>
          </p:cNvPr>
          <p:cNvSpPr>
            <a:spLocks noGrp="1"/>
          </p:cNvSpPr>
          <p:nvPr>
            <p:ph idx="1"/>
          </p:nvPr>
        </p:nvSpPr>
        <p:spPr>
          <a:xfrm>
            <a:off x="1141413" y="622464"/>
            <a:ext cx="10418474" cy="6235536"/>
          </a:xfrm>
        </p:spPr>
        <p:txBody>
          <a:bodyPr>
            <a:noAutofit/>
          </a:bodyPr>
          <a:lstStyle/>
          <a:p>
            <a:pPr algn="just"/>
            <a:r>
              <a:rPr lang="en-GB" b="0" i="0">
                <a:solidFill>
                  <a:srgbClr val="393939"/>
                </a:solidFill>
                <a:effectLst/>
                <a:latin typeface="-apple-system"/>
              </a:rPr>
              <a:t>Altitudes ranging between 2,900 to 3,500.</a:t>
            </a:r>
          </a:p>
          <a:p>
            <a:pPr algn="just"/>
            <a:r>
              <a:rPr lang="en-GB" b="0" i="0">
                <a:solidFill>
                  <a:srgbClr val="393939"/>
                </a:solidFill>
                <a:effectLst/>
                <a:latin typeface="-apple-system"/>
              </a:rPr>
              <a:t>These forests can be divided into: (1) sub-alpine; (2) moist alpine scrub and (3) dry alpine scrub.</a:t>
            </a:r>
          </a:p>
          <a:p>
            <a:pPr algn="just"/>
            <a:r>
              <a:rPr lang="en-GB" b="0" i="0">
                <a:solidFill>
                  <a:srgbClr val="393939"/>
                </a:solidFill>
                <a:effectLst/>
                <a:latin typeface="-apple-system"/>
              </a:rPr>
              <a:t>The sub-alpine forests occur lower alpine scrub and grasslands.</a:t>
            </a:r>
          </a:p>
          <a:p>
            <a:pPr algn="just"/>
            <a:r>
              <a:rPr lang="en-GB" b="0" i="0">
                <a:solidFill>
                  <a:srgbClr val="393939"/>
                </a:solidFill>
                <a:effectLst/>
                <a:latin typeface="-apple-system"/>
              </a:rPr>
              <a:t>It is a mixture of coniferous and broad-leaved trees in which the coniferous trees attain a height of about 30 m while the broad leaved trees reach only 10 m.</a:t>
            </a:r>
          </a:p>
          <a:p>
            <a:pPr algn="just"/>
            <a:r>
              <a:rPr lang="en-GB" b="0" i="0">
                <a:solidFill>
                  <a:srgbClr val="393939"/>
                </a:solidFill>
                <a:effectLst/>
                <a:latin typeface="-apple-system"/>
              </a:rPr>
              <a:t>Fir, spruce, rhododendron, etc. are important species.</a:t>
            </a:r>
          </a:p>
          <a:p>
            <a:pPr algn="just"/>
            <a:r>
              <a:rPr lang="en-GB" b="0" i="0">
                <a:solidFill>
                  <a:srgbClr val="393939"/>
                </a:solidFill>
                <a:effectLst/>
                <a:latin typeface="-apple-system"/>
              </a:rPr>
              <a:t>The moist alpine scrub is a low evergreen dense growth of rhododendron, birch etc. which occurs from 3,000 metres and extends upto snowline.</a:t>
            </a:r>
          </a:p>
          <a:p>
            <a:pPr algn="just"/>
            <a:r>
              <a:rPr lang="en-GB" b="0" i="0">
                <a:solidFill>
                  <a:srgbClr val="393939"/>
                </a:solidFill>
                <a:effectLst/>
                <a:latin typeface="-apple-system"/>
              </a:rPr>
              <a:t>The dry alpine scrub is the uppermost limit of scrub xerophytic, dwarf shrubs, over 3,500 metres above sea level and found in dry zone. Juniper, honeysuckle, artemesia etc. are important species.</a:t>
            </a:r>
          </a:p>
        </p:txBody>
      </p:sp>
    </p:spTree>
    <p:extLst>
      <p:ext uri="{BB962C8B-B14F-4D97-AF65-F5344CB8AC3E}">
        <p14:creationId xmlns:p14="http://schemas.microsoft.com/office/powerpoint/2010/main" val="150224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D06D0-77D9-034C-BC94-73AAFE9E549D}"/>
              </a:ext>
            </a:extLst>
          </p:cNvPr>
          <p:cNvSpPr>
            <a:spLocks noGrp="1"/>
          </p:cNvSpPr>
          <p:nvPr>
            <p:ph type="title"/>
          </p:nvPr>
        </p:nvSpPr>
        <p:spPr>
          <a:xfrm>
            <a:off x="1141413" y="0"/>
            <a:ext cx="9905998" cy="1066799"/>
          </a:xfrm>
        </p:spPr>
        <p:txBody>
          <a:bodyPr/>
          <a:lstStyle/>
          <a:p>
            <a:pPr algn="ctr"/>
            <a:r>
              <a:rPr lang="en-GB" i="1">
                <a:solidFill>
                  <a:srgbClr val="7030A0"/>
                </a:solidFill>
              </a:rPr>
              <a:t>Natural vegetation in india</a:t>
            </a:r>
            <a:endParaRPr lang="en-US" i="1">
              <a:solidFill>
                <a:srgbClr val="7030A0"/>
              </a:solidFill>
            </a:endParaRPr>
          </a:p>
        </p:txBody>
      </p:sp>
      <p:sp>
        <p:nvSpPr>
          <p:cNvPr id="3" name="Content Placeholder 2">
            <a:extLst>
              <a:ext uri="{FF2B5EF4-FFF2-40B4-BE49-F238E27FC236}">
                <a16:creationId xmlns:a16="http://schemas.microsoft.com/office/drawing/2014/main" id="{EEC419D1-8B8E-2144-80E6-1CE39E2F9B7D}"/>
              </a:ext>
            </a:extLst>
          </p:cNvPr>
          <p:cNvSpPr>
            <a:spLocks noGrp="1"/>
          </p:cNvSpPr>
          <p:nvPr>
            <p:ph idx="1"/>
          </p:nvPr>
        </p:nvSpPr>
        <p:spPr>
          <a:xfrm>
            <a:off x="1141412" y="1066799"/>
            <a:ext cx="9905999" cy="5390409"/>
          </a:xfrm>
        </p:spPr>
        <p:txBody>
          <a:bodyPr/>
          <a:lstStyle/>
          <a:p>
            <a:r>
              <a:rPr lang="en-GB">
                <a:solidFill>
                  <a:schemeClr val="bg2"/>
                </a:solidFill>
              </a:rPr>
              <a:t>India is bestowed with a wide range of flora and fauna. Due to a diverse geographical and climatic condition, an extensive range of natural vegetation grows in India.</a:t>
            </a:r>
          </a:p>
          <a:p>
            <a:r>
              <a:rPr lang="en-GB">
                <a:solidFill>
                  <a:schemeClr val="bg2"/>
                </a:solidFill>
              </a:rPr>
              <a:t>The main climatic factors are rainfall and temperature.</a:t>
            </a:r>
          </a:p>
          <a:p>
            <a:r>
              <a:rPr lang="en-GB">
                <a:solidFill>
                  <a:schemeClr val="bg2"/>
                </a:solidFill>
              </a:rPr>
              <a:t>The amount of annual rainfall has a great bearing on the type of vegetation.</a:t>
            </a:r>
          </a:p>
          <a:p>
            <a:pPr marL="0" indent="0">
              <a:buNone/>
            </a:pPr>
            <a:endParaRPr lang="en-US">
              <a:solidFill>
                <a:schemeClr val="bg2"/>
              </a:solidFill>
            </a:endParaRPr>
          </a:p>
        </p:txBody>
      </p:sp>
      <p:graphicFrame>
        <p:nvGraphicFramePr>
          <p:cNvPr id="13" name="Table 12">
            <a:extLst>
              <a:ext uri="{FF2B5EF4-FFF2-40B4-BE49-F238E27FC236}">
                <a16:creationId xmlns:a16="http://schemas.microsoft.com/office/drawing/2014/main" id="{E64B50BD-C6D1-224F-848B-40C5C992482E}"/>
              </a:ext>
            </a:extLst>
          </p:cNvPr>
          <p:cNvGraphicFramePr/>
          <p:nvPr>
            <p:extLst>
              <p:ext uri="{D42A27DB-BD31-4B8C-83A1-F6EECF244321}">
                <p14:modId xmlns:p14="http://schemas.microsoft.com/office/powerpoint/2010/main" val="1735867478"/>
              </p:ext>
            </p:extLst>
          </p:nvPr>
        </p:nvGraphicFramePr>
        <p:xfrm>
          <a:off x="3122517" y="3659950"/>
          <a:ext cx="5943788" cy="2695205"/>
        </p:xfrm>
        <a:graphic>
          <a:graphicData uri="http://schemas.openxmlformats.org/drawingml/2006/table">
            <a:tbl>
              <a:tblPr>
                <a:tableStyleId>{5C22544A-7EE6-4342-B048-85BDC9FD1C3A}</a:tableStyleId>
              </a:tblPr>
              <a:tblGrid>
                <a:gridCol w="2971894">
                  <a:extLst>
                    <a:ext uri="{9D8B030D-6E8A-4147-A177-3AD203B41FA5}">
                      <a16:colId xmlns:a16="http://schemas.microsoft.com/office/drawing/2014/main" val="2660210774"/>
                    </a:ext>
                  </a:extLst>
                </a:gridCol>
                <a:gridCol w="2971894">
                  <a:extLst>
                    <a:ext uri="{9D8B030D-6E8A-4147-A177-3AD203B41FA5}">
                      <a16:colId xmlns:a16="http://schemas.microsoft.com/office/drawing/2014/main" val="382995881"/>
                    </a:ext>
                  </a:extLst>
                </a:gridCol>
              </a:tblGrid>
              <a:tr h="402320">
                <a:tc>
                  <a:txBody>
                    <a:bodyPr/>
                    <a:lstStyle/>
                    <a:p>
                      <a:pPr algn="l"/>
                      <a:r>
                        <a:rPr lang="en-GB">
                          <a:effectLst/>
                        </a:rPr>
                        <a:t>Annual Rainfall</a:t>
                      </a:r>
                      <a:endParaRPr lang="en-GB" b="1">
                        <a:solidFill>
                          <a:srgbClr val="000000"/>
                        </a:solidFill>
                        <a:effectLst/>
                      </a:endParaRPr>
                    </a:p>
                  </a:txBody>
                  <a:tcPr marL="24848" marR="24848" marT="24848" marB="24848" anchor="ctr"/>
                </a:tc>
                <a:tc>
                  <a:txBody>
                    <a:bodyPr/>
                    <a:lstStyle/>
                    <a:p>
                      <a:pPr algn="l"/>
                      <a:r>
                        <a:rPr lang="en-GB">
                          <a:effectLst/>
                        </a:rPr>
                        <a:t>Type of Vegetation</a:t>
                      </a:r>
                      <a:endParaRPr lang="en-GB" b="1">
                        <a:solidFill>
                          <a:srgbClr val="000000"/>
                        </a:solidFill>
                        <a:effectLst/>
                      </a:endParaRPr>
                    </a:p>
                  </a:txBody>
                  <a:tcPr marL="24848" marR="24848" marT="24848" marB="24848" anchor="ctr"/>
                </a:tc>
                <a:extLst>
                  <a:ext uri="{0D108BD9-81ED-4DB2-BD59-A6C34878D82A}">
                    <a16:rowId xmlns:a16="http://schemas.microsoft.com/office/drawing/2014/main" val="2826699480"/>
                  </a:ext>
                </a:extLst>
              </a:tr>
              <a:tr h="402320">
                <a:tc>
                  <a:txBody>
                    <a:bodyPr/>
                    <a:lstStyle/>
                    <a:p>
                      <a:pPr algn="l"/>
                      <a:r>
                        <a:rPr lang="en-GB">
                          <a:effectLst/>
                        </a:rPr>
                        <a:t>200 cm or more</a:t>
                      </a:r>
                      <a:endParaRPr lang="en-GB" b="1">
                        <a:effectLst/>
                      </a:endParaRPr>
                    </a:p>
                  </a:txBody>
                  <a:tcPr marL="24848" marR="24848" marT="24848" marB="24848" anchor="ctr"/>
                </a:tc>
                <a:tc>
                  <a:txBody>
                    <a:bodyPr/>
                    <a:lstStyle/>
                    <a:p>
                      <a:pPr algn="l"/>
                      <a:r>
                        <a:rPr lang="en-GB">
                          <a:effectLst/>
                        </a:rPr>
                        <a:t>Evergreen Rain Forests</a:t>
                      </a:r>
                      <a:endParaRPr lang="en-GB" b="1">
                        <a:solidFill>
                          <a:srgbClr val="000000"/>
                        </a:solidFill>
                        <a:effectLst/>
                      </a:endParaRPr>
                    </a:p>
                  </a:txBody>
                  <a:tcPr marL="24848" marR="24848" marT="24848" marB="24848" anchor="ctr"/>
                </a:tc>
                <a:extLst>
                  <a:ext uri="{0D108BD9-81ED-4DB2-BD59-A6C34878D82A}">
                    <a16:rowId xmlns:a16="http://schemas.microsoft.com/office/drawing/2014/main" val="2189022563"/>
                  </a:ext>
                </a:extLst>
              </a:tr>
              <a:tr h="402320">
                <a:tc>
                  <a:txBody>
                    <a:bodyPr/>
                    <a:lstStyle/>
                    <a:p>
                      <a:pPr algn="l"/>
                      <a:r>
                        <a:rPr lang="en-GB">
                          <a:effectLst/>
                        </a:rPr>
                        <a:t>100 to 200 cm</a:t>
                      </a:r>
                      <a:endParaRPr lang="en-GB" b="1">
                        <a:effectLst/>
                      </a:endParaRPr>
                    </a:p>
                  </a:txBody>
                  <a:tcPr marL="24848" marR="24848" marT="24848" marB="24848" anchor="ctr"/>
                </a:tc>
                <a:tc>
                  <a:txBody>
                    <a:bodyPr/>
                    <a:lstStyle/>
                    <a:p>
                      <a:pPr algn="l"/>
                      <a:r>
                        <a:rPr lang="en-GB">
                          <a:effectLst/>
                        </a:rPr>
                        <a:t>Monsoon Deciduous Forests</a:t>
                      </a:r>
                      <a:endParaRPr lang="en-GB" b="1">
                        <a:solidFill>
                          <a:srgbClr val="000000"/>
                        </a:solidFill>
                        <a:effectLst/>
                      </a:endParaRPr>
                    </a:p>
                  </a:txBody>
                  <a:tcPr marL="24848" marR="24848" marT="24848" marB="24848" anchor="ctr"/>
                </a:tc>
                <a:extLst>
                  <a:ext uri="{0D108BD9-81ED-4DB2-BD59-A6C34878D82A}">
                    <a16:rowId xmlns:a16="http://schemas.microsoft.com/office/drawing/2014/main" val="2715195803"/>
                  </a:ext>
                </a:extLst>
              </a:tr>
              <a:tr h="683605">
                <a:tc>
                  <a:txBody>
                    <a:bodyPr/>
                    <a:lstStyle/>
                    <a:p>
                      <a:pPr algn="l"/>
                      <a:r>
                        <a:rPr lang="en-GB">
                          <a:effectLst/>
                        </a:rPr>
                        <a:t>50 to 100 cm</a:t>
                      </a:r>
                      <a:endParaRPr lang="en-GB" b="1">
                        <a:effectLst/>
                      </a:endParaRPr>
                    </a:p>
                  </a:txBody>
                  <a:tcPr marL="24848" marR="24848" marT="24848" marB="24848" anchor="ctr"/>
                </a:tc>
                <a:tc>
                  <a:txBody>
                    <a:bodyPr/>
                    <a:lstStyle/>
                    <a:p>
                      <a:pPr algn="l"/>
                      <a:r>
                        <a:rPr lang="en-GB">
                          <a:effectLst/>
                        </a:rPr>
                        <a:t>Drier Deciduous or Tropical Savanna</a:t>
                      </a:r>
                      <a:endParaRPr lang="en-GB" b="1">
                        <a:solidFill>
                          <a:srgbClr val="000000"/>
                        </a:solidFill>
                        <a:effectLst/>
                      </a:endParaRPr>
                    </a:p>
                  </a:txBody>
                  <a:tcPr marL="24848" marR="24848" marT="24848" marB="24848" anchor="ctr"/>
                </a:tc>
                <a:extLst>
                  <a:ext uri="{0D108BD9-81ED-4DB2-BD59-A6C34878D82A}">
                    <a16:rowId xmlns:a16="http://schemas.microsoft.com/office/drawing/2014/main" val="3048579094"/>
                  </a:ext>
                </a:extLst>
              </a:tr>
              <a:tr h="402320">
                <a:tc>
                  <a:txBody>
                    <a:bodyPr/>
                    <a:lstStyle/>
                    <a:p>
                      <a:pPr algn="l"/>
                      <a:r>
                        <a:rPr lang="en-GB">
                          <a:effectLst/>
                        </a:rPr>
                        <a:t>25 to 50 cm</a:t>
                      </a:r>
                      <a:endParaRPr lang="en-GB" b="1">
                        <a:effectLst/>
                      </a:endParaRPr>
                    </a:p>
                  </a:txBody>
                  <a:tcPr marL="24848" marR="24848" marT="24848" marB="24848" anchor="ctr"/>
                </a:tc>
                <a:tc>
                  <a:txBody>
                    <a:bodyPr/>
                    <a:lstStyle/>
                    <a:p>
                      <a:pPr algn="l"/>
                      <a:r>
                        <a:rPr lang="en-GB">
                          <a:effectLst/>
                        </a:rPr>
                        <a:t>Dry Thorny Scrub (Semi-arid)</a:t>
                      </a:r>
                      <a:endParaRPr lang="en-GB" b="1">
                        <a:solidFill>
                          <a:srgbClr val="000000"/>
                        </a:solidFill>
                        <a:effectLst/>
                      </a:endParaRPr>
                    </a:p>
                  </a:txBody>
                  <a:tcPr marL="24848" marR="24848" marT="24848" marB="24848" anchor="ctr"/>
                </a:tc>
                <a:extLst>
                  <a:ext uri="{0D108BD9-81ED-4DB2-BD59-A6C34878D82A}">
                    <a16:rowId xmlns:a16="http://schemas.microsoft.com/office/drawing/2014/main" val="2102075247"/>
                  </a:ext>
                </a:extLst>
              </a:tr>
              <a:tr h="402320">
                <a:tc>
                  <a:txBody>
                    <a:bodyPr/>
                    <a:lstStyle/>
                    <a:p>
                      <a:pPr algn="l"/>
                      <a:r>
                        <a:rPr lang="en-GB">
                          <a:effectLst/>
                        </a:rPr>
                        <a:t>Below 25 cm</a:t>
                      </a:r>
                      <a:endParaRPr lang="en-GB" b="1">
                        <a:effectLst/>
                      </a:endParaRPr>
                    </a:p>
                  </a:txBody>
                  <a:tcPr marL="24848" marR="24848" marT="24848" marB="24848" anchor="ctr"/>
                </a:tc>
                <a:tc>
                  <a:txBody>
                    <a:bodyPr/>
                    <a:lstStyle/>
                    <a:p>
                      <a:pPr algn="l"/>
                      <a:r>
                        <a:rPr lang="en-GB">
                          <a:effectLst/>
                        </a:rPr>
                        <a:t>Desert (Arid)</a:t>
                      </a:r>
                      <a:endParaRPr lang="en-GB" b="1">
                        <a:solidFill>
                          <a:srgbClr val="000000"/>
                        </a:solidFill>
                        <a:effectLst/>
                      </a:endParaRPr>
                    </a:p>
                  </a:txBody>
                  <a:tcPr marL="24848" marR="24848" marT="24848" marB="24848" anchor="ctr"/>
                </a:tc>
                <a:extLst>
                  <a:ext uri="{0D108BD9-81ED-4DB2-BD59-A6C34878D82A}">
                    <a16:rowId xmlns:a16="http://schemas.microsoft.com/office/drawing/2014/main" val="493833147"/>
                  </a:ext>
                </a:extLst>
              </a:tr>
            </a:tbl>
          </a:graphicData>
        </a:graphic>
      </p:graphicFrame>
    </p:spTree>
    <p:extLst>
      <p:ext uri="{BB962C8B-B14F-4D97-AF65-F5344CB8AC3E}">
        <p14:creationId xmlns:p14="http://schemas.microsoft.com/office/powerpoint/2010/main" val="45192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D814-C613-574E-BF08-45C12491169B}"/>
              </a:ext>
            </a:extLst>
          </p:cNvPr>
          <p:cNvSpPr>
            <a:spLocks noGrp="1"/>
          </p:cNvSpPr>
          <p:nvPr>
            <p:ph type="title"/>
          </p:nvPr>
        </p:nvSpPr>
        <p:spPr>
          <a:xfrm>
            <a:off x="1141413" y="618517"/>
            <a:ext cx="9905998" cy="5727359"/>
          </a:xfrm>
        </p:spPr>
        <p:txBody>
          <a:bodyPr/>
          <a:lstStyle/>
          <a:p>
            <a:endParaRPr lang="en-US"/>
          </a:p>
        </p:txBody>
      </p:sp>
      <p:sp>
        <p:nvSpPr>
          <p:cNvPr id="4" name="Ribbon: Curved and Tilted Up 3">
            <a:extLst>
              <a:ext uri="{FF2B5EF4-FFF2-40B4-BE49-F238E27FC236}">
                <a16:creationId xmlns:a16="http://schemas.microsoft.com/office/drawing/2014/main" id="{FC9FF689-EE5D-0845-B19A-33E4351D4A94}"/>
              </a:ext>
            </a:extLst>
          </p:cNvPr>
          <p:cNvSpPr/>
          <p:nvPr/>
        </p:nvSpPr>
        <p:spPr>
          <a:xfrm>
            <a:off x="1716974" y="1341540"/>
            <a:ext cx="8758051" cy="4174919"/>
          </a:xfrm>
          <a:prstGeom prst="ellipseRibbon2">
            <a:avLst>
              <a:gd name="adj1" fmla="val 33731"/>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1">
                <a:solidFill>
                  <a:schemeClr val="accent3"/>
                </a:solidFill>
              </a:rPr>
              <a:t>WILDLIFE IN INDIA </a:t>
            </a:r>
            <a:endParaRPr lang="en-US" sz="4000" b="1" i="1">
              <a:solidFill>
                <a:schemeClr val="accent3"/>
              </a:solidFill>
            </a:endParaRPr>
          </a:p>
        </p:txBody>
      </p:sp>
    </p:spTree>
    <p:extLst>
      <p:ext uri="{BB962C8B-B14F-4D97-AF65-F5344CB8AC3E}">
        <p14:creationId xmlns:p14="http://schemas.microsoft.com/office/powerpoint/2010/main" val="3364347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2BAF-E133-4F49-AF77-180AEBA4365C}"/>
              </a:ext>
            </a:extLst>
          </p:cNvPr>
          <p:cNvSpPr>
            <a:spLocks noGrp="1"/>
          </p:cNvSpPr>
          <p:nvPr>
            <p:ph type="title"/>
          </p:nvPr>
        </p:nvSpPr>
        <p:spPr>
          <a:xfrm>
            <a:off x="3463141" y="204108"/>
            <a:ext cx="5418118" cy="705098"/>
          </a:xfrm>
        </p:spPr>
        <p:txBody>
          <a:bodyPr/>
          <a:lstStyle/>
          <a:p>
            <a:pPr algn="ctr"/>
            <a:r>
              <a:rPr lang="en-GB" i="1">
                <a:solidFill>
                  <a:schemeClr val="accent4"/>
                </a:solidFill>
              </a:rPr>
              <a:t>Wildlife in india</a:t>
            </a:r>
            <a:endParaRPr lang="en-US" i="1">
              <a:solidFill>
                <a:schemeClr val="accent4"/>
              </a:solidFill>
            </a:endParaRPr>
          </a:p>
        </p:txBody>
      </p:sp>
      <p:sp>
        <p:nvSpPr>
          <p:cNvPr id="3" name="Content Placeholder 2">
            <a:extLst>
              <a:ext uri="{FF2B5EF4-FFF2-40B4-BE49-F238E27FC236}">
                <a16:creationId xmlns:a16="http://schemas.microsoft.com/office/drawing/2014/main" id="{69EE0596-4CAC-0748-A421-9E239AE7E830}"/>
              </a:ext>
            </a:extLst>
          </p:cNvPr>
          <p:cNvSpPr>
            <a:spLocks noGrp="1"/>
          </p:cNvSpPr>
          <p:nvPr>
            <p:ph sz="half" idx="1"/>
          </p:nvPr>
        </p:nvSpPr>
        <p:spPr>
          <a:xfrm>
            <a:off x="1614303" y="1658142"/>
            <a:ext cx="4557898" cy="4502183"/>
          </a:xfrm>
        </p:spPr>
        <p:txBody>
          <a:bodyPr>
            <a:normAutofit fontScale="85000" lnSpcReduction="10000"/>
          </a:bodyPr>
          <a:lstStyle/>
          <a:p>
            <a:pPr algn="just"/>
            <a:r>
              <a:rPr lang="en-GB" b="0" i="1">
                <a:solidFill>
                  <a:srgbClr val="000000"/>
                </a:solidFill>
                <a:effectLst/>
                <a:latin typeface="Verdana" panose="020B0604030504040204" pitchFamily="34" charset="0"/>
              </a:rPr>
              <a:t>India boasts of a rich biodiversity, vast natural resources, and some very unique species of flora and fauna that roam free in the huge number of nature reserves and protected wildlife sanctuaries in this enormous country. They are a true haven for nature and wildlife lovers that flock to these green terrains and thick jungles in huge numbers every year.</a:t>
            </a:r>
            <a:endParaRPr lang="en-US"/>
          </a:p>
        </p:txBody>
      </p:sp>
      <p:pic>
        <p:nvPicPr>
          <p:cNvPr id="5" name="Picture 5">
            <a:extLst>
              <a:ext uri="{FF2B5EF4-FFF2-40B4-BE49-F238E27FC236}">
                <a16:creationId xmlns:a16="http://schemas.microsoft.com/office/drawing/2014/main" id="{868F7110-A2E0-6D47-B8D4-1BF9348D29C7}"/>
              </a:ext>
            </a:extLst>
          </p:cNvPr>
          <p:cNvPicPr>
            <a:picLocks noGrp="1" noChangeAspect="1"/>
          </p:cNvPicPr>
          <p:nvPr>
            <p:ph sz="half" idx="2"/>
          </p:nvPr>
        </p:nvPicPr>
        <p:blipFill>
          <a:blip r:embed="rId2"/>
          <a:stretch>
            <a:fillRect/>
          </a:stretch>
        </p:blipFill>
        <p:spPr>
          <a:xfrm>
            <a:off x="6489515" y="1658142"/>
            <a:ext cx="4557898" cy="4316631"/>
          </a:xfrm>
        </p:spPr>
      </p:pic>
    </p:spTree>
    <p:extLst>
      <p:ext uri="{BB962C8B-B14F-4D97-AF65-F5344CB8AC3E}">
        <p14:creationId xmlns:p14="http://schemas.microsoft.com/office/powerpoint/2010/main" val="4146421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5EA8B-F292-E446-AB15-ECF405B26A71}"/>
              </a:ext>
            </a:extLst>
          </p:cNvPr>
          <p:cNvSpPr>
            <a:spLocks noGrp="1"/>
          </p:cNvSpPr>
          <p:nvPr>
            <p:ph idx="1"/>
          </p:nvPr>
        </p:nvSpPr>
        <p:spPr>
          <a:xfrm>
            <a:off x="1871158" y="376670"/>
            <a:ext cx="8449684" cy="6104660"/>
          </a:xfrm>
        </p:spPr>
        <p:txBody>
          <a:bodyPr>
            <a:normAutofit lnSpcReduction="10000"/>
          </a:bodyPr>
          <a:lstStyle/>
          <a:p>
            <a:pPr algn="just"/>
            <a:r>
              <a:rPr lang="en-GB">
                <a:solidFill>
                  <a:srgbClr val="FF0000"/>
                </a:solidFill>
              </a:rPr>
              <a:t>The Indian fauna consists of over 80,000 (including 6,500 invertebrates 5,000 mollusca, 2,546 fishes, 1228 birds, 458 mammals, 204 ampjibians, 446 reptiles, 4 panthera) and 60,000 species of insects.</a:t>
            </a:r>
          </a:p>
          <a:p>
            <a:pPr algn="just"/>
            <a:r>
              <a:rPr lang="en-GB">
                <a:solidFill>
                  <a:srgbClr val="FF0000"/>
                </a:solidFill>
              </a:rPr>
              <a:t>Prater (1934) has divided India into six Zoo-geographical regions: They are</a:t>
            </a:r>
          </a:p>
          <a:p>
            <a:pPr marL="457200" indent="-457200" algn="just">
              <a:buFont typeface="+mj-lt"/>
              <a:buAutoNum type="arabicPeriod"/>
            </a:pPr>
            <a:r>
              <a:rPr lang="en-GB">
                <a:solidFill>
                  <a:srgbClr val="FF0000"/>
                </a:solidFill>
              </a:rPr>
              <a:t>Himalayan region, </a:t>
            </a:r>
          </a:p>
          <a:p>
            <a:pPr marL="457200" indent="-457200" algn="just">
              <a:buFont typeface="+mj-lt"/>
              <a:buAutoNum type="arabicPeriod"/>
            </a:pPr>
            <a:r>
              <a:rPr lang="en-GB">
                <a:solidFill>
                  <a:srgbClr val="FF0000"/>
                </a:solidFill>
              </a:rPr>
              <a:t>Northern Mains,</a:t>
            </a:r>
          </a:p>
          <a:p>
            <a:pPr marL="457200" indent="-457200" algn="just">
              <a:buFont typeface="+mj-lt"/>
              <a:buAutoNum type="arabicPeriod"/>
            </a:pPr>
            <a:r>
              <a:rPr lang="en-GB">
                <a:solidFill>
                  <a:srgbClr val="FF0000"/>
                </a:solidFill>
              </a:rPr>
              <a:t>Rajasthan Desert,</a:t>
            </a:r>
          </a:p>
          <a:p>
            <a:pPr marL="457200" indent="-457200" algn="just">
              <a:buFont typeface="+mj-lt"/>
              <a:buAutoNum type="arabicPeriod"/>
            </a:pPr>
            <a:r>
              <a:rPr lang="en-GB">
                <a:solidFill>
                  <a:srgbClr val="FF0000"/>
                </a:solidFill>
              </a:rPr>
              <a:t>Penninsular Plateau,</a:t>
            </a:r>
          </a:p>
          <a:p>
            <a:pPr marL="457200" indent="-457200" algn="just">
              <a:buFont typeface="+mj-lt"/>
              <a:buAutoNum type="arabicPeriod"/>
            </a:pPr>
            <a:r>
              <a:rPr lang="en-GB">
                <a:solidFill>
                  <a:srgbClr val="FF0000"/>
                </a:solidFill>
              </a:rPr>
              <a:t>Malabar Coast, and </a:t>
            </a:r>
          </a:p>
          <a:p>
            <a:pPr marL="457200" indent="-457200" algn="just">
              <a:buFont typeface="+mj-lt"/>
              <a:buAutoNum type="arabicPeriod"/>
            </a:pPr>
            <a:r>
              <a:rPr lang="en-GB">
                <a:solidFill>
                  <a:srgbClr val="FF0000"/>
                </a:solidFill>
              </a:rPr>
              <a:t>Nilgiri .</a:t>
            </a:r>
            <a:endParaRPr lang="en-US">
              <a:solidFill>
                <a:srgbClr val="FF0000"/>
              </a:solidFill>
            </a:endParaRPr>
          </a:p>
        </p:txBody>
      </p:sp>
    </p:spTree>
    <p:extLst>
      <p:ext uri="{BB962C8B-B14F-4D97-AF65-F5344CB8AC3E}">
        <p14:creationId xmlns:p14="http://schemas.microsoft.com/office/powerpoint/2010/main" val="2012181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D615C-B5CB-8C43-98A6-C1E4976DC3F4}"/>
              </a:ext>
            </a:extLst>
          </p:cNvPr>
          <p:cNvSpPr>
            <a:spLocks noGrp="1"/>
          </p:cNvSpPr>
          <p:nvPr>
            <p:ph idx="1"/>
          </p:nvPr>
        </p:nvSpPr>
        <p:spPr>
          <a:xfrm>
            <a:off x="1298864" y="469446"/>
            <a:ext cx="9210447" cy="5919107"/>
          </a:xfrm>
        </p:spPr>
        <p:txBody>
          <a:bodyPr>
            <a:normAutofit/>
          </a:bodyPr>
          <a:lstStyle/>
          <a:p>
            <a:pPr algn="just"/>
            <a:r>
              <a:rPr lang="en-GB" sz="2800">
                <a:solidFill>
                  <a:srgbClr val="FF0000"/>
                </a:solidFill>
              </a:rPr>
              <a:t>The Indian Board of Wildlife was constituted in 1985 for an all-round development of wild animals and birds in the country.</a:t>
            </a:r>
          </a:p>
          <a:p>
            <a:pPr algn="just"/>
            <a:r>
              <a:rPr lang="en-GB" sz="2800">
                <a:solidFill>
                  <a:srgbClr val="FF0000"/>
                </a:solidFill>
              </a:rPr>
              <a:t>Wildlife management in India has the following objectives :</a:t>
            </a:r>
          </a:p>
          <a:p>
            <a:pPr marL="514350" indent="-514350" algn="just">
              <a:buFont typeface="+mj-lt"/>
              <a:buAutoNum type="arabicPeriod"/>
            </a:pPr>
            <a:r>
              <a:rPr lang="en-GB" sz="2800">
                <a:solidFill>
                  <a:srgbClr val="FF0000"/>
                </a:solidFill>
              </a:rPr>
              <a:t>Safeguarding the natural habitat of wild animals.</a:t>
            </a:r>
          </a:p>
          <a:p>
            <a:pPr marL="514350" indent="-514350" algn="just">
              <a:buFont typeface="+mj-lt"/>
              <a:buAutoNum type="arabicPeriod"/>
            </a:pPr>
            <a:r>
              <a:rPr lang="en-GB" sz="2800">
                <a:solidFill>
                  <a:srgbClr val="FF0000"/>
                </a:solidFill>
              </a:rPr>
              <a:t>Maintenance of animals and birds in their protected areas.</a:t>
            </a:r>
          </a:p>
          <a:p>
            <a:pPr marL="514350" indent="-514350" algn="just">
              <a:buFont typeface="+mj-lt"/>
              <a:buAutoNum type="arabicPeriod"/>
            </a:pPr>
            <a:r>
              <a:rPr lang="en-GB" sz="2800">
                <a:solidFill>
                  <a:srgbClr val="FF0000"/>
                </a:solidFill>
              </a:rPr>
              <a:t>Protecting wildlife through legislation and Acts.</a:t>
            </a:r>
          </a:p>
          <a:p>
            <a:pPr marL="514350" indent="-514350" algn="just">
              <a:buFont typeface="+mj-lt"/>
              <a:buAutoNum type="arabicPeriod"/>
            </a:pPr>
            <a:r>
              <a:rPr lang="en-GB" sz="2800">
                <a:solidFill>
                  <a:srgbClr val="FF0000"/>
                </a:solidFill>
              </a:rPr>
              <a:t>Establishing biosphere reserves for plant and animals.</a:t>
            </a:r>
            <a:endParaRPr lang="en-US" sz="2800">
              <a:solidFill>
                <a:srgbClr val="FF0000"/>
              </a:solidFill>
            </a:endParaRPr>
          </a:p>
        </p:txBody>
      </p:sp>
    </p:spTree>
    <p:extLst>
      <p:ext uri="{BB962C8B-B14F-4D97-AF65-F5344CB8AC3E}">
        <p14:creationId xmlns:p14="http://schemas.microsoft.com/office/powerpoint/2010/main" val="1528603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9D2A11-4904-7849-BDCA-728E9AAE161B}"/>
              </a:ext>
            </a:extLst>
          </p:cNvPr>
          <p:cNvSpPr>
            <a:spLocks noGrp="1"/>
          </p:cNvSpPr>
          <p:nvPr>
            <p:ph type="title"/>
          </p:nvPr>
        </p:nvSpPr>
        <p:spPr>
          <a:xfrm>
            <a:off x="1141413" y="0"/>
            <a:ext cx="9905998" cy="1066800"/>
          </a:xfrm>
        </p:spPr>
        <p:txBody>
          <a:bodyPr/>
          <a:lstStyle/>
          <a:p>
            <a:pPr algn="ctr"/>
            <a:r>
              <a:rPr lang="en-GB" i="1">
                <a:solidFill>
                  <a:srgbClr val="FF0000"/>
                </a:solidFill>
              </a:rPr>
              <a:t>Established</a:t>
            </a:r>
            <a:r>
              <a:rPr lang="en-GB">
                <a:solidFill>
                  <a:srgbClr val="FF0000"/>
                </a:solidFill>
              </a:rPr>
              <a:t> </a:t>
            </a:r>
            <a:r>
              <a:rPr lang="en-GB" i="1">
                <a:solidFill>
                  <a:srgbClr val="FF0000"/>
                </a:solidFill>
              </a:rPr>
              <a:t>wildlife</a:t>
            </a:r>
            <a:r>
              <a:rPr lang="en-GB">
                <a:solidFill>
                  <a:srgbClr val="FF0000"/>
                </a:solidFill>
              </a:rPr>
              <a:t> </a:t>
            </a:r>
            <a:r>
              <a:rPr lang="en-GB" i="1">
                <a:solidFill>
                  <a:srgbClr val="FF0000"/>
                </a:solidFill>
              </a:rPr>
              <a:t>sancturies</a:t>
            </a:r>
            <a:r>
              <a:rPr lang="en-GB">
                <a:solidFill>
                  <a:srgbClr val="FF0000"/>
                </a:solidFill>
              </a:rPr>
              <a:t> </a:t>
            </a:r>
            <a:r>
              <a:rPr lang="en-GB" i="1">
                <a:solidFill>
                  <a:srgbClr val="FF0000"/>
                </a:solidFill>
              </a:rPr>
              <a:t>in</a:t>
            </a:r>
            <a:r>
              <a:rPr lang="en-GB">
                <a:solidFill>
                  <a:srgbClr val="FF0000"/>
                </a:solidFill>
              </a:rPr>
              <a:t> </a:t>
            </a:r>
            <a:r>
              <a:rPr lang="en-GB" i="1">
                <a:solidFill>
                  <a:srgbClr val="FF0000"/>
                </a:solidFill>
              </a:rPr>
              <a:t>India</a:t>
            </a:r>
            <a:r>
              <a:rPr lang="en-GB">
                <a:solidFill>
                  <a:srgbClr val="FF0000"/>
                </a:solidFill>
              </a:rPr>
              <a:t> </a:t>
            </a:r>
            <a:endParaRPr lang="en-US">
              <a:solidFill>
                <a:srgbClr val="FF0000"/>
              </a:solidFill>
            </a:endParaRPr>
          </a:p>
        </p:txBody>
      </p:sp>
      <p:sp>
        <p:nvSpPr>
          <p:cNvPr id="3" name="Content Placeholder 2">
            <a:extLst>
              <a:ext uri="{FF2B5EF4-FFF2-40B4-BE49-F238E27FC236}">
                <a16:creationId xmlns:a16="http://schemas.microsoft.com/office/drawing/2014/main" id="{7D5A6BBE-0638-9149-8D60-7598B79D22EE}"/>
              </a:ext>
            </a:extLst>
          </p:cNvPr>
          <p:cNvSpPr>
            <a:spLocks noGrp="1"/>
          </p:cNvSpPr>
          <p:nvPr>
            <p:ph sz="half" idx="1"/>
          </p:nvPr>
        </p:nvSpPr>
        <p:spPr>
          <a:xfrm>
            <a:off x="1141410" y="1261753"/>
            <a:ext cx="4878389" cy="5195455"/>
          </a:xfrm>
        </p:spPr>
        <p:txBody>
          <a:bodyPr>
            <a:noAutofit/>
          </a:bodyPr>
          <a:lstStyle/>
          <a:p>
            <a:pPr algn="just"/>
            <a:r>
              <a:rPr lang="en-GB" b="0" i="0">
                <a:solidFill>
                  <a:srgbClr val="202122"/>
                </a:solidFill>
                <a:effectLst/>
                <a:latin typeface="-apple-system"/>
              </a:rPr>
              <a:t>Wildlife sanctuaries of India are classified as </a:t>
            </a:r>
            <a:r>
              <a:rPr lang="en-GB" b="0" i="0" u="none" strike="noStrike">
                <a:solidFill>
                  <a:srgbClr val="6B4BA1"/>
                </a:solidFill>
                <a:effectLst/>
                <a:latin typeface="-apple-system"/>
                <a:hlinkClick r:id="rId2" tooltip="IUCN protected area categories"/>
              </a:rPr>
              <a:t>IUCN Category IV protected areas</a:t>
            </a:r>
            <a:r>
              <a:rPr lang="en-GB" b="0" i="0">
                <a:solidFill>
                  <a:srgbClr val="202122"/>
                </a:solidFill>
                <a:effectLst/>
                <a:latin typeface="-apple-system"/>
              </a:rPr>
              <a:t>. Between 1936 and 2016, 543 wildlife sanctuaries were established in the country that cover 118,918 km</a:t>
            </a:r>
            <a:r>
              <a:rPr lang="en-GB" b="0" i="0" baseline="30000">
                <a:solidFill>
                  <a:srgbClr val="202122"/>
                </a:solidFill>
                <a:effectLst/>
                <a:latin typeface="-apple-system"/>
              </a:rPr>
              <a:t>2</a:t>
            </a:r>
            <a:r>
              <a:rPr lang="en-GB" b="0" i="0">
                <a:solidFill>
                  <a:srgbClr val="202122"/>
                </a:solidFill>
                <a:effectLst/>
                <a:latin typeface="-apple-system"/>
              </a:rPr>
              <a:t> (45,914 sq mi) as of 2017.</a:t>
            </a:r>
            <a:r>
              <a:rPr lang="en-GB" b="0" i="0" baseline="30000">
                <a:solidFill>
                  <a:srgbClr val="6B4BA1"/>
                </a:solidFill>
                <a:effectLst/>
                <a:latin typeface="inherit"/>
              </a:rPr>
              <a:t> </a:t>
            </a:r>
            <a:r>
              <a:rPr lang="en-GB" b="0" i="0">
                <a:solidFill>
                  <a:srgbClr val="202122"/>
                </a:solidFill>
                <a:effectLst/>
                <a:latin typeface="-apple-system"/>
              </a:rPr>
              <a:t>Among these, the 50 tiger reserves are governed by </a:t>
            </a:r>
            <a:r>
              <a:rPr lang="en-GB" b="0" i="0" u="none" strike="noStrike">
                <a:solidFill>
                  <a:srgbClr val="6B4BA1"/>
                </a:solidFill>
                <a:effectLst/>
                <a:latin typeface="-apple-system"/>
                <a:hlinkClick r:id="rId3" tooltip="Project Tiger"/>
              </a:rPr>
              <a:t>Project Tiger</a:t>
            </a:r>
            <a:r>
              <a:rPr lang="en-GB" b="0" i="0">
                <a:solidFill>
                  <a:srgbClr val="202122"/>
                </a:solidFill>
                <a:effectLst/>
                <a:latin typeface="-apple-system"/>
              </a:rPr>
              <a:t>, and are of special significance for the conservation of the </a:t>
            </a:r>
            <a:r>
              <a:rPr lang="en-GB" b="0" i="0" u="none" strike="noStrike">
                <a:solidFill>
                  <a:srgbClr val="6B4BA1"/>
                </a:solidFill>
                <a:effectLst/>
                <a:latin typeface="-apple-system"/>
                <a:hlinkClick r:id="rId4" tooltip="Bengal tiger"/>
              </a:rPr>
              <a:t>Bengal tiger</a:t>
            </a:r>
            <a:r>
              <a:rPr lang="en-GB" b="0" i="0">
                <a:solidFill>
                  <a:srgbClr val="202122"/>
                </a:solidFill>
                <a:effectLst/>
                <a:latin typeface="-apple-system"/>
              </a:rPr>
              <a:t>.</a:t>
            </a:r>
            <a:endParaRPr lang="en-US"/>
          </a:p>
        </p:txBody>
      </p:sp>
      <p:pic>
        <p:nvPicPr>
          <p:cNvPr id="6" name="Picture 6">
            <a:extLst>
              <a:ext uri="{FF2B5EF4-FFF2-40B4-BE49-F238E27FC236}">
                <a16:creationId xmlns:a16="http://schemas.microsoft.com/office/drawing/2014/main" id="{3DD88B85-87C9-4D4C-A816-3A0107E88DE0}"/>
              </a:ext>
            </a:extLst>
          </p:cNvPr>
          <p:cNvPicPr>
            <a:picLocks noGrp="1" noChangeAspect="1"/>
          </p:cNvPicPr>
          <p:nvPr>
            <p:ph sz="half" idx="2"/>
          </p:nvPr>
        </p:nvPicPr>
        <p:blipFill>
          <a:blip r:embed="rId5"/>
          <a:stretch>
            <a:fillRect/>
          </a:stretch>
        </p:blipFill>
        <p:spPr>
          <a:xfrm>
            <a:off x="6345877" y="1261753"/>
            <a:ext cx="4701534" cy="4972792"/>
          </a:xfrm>
        </p:spPr>
      </p:pic>
    </p:spTree>
    <p:extLst>
      <p:ext uri="{BB962C8B-B14F-4D97-AF65-F5344CB8AC3E}">
        <p14:creationId xmlns:p14="http://schemas.microsoft.com/office/powerpoint/2010/main" val="3115524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8B91E-99D0-8A48-9931-8DEFE8368BFF}"/>
              </a:ext>
            </a:extLst>
          </p:cNvPr>
          <p:cNvSpPr>
            <a:spLocks noGrp="1"/>
          </p:cNvSpPr>
          <p:nvPr>
            <p:ph idx="1"/>
          </p:nvPr>
        </p:nvSpPr>
        <p:spPr>
          <a:xfrm>
            <a:off x="1484417" y="723653"/>
            <a:ext cx="8925048" cy="4824350"/>
          </a:xfrm>
        </p:spPr>
        <p:txBody>
          <a:bodyPr>
            <a:normAutofit/>
          </a:bodyPr>
          <a:lstStyle/>
          <a:p>
            <a:pPr marL="0" indent="0" algn="just" fontAlgn="base">
              <a:buNone/>
            </a:pPr>
            <a:r>
              <a:rPr lang="en-GB" sz="2800" b="1" i="1">
                <a:solidFill>
                  <a:schemeClr val="accent3"/>
                </a:solidFill>
                <a:effectLst/>
                <a:latin typeface="Verdana" panose="020B0604030504040204" pitchFamily="34" charset="0"/>
              </a:rPr>
              <a:t>25 Best Wildlife Sanctuaries In India.      </a:t>
            </a:r>
          </a:p>
          <a:p>
            <a:pPr algn="just" fontAlgn="base"/>
            <a:r>
              <a:rPr lang="en-GB" sz="2800" b="0" i="0">
                <a:solidFill>
                  <a:srgbClr val="000000"/>
                </a:solidFill>
                <a:effectLst/>
                <a:latin typeface="Verdana" panose="020B0604030504040204" pitchFamily="34" charset="0"/>
              </a:rPr>
              <a:t>Look at all these wildlife sanctuaries of India sheltering rare and exotic species of plants, animals, and birds and take your pick. Out of the 543 sanctuaries here, these are the most favorite of wildlife enthusiasts and nature fanatics who understand the true importance of wildlife sanctuaries.</a:t>
            </a:r>
          </a:p>
        </p:txBody>
      </p:sp>
    </p:spTree>
    <p:extLst>
      <p:ext uri="{BB962C8B-B14F-4D97-AF65-F5344CB8AC3E}">
        <p14:creationId xmlns:p14="http://schemas.microsoft.com/office/powerpoint/2010/main" val="675078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B6924-BDCB-DE41-8D0A-35AA85939CCD}"/>
              </a:ext>
            </a:extLst>
          </p:cNvPr>
          <p:cNvSpPr>
            <a:spLocks noGrp="1"/>
          </p:cNvSpPr>
          <p:nvPr>
            <p:ph idx="1"/>
          </p:nvPr>
        </p:nvSpPr>
        <p:spPr>
          <a:xfrm>
            <a:off x="1917546" y="0"/>
            <a:ext cx="8765122" cy="6858000"/>
          </a:xfrm>
        </p:spPr>
        <p:txBody>
          <a:bodyPr>
            <a:normAutofit fontScale="92500"/>
          </a:bodyPr>
          <a:lstStyle/>
          <a:p>
            <a:pPr algn="just" fontAlgn="base"/>
            <a:r>
              <a:rPr lang="en-GB" b="1" i="0">
                <a:solidFill>
                  <a:srgbClr val="000000"/>
                </a:solidFill>
                <a:effectLst/>
                <a:latin typeface="Verdana" panose="020B0604030504040204" pitchFamily="34" charset="0"/>
              </a:rPr>
              <a:t>Bhadra Wildlife Sanctuary, Karnataka</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Tadoba Andhari Tiger Reserve, Maharashtra</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Chinnar Wildlife Sanctuary, Kerala</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Dandeli Wildlife Sanctuary, Karnataka</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Bhagwan Mahavir Wildlife Sanctuary, Goa</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Interview Island Wildlife Sanctuary, Andaman</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Kutch Desert Wildlife Sanctuary, Gujarat</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Karakoram Wildlife Sanctuary, Jammu And Kashmir</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Indian Wild Ass Sanctuary, Gujarat</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Dibang Wildlife Sanctuary, Arunachal Pradesh</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Rollapadu Wildlife Sanctuary, Andhra Pradesh</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Grizzled Squirrel Wildlife Sanctuary, Tamil Nadu</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Eaglenest Wildlife Sanctuary, Arunachal Pradesh</a:t>
            </a:r>
            <a:endParaRPr lang="en-GB" b="0" i="0">
              <a:solidFill>
                <a:srgbClr val="000000"/>
              </a:solidFill>
              <a:effectLst/>
              <a:latin typeface="Verdana" panose="020B0604030504040204" pitchFamily="34" charset="0"/>
            </a:endParaRPr>
          </a:p>
          <a:p>
            <a:pPr algn="just"/>
            <a:endParaRPr lang="en-US"/>
          </a:p>
        </p:txBody>
      </p:sp>
    </p:spTree>
    <p:extLst>
      <p:ext uri="{BB962C8B-B14F-4D97-AF65-F5344CB8AC3E}">
        <p14:creationId xmlns:p14="http://schemas.microsoft.com/office/powerpoint/2010/main" val="1773000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0D9EA-C0F4-054B-BDCF-EED8833F8B16}"/>
              </a:ext>
            </a:extLst>
          </p:cNvPr>
          <p:cNvSpPr>
            <a:spLocks noGrp="1"/>
          </p:cNvSpPr>
          <p:nvPr>
            <p:ph idx="1"/>
          </p:nvPr>
        </p:nvSpPr>
        <p:spPr>
          <a:xfrm>
            <a:off x="1490776" y="0"/>
            <a:ext cx="8955799" cy="6858000"/>
          </a:xfrm>
        </p:spPr>
        <p:txBody>
          <a:bodyPr/>
          <a:lstStyle/>
          <a:p>
            <a:pPr algn="just" fontAlgn="base"/>
            <a:r>
              <a:rPr lang="en-GB" b="1" i="0">
                <a:solidFill>
                  <a:srgbClr val="000000"/>
                </a:solidFill>
                <a:effectLst/>
                <a:latin typeface="Verdana" panose="020B0604030504040204" pitchFamily="34" charset="0"/>
              </a:rPr>
              <a:t>Koyna Wildlife Sanctuary, Maharashtra</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Tamor Pingla Wildlife Sanctuary, Chhattisgarh</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Senchal Wildlife Sanctuary, West Bengal</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Periyar Wildlife Sanctuary, Kerala</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Govind Wildlife Sanctuary, Uttarakhand</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Chilka Wildlife Sanctuary, Odisha</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Nauradehi Wildlife Sanctuary, Madhya Pradesh</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Manas Wildlife Sanctuary, Assam</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Mundanthurai Wildlife Sanctuary, Tamil Nadu</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Indira Gandhi Wildlife Sanctuary, Tamil Nadu</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Landfall Island Wildlife Sanctuary, Andaman</a:t>
            </a:r>
            <a:endParaRPr lang="en-GB" b="0" i="0">
              <a:solidFill>
                <a:srgbClr val="000000"/>
              </a:solidFill>
              <a:effectLst/>
              <a:latin typeface="Verdana" panose="020B0604030504040204" pitchFamily="34" charset="0"/>
            </a:endParaRPr>
          </a:p>
          <a:p>
            <a:pPr algn="just" fontAlgn="base"/>
            <a:r>
              <a:rPr lang="en-GB" b="1" i="0">
                <a:solidFill>
                  <a:srgbClr val="000000"/>
                </a:solidFill>
                <a:effectLst/>
                <a:latin typeface="Verdana" panose="020B0604030504040204" pitchFamily="34" charset="0"/>
              </a:rPr>
              <a:t>Eturnagaram Wildlife Sanctuary, Telangana</a:t>
            </a:r>
            <a:endParaRPr lang="en-GB" b="0" i="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191599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5434A4B-5AA9-0B4D-A178-75533928CA7C}"/>
              </a:ext>
            </a:extLst>
          </p:cNvPr>
          <p:cNvPicPr>
            <a:picLocks noGrp="1" noChangeAspect="1"/>
          </p:cNvPicPr>
          <p:nvPr>
            <p:ph idx="1"/>
          </p:nvPr>
        </p:nvPicPr>
        <p:blipFill>
          <a:blip r:embed="rId2"/>
          <a:stretch>
            <a:fillRect/>
          </a:stretch>
        </p:blipFill>
        <p:spPr>
          <a:xfrm>
            <a:off x="3470861" y="0"/>
            <a:ext cx="5849470" cy="6858000"/>
          </a:xfrm>
        </p:spPr>
      </p:pic>
    </p:spTree>
    <p:extLst>
      <p:ext uri="{BB962C8B-B14F-4D97-AF65-F5344CB8AC3E}">
        <p14:creationId xmlns:p14="http://schemas.microsoft.com/office/powerpoint/2010/main" val="2372399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5E8A-FC29-5546-92FF-72A030CB4E90}"/>
              </a:ext>
            </a:extLst>
          </p:cNvPr>
          <p:cNvSpPr>
            <a:spLocks noGrp="1"/>
          </p:cNvSpPr>
          <p:nvPr>
            <p:ph type="title"/>
          </p:nvPr>
        </p:nvSpPr>
        <p:spPr>
          <a:xfrm>
            <a:off x="1141413" y="618518"/>
            <a:ext cx="9905998" cy="5560362"/>
          </a:xfrm>
        </p:spPr>
        <p:txBody>
          <a:bodyPr/>
          <a:lstStyle/>
          <a:p>
            <a:endParaRPr lang="en-US"/>
          </a:p>
        </p:txBody>
      </p:sp>
      <p:sp>
        <p:nvSpPr>
          <p:cNvPr id="4" name="Flowchart: Punched Tape 3">
            <a:extLst>
              <a:ext uri="{FF2B5EF4-FFF2-40B4-BE49-F238E27FC236}">
                <a16:creationId xmlns:a16="http://schemas.microsoft.com/office/drawing/2014/main" id="{46956B59-3E0C-624A-8787-71919186E549}"/>
              </a:ext>
            </a:extLst>
          </p:cNvPr>
          <p:cNvSpPr/>
          <p:nvPr/>
        </p:nvSpPr>
        <p:spPr>
          <a:xfrm>
            <a:off x="2170956" y="1413293"/>
            <a:ext cx="8145732" cy="3970811"/>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6000" b="1" i="1">
                <a:solidFill>
                  <a:schemeClr val="bg2"/>
                </a:solidFill>
              </a:rPr>
              <a:t>THANK YOU</a:t>
            </a:r>
            <a:endParaRPr lang="en-US" sz="6000" b="1" i="1">
              <a:solidFill>
                <a:schemeClr val="bg2"/>
              </a:solidFill>
            </a:endParaRPr>
          </a:p>
        </p:txBody>
      </p:sp>
    </p:spTree>
    <p:extLst>
      <p:ext uri="{BB962C8B-B14F-4D97-AF65-F5344CB8AC3E}">
        <p14:creationId xmlns:p14="http://schemas.microsoft.com/office/powerpoint/2010/main" val="188215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CD498-3B34-C741-A59A-23CB5D436E10}"/>
              </a:ext>
            </a:extLst>
          </p:cNvPr>
          <p:cNvSpPr>
            <a:spLocks noGrp="1"/>
          </p:cNvSpPr>
          <p:nvPr>
            <p:ph idx="1"/>
          </p:nvPr>
        </p:nvSpPr>
        <p:spPr>
          <a:xfrm>
            <a:off x="1444389" y="306160"/>
            <a:ext cx="9076406" cy="6076827"/>
          </a:xfrm>
        </p:spPr>
        <p:txBody>
          <a:bodyPr>
            <a:normAutofit/>
          </a:bodyPr>
          <a:lstStyle/>
          <a:p>
            <a:pPr algn="just"/>
            <a:r>
              <a:rPr lang="en-GB" sz="2800" b="0" i="0">
                <a:solidFill>
                  <a:srgbClr val="393939"/>
                </a:solidFill>
                <a:effectLst/>
                <a:latin typeface="-apple-system"/>
              </a:rPr>
              <a:t>Temperature is the major factor in Himalayas and other hilly regions with an elevation of more than 900 metres.</a:t>
            </a:r>
          </a:p>
          <a:p>
            <a:pPr algn="just"/>
            <a:r>
              <a:rPr lang="en-GB" sz="2800" b="0" i="0">
                <a:solidFill>
                  <a:srgbClr val="393939"/>
                </a:solidFill>
                <a:effectLst/>
                <a:latin typeface="-apple-system"/>
              </a:rPr>
              <a:t>As the temperature falls with altitude in the Himalayan region the vegetal cover changes with altitude from </a:t>
            </a:r>
            <a:r>
              <a:rPr lang="en-GB" sz="2800" b="1" i="0">
                <a:solidFill>
                  <a:srgbClr val="393939"/>
                </a:solidFill>
                <a:effectLst/>
                <a:latin typeface="-apple-system"/>
              </a:rPr>
              <a:t>tropical to sub-tropical, temperate and finally alpine.</a:t>
            </a:r>
            <a:endParaRPr lang="en-GB" sz="2800" b="0" i="0">
              <a:solidFill>
                <a:srgbClr val="393939"/>
              </a:solidFill>
              <a:effectLst/>
              <a:latin typeface="-apple-system"/>
            </a:endParaRPr>
          </a:p>
          <a:p>
            <a:pPr algn="just"/>
            <a:r>
              <a:rPr lang="en-GB" sz="2800" b="0" i="0">
                <a:solidFill>
                  <a:srgbClr val="393939"/>
                </a:solidFill>
                <a:effectLst/>
                <a:latin typeface="-apple-system"/>
              </a:rPr>
              <a:t>Soil is an equally determining factor in few regions. </a:t>
            </a:r>
            <a:r>
              <a:rPr lang="en-GB" sz="2800" b="1" i="0">
                <a:solidFill>
                  <a:srgbClr val="393939"/>
                </a:solidFill>
                <a:effectLst/>
                <a:latin typeface="-apple-system"/>
              </a:rPr>
              <a:t>Mangrove forests, swamp forests</a:t>
            </a:r>
            <a:r>
              <a:rPr lang="en-GB" sz="2800" b="0" i="0">
                <a:solidFill>
                  <a:srgbClr val="393939"/>
                </a:solidFill>
                <a:effectLst/>
                <a:latin typeface="-apple-system"/>
              </a:rPr>
              <a:t> are some of the examples where soil is the major factor.</a:t>
            </a:r>
          </a:p>
          <a:p>
            <a:pPr algn="just"/>
            <a:r>
              <a:rPr lang="en-GB" sz="2800" b="0" i="0">
                <a:solidFill>
                  <a:srgbClr val="393939"/>
                </a:solidFill>
                <a:effectLst/>
                <a:latin typeface="-apple-system"/>
              </a:rPr>
              <a:t>Topography is responsible for certain minor types e.g. </a:t>
            </a:r>
            <a:r>
              <a:rPr lang="en-GB" sz="2800" b="1" i="0">
                <a:solidFill>
                  <a:srgbClr val="393939"/>
                </a:solidFill>
                <a:effectLst/>
                <a:latin typeface="-apple-system"/>
              </a:rPr>
              <a:t>alpine flora, tidal forests, etc..</a:t>
            </a:r>
            <a:endParaRPr lang="en-GB" sz="2800" b="0" i="0">
              <a:solidFill>
                <a:srgbClr val="393939"/>
              </a:solidFill>
              <a:effectLst/>
              <a:latin typeface="-apple-system"/>
            </a:endParaRPr>
          </a:p>
        </p:txBody>
      </p:sp>
    </p:spTree>
    <p:extLst>
      <p:ext uri="{BB962C8B-B14F-4D97-AF65-F5344CB8AC3E}">
        <p14:creationId xmlns:p14="http://schemas.microsoft.com/office/powerpoint/2010/main" val="180202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A0633C0-1944-FD41-A290-BC1025DA4B38}"/>
              </a:ext>
            </a:extLst>
          </p:cNvPr>
          <p:cNvPicPr>
            <a:picLocks noGrp="1" noChangeAspect="1"/>
          </p:cNvPicPr>
          <p:nvPr>
            <p:ph idx="1"/>
          </p:nvPr>
        </p:nvPicPr>
        <p:blipFill>
          <a:blip r:embed="rId2"/>
          <a:stretch>
            <a:fillRect/>
          </a:stretch>
        </p:blipFill>
        <p:spPr>
          <a:xfrm>
            <a:off x="759526" y="0"/>
            <a:ext cx="10672948" cy="6858000"/>
          </a:xfrm>
        </p:spPr>
      </p:pic>
    </p:spTree>
    <p:extLst>
      <p:ext uri="{BB962C8B-B14F-4D97-AF65-F5344CB8AC3E}">
        <p14:creationId xmlns:p14="http://schemas.microsoft.com/office/powerpoint/2010/main" val="285624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BE35-F538-504A-ABFE-BDD46870CE9F}"/>
              </a:ext>
            </a:extLst>
          </p:cNvPr>
          <p:cNvSpPr>
            <a:spLocks noGrp="1"/>
          </p:cNvSpPr>
          <p:nvPr>
            <p:ph type="title"/>
          </p:nvPr>
        </p:nvSpPr>
        <p:spPr>
          <a:xfrm>
            <a:off x="1141413" y="1"/>
            <a:ext cx="9905998" cy="649432"/>
          </a:xfrm>
        </p:spPr>
        <p:txBody>
          <a:bodyPr/>
          <a:lstStyle/>
          <a:p>
            <a:pPr algn="ctr"/>
            <a:r>
              <a:rPr lang="en-GB" i="1">
                <a:solidFill>
                  <a:srgbClr val="FF0000"/>
                </a:solidFill>
              </a:rPr>
              <a:t>Types of natural vegetation in india</a:t>
            </a:r>
            <a:endParaRPr lang="en-US" i="1">
              <a:solidFill>
                <a:srgbClr val="FF0000"/>
              </a:solidFill>
            </a:endParaRPr>
          </a:p>
        </p:txBody>
      </p:sp>
      <p:pic>
        <p:nvPicPr>
          <p:cNvPr id="4" name="Picture 4">
            <a:extLst>
              <a:ext uri="{FF2B5EF4-FFF2-40B4-BE49-F238E27FC236}">
                <a16:creationId xmlns:a16="http://schemas.microsoft.com/office/drawing/2014/main" id="{A1624D74-EAAE-6742-BA1C-154A52201B96}"/>
              </a:ext>
            </a:extLst>
          </p:cNvPr>
          <p:cNvPicPr>
            <a:picLocks noGrp="1" noChangeAspect="1"/>
          </p:cNvPicPr>
          <p:nvPr>
            <p:ph idx="1"/>
          </p:nvPr>
        </p:nvPicPr>
        <p:blipFill>
          <a:blip r:embed="rId2"/>
          <a:stretch>
            <a:fillRect/>
          </a:stretch>
        </p:blipFill>
        <p:spPr>
          <a:xfrm>
            <a:off x="3394782" y="649435"/>
            <a:ext cx="5402436" cy="6208565"/>
          </a:xfrm>
        </p:spPr>
      </p:pic>
    </p:spTree>
    <p:extLst>
      <p:ext uri="{BB962C8B-B14F-4D97-AF65-F5344CB8AC3E}">
        <p14:creationId xmlns:p14="http://schemas.microsoft.com/office/powerpoint/2010/main" val="398039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2A98B92-E6B6-ED48-9228-BC05128F2E06}"/>
              </a:ext>
            </a:extLst>
          </p:cNvPr>
          <p:cNvPicPr>
            <a:picLocks noGrp="1" noChangeAspect="1"/>
          </p:cNvPicPr>
          <p:nvPr>
            <p:ph idx="1"/>
          </p:nvPr>
        </p:nvPicPr>
        <p:blipFill>
          <a:blip r:embed="rId2"/>
          <a:stretch>
            <a:fillRect/>
          </a:stretch>
        </p:blipFill>
        <p:spPr>
          <a:xfrm>
            <a:off x="2065976" y="0"/>
            <a:ext cx="8060047" cy="6858000"/>
          </a:xfrm>
        </p:spPr>
      </p:pic>
    </p:spTree>
    <p:extLst>
      <p:ext uri="{BB962C8B-B14F-4D97-AF65-F5344CB8AC3E}">
        <p14:creationId xmlns:p14="http://schemas.microsoft.com/office/powerpoint/2010/main" val="35082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5F98-6E11-974B-A8FB-607632A051F7}"/>
              </a:ext>
            </a:extLst>
          </p:cNvPr>
          <p:cNvSpPr>
            <a:spLocks noGrp="1"/>
          </p:cNvSpPr>
          <p:nvPr>
            <p:ph type="title"/>
          </p:nvPr>
        </p:nvSpPr>
        <p:spPr>
          <a:xfrm>
            <a:off x="1549626" y="1"/>
            <a:ext cx="9905998" cy="1447304"/>
          </a:xfrm>
        </p:spPr>
        <p:txBody>
          <a:bodyPr>
            <a:normAutofit fontScale="90000"/>
          </a:bodyPr>
          <a:lstStyle/>
          <a:p>
            <a:pPr algn="ctr"/>
            <a:r>
              <a:rPr lang="en-GB" i="1" u="sng">
                <a:solidFill>
                  <a:srgbClr val="FF0000"/>
                </a:solidFill>
              </a:rPr>
              <a:t>Moist tropical forests</a:t>
            </a:r>
            <a:br>
              <a:rPr lang="en-GB" i="1" u="sng">
                <a:solidFill>
                  <a:srgbClr val="FF0000"/>
                </a:solidFill>
              </a:rPr>
            </a:br>
            <a:r>
              <a:rPr lang="en-GB" i="1">
                <a:solidFill>
                  <a:schemeClr val="accent4">
                    <a:lumMod val="75000"/>
                  </a:schemeClr>
                </a:solidFill>
              </a:rPr>
              <a:t>Tropical Wet Evergreen Forests or Rain Forests</a:t>
            </a:r>
            <a:br>
              <a:rPr lang="en-GB" i="1">
                <a:solidFill>
                  <a:schemeClr val="accent4">
                    <a:lumMod val="75000"/>
                  </a:schemeClr>
                </a:solidFill>
              </a:rPr>
            </a:br>
            <a:endParaRPr lang="en-US" i="1">
              <a:solidFill>
                <a:schemeClr val="accent4">
                  <a:lumMod val="75000"/>
                </a:schemeClr>
              </a:solidFill>
            </a:endParaRPr>
          </a:p>
        </p:txBody>
      </p:sp>
      <p:sp>
        <p:nvSpPr>
          <p:cNvPr id="3" name="Content Placeholder 2">
            <a:extLst>
              <a:ext uri="{FF2B5EF4-FFF2-40B4-BE49-F238E27FC236}">
                <a16:creationId xmlns:a16="http://schemas.microsoft.com/office/drawing/2014/main" id="{ECA28D33-D7AD-A340-A357-B4E877C81214}"/>
              </a:ext>
            </a:extLst>
          </p:cNvPr>
          <p:cNvSpPr>
            <a:spLocks noGrp="1"/>
          </p:cNvSpPr>
          <p:nvPr>
            <p:ph idx="1"/>
          </p:nvPr>
        </p:nvSpPr>
        <p:spPr>
          <a:xfrm>
            <a:off x="1520822" y="1113312"/>
            <a:ext cx="9905999" cy="5484915"/>
          </a:xfrm>
        </p:spPr>
        <p:txBody>
          <a:bodyPr>
            <a:normAutofit fontScale="70000" lnSpcReduction="20000"/>
          </a:bodyPr>
          <a:lstStyle/>
          <a:p>
            <a:pPr marL="0" indent="0" algn="just">
              <a:buNone/>
            </a:pPr>
            <a:r>
              <a:rPr lang="en-GB" sz="3400" i="1">
                <a:solidFill>
                  <a:srgbClr val="FF0000"/>
                </a:solidFill>
              </a:rPr>
              <a:t>Climatic Conditions</a:t>
            </a:r>
            <a:r>
              <a:rPr lang="en-GB">
                <a:solidFill>
                  <a:schemeClr val="bg2"/>
                </a:solidFill>
              </a:rPr>
              <a:t>:</a:t>
            </a:r>
          </a:p>
          <a:p>
            <a:pPr algn="just"/>
            <a:r>
              <a:rPr lang="en-GB">
                <a:solidFill>
                  <a:schemeClr val="bg2"/>
                </a:solidFill>
              </a:rPr>
              <a:t>Annual rainfall exceeds 250 cm</a:t>
            </a:r>
          </a:p>
          <a:p>
            <a:pPr algn="just"/>
            <a:r>
              <a:rPr lang="en-GB">
                <a:solidFill>
                  <a:schemeClr val="bg2"/>
                </a:solidFill>
              </a:rPr>
              <a:t>The annual temperature is about 25°-27°C</a:t>
            </a:r>
          </a:p>
          <a:p>
            <a:pPr algn="just"/>
            <a:r>
              <a:rPr lang="en-GB">
                <a:solidFill>
                  <a:schemeClr val="bg2"/>
                </a:solidFill>
              </a:rPr>
              <a:t>The average annual humidity exceeds 77 percent and</a:t>
            </a:r>
          </a:p>
          <a:p>
            <a:pPr algn="just"/>
            <a:r>
              <a:rPr lang="en-GB">
                <a:solidFill>
                  <a:schemeClr val="bg2"/>
                </a:solidFill>
              </a:rPr>
              <a:t>The dry season is distinctly short.</a:t>
            </a:r>
          </a:p>
          <a:p>
            <a:pPr marL="0" indent="0" algn="just">
              <a:buNone/>
            </a:pPr>
            <a:r>
              <a:rPr lang="en-GB" sz="3400" i="1">
                <a:solidFill>
                  <a:srgbClr val="FF0000"/>
                </a:solidFill>
              </a:rPr>
              <a:t>Characteristics</a:t>
            </a:r>
            <a:r>
              <a:rPr lang="en-GB">
                <a:solidFill>
                  <a:schemeClr val="bg2"/>
                </a:solidFill>
              </a:rPr>
              <a:t>:</a:t>
            </a:r>
          </a:p>
          <a:p>
            <a:pPr marL="0" indent="0" algn="just">
              <a:buNone/>
            </a:pPr>
            <a:r>
              <a:rPr lang="en-GB">
                <a:solidFill>
                  <a:schemeClr val="bg2"/>
                </a:solidFill>
              </a:rPr>
              <a:t>• Evergreen: Due to high heat and high humidity, the trees of these forests do not shed their leaves together.</a:t>
            </a:r>
          </a:p>
          <a:p>
            <a:pPr marL="0" indent="0" algn="just">
              <a:buNone/>
            </a:pPr>
            <a:r>
              <a:rPr lang="en-GB">
                <a:solidFill>
                  <a:schemeClr val="bg2"/>
                </a:solidFill>
              </a:rPr>
              <a:t>• Mesosphytic: Plants adopted to neither too dry nor too wet type climate.</a:t>
            </a:r>
          </a:p>
          <a:p>
            <a:pPr algn="just"/>
            <a:r>
              <a:rPr lang="en-GB" b="0" i="0">
                <a:solidFill>
                  <a:schemeClr val="bg2"/>
                </a:solidFill>
                <a:effectLst/>
                <a:latin typeface="-apple-system"/>
              </a:rPr>
              <a:t>Lofty: The trees often reach 45 – 60 metres in height.</a:t>
            </a:r>
          </a:p>
          <a:p>
            <a:pPr algn="just"/>
            <a:r>
              <a:rPr lang="en-GB" b="0" i="0">
                <a:solidFill>
                  <a:schemeClr val="bg2"/>
                </a:solidFill>
                <a:effectLst/>
                <a:latin typeface="-apple-system"/>
              </a:rPr>
              <a:t>Thick Canopy: From the air, the tropical rain forest appears like a thick canopy of foliage, broken only where it is crossed by large rivers or cleared for cultivation.</a:t>
            </a:r>
          </a:p>
          <a:p>
            <a:pPr algn="just"/>
            <a:r>
              <a:rPr lang="en-GB" b="0" i="0">
                <a:solidFill>
                  <a:schemeClr val="bg2"/>
                </a:solidFill>
                <a:effectLst/>
                <a:latin typeface="-apple-system"/>
              </a:rPr>
              <a:t>All plants struggle upwards (most </a:t>
            </a:r>
            <a:r>
              <a:rPr lang="en-GB" b="1" i="0">
                <a:solidFill>
                  <a:schemeClr val="bg2"/>
                </a:solidFill>
                <a:effectLst/>
                <a:latin typeface="-apple-system"/>
              </a:rPr>
              <a:t>ephiphytes</a:t>
            </a:r>
            <a:r>
              <a:rPr lang="en-GB" b="0" i="0">
                <a:solidFill>
                  <a:schemeClr val="bg2"/>
                </a:solidFill>
                <a:effectLst/>
                <a:latin typeface="-apple-system"/>
              </a:rPr>
              <a:t>) for sunlight resulting in a peculiar layer arrangement. The entire morphology looks like a green carpet when viewed from above.</a:t>
            </a:r>
          </a:p>
          <a:p>
            <a:pPr marL="0" indent="0" algn="just">
              <a:buNone/>
            </a:pPr>
            <a:endParaRPr lang="en-US">
              <a:solidFill>
                <a:schemeClr val="bg2"/>
              </a:solidFill>
            </a:endParaRPr>
          </a:p>
        </p:txBody>
      </p:sp>
    </p:spTree>
    <p:extLst>
      <p:ext uri="{BB962C8B-B14F-4D97-AF65-F5344CB8AC3E}">
        <p14:creationId xmlns:p14="http://schemas.microsoft.com/office/powerpoint/2010/main" val="53006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DFAE9-415D-D34C-8AF1-CA6A2C107020}"/>
              </a:ext>
            </a:extLst>
          </p:cNvPr>
          <p:cNvSpPr>
            <a:spLocks noGrp="1"/>
          </p:cNvSpPr>
          <p:nvPr>
            <p:ph idx="1"/>
          </p:nvPr>
        </p:nvSpPr>
        <p:spPr>
          <a:xfrm>
            <a:off x="1141412" y="296882"/>
            <a:ext cx="9905999" cy="6561117"/>
          </a:xfrm>
        </p:spPr>
        <p:txBody>
          <a:bodyPr>
            <a:normAutofit fontScale="92500" lnSpcReduction="10000"/>
          </a:bodyPr>
          <a:lstStyle/>
          <a:p>
            <a:pPr algn="just"/>
            <a:r>
              <a:rPr lang="en-GB" b="0" i="0">
                <a:solidFill>
                  <a:schemeClr val="bg1"/>
                </a:solidFill>
                <a:effectLst/>
                <a:latin typeface="-apple-system"/>
              </a:rPr>
              <a:t>Less undergrowth: The sun light cannot reach the ground due to thick canopy. The undergrowth is formed mainly of bamboos, ferns, climbers, orchids, etc.</a:t>
            </a:r>
          </a:p>
          <a:p>
            <a:pPr marL="0" indent="0" algn="just">
              <a:buNone/>
            </a:pPr>
            <a:r>
              <a:rPr lang="en-GB" sz="2600" b="1" i="1">
                <a:solidFill>
                  <a:srgbClr val="FF0000"/>
                </a:solidFill>
                <a:effectLst/>
                <a:latin typeface="-apple-system"/>
              </a:rPr>
              <a:t>Distribution</a:t>
            </a:r>
          </a:p>
          <a:p>
            <a:pPr algn="just"/>
            <a:r>
              <a:rPr lang="en-GB" b="0" i="0">
                <a:solidFill>
                  <a:schemeClr val="bg1"/>
                </a:solidFill>
                <a:effectLst/>
                <a:latin typeface="-apple-system"/>
              </a:rPr>
              <a:t>Western side of the Western Ghats (500 to 1370 metres above sea level).</a:t>
            </a:r>
          </a:p>
          <a:p>
            <a:pPr algn="just"/>
            <a:r>
              <a:rPr lang="en-GB" b="0" i="0">
                <a:solidFill>
                  <a:schemeClr val="bg1"/>
                </a:solidFill>
                <a:effectLst/>
                <a:latin typeface="-apple-system"/>
              </a:rPr>
              <a:t>Some regions in the Purvanchal hills.</a:t>
            </a:r>
          </a:p>
          <a:p>
            <a:pPr algn="just"/>
            <a:r>
              <a:rPr lang="en-GB" b="0" i="0">
                <a:solidFill>
                  <a:schemeClr val="bg1"/>
                </a:solidFill>
                <a:effectLst/>
                <a:latin typeface="-apple-system"/>
              </a:rPr>
              <a:t>In the Andaman and Nicobar Islands.</a:t>
            </a:r>
          </a:p>
          <a:p>
            <a:pPr marL="0" indent="0" algn="just">
              <a:buNone/>
            </a:pPr>
            <a:r>
              <a:rPr lang="en-GB" sz="2600" b="1" i="1">
                <a:solidFill>
                  <a:srgbClr val="FF0000"/>
                </a:solidFill>
                <a:effectLst/>
                <a:latin typeface="-apple-system"/>
              </a:rPr>
              <a:t>Timber</a:t>
            </a:r>
          </a:p>
          <a:p>
            <a:pPr algn="just"/>
            <a:r>
              <a:rPr lang="en-GB" b="0" i="0">
                <a:solidFill>
                  <a:schemeClr val="bg1"/>
                </a:solidFill>
                <a:effectLst/>
                <a:latin typeface="-apple-system"/>
              </a:rPr>
              <a:t>Hardwood: The timber of these forests is fine-grained, hard and durable.</a:t>
            </a:r>
          </a:p>
          <a:p>
            <a:pPr algn="just"/>
            <a:r>
              <a:rPr lang="en-GB" b="0" i="0">
                <a:solidFill>
                  <a:schemeClr val="bg1"/>
                </a:solidFill>
                <a:effectLst/>
                <a:latin typeface="-apple-system"/>
              </a:rPr>
              <a:t>It has high commercial value but it is highly challenging to exploit due </a:t>
            </a:r>
            <a:r>
              <a:rPr lang="en-GB" b="1" i="0">
                <a:solidFill>
                  <a:schemeClr val="bg1"/>
                </a:solidFill>
                <a:effectLst/>
                <a:latin typeface="-apple-system"/>
              </a:rPr>
              <a:t>to dense undergrowth, absence of pure stands and lack of transport facilities </a:t>
            </a:r>
            <a:r>
              <a:rPr lang="en-GB" b="0" i="0">
                <a:solidFill>
                  <a:schemeClr val="bg1"/>
                </a:solidFill>
                <a:effectLst/>
                <a:latin typeface="-apple-system"/>
              </a:rPr>
              <a:t>[Read previous posts on Climatic regions to understand how lumbering industry works in Equatorial Rainforests (hardwood) and Taiga Climatic (softwood) conditions].</a:t>
            </a:r>
          </a:p>
          <a:p>
            <a:pPr algn="just"/>
            <a:r>
              <a:rPr lang="en-GB" b="0" i="0">
                <a:solidFill>
                  <a:schemeClr val="bg1"/>
                </a:solidFill>
                <a:effectLst/>
                <a:latin typeface="-apple-system"/>
              </a:rPr>
              <a:t>The important species of these forests are </a:t>
            </a:r>
            <a:r>
              <a:rPr lang="en-GB" b="1" i="0">
                <a:solidFill>
                  <a:schemeClr val="bg1"/>
                </a:solidFill>
                <a:effectLst/>
                <a:latin typeface="-apple-system"/>
              </a:rPr>
              <a:t>mahogany, mesua, white cedar, jamun, canes, bamboo </a:t>
            </a:r>
            <a:r>
              <a:rPr lang="en-GB" b="0" i="0">
                <a:solidFill>
                  <a:schemeClr val="bg1"/>
                </a:solidFill>
                <a:effectLst/>
                <a:latin typeface="-apple-system"/>
              </a:rPr>
              <a:t>etc.</a:t>
            </a:r>
          </a:p>
          <a:p>
            <a:pPr marL="0" indent="0" algn="just">
              <a:buNone/>
            </a:pPr>
            <a:endParaRPr lang="en-US">
              <a:solidFill>
                <a:schemeClr val="bg1"/>
              </a:solidFill>
            </a:endParaRPr>
          </a:p>
        </p:txBody>
      </p:sp>
    </p:spTree>
    <p:extLst>
      <p:ext uri="{BB962C8B-B14F-4D97-AF65-F5344CB8AC3E}">
        <p14:creationId xmlns:p14="http://schemas.microsoft.com/office/powerpoint/2010/main" val="1181394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0</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Circuit</vt:lpstr>
      <vt:lpstr>S. MaheSwari guest lecturer in geography government college for women (a) kumbakonam Iii b.sc. Geography  geography of india</vt:lpstr>
      <vt:lpstr>Natural vegetation </vt:lpstr>
      <vt:lpstr>Natural vegetation in india</vt:lpstr>
      <vt:lpstr>PowerPoint Presentation</vt:lpstr>
      <vt:lpstr>PowerPoint Presentation</vt:lpstr>
      <vt:lpstr>Types of natural vegetation in india</vt:lpstr>
      <vt:lpstr>PowerPoint Presentation</vt:lpstr>
      <vt:lpstr>Moist tropical forests Tropical Wet Evergreen Forests or Rain Forests </vt:lpstr>
      <vt:lpstr>PowerPoint Presentation</vt:lpstr>
      <vt:lpstr>Tropical Moist Semi-Evergreen Forests </vt:lpstr>
      <vt:lpstr>PowerPoint Presentation</vt:lpstr>
      <vt:lpstr>Tropical Moist Deciduous Forests</vt:lpstr>
      <vt:lpstr>PowerPoint Presentation</vt:lpstr>
      <vt:lpstr>Sal and tidal forests </vt:lpstr>
      <vt:lpstr>Dry Tropical Forests Tropical Dry Evergreen Forests</vt:lpstr>
      <vt:lpstr>PowerPoint Presentation</vt:lpstr>
      <vt:lpstr>PowerPoint Presentation</vt:lpstr>
      <vt:lpstr>Tropical Dry Deciduous Forests</vt:lpstr>
      <vt:lpstr>Tropical Thorn Forests</vt:lpstr>
      <vt:lpstr>Desert vegetation </vt:lpstr>
      <vt:lpstr>PowerPoint Presentation</vt:lpstr>
      <vt:lpstr>Montane Sub-Tropical Forests Sub-tropical Broad-leaved Hill Forests</vt:lpstr>
      <vt:lpstr>Sub-tropical Moist Pine Forests</vt:lpstr>
      <vt:lpstr>Sub-tropical Dry Evergreen Forests</vt:lpstr>
      <vt:lpstr>PowerPoint Presentation</vt:lpstr>
      <vt:lpstr>Montane Temperate Forests Montane Wet Temperate Forests</vt:lpstr>
      <vt:lpstr>Himalayan Moist Temperate Forests</vt:lpstr>
      <vt:lpstr>Himalayan Dry Temperate Forests</vt:lpstr>
      <vt:lpstr>Alpine Forests</vt:lpstr>
      <vt:lpstr>PowerPoint Presentation</vt:lpstr>
      <vt:lpstr>Wildlife in india</vt:lpstr>
      <vt:lpstr>PowerPoint Presentation</vt:lpstr>
      <vt:lpstr>PowerPoint Presentation</vt:lpstr>
      <vt:lpstr>Established wildlife sancturies in India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geomaheswari11@gmail.com</dc:creator>
  <cp:lastModifiedBy>geomaheswari11@gmail.com</cp:lastModifiedBy>
  <cp:revision>5</cp:revision>
  <dcterms:created xsi:type="dcterms:W3CDTF">2020-08-17T09:26:30Z</dcterms:created>
  <dcterms:modified xsi:type="dcterms:W3CDTF">2020-08-18T04:00:46Z</dcterms:modified>
</cp:coreProperties>
</file>