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2" r:id="rId6"/>
    <p:sldId id="273" r:id="rId7"/>
    <p:sldId id="260" r:id="rId8"/>
    <p:sldId id="263" r:id="rId9"/>
    <p:sldId id="261" r:id="rId10"/>
    <p:sldId id="265" r:id="rId11"/>
    <p:sldId id="266" r:id="rId12"/>
    <p:sldId id="267" r:id="rId13"/>
    <p:sldId id="268" r:id="rId14"/>
    <p:sldId id="269" r:id="rId15"/>
    <p:sldId id="270" r:id="rId16"/>
    <p:sldId id="271" r:id="rId17"/>
    <p:sldId id="262" r:id="rId18"/>
    <p:sldId id="26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8/19/2020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4.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4.xml" /></Relationships>
</file>

<file path=ppt/slides/_rels/slide15.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hyperlink" Target="https://en.m.wikipedia.org/wiki/Groundwater" TargetMode="External" /><Relationship Id="rId7" Type="http://schemas.openxmlformats.org/officeDocument/2006/relationships/hyperlink" Target="https://en.m.wikipedia.org/wiki/Groundwater#India" TargetMode="External" /><Relationship Id="rId2" Type="http://schemas.openxmlformats.org/officeDocument/2006/relationships/hyperlink" Target="https://en.m.wikipedia.org/wiki/India" TargetMode="External" /><Relationship Id="rId1" Type="http://schemas.openxmlformats.org/officeDocument/2006/relationships/slideLayout" Target="../slideLayouts/slideLayout2.xml" /><Relationship Id="rId6" Type="http://schemas.openxmlformats.org/officeDocument/2006/relationships/hyperlink" Target="https://en.m.wikipedia.org/wiki/Monsoon_of_South_Asia" TargetMode="External" /><Relationship Id="rId5" Type="http://schemas.openxmlformats.org/officeDocument/2006/relationships/hyperlink" Target="https://en.m.wikipedia.org/wiki/Rainwater_harvesting" TargetMode="External" /><Relationship Id="rId4" Type="http://schemas.openxmlformats.org/officeDocument/2006/relationships/hyperlink" Target="https://en.m.wikipedia.org/wiki/Well" TargetMode="Externa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791A5-A845-1045-9959-8A5A05C77D6C}"/>
              </a:ext>
            </a:extLst>
          </p:cNvPr>
          <p:cNvSpPr>
            <a:spLocks noGrp="1"/>
          </p:cNvSpPr>
          <p:nvPr>
            <p:ph type="ctrTitle"/>
          </p:nvPr>
        </p:nvSpPr>
        <p:spPr>
          <a:xfrm>
            <a:off x="3962399" y="630878"/>
            <a:ext cx="7197726" cy="3754854"/>
          </a:xfrm>
        </p:spPr>
        <p:txBody>
          <a:bodyPr anchor="ctr">
            <a:normAutofit/>
          </a:bodyPr>
          <a:lstStyle/>
          <a:p>
            <a:pPr algn="ctr"/>
            <a:r>
              <a:rPr lang="en-GB" i="1">
                <a:solidFill>
                  <a:schemeClr val="accent6">
                    <a:lumMod val="75000"/>
                  </a:schemeClr>
                </a:solidFill>
              </a:rPr>
              <a:t>S. Maheswari</a:t>
            </a:r>
            <a:br>
              <a:rPr lang="en-GB" i="1">
                <a:solidFill>
                  <a:schemeClr val="accent6">
                    <a:lumMod val="75000"/>
                  </a:schemeClr>
                </a:solidFill>
              </a:rPr>
            </a:br>
            <a:r>
              <a:rPr lang="en-GB" sz="4000" i="1">
                <a:solidFill>
                  <a:schemeClr val="accent6">
                    <a:lumMod val="75000"/>
                  </a:schemeClr>
                </a:solidFill>
              </a:rPr>
              <a:t>guest lecturer in geography</a:t>
            </a:r>
            <a:br>
              <a:rPr lang="en-GB" sz="4000" i="1">
                <a:solidFill>
                  <a:schemeClr val="accent6">
                    <a:lumMod val="75000"/>
                  </a:schemeClr>
                </a:solidFill>
              </a:rPr>
            </a:br>
            <a:r>
              <a:rPr lang="en-GB" sz="3200" i="1">
                <a:solidFill>
                  <a:srgbClr val="FFC000"/>
                </a:solidFill>
              </a:rPr>
              <a:t>government college for women (A)</a:t>
            </a:r>
            <a:br>
              <a:rPr lang="en-GB" sz="3200" i="1">
                <a:solidFill>
                  <a:srgbClr val="FFC000"/>
                </a:solidFill>
              </a:rPr>
            </a:br>
            <a:r>
              <a:rPr lang="en-GB" sz="3200" i="1">
                <a:solidFill>
                  <a:srgbClr val="FFC000"/>
                </a:solidFill>
              </a:rPr>
              <a:t>kumbakonam</a:t>
            </a:r>
            <a:br>
              <a:rPr lang="en-GB" sz="3200" i="1">
                <a:solidFill>
                  <a:srgbClr val="FFC000"/>
                </a:solidFill>
              </a:rPr>
            </a:br>
            <a:r>
              <a:rPr lang="en-GB" sz="3200" i="1">
                <a:solidFill>
                  <a:schemeClr val="accent6"/>
                </a:solidFill>
              </a:rPr>
              <a:t>title:</a:t>
            </a:r>
            <a:r>
              <a:rPr lang="en-GB" sz="3200" i="1">
                <a:solidFill>
                  <a:srgbClr val="FFC000"/>
                </a:solidFill>
              </a:rPr>
              <a:t> </a:t>
            </a:r>
            <a:r>
              <a:rPr lang="en-GB" sz="3200" i="1">
                <a:solidFill>
                  <a:schemeClr val="accent4"/>
                </a:solidFill>
              </a:rPr>
              <a:t>geography of India</a:t>
            </a:r>
            <a:endParaRPr lang="en-US" i="1">
              <a:solidFill>
                <a:schemeClr val="accent6">
                  <a:lumMod val="75000"/>
                </a:schemeClr>
              </a:solidFill>
            </a:endParaRPr>
          </a:p>
        </p:txBody>
      </p:sp>
      <p:sp>
        <p:nvSpPr>
          <p:cNvPr id="3" name="Subtitle 2">
            <a:extLst>
              <a:ext uri="{FF2B5EF4-FFF2-40B4-BE49-F238E27FC236}">
                <a16:creationId xmlns:a16="http://schemas.microsoft.com/office/drawing/2014/main" id="{5A0100C3-5D4E-0943-8AB3-B9F338DA3D3E}"/>
              </a:ext>
            </a:extLst>
          </p:cNvPr>
          <p:cNvSpPr>
            <a:spLocks noGrp="1"/>
          </p:cNvSpPr>
          <p:nvPr>
            <p:ph type="subTitle" idx="1"/>
          </p:nvPr>
        </p:nvSpPr>
        <p:spPr>
          <a:xfrm>
            <a:off x="3962399" y="4385733"/>
            <a:ext cx="7197726" cy="1607596"/>
          </a:xfrm>
        </p:spPr>
        <p:txBody>
          <a:bodyPr>
            <a:normAutofit/>
          </a:bodyPr>
          <a:lstStyle/>
          <a:p>
            <a:r>
              <a:rPr lang="en-GB" sz="2400">
                <a:solidFill>
                  <a:schemeClr val="accent3"/>
                </a:solidFill>
              </a:rPr>
              <a:t>Iii b.sc. Geography</a:t>
            </a:r>
          </a:p>
          <a:p>
            <a:r>
              <a:rPr lang="en-GB" sz="2400">
                <a:solidFill>
                  <a:schemeClr val="accent3"/>
                </a:solidFill>
              </a:rPr>
              <a:t>Topic :irrigation in india</a:t>
            </a:r>
          </a:p>
          <a:p>
            <a:r>
              <a:rPr lang="en-GB" sz="2400">
                <a:solidFill>
                  <a:schemeClr val="accent3"/>
                </a:solidFill>
              </a:rPr>
              <a:t>Date : 20.08.2020</a:t>
            </a:r>
            <a:endParaRPr lang="en-US" sz="2400">
              <a:solidFill>
                <a:schemeClr val="accent3"/>
              </a:solidFill>
            </a:endParaRPr>
          </a:p>
        </p:txBody>
      </p:sp>
    </p:spTree>
    <p:extLst>
      <p:ext uri="{BB962C8B-B14F-4D97-AF65-F5344CB8AC3E}">
        <p14:creationId xmlns:p14="http://schemas.microsoft.com/office/powerpoint/2010/main" val="896050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792BF-E4A6-494E-930C-F37A2DBCD2A9}"/>
              </a:ext>
            </a:extLst>
          </p:cNvPr>
          <p:cNvSpPr>
            <a:spLocks noGrp="1"/>
          </p:cNvSpPr>
          <p:nvPr>
            <p:ph type="title"/>
          </p:nvPr>
        </p:nvSpPr>
        <p:spPr>
          <a:xfrm>
            <a:off x="2041070" y="222662"/>
            <a:ext cx="8776155" cy="1131867"/>
          </a:xfrm>
        </p:spPr>
        <p:txBody>
          <a:bodyPr/>
          <a:lstStyle/>
          <a:p>
            <a:pPr algn="ctr"/>
            <a:r>
              <a:rPr lang="en-GB" i="1">
                <a:solidFill>
                  <a:srgbClr val="FF0000"/>
                </a:solidFill>
              </a:rPr>
              <a:t>Wells and tube wells</a:t>
            </a:r>
            <a:endParaRPr lang="en-US" i="1">
              <a:solidFill>
                <a:srgbClr val="FF0000"/>
              </a:solidFill>
            </a:endParaRPr>
          </a:p>
        </p:txBody>
      </p:sp>
      <p:sp>
        <p:nvSpPr>
          <p:cNvPr id="3" name="Content Placeholder 2">
            <a:extLst>
              <a:ext uri="{FF2B5EF4-FFF2-40B4-BE49-F238E27FC236}">
                <a16:creationId xmlns:a16="http://schemas.microsoft.com/office/drawing/2014/main" id="{CBD483BE-8E58-5046-A9F1-A930106E7C55}"/>
              </a:ext>
            </a:extLst>
          </p:cNvPr>
          <p:cNvSpPr>
            <a:spLocks noGrp="1"/>
          </p:cNvSpPr>
          <p:nvPr>
            <p:ph idx="1"/>
          </p:nvPr>
        </p:nvSpPr>
        <p:spPr>
          <a:xfrm>
            <a:off x="1706623" y="1354529"/>
            <a:ext cx="9110602" cy="5503471"/>
          </a:xfrm>
        </p:spPr>
        <p:txBody>
          <a:bodyPr>
            <a:noAutofit/>
          </a:bodyPr>
          <a:lstStyle/>
          <a:p>
            <a:pPr algn="just"/>
            <a:r>
              <a:rPr lang="en-GB" sz="2800" b="0" i="0">
                <a:solidFill>
                  <a:schemeClr val="accent3"/>
                </a:solidFill>
                <a:effectLst/>
                <a:latin typeface="Georgia" panose="02040502050405020303" pitchFamily="18" charset="0"/>
              </a:rPr>
              <a:t>A well is a hole dug in the ground to obtain the subsoil water. An ordinary well is about 3-5 metres deep but deeper wells up to 15 metres are also dug.</a:t>
            </a:r>
          </a:p>
          <a:p>
            <a:pPr algn="just"/>
            <a:r>
              <a:rPr lang="en-GB" sz="2800" b="0" i="0">
                <a:solidFill>
                  <a:schemeClr val="accent3"/>
                </a:solidFill>
                <a:effectLst/>
                <a:latin typeface="Georgia" panose="02040502050405020303" pitchFamily="18" charset="0"/>
              </a:rPr>
              <a:t>This method of irrigation has been used in India from time immemorial. Various methods are used to lift the ground water from the well. Some of the widely used methods are the persian wheel, reht, charas or mot, and dhinghly (lever) etc.</a:t>
            </a:r>
          </a:p>
          <a:p>
            <a:pPr algn="just"/>
            <a:r>
              <a:rPr lang="en-GB" sz="2800" b="0" i="0">
                <a:solidFill>
                  <a:schemeClr val="accent3"/>
                </a:solidFill>
                <a:effectLst/>
                <a:latin typeface="Georgia" panose="02040502050405020303" pitchFamily="18" charset="0"/>
              </a:rPr>
              <a:t>A tube well is a deeper well (generally over 15 metres deep) from which water is lifted with the help of a pumping set operated by an electric motor or a diesel engine.</a:t>
            </a:r>
          </a:p>
        </p:txBody>
      </p:sp>
    </p:spTree>
    <p:extLst>
      <p:ext uri="{BB962C8B-B14F-4D97-AF65-F5344CB8AC3E}">
        <p14:creationId xmlns:p14="http://schemas.microsoft.com/office/powerpoint/2010/main" val="4146721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55247C-278A-6547-9CA2-EF629CBFA384}"/>
              </a:ext>
            </a:extLst>
          </p:cNvPr>
          <p:cNvSpPr>
            <a:spLocks noGrp="1"/>
          </p:cNvSpPr>
          <p:nvPr>
            <p:ph sz="half" idx="1"/>
          </p:nvPr>
        </p:nvSpPr>
        <p:spPr>
          <a:xfrm>
            <a:off x="685801" y="538101"/>
            <a:ext cx="5604409" cy="5844886"/>
          </a:xfrm>
        </p:spPr>
        <p:txBody>
          <a:bodyPr/>
          <a:lstStyle/>
          <a:p>
            <a:pPr algn="just"/>
            <a:r>
              <a:rPr lang="en-GB" b="0" i="0">
                <a:solidFill>
                  <a:schemeClr val="accent5"/>
                </a:solidFill>
                <a:effectLst/>
                <a:latin typeface="Georgia" panose="02040502050405020303" pitchFamily="18" charset="0"/>
              </a:rPr>
              <a:t>Well irrigation is gradually giving way to energized tube wells. But there are many wells still in use where electricity is not available or the farmers are too poor t0 afford diesel oil.</a:t>
            </a:r>
          </a:p>
          <a:p>
            <a:pPr algn="just"/>
            <a:r>
              <a:rPr lang="en-GB" b="0" i="0">
                <a:solidFill>
                  <a:schemeClr val="accent5"/>
                </a:solidFill>
                <a:effectLst/>
                <a:latin typeface="Georgia" panose="02040502050405020303" pitchFamily="18" charset="0"/>
              </a:rPr>
              <a:t>This method of irrigation is popular in those areas where sufficient sweet ground water is available.</a:t>
            </a:r>
          </a:p>
          <a:p>
            <a:pPr algn="just"/>
            <a:r>
              <a:rPr lang="en-GB" b="0" i="0">
                <a:solidFill>
                  <a:schemeClr val="accent5"/>
                </a:solidFill>
                <a:effectLst/>
                <a:latin typeface="Georgia" panose="02040502050405020303" pitchFamily="18" charset="0"/>
              </a:rPr>
              <a:t>It is particularly suitable in areas with permeable rock structure which allows accumulation of ground water through percolation. Therefore wells are seen more in areas with alluvial soil, regur soil, etc. and less seen in rocky terrain or mountainous regions.</a:t>
            </a:r>
          </a:p>
          <a:p>
            <a:pPr algn="just"/>
            <a:r>
              <a:rPr lang="en-GB" b="0" i="0">
                <a:solidFill>
                  <a:schemeClr val="accent5"/>
                </a:solidFill>
                <a:effectLst/>
                <a:latin typeface="Georgia" panose="02040502050405020303" pitchFamily="18" charset="0"/>
              </a:rPr>
              <a:t>These areas include a large part of the great northern plains, the deltaic regions of the Mahanadi, the Godavari, the Krishna and the Cauvery, parts of the Narmada and the Tapi valleys and the weathered layers of the Deccan trap and crystalline rocks and the sedimentary zones of the peninsula</a:t>
            </a:r>
          </a:p>
        </p:txBody>
      </p:sp>
      <p:pic>
        <p:nvPicPr>
          <p:cNvPr id="5" name="Picture 5">
            <a:extLst>
              <a:ext uri="{FF2B5EF4-FFF2-40B4-BE49-F238E27FC236}">
                <a16:creationId xmlns:a16="http://schemas.microsoft.com/office/drawing/2014/main" id="{6F09D11D-00A2-1143-8823-3BDEF0B7A1AA}"/>
              </a:ext>
            </a:extLst>
          </p:cNvPr>
          <p:cNvPicPr>
            <a:picLocks noGrp="1" noChangeAspect="1"/>
          </p:cNvPicPr>
          <p:nvPr>
            <p:ph sz="half" idx="2"/>
          </p:nvPr>
        </p:nvPicPr>
        <p:blipFill>
          <a:blip r:embed="rId2"/>
          <a:stretch>
            <a:fillRect/>
          </a:stretch>
        </p:blipFill>
        <p:spPr>
          <a:xfrm>
            <a:off x="6512872" y="872093"/>
            <a:ext cx="4861461" cy="5288231"/>
          </a:xfrm>
        </p:spPr>
      </p:pic>
    </p:spTree>
    <p:extLst>
      <p:ext uri="{BB962C8B-B14F-4D97-AF65-F5344CB8AC3E}">
        <p14:creationId xmlns:p14="http://schemas.microsoft.com/office/powerpoint/2010/main" val="2034359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06D03F-D646-414F-BDA5-20D2524B3D17}"/>
              </a:ext>
            </a:extLst>
          </p:cNvPr>
          <p:cNvSpPr>
            <a:spLocks noGrp="1"/>
          </p:cNvSpPr>
          <p:nvPr>
            <p:ph sz="half" idx="1"/>
          </p:nvPr>
        </p:nvSpPr>
        <p:spPr>
          <a:xfrm>
            <a:off x="685801" y="723653"/>
            <a:ext cx="5641519" cy="5622224"/>
          </a:xfrm>
        </p:spPr>
        <p:txBody>
          <a:bodyPr>
            <a:normAutofit/>
          </a:bodyPr>
          <a:lstStyle/>
          <a:p>
            <a:pPr algn="just"/>
            <a:r>
              <a:rPr lang="en-GB" b="0" i="0">
                <a:solidFill>
                  <a:schemeClr val="accent5"/>
                </a:solidFill>
                <a:effectLst/>
                <a:latin typeface="Georgia" panose="02040502050405020303" pitchFamily="18" charset="0"/>
              </a:rPr>
              <a:t>However, the greater part of peninsular India is not suitable for well irrigation due to rocky structure, uneven surface and lack of underground water.</a:t>
            </a:r>
          </a:p>
          <a:p>
            <a:pPr algn="just"/>
            <a:r>
              <a:rPr lang="en-GB" b="0" i="0">
                <a:solidFill>
                  <a:schemeClr val="accent5"/>
                </a:solidFill>
                <a:effectLst/>
                <a:latin typeface="Georgia" panose="02040502050405020303" pitchFamily="18" charset="0"/>
              </a:rPr>
              <a:t>Large dry tracts of Rajasthan, the adjoining parts of Punjab, Haryana and Gujarat and some parts of Up have brackish ground water which is not fit for irrigation and human consumption and hence unsuitable for well irrigation</a:t>
            </a:r>
          </a:p>
          <a:p>
            <a:pPr algn="just"/>
            <a:r>
              <a:rPr lang="en-GB" b="0" i="0">
                <a:solidFill>
                  <a:schemeClr val="accent5"/>
                </a:solidFill>
                <a:effectLst/>
                <a:latin typeface="Georgia" panose="02040502050405020303" pitchFamily="18" charset="0"/>
              </a:rPr>
              <a:t>At present irrigation from wells and tubewells accounts for more than 60% of the net irrigated area in the country.</a:t>
            </a:r>
          </a:p>
          <a:p>
            <a:pPr algn="just"/>
            <a:r>
              <a:rPr lang="en-GB" b="0" i="0">
                <a:solidFill>
                  <a:schemeClr val="accent5"/>
                </a:solidFill>
                <a:effectLst/>
                <a:latin typeface="Georgia" panose="02040502050405020303" pitchFamily="18" charset="0"/>
              </a:rPr>
              <a:t>UP has the largest area under well irrigation which accounts for 28% of the well irrigated area of the country. U.P., Rajasthan, Punjab, Madhya Pradesh, Gujarat, Bihar and Andhra Pradesh account for about three-fourths of the total well-irrigated area</a:t>
            </a:r>
          </a:p>
        </p:txBody>
      </p:sp>
      <p:pic>
        <p:nvPicPr>
          <p:cNvPr id="5" name="Picture 5">
            <a:extLst>
              <a:ext uri="{FF2B5EF4-FFF2-40B4-BE49-F238E27FC236}">
                <a16:creationId xmlns:a16="http://schemas.microsoft.com/office/drawing/2014/main" id="{755CA031-57A8-5441-A05B-DA0127F7E5B7}"/>
              </a:ext>
            </a:extLst>
          </p:cNvPr>
          <p:cNvPicPr>
            <a:picLocks noGrp="1" noChangeAspect="1"/>
          </p:cNvPicPr>
          <p:nvPr>
            <p:ph sz="half" idx="2"/>
          </p:nvPr>
        </p:nvPicPr>
        <p:blipFill>
          <a:blip r:embed="rId2"/>
          <a:stretch>
            <a:fillRect/>
          </a:stretch>
        </p:blipFill>
        <p:spPr>
          <a:xfrm>
            <a:off x="6568539" y="1113313"/>
            <a:ext cx="3859480" cy="4677888"/>
          </a:xfrm>
        </p:spPr>
      </p:pic>
    </p:spTree>
    <p:extLst>
      <p:ext uri="{BB962C8B-B14F-4D97-AF65-F5344CB8AC3E}">
        <p14:creationId xmlns:p14="http://schemas.microsoft.com/office/powerpoint/2010/main" val="67526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A3A897-A4B1-C34C-8BD0-43FA4471278A}"/>
              </a:ext>
            </a:extLst>
          </p:cNvPr>
          <p:cNvSpPr>
            <a:spLocks noGrp="1"/>
          </p:cNvSpPr>
          <p:nvPr>
            <p:ph idx="1"/>
          </p:nvPr>
        </p:nvSpPr>
        <p:spPr>
          <a:xfrm>
            <a:off x="815687" y="0"/>
            <a:ext cx="10131425" cy="6858000"/>
          </a:xfrm>
        </p:spPr>
        <p:txBody>
          <a:bodyPr>
            <a:noAutofit/>
          </a:bodyPr>
          <a:lstStyle/>
          <a:p>
            <a:pPr marL="0" indent="0" algn="just">
              <a:buNone/>
            </a:pPr>
            <a:r>
              <a:rPr lang="en-GB" sz="2400" b="0" i="1">
                <a:solidFill>
                  <a:srgbClr val="FF0000"/>
                </a:solidFill>
                <a:effectLst/>
                <a:latin typeface="Georgia" panose="02040502050405020303" pitchFamily="18" charset="0"/>
              </a:rPr>
              <a:t>Merits</a:t>
            </a:r>
            <a:r>
              <a:rPr lang="en-GB" sz="2400" b="0" i="0">
                <a:solidFill>
                  <a:schemeClr val="accent5"/>
                </a:solidFill>
                <a:effectLst/>
                <a:latin typeface="Georgia" panose="02040502050405020303" pitchFamily="18" charset="0"/>
              </a:rPr>
              <a:t>:</a:t>
            </a:r>
          </a:p>
          <a:p>
            <a:pPr lvl="1" algn="just"/>
            <a:r>
              <a:rPr lang="en-GB" sz="2400" b="0" i="0">
                <a:solidFill>
                  <a:schemeClr val="accent5"/>
                </a:solidFill>
                <a:effectLst/>
                <a:latin typeface="Georgia" panose="02040502050405020303" pitchFamily="18" charset="0"/>
              </a:rPr>
              <a:t>Simplest</a:t>
            </a:r>
          </a:p>
          <a:p>
            <a:pPr lvl="1" algn="just"/>
            <a:r>
              <a:rPr lang="en-GB" sz="2400" b="0" i="0">
                <a:solidFill>
                  <a:schemeClr val="accent5"/>
                </a:solidFill>
                <a:effectLst/>
                <a:latin typeface="Georgia" panose="02040502050405020303" pitchFamily="18" charset="0"/>
              </a:rPr>
              <a:t>Cheapest</a:t>
            </a:r>
          </a:p>
          <a:p>
            <a:pPr lvl="1" algn="just"/>
            <a:r>
              <a:rPr lang="en-GB" sz="2400" b="0" i="0">
                <a:solidFill>
                  <a:schemeClr val="accent5"/>
                </a:solidFill>
                <a:effectLst/>
                <a:latin typeface="Georgia" panose="02040502050405020303" pitchFamily="18" charset="0"/>
              </a:rPr>
              <a:t>Well is an independent source of irrigation and can be used as and when the necessity arises. Canal irrigation, on the other hand, is controlled by other agencies and cannot be used at will.</a:t>
            </a:r>
          </a:p>
          <a:p>
            <a:pPr lvl="1" algn="just"/>
            <a:r>
              <a:rPr lang="en-GB" sz="2400" b="0" i="0">
                <a:solidFill>
                  <a:schemeClr val="accent5"/>
                </a:solidFill>
                <a:effectLst/>
                <a:latin typeface="Georgia" panose="02040502050405020303" pitchFamily="18" charset="0"/>
              </a:rPr>
              <a:t>Some ground water salts are useful for crops</a:t>
            </a:r>
          </a:p>
          <a:p>
            <a:pPr lvl="1" algn="just"/>
            <a:r>
              <a:rPr lang="en-GB" sz="2400" b="0" i="0">
                <a:solidFill>
                  <a:schemeClr val="accent5"/>
                </a:solidFill>
                <a:effectLst/>
                <a:latin typeface="Georgia" panose="02040502050405020303" pitchFamily="18" charset="0"/>
              </a:rPr>
              <a:t>Does not lead to salinization and flooding problems</a:t>
            </a:r>
          </a:p>
          <a:p>
            <a:pPr lvl="1" algn="just"/>
            <a:r>
              <a:rPr lang="en-GB" sz="2400" b="0" i="0">
                <a:solidFill>
                  <a:schemeClr val="accent5"/>
                </a:solidFill>
                <a:effectLst/>
                <a:latin typeface="Georgia" panose="02040502050405020303" pitchFamily="18" charset="0"/>
              </a:rPr>
              <a:t>There is a limit to the extent of canal irrigation beyond the tail end of the canal while a well can be dug at any convenient place.</a:t>
            </a:r>
          </a:p>
          <a:p>
            <a:pPr marL="0" indent="0" algn="just">
              <a:buNone/>
            </a:pPr>
            <a:r>
              <a:rPr lang="en-GB" sz="2400" b="0" i="1">
                <a:solidFill>
                  <a:srgbClr val="FF0000"/>
                </a:solidFill>
                <a:effectLst/>
                <a:latin typeface="Georgia" panose="02040502050405020303" pitchFamily="18" charset="0"/>
              </a:rPr>
              <a:t>Demerits:</a:t>
            </a:r>
          </a:p>
          <a:p>
            <a:pPr lvl="1" algn="just"/>
            <a:r>
              <a:rPr lang="en-GB" sz="2400" b="0" i="0">
                <a:solidFill>
                  <a:schemeClr val="accent5"/>
                </a:solidFill>
                <a:effectLst/>
                <a:latin typeface="Georgia" panose="02040502050405020303" pitchFamily="18" charset="0"/>
              </a:rPr>
              <a:t>Only limited area can be irrigated. Normally, a well can irrigate 1 to 8 hectares of land.</a:t>
            </a:r>
          </a:p>
          <a:p>
            <a:pPr lvl="1" algn="just"/>
            <a:r>
              <a:rPr lang="en-GB" sz="2400" b="0" i="0">
                <a:solidFill>
                  <a:schemeClr val="accent5"/>
                </a:solidFill>
                <a:effectLst/>
                <a:latin typeface="Georgia" panose="02040502050405020303" pitchFamily="18" charset="0"/>
              </a:rPr>
              <a:t>Not suitable for dry regions</a:t>
            </a:r>
          </a:p>
          <a:p>
            <a:pPr lvl="1" algn="just"/>
            <a:r>
              <a:rPr lang="en-GB" sz="2400" b="0" i="0">
                <a:solidFill>
                  <a:schemeClr val="accent5"/>
                </a:solidFill>
                <a:effectLst/>
                <a:latin typeface="Georgia" panose="02040502050405020303" pitchFamily="18" charset="0"/>
              </a:rPr>
              <a:t>Overuse may lead to lowering of water table</a:t>
            </a:r>
          </a:p>
        </p:txBody>
      </p:sp>
    </p:spTree>
    <p:extLst>
      <p:ext uri="{BB962C8B-B14F-4D97-AF65-F5344CB8AC3E}">
        <p14:creationId xmlns:p14="http://schemas.microsoft.com/office/powerpoint/2010/main" val="3167334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4380-8C7F-8B40-A809-7CB1EF407553}"/>
              </a:ext>
            </a:extLst>
          </p:cNvPr>
          <p:cNvSpPr>
            <a:spLocks noGrp="1"/>
          </p:cNvSpPr>
          <p:nvPr>
            <p:ph type="title"/>
          </p:nvPr>
        </p:nvSpPr>
        <p:spPr>
          <a:xfrm>
            <a:off x="685801" y="315438"/>
            <a:ext cx="10131425" cy="1131867"/>
          </a:xfrm>
        </p:spPr>
        <p:txBody>
          <a:bodyPr/>
          <a:lstStyle/>
          <a:p>
            <a:pPr algn="ctr"/>
            <a:r>
              <a:rPr lang="en-GB" i="1">
                <a:solidFill>
                  <a:srgbClr val="FF0000"/>
                </a:solidFill>
              </a:rPr>
              <a:t>Tank irrigation </a:t>
            </a:r>
            <a:endParaRPr lang="en-US" i="1">
              <a:solidFill>
                <a:srgbClr val="FF0000"/>
              </a:solidFill>
            </a:endParaRPr>
          </a:p>
        </p:txBody>
      </p:sp>
      <p:sp>
        <p:nvSpPr>
          <p:cNvPr id="3" name="Content Placeholder 2">
            <a:extLst>
              <a:ext uri="{FF2B5EF4-FFF2-40B4-BE49-F238E27FC236}">
                <a16:creationId xmlns:a16="http://schemas.microsoft.com/office/drawing/2014/main" id="{0ECCA46C-A77D-614B-AB5B-D7ED8FE316AF}"/>
              </a:ext>
            </a:extLst>
          </p:cNvPr>
          <p:cNvSpPr>
            <a:spLocks noGrp="1"/>
          </p:cNvSpPr>
          <p:nvPr>
            <p:ph sz="half" idx="1"/>
          </p:nvPr>
        </p:nvSpPr>
        <p:spPr>
          <a:xfrm>
            <a:off x="756178" y="1614302"/>
            <a:ext cx="5339821" cy="4731576"/>
          </a:xfrm>
        </p:spPr>
        <p:txBody>
          <a:bodyPr>
            <a:normAutofit/>
          </a:bodyPr>
          <a:lstStyle/>
          <a:p>
            <a:pPr algn="just"/>
            <a:r>
              <a:rPr lang="en-GB" sz="2000" b="0" i="0">
                <a:solidFill>
                  <a:srgbClr val="FFC000"/>
                </a:solidFill>
                <a:effectLst/>
                <a:latin typeface="Georgia" panose="02040502050405020303" pitchFamily="18" charset="0"/>
              </a:rPr>
              <a:t>A tank is a reservoir for irrigation, a small lake or pool made by damming the valley of a stream to retain the monsoon rain for later use.</a:t>
            </a:r>
          </a:p>
          <a:p>
            <a:pPr algn="just"/>
            <a:r>
              <a:rPr lang="en-GB" sz="2000" b="0" i="0">
                <a:solidFill>
                  <a:srgbClr val="FFC000"/>
                </a:solidFill>
                <a:effectLst/>
                <a:latin typeface="Georgia" panose="02040502050405020303" pitchFamily="18" charset="0"/>
              </a:rPr>
              <a:t>It accounts for approximately 3% of the net irrigated area in India.</a:t>
            </a:r>
          </a:p>
          <a:p>
            <a:pPr algn="just"/>
            <a:r>
              <a:rPr lang="en-GB" sz="2000" b="0" i="0">
                <a:solidFill>
                  <a:srgbClr val="FFC000"/>
                </a:solidFill>
                <a:effectLst/>
                <a:latin typeface="Georgia" panose="02040502050405020303" pitchFamily="18" charset="0"/>
              </a:rPr>
              <a:t>Tank Irrigation is popular in the peninsular plateau area where Andhra Pradesh and Tamil Nadu are the leading states.</a:t>
            </a:r>
          </a:p>
          <a:p>
            <a:pPr algn="just"/>
            <a:r>
              <a:rPr lang="en-GB" sz="2000" b="0" i="0">
                <a:solidFill>
                  <a:srgbClr val="FFC000"/>
                </a:solidFill>
                <a:effectLst/>
                <a:latin typeface="Georgia" panose="02040502050405020303" pitchFamily="18" charset="0"/>
              </a:rPr>
              <a:t>Andhra Pradesh has the largest area (29%) of tank irrigation in India followed by Tamil nadu (23%).</a:t>
            </a:r>
          </a:p>
          <a:p>
            <a:pPr algn="just"/>
            <a:endParaRPr lang="en-US" sz="2000">
              <a:solidFill>
                <a:srgbClr val="FFC000"/>
              </a:solidFill>
            </a:endParaRPr>
          </a:p>
        </p:txBody>
      </p:sp>
      <p:pic>
        <p:nvPicPr>
          <p:cNvPr id="5" name="Picture 5">
            <a:extLst>
              <a:ext uri="{FF2B5EF4-FFF2-40B4-BE49-F238E27FC236}">
                <a16:creationId xmlns:a16="http://schemas.microsoft.com/office/drawing/2014/main" id="{EBB8E431-3D1F-734B-BDAA-70E5DDC14967}"/>
              </a:ext>
            </a:extLst>
          </p:cNvPr>
          <p:cNvPicPr>
            <a:picLocks noGrp="1" noChangeAspect="1"/>
          </p:cNvPicPr>
          <p:nvPr>
            <p:ph sz="half" idx="2"/>
          </p:nvPr>
        </p:nvPicPr>
        <p:blipFill>
          <a:blip r:embed="rId2"/>
          <a:stretch>
            <a:fillRect/>
          </a:stretch>
        </p:blipFill>
        <p:spPr>
          <a:xfrm>
            <a:off x="6440489" y="1614301"/>
            <a:ext cx="4376736" cy="4397581"/>
          </a:xfrm>
        </p:spPr>
      </p:pic>
    </p:spTree>
    <p:extLst>
      <p:ext uri="{BB962C8B-B14F-4D97-AF65-F5344CB8AC3E}">
        <p14:creationId xmlns:p14="http://schemas.microsoft.com/office/powerpoint/2010/main" val="4017799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B59BF1-A1ED-E14B-86C8-E60EA9D1C01B}"/>
              </a:ext>
            </a:extLst>
          </p:cNvPr>
          <p:cNvSpPr>
            <a:spLocks noGrp="1"/>
          </p:cNvSpPr>
          <p:nvPr>
            <p:ph sz="half" idx="1"/>
          </p:nvPr>
        </p:nvSpPr>
        <p:spPr>
          <a:xfrm>
            <a:off x="1304773" y="797873"/>
            <a:ext cx="4995334" cy="5696444"/>
          </a:xfrm>
        </p:spPr>
        <p:txBody>
          <a:bodyPr>
            <a:normAutofit/>
          </a:bodyPr>
          <a:lstStyle/>
          <a:p>
            <a:pPr algn="just"/>
            <a:r>
              <a:rPr lang="en-GB" sz="2000" b="0" i="0">
                <a:solidFill>
                  <a:srgbClr val="FFC000"/>
                </a:solidFill>
                <a:effectLst/>
                <a:latin typeface="Georgia" panose="02040502050405020303" pitchFamily="18" charset="0"/>
              </a:rPr>
              <a:t>It is practised mainly in the peninsular region due to the following reasons:The undulating relief and hard rocks make it difficult to dig canals and wells</a:t>
            </a:r>
          </a:p>
          <a:p>
            <a:pPr algn="just"/>
            <a:r>
              <a:rPr lang="en-GB" sz="2000" b="0" i="0">
                <a:solidFill>
                  <a:srgbClr val="FFC000"/>
                </a:solidFill>
                <a:effectLst/>
                <a:latin typeface="Georgia" panose="02040502050405020303" pitchFamily="18" charset="0"/>
              </a:rPr>
              <a:t>There is little percolation of water due to hard rock structure and ground water is not available in large quantities.</a:t>
            </a:r>
          </a:p>
          <a:p>
            <a:pPr algn="just"/>
            <a:r>
              <a:rPr lang="en-GB" sz="2000" b="0" i="0">
                <a:solidFill>
                  <a:srgbClr val="FFC000"/>
                </a:solidFill>
                <a:effectLst/>
                <a:latin typeface="Georgia" panose="02040502050405020303" pitchFamily="18" charset="0"/>
              </a:rPr>
              <a:t>Most of the rivers are seasonal; there are many streams which become torrential during the rainy season – so the only way to use this water is to impound it by constructing bunds and building tanks. Also, it is easy to collect rainwater in natural or artificial pits because of impermeable rocks.</a:t>
            </a:r>
          </a:p>
          <a:p>
            <a:pPr algn="just"/>
            <a:r>
              <a:rPr lang="en-GB" sz="2000" b="0" i="0">
                <a:solidFill>
                  <a:srgbClr val="FFC000"/>
                </a:solidFill>
                <a:effectLst/>
                <a:latin typeface="Georgia" panose="02040502050405020303" pitchFamily="18" charset="0"/>
              </a:rPr>
              <a:t>Scattered nature of agricultural fields</a:t>
            </a:r>
          </a:p>
        </p:txBody>
      </p:sp>
      <p:pic>
        <p:nvPicPr>
          <p:cNvPr id="5" name="Picture 5">
            <a:extLst>
              <a:ext uri="{FF2B5EF4-FFF2-40B4-BE49-F238E27FC236}">
                <a16:creationId xmlns:a16="http://schemas.microsoft.com/office/drawing/2014/main" id="{66254211-220D-8B4F-B300-A1590466446F}"/>
              </a:ext>
            </a:extLst>
          </p:cNvPr>
          <p:cNvPicPr>
            <a:picLocks noGrp="1" noChangeAspect="1"/>
          </p:cNvPicPr>
          <p:nvPr>
            <p:ph sz="half" idx="2"/>
          </p:nvPr>
        </p:nvPicPr>
        <p:blipFill>
          <a:blip r:embed="rId2"/>
          <a:stretch>
            <a:fillRect/>
          </a:stretch>
        </p:blipFill>
        <p:spPr>
          <a:xfrm>
            <a:off x="6510866" y="1076201"/>
            <a:ext cx="4158371" cy="5139789"/>
          </a:xfrm>
        </p:spPr>
      </p:pic>
    </p:spTree>
    <p:extLst>
      <p:ext uri="{BB962C8B-B14F-4D97-AF65-F5344CB8AC3E}">
        <p14:creationId xmlns:p14="http://schemas.microsoft.com/office/powerpoint/2010/main" val="3762401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B9DEBF-7314-314E-B1B3-93721B4605C0}"/>
              </a:ext>
            </a:extLst>
          </p:cNvPr>
          <p:cNvSpPr>
            <a:spLocks noGrp="1"/>
          </p:cNvSpPr>
          <p:nvPr>
            <p:ph idx="1"/>
          </p:nvPr>
        </p:nvSpPr>
        <p:spPr>
          <a:xfrm>
            <a:off x="1680090" y="274617"/>
            <a:ext cx="8831820" cy="6308766"/>
          </a:xfrm>
        </p:spPr>
        <p:txBody>
          <a:bodyPr>
            <a:noAutofit/>
          </a:bodyPr>
          <a:lstStyle/>
          <a:p>
            <a:pPr algn="just"/>
            <a:r>
              <a:rPr lang="en-GB" sz="2400" b="0" i="1">
                <a:solidFill>
                  <a:srgbClr val="00B050"/>
                </a:solidFill>
                <a:effectLst/>
                <a:latin typeface="Georgia" panose="02040502050405020303" pitchFamily="18" charset="0"/>
              </a:rPr>
              <a:t>Merits</a:t>
            </a:r>
          </a:p>
          <a:p>
            <a:pPr lvl="1" algn="just"/>
            <a:r>
              <a:rPr lang="en-GB" sz="2400" b="0" i="0">
                <a:solidFill>
                  <a:srgbClr val="FFC000"/>
                </a:solidFill>
                <a:effectLst/>
                <a:latin typeface="Georgia" panose="02040502050405020303" pitchFamily="18" charset="0"/>
              </a:rPr>
              <a:t>Most of the tanks are natural and do not involve cost for their construction</a:t>
            </a:r>
          </a:p>
          <a:p>
            <a:pPr lvl="1" algn="just"/>
            <a:r>
              <a:rPr lang="en-GB" sz="2400" b="0" i="0">
                <a:solidFill>
                  <a:srgbClr val="FFC000"/>
                </a:solidFill>
                <a:effectLst/>
                <a:latin typeface="Georgia" panose="02040502050405020303" pitchFamily="18" charset="0"/>
              </a:rPr>
              <a:t>Independent source for an individual farmer or a small group of farmers</a:t>
            </a:r>
          </a:p>
          <a:p>
            <a:pPr lvl="1" algn="just"/>
            <a:r>
              <a:rPr lang="en-GB" sz="2400" b="0" i="0">
                <a:solidFill>
                  <a:srgbClr val="FFC000"/>
                </a:solidFill>
                <a:effectLst/>
                <a:latin typeface="Georgia" panose="02040502050405020303" pitchFamily="18" charset="0"/>
              </a:rPr>
              <a:t>longer life span</a:t>
            </a:r>
          </a:p>
          <a:p>
            <a:pPr lvl="1" algn="just"/>
            <a:r>
              <a:rPr lang="en-GB" sz="2400" b="0" i="0">
                <a:solidFill>
                  <a:srgbClr val="FFC000"/>
                </a:solidFill>
                <a:effectLst/>
                <a:latin typeface="Georgia" panose="02040502050405020303" pitchFamily="18" charset="0"/>
              </a:rPr>
              <a:t>can be used for fishing also</a:t>
            </a:r>
          </a:p>
          <a:p>
            <a:pPr algn="just"/>
            <a:r>
              <a:rPr lang="en-GB" sz="2400" b="0" i="1">
                <a:solidFill>
                  <a:srgbClr val="00B050"/>
                </a:solidFill>
                <a:effectLst/>
                <a:latin typeface="Georgia" panose="02040502050405020303" pitchFamily="18" charset="0"/>
              </a:rPr>
              <a:t>Demerits</a:t>
            </a:r>
          </a:p>
          <a:p>
            <a:pPr lvl="1" algn="just"/>
            <a:r>
              <a:rPr lang="en-GB" sz="2400" b="0" i="0">
                <a:solidFill>
                  <a:srgbClr val="FFC000"/>
                </a:solidFill>
                <a:effectLst/>
                <a:latin typeface="Georgia" panose="02040502050405020303" pitchFamily="18" charset="0"/>
              </a:rPr>
              <a:t>Depends on rain and these tanks may dry up during the dry season</a:t>
            </a:r>
          </a:p>
          <a:p>
            <a:pPr lvl="1" algn="just"/>
            <a:r>
              <a:rPr lang="en-GB" sz="2400" b="0" i="0">
                <a:solidFill>
                  <a:srgbClr val="FFC000"/>
                </a:solidFill>
                <a:effectLst/>
                <a:latin typeface="Georgia" panose="02040502050405020303" pitchFamily="18" charset="0"/>
              </a:rPr>
              <a:t>Silting of their beds</a:t>
            </a:r>
          </a:p>
          <a:p>
            <a:pPr lvl="1" algn="just"/>
            <a:r>
              <a:rPr lang="en-GB" sz="2400" b="0" i="0">
                <a:solidFill>
                  <a:srgbClr val="FFC000"/>
                </a:solidFill>
                <a:effectLst/>
                <a:latin typeface="Georgia" panose="02040502050405020303" pitchFamily="18" charset="0"/>
              </a:rPr>
              <a:t>Require large areas</a:t>
            </a:r>
          </a:p>
          <a:p>
            <a:pPr lvl="1" algn="just"/>
            <a:r>
              <a:rPr lang="en-GB" sz="2400" b="0" i="0">
                <a:solidFill>
                  <a:srgbClr val="FFC000"/>
                </a:solidFill>
                <a:effectLst/>
                <a:latin typeface="Georgia" panose="02040502050405020303" pitchFamily="18" charset="0"/>
              </a:rPr>
              <a:t>Evaporation losses</a:t>
            </a:r>
          </a:p>
          <a:p>
            <a:pPr lvl="1" algn="just"/>
            <a:r>
              <a:rPr lang="en-GB" sz="2400" b="0" i="0">
                <a:solidFill>
                  <a:srgbClr val="FFC000"/>
                </a:solidFill>
                <a:effectLst/>
                <a:latin typeface="Georgia" panose="02040502050405020303" pitchFamily="18" charset="0"/>
              </a:rPr>
              <a:t>Sometimes there might be a need to lift the water to take it to the field</a:t>
            </a:r>
          </a:p>
        </p:txBody>
      </p:sp>
    </p:spTree>
    <p:extLst>
      <p:ext uri="{BB962C8B-B14F-4D97-AF65-F5344CB8AC3E}">
        <p14:creationId xmlns:p14="http://schemas.microsoft.com/office/powerpoint/2010/main" val="230173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FDC08-5CEE-FF4E-B0C7-17FBC3BBE817}"/>
              </a:ext>
            </a:extLst>
          </p:cNvPr>
          <p:cNvSpPr>
            <a:spLocks noGrp="1"/>
          </p:cNvSpPr>
          <p:nvPr>
            <p:ph type="title"/>
          </p:nvPr>
        </p:nvSpPr>
        <p:spPr>
          <a:xfrm>
            <a:off x="278824" y="1"/>
            <a:ext cx="11913176" cy="1039092"/>
          </a:xfrm>
        </p:spPr>
        <p:txBody>
          <a:bodyPr>
            <a:normAutofit fontScale="90000"/>
          </a:bodyPr>
          <a:lstStyle/>
          <a:p>
            <a:pPr algn="ctr"/>
            <a:r>
              <a:rPr lang="en-GB" sz="3600" b="1" i="1">
                <a:solidFill>
                  <a:schemeClr val="accent1">
                    <a:lumMod val="60000"/>
                    <a:lumOff val="40000"/>
                  </a:schemeClr>
                </a:solidFill>
                <a:effectLst/>
                <a:latin typeface="PT Serif"/>
              </a:rPr>
              <a:t>Irrigation Planning in India by Planning Commission</a:t>
            </a:r>
            <a:endParaRPr lang="en-US" i="1">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39644CE3-A13D-334B-B430-DC40576F040A}"/>
              </a:ext>
            </a:extLst>
          </p:cNvPr>
          <p:cNvSpPr>
            <a:spLocks noGrp="1"/>
          </p:cNvSpPr>
          <p:nvPr>
            <p:ph idx="1"/>
          </p:nvPr>
        </p:nvSpPr>
        <p:spPr>
          <a:xfrm>
            <a:off x="685801" y="1206089"/>
            <a:ext cx="10744199" cy="5373582"/>
          </a:xfrm>
        </p:spPr>
        <p:txBody>
          <a:bodyPr>
            <a:noAutofit/>
          </a:bodyPr>
          <a:lstStyle/>
          <a:p>
            <a:pPr algn="just"/>
            <a:r>
              <a:rPr lang="en-GB" sz="2800" b="1" i="1" u="sng">
                <a:solidFill>
                  <a:schemeClr val="accent6">
                    <a:lumMod val="75000"/>
                  </a:schemeClr>
                </a:solidFill>
                <a:effectLst/>
                <a:latin typeface="PT Serif"/>
              </a:rPr>
              <a:t>Major Irrigation Plan:</a:t>
            </a:r>
            <a:r>
              <a:rPr lang="en-GB" sz="2800" b="0" i="1" u="sng">
                <a:solidFill>
                  <a:schemeClr val="accent6">
                    <a:lumMod val="75000"/>
                  </a:schemeClr>
                </a:solidFill>
                <a:effectLst/>
                <a:latin typeface="PT Serif"/>
              </a:rPr>
              <a:t> </a:t>
            </a:r>
            <a:r>
              <a:rPr lang="en-GB" sz="2800" b="0" i="0">
                <a:solidFill>
                  <a:schemeClr val="accent3">
                    <a:lumMod val="60000"/>
                    <a:lumOff val="40000"/>
                  </a:schemeClr>
                </a:solidFill>
                <a:effectLst/>
                <a:latin typeface="PT Serif"/>
              </a:rPr>
              <a:t>Those irrigation projects are included in it which is implemented for irrigation in cultivable command areas of 10, 000 hectare or more. Often large canals and multipurpose river valley projects are included in it.</a:t>
            </a:r>
          </a:p>
          <a:p>
            <a:pPr algn="just"/>
            <a:r>
              <a:rPr lang="en-GB" sz="2800" b="1" i="1" u="sng">
                <a:solidFill>
                  <a:schemeClr val="accent6">
                    <a:lumMod val="75000"/>
                  </a:schemeClr>
                </a:solidFill>
                <a:effectLst/>
                <a:latin typeface="PT Serif"/>
              </a:rPr>
              <a:t>Medium Irrigation Plan:</a:t>
            </a:r>
            <a:r>
              <a:rPr lang="en-GB" sz="2800" b="0" i="1" u="sng">
                <a:solidFill>
                  <a:schemeClr val="accent6">
                    <a:lumMod val="75000"/>
                  </a:schemeClr>
                </a:solidFill>
                <a:effectLst/>
                <a:latin typeface="PT Serif"/>
              </a:rPr>
              <a:t> </a:t>
            </a:r>
            <a:r>
              <a:rPr lang="en-GB" sz="2800" b="0" i="0">
                <a:solidFill>
                  <a:schemeClr val="accent3">
                    <a:lumMod val="60000"/>
                    <a:lumOff val="40000"/>
                  </a:schemeClr>
                </a:solidFill>
                <a:effectLst/>
                <a:latin typeface="PT Serif"/>
              </a:rPr>
              <a:t>Those irrigation projects are included in it which is implemented for irrigation in cultivable command areas of 2000 hectare or more but less than 10, 000 hectare.</a:t>
            </a:r>
          </a:p>
          <a:p>
            <a:pPr algn="just"/>
            <a:r>
              <a:rPr lang="en-GB" sz="2800" b="1" i="1" u="sng">
                <a:solidFill>
                  <a:schemeClr val="accent6">
                    <a:lumMod val="75000"/>
                  </a:schemeClr>
                </a:solidFill>
                <a:effectLst/>
                <a:latin typeface="PT Serif"/>
              </a:rPr>
              <a:t>Minor Irrigation Plan:</a:t>
            </a:r>
            <a:r>
              <a:rPr lang="en-GB" sz="2800" b="0" i="0">
                <a:solidFill>
                  <a:schemeClr val="accent3">
                    <a:lumMod val="60000"/>
                    <a:lumOff val="40000"/>
                  </a:schemeClr>
                </a:solidFill>
                <a:effectLst/>
                <a:latin typeface="PT Serif"/>
              </a:rPr>
              <a:t> Those irrigation projects are included in it which is implemented for irrigation in cultivable command areas of less than 2000 hectare.</a:t>
            </a:r>
          </a:p>
        </p:txBody>
      </p:sp>
    </p:spTree>
    <p:extLst>
      <p:ext uri="{BB962C8B-B14F-4D97-AF65-F5344CB8AC3E}">
        <p14:creationId xmlns:p14="http://schemas.microsoft.com/office/powerpoint/2010/main" val="1438701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3">
            <a:extLst>
              <a:ext uri="{FF2B5EF4-FFF2-40B4-BE49-F238E27FC236}">
                <a16:creationId xmlns:a16="http://schemas.microsoft.com/office/drawing/2014/main" id="{39C034F6-E162-514F-B3CB-3174957AECB3}"/>
              </a:ext>
            </a:extLst>
          </p:cNvPr>
          <p:cNvPicPr>
            <a:picLocks noGrp="1" noChangeAspect="1"/>
          </p:cNvPicPr>
          <p:nvPr>
            <p:ph sz="half" idx="1"/>
          </p:nvPr>
        </p:nvPicPr>
        <p:blipFill>
          <a:blip r:embed="rId2"/>
          <a:stretch>
            <a:fillRect/>
          </a:stretch>
        </p:blipFill>
        <p:spPr>
          <a:xfrm>
            <a:off x="92776" y="98342"/>
            <a:ext cx="12006448" cy="6661315"/>
          </a:xfrm>
        </p:spPr>
      </p:pic>
    </p:spTree>
    <p:extLst>
      <p:ext uri="{BB962C8B-B14F-4D97-AF65-F5344CB8AC3E}">
        <p14:creationId xmlns:p14="http://schemas.microsoft.com/office/powerpoint/2010/main" val="109267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C6BA-4371-064C-B7C1-50A2C6D7D8C4}"/>
              </a:ext>
            </a:extLst>
          </p:cNvPr>
          <p:cNvSpPr>
            <a:spLocks noGrp="1"/>
          </p:cNvSpPr>
          <p:nvPr>
            <p:ph type="title"/>
          </p:nvPr>
        </p:nvSpPr>
        <p:spPr>
          <a:xfrm>
            <a:off x="685801" y="270907"/>
            <a:ext cx="10131425" cy="1120734"/>
          </a:xfrm>
        </p:spPr>
        <p:txBody>
          <a:bodyPr/>
          <a:lstStyle/>
          <a:p>
            <a:pPr algn="ctr"/>
            <a:r>
              <a:rPr lang="en-GB" i="1">
                <a:solidFill>
                  <a:srgbClr val="00B050"/>
                </a:solidFill>
              </a:rPr>
              <a:t>Irrigation </a:t>
            </a:r>
            <a:endParaRPr lang="en-US" i="1">
              <a:solidFill>
                <a:srgbClr val="00B050"/>
              </a:solidFill>
            </a:endParaRPr>
          </a:p>
        </p:txBody>
      </p:sp>
      <p:sp>
        <p:nvSpPr>
          <p:cNvPr id="3" name="Content Placeholder 2">
            <a:extLst>
              <a:ext uri="{FF2B5EF4-FFF2-40B4-BE49-F238E27FC236}">
                <a16:creationId xmlns:a16="http://schemas.microsoft.com/office/drawing/2014/main" id="{5BC06229-6215-E14B-B383-408743D8C8EC}"/>
              </a:ext>
            </a:extLst>
          </p:cNvPr>
          <p:cNvSpPr>
            <a:spLocks noGrp="1"/>
          </p:cNvSpPr>
          <p:nvPr>
            <p:ph idx="1"/>
          </p:nvPr>
        </p:nvSpPr>
        <p:spPr>
          <a:xfrm>
            <a:off x="1725633" y="1391641"/>
            <a:ext cx="8739497" cy="5195453"/>
          </a:xfrm>
        </p:spPr>
        <p:txBody>
          <a:bodyPr>
            <a:noAutofit/>
          </a:bodyPr>
          <a:lstStyle/>
          <a:p>
            <a:pPr marL="0" indent="0" algn="just">
              <a:buNone/>
            </a:pPr>
            <a:r>
              <a:rPr lang="en-GB" sz="2400" b="0" i="1">
                <a:solidFill>
                  <a:schemeClr val="accent3">
                    <a:lumMod val="60000"/>
                    <a:lumOff val="40000"/>
                  </a:schemeClr>
                </a:solidFill>
                <a:effectLst/>
                <a:latin typeface="Roboto" panose="02000000000000000000" pitchFamily="2" charset="0"/>
              </a:rPr>
              <a:t>INTRODUCTION</a:t>
            </a:r>
            <a:r>
              <a:rPr lang="en-GB" sz="2400" b="0" i="0">
                <a:effectLst/>
                <a:latin typeface="Roboto" panose="02000000000000000000" pitchFamily="2" charset="0"/>
              </a:rPr>
              <a:t> </a:t>
            </a:r>
            <a:endParaRPr lang="en-GB" sz="2400">
              <a:latin typeface="Roboto" panose="02000000000000000000" pitchFamily="2" charset="0"/>
            </a:endParaRPr>
          </a:p>
          <a:p>
            <a:pPr algn="just"/>
            <a:r>
              <a:rPr lang="en-GB" sz="2400" b="0" i="0">
                <a:effectLst/>
                <a:latin typeface="Roboto" panose="02000000000000000000" pitchFamily="2" charset="0"/>
              </a:rPr>
              <a:t>Irrigation is the artificial application of water to the soil or agricultural field. It is the replacement or supplementation of rainwater with another source of water. It is used in dry areas and during periods of inadequate rainfall.</a:t>
            </a:r>
          </a:p>
          <a:p>
            <a:pPr algn="just"/>
            <a:r>
              <a:rPr lang="en-GB" sz="2400" b="0" i="0">
                <a:effectLst/>
                <a:latin typeface="Roboto" panose="02000000000000000000" pitchFamily="2" charset="0"/>
              </a:rPr>
              <a:t>The main idea behind irrigation systems is to assist in the growth of agricultural crops and plants by maintaining with the minimum amount of water required, suppressing weed growth in grain fields, preventing soil consolidation etc</a:t>
            </a:r>
          </a:p>
        </p:txBody>
      </p:sp>
    </p:spTree>
    <p:extLst>
      <p:ext uri="{BB962C8B-B14F-4D97-AF65-F5344CB8AC3E}">
        <p14:creationId xmlns:p14="http://schemas.microsoft.com/office/powerpoint/2010/main" val="364699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45BD8-26AB-9943-8177-68660824C07B}"/>
              </a:ext>
            </a:extLst>
          </p:cNvPr>
          <p:cNvSpPr>
            <a:spLocks noGrp="1"/>
          </p:cNvSpPr>
          <p:nvPr>
            <p:ph type="title"/>
          </p:nvPr>
        </p:nvSpPr>
        <p:spPr>
          <a:xfrm>
            <a:off x="685801" y="241218"/>
            <a:ext cx="10131425" cy="1373083"/>
          </a:xfrm>
        </p:spPr>
        <p:txBody>
          <a:bodyPr/>
          <a:lstStyle/>
          <a:p>
            <a:pPr algn="ctr"/>
            <a:r>
              <a:rPr lang="en-GB" i="1">
                <a:solidFill>
                  <a:srgbClr val="FF0000"/>
                </a:solidFill>
              </a:rPr>
              <a:t>Irrigation in India </a:t>
            </a:r>
            <a:endParaRPr lang="en-US" i="1">
              <a:solidFill>
                <a:srgbClr val="FF0000"/>
              </a:solidFill>
            </a:endParaRPr>
          </a:p>
        </p:txBody>
      </p:sp>
      <p:sp>
        <p:nvSpPr>
          <p:cNvPr id="3" name="Content Placeholder 2">
            <a:extLst>
              <a:ext uri="{FF2B5EF4-FFF2-40B4-BE49-F238E27FC236}">
                <a16:creationId xmlns:a16="http://schemas.microsoft.com/office/drawing/2014/main" id="{5AEDA99D-4D01-6341-92EC-0016614046E4}"/>
              </a:ext>
            </a:extLst>
          </p:cNvPr>
          <p:cNvSpPr>
            <a:spLocks noGrp="1"/>
          </p:cNvSpPr>
          <p:nvPr>
            <p:ph idx="1"/>
          </p:nvPr>
        </p:nvSpPr>
        <p:spPr>
          <a:xfrm>
            <a:off x="1530432" y="1484414"/>
            <a:ext cx="9064584" cy="4694466"/>
          </a:xfrm>
        </p:spPr>
        <p:txBody>
          <a:bodyPr>
            <a:normAutofit/>
          </a:bodyPr>
          <a:lstStyle/>
          <a:p>
            <a:pPr algn="just"/>
            <a:r>
              <a:rPr lang="en-GB" sz="2400" b="1" i="0">
                <a:effectLst/>
                <a:latin typeface="-apple-system"/>
              </a:rPr>
              <a:t>Irrigation in </a:t>
            </a:r>
            <a:r>
              <a:rPr lang="en-GB" sz="2400" b="1" i="0" u="none" strike="noStrike">
                <a:effectLst/>
                <a:latin typeface="inherit"/>
                <a:hlinkClick r:id="rId2" tooltip="India">
                  <a:extLst>
                    <a:ext uri="{A12FA001-AC4F-418D-AE19-62706E023703}">
                      <ahyp:hlinkClr xmlns:ahyp="http://schemas.microsoft.com/office/drawing/2018/hyperlinkcolor" val="tx"/>
                    </a:ext>
                  </a:extLst>
                </a:hlinkClick>
              </a:rPr>
              <a:t>India</a:t>
            </a:r>
            <a:r>
              <a:rPr lang="en-GB" sz="2400" b="0" i="0">
                <a:effectLst/>
                <a:latin typeface="-apple-system"/>
              </a:rPr>
              <a:t> includes a network of major and minor canals from Indian rivers, </a:t>
            </a:r>
            <a:r>
              <a:rPr lang="en-GB" sz="2400" b="0" i="0" u="none" strike="noStrike">
                <a:effectLst/>
                <a:latin typeface="-apple-system"/>
                <a:hlinkClick r:id="rId3" tooltip="Groundwater">
                  <a:extLst>
                    <a:ext uri="{A12FA001-AC4F-418D-AE19-62706E023703}">
                      <ahyp:hlinkClr xmlns:ahyp="http://schemas.microsoft.com/office/drawing/2018/hyperlinkcolor" val="tx"/>
                    </a:ext>
                  </a:extLst>
                </a:hlinkClick>
              </a:rPr>
              <a:t>groundwater</a:t>
            </a:r>
            <a:r>
              <a:rPr lang="en-GB" sz="2400" b="0" i="0">
                <a:effectLst/>
                <a:latin typeface="-apple-system"/>
              </a:rPr>
              <a:t> </a:t>
            </a:r>
            <a:r>
              <a:rPr lang="en-GB" sz="2400" b="0" i="0" u="none" strike="noStrike">
                <a:effectLst/>
                <a:latin typeface="-apple-system"/>
                <a:hlinkClick r:id="rId4" tooltip="Well">
                  <a:extLst>
                    <a:ext uri="{A12FA001-AC4F-418D-AE19-62706E023703}">
                      <ahyp:hlinkClr xmlns:ahyp="http://schemas.microsoft.com/office/drawing/2018/hyperlinkcolor" val="tx"/>
                    </a:ext>
                  </a:extLst>
                </a:hlinkClick>
              </a:rPr>
              <a:t>well</a:t>
            </a:r>
            <a:r>
              <a:rPr lang="en-GB" sz="2400" b="0" i="0">
                <a:effectLst/>
                <a:latin typeface="-apple-system"/>
              </a:rPr>
              <a:t> based systems, tanks, and other </a:t>
            </a:r>
            <a:r>
              <a:rPr lang="en-GB" sz="2400" b="0" i="0" u="none" strike="noStrike">
                <a:effectLst/>
                <a:latin typeface="-apple-system"/>
                <a:hlinkClick r:id="rId5" tooltip="Rainwater harvesting">
                  <a:extLst>
                    <a:ext uri="{A12FA001-AC4F-418D-AE19-62706E023703}">
                      <ahyp:hlinkClr xmlns:ahyp="http://schemas.microsoft.com/office/drawing/2018/hyperlinkcolor" val="tx"/>
                    </a:ext>
                  </a:extLst>
                </a:hlinkClick>
              </a:rPr>
              <a:t>rainwater harvesting</a:t>
            </a:r>
            <a:r>
              <a:rPr lang="en-GB" sz="2400" b="0" i="0">
                <a:effectLst/>
                <a:latin typeface="-apple-system"/>
              </a:rPr>
              <a:t> projects for agricultural activities. Of these groundwater system is the largest.</a:t>
            </a:r>
          </a:p>
          <a:p>
            <a:pPr algn="just"/>
            <a:r>
              <a:rPr lang="en-GB" sz="2400" b="0" i="0">
                <a:effectLst/>
                <a:latin typeface="-apple-system"/>
              </a:rPr>
              <a:t> In 2013-14, only about 36.7% of total agricultural land in India was reliably irrigated,</a:t>
            </a:r>
            <a:r>
              <a:rPr lang="en-GB" sz="2400" b="0" i="0" baseline="30000">
                <a:effectLst/>
                <a:latin typeface="inherit"/>
              </a:rPr>
              <a:t> </a:t>
            </a:r>
            <a:r>
              <a:rPr lang="en-GB" sz="2400" b="0" i="0">
                <a:effectLst/>
                <a:latin typeface="-apple-system"/>
              </a:rPr>
              <a:t>and remaining 2/3rd cultivated land in India is dependent on </a:t>
            </a:r>
            <a:r>
              <a:rPr lang="en-GB" sz="2400" b="0" i="0" u="none" strike="noStrike">
                <a:effectLst/>
                <a:latin typeface="-apple-system"/>
                <a:hlinkClick r:id="rId6" tooltip="Monsoon of South Asia">
                  <a:extLst>
                    <a:ext uri="{A12FA001-AC4F-418D-AE19-62706E023703}">
                      <ahyp:hlinkClr xmlns:ahyp="http://schemas.microsoft.com/office/drawing/2018/hyperlinkcolor" val="tx"/>
                    </a:ext>
                  </a:extLst>
                </a:hlinkClick>
              </a:rPr>
              <a:t>monsoons</a:t>
            </a:r>
            <a:r>
              <a:rPr lang="en-GB" sz="2400" b="0" i="0">
                <a:effectLst/>
                <a:latin typeface="-apple-system"/>
              </a:rPr>
              <a:t>.</a:t>
            </a:r>
          </a:p>
          <a:p>
            <a:pPr algn="just"/>
            <a:r>
              <a:rPr lang="en-GB" sz="2400" b="0" i="0" baseline="30000">
                <a:effectLst/>
                <a:latin typeface="inherit"/>
              </a:rPr>
              <a:t> </a:t>
            </a:r>
            <a:r>
              <a:rPr lang="en-GB" sz="2400" b="0" i="0">
                <a:effectLst/>
                <a:latin typeface="-apple-system"/>
              </a:rPr>
              <a:t>65% of the </a:t>
            </a:r>
            <a:r>
              <a:rPr lang="en-GB" sz="2400" b="0" i="0" u="none" strike="noStrike">
                <a:effectLst/>
                <a:latin typeface="-apple-system"/>
                <a:hlinkClick r:id="rId7" tooltip="Groundwater">
                  <a:extLst>
                    <a:ext uri="{A12FA001-AC4F-418D-AE19-62706E023703}">
                      <ahyp:hlinkClr xmlns:ahyp="http://schemas.microsoft.com/office/drawing/2018/hyperlinkcolor" val="tx"/>
                    </a:ext>
                  </a:extLst>
                </a:hlinkClick>
              </a:rPr>
              <a:t>irrigation in India is from groundwater</a:t>
            </a:r>
            <a:r>
              <a:rPr lang="en-GB" sz="2400" b="0" i="0">
                <a:effectLst/>
                <a:latin typeface="-apple-system"/>
              </a:rPr>
              <a:t>.</a:t>
            </a:r>
            <a:r>
              <a:rPr lang="en-GB" sz="2400" b="0" i="0" baseline="30000">
                <a:effectLst/>
                <a:latin typeface="inherit"/>
              </a:rPr>
              <a:t> </a:t>
            </a:r>
          </a:p>
          <a:p>
            <a:pPr algn="just"/>
            <a:r>
              <a:rPr lang="en-GB" sz="2400" b="0" i="0">
                <a:effectLst/>
                <a:latin typeface="-apple-system"/>
              </a:rPr>
              <a:t>Currently about 51% of the agricultural area cultivating food grains is covered by irrigation . </a:t>
            </a:r>
          </a:p>
          <a:p>
            <a:pPr algn="just"/>
            <a:r>
              <a:rPr lang="en-GB" sz="2400" b="0" i="0">
                <a:effectLst/>
                <a:latin typeface="-apple-system"/>
              </a:rPr>
              <a:t>The rest of the area is dependent on rainfall.</a:t>
            </a:r>
            <a:endParaRPr lang="en-US" sz="2400"/>
          </a:p>
        </p:txBody>
      </p:sp>
    </p:spTree>
    <p:extLst>
      <p:ext uri="{BB962C8B-B14F-4D97-AF65-F5344CB8AC3E}">
        <p14:creationId xmlns:p14="http://schemas.microsoft.com/office/powerpoint/2010/main" val="356769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21024-6F86-9A43-88C4-6744E0A6DE36}"/>
              </a:ext>
            </a:extLst>
          </p:cNvPr>
          <p:cNvSpPr>
            <a:spLocks noGrp="1"/>
          </p:cNvSpPr>
          <p:nvPr>
            <p:ph idx="1"/>
          </p:nvPr>
        </p:nvSpPr>
        <p:spPr>
          <a:xfrm>
            <a:off x="1465860" y="404504"/>
            <a:ext cx="8906041" cy="6048992"/>
          </a:xfrm>
        </p:spPr>
        <p:txBody>
          <a:bodyPr>
            <a:normAutofit lnSpcReduction="10000"/>
          </a:bodyPr>
          <a:lstStyle/>
          <a:p>
            <a:pPr algn="just"/>
            <a:r>
              <a:rPr lang="en-GB" sz="2400">
                <a:solidFill>
                  <a:srgbClr val="FFC000"/>
                </a:solidFill>
              </a:rPr>
              <a:t>Indian agriculture is largely dependent on irrigation.</a:t>
            </a:r>
          </a:p>
          <a:p>
            <a:pPr algn="just"/>
            <a:r>
              <a:rPr lang="en-GB" sz="2400">
                <a:solidFill>
                  <a:srgbClr val="FFC000"/>
                </a:solidFill>
              </a:rPr>
              <a:t>The need of irrigation stems from various factors including :</a:t>
            </a:r>
          </a:p>
          <a:p>
            <a:pPr marL="457200" indent="-457200" algn="just">
              <a:buFont typeface="+mj-lt"/>
              <a:buAutoNum type="arabicPeriod"/>
            </a:pPr>
            <a:r>
              <a:rPr lang="en-GB" sz="2400">
                <a:solidFill>
                  <a:srgbClr val="FFC000"/>
                </a:solidFill>
              </a:rPr>
              <a:t>Uncertainty of rainfall,</a:t>
            </a:r>
          </a:p>
          <a:p>
            <a:pPr marL="457200" indent="-457200" algn="just">
              <a:buFont typeface="+mj-lt"/>
              <a:buAutoNum type="arabicPeriod"/>
            </a:pPr>
            <a:r>
              <a:rPr lang="en-GB" sz="2400">
                <a:solidFill>
                  <a:srgbClr val="FFC000"/>
                </a:solidFill>
              </a:rPr>
              <a:t>Irregularitu of rainfall,</a:t>
            </a:r>
          </a:p>
          <a:p>
            <a:pPr marL="457200" indent="-457200" algn="just">
              <a:buFont typeface="+mj-lt"/>
              <a:buAutoNum type="arabicPeriod"/>
            </a:pPr>
            <a:r>
              <a:rPr lang="en-GB" sz="2400">
                <a:solidFill>
                  <a:srgbClr val="FFC000"/>
                </a:solidFill>
              </a:rPr>
              <a:t>Variability of rainfall,</a:t>
            </a:r>
          </a:p>
          <a:p>
            <a:pPr marL="457200" indent="-457200" algn="just">
              <a:buFont typeface="+mj-lt"/>
              <a:buAutoNum type="arabicPeriod"/>
            </a:pPr>
            <a:r>
              <a:rPr lang="en-GB" sz="2400">
                <a:solidFill>
                  <a:srgbClr val="FFC000"/>
                </a:solidFill>
              </a:rPr>
              <a:t>Monsoon gaps,</a:t>
            </a:r>
          </a:p>
          <a:p>
            <a:pPr marL="457200" indent="-457200" algn="just">
              <a:buFont typeface="+mj-lt"/>
              <a:buAutoNum type="arabicPeriod"/>
            </a:pPr>
            <a:r>
              <a:rPr lang="en-GB" sz="2400">
                <a:solidFill>
                  <a:srgbClr val="FFC000"/>
                </a:solidFill>
              </a:rPr>
              <a:t>Concentration of rainfall in a few days,</a:t>
            </a:r>
          </a:p>
          <a:p>
            <a:pPr marL="457200" indent="-457200" algn="just">
              <a:buFont typeface="+mj-lt"/>
              <a:buAutoNum type="arabicPeriod"/>
            </a:pPr>
            <a:r>
              <a:rPr lang="en-GB" sz="2400">
                <a:solidFill>
                  <a:srgbClr val="FFC000"/>
                </a:solidFill>
              </a:rPr>
              <a:t>Unequall distribution of rainfall,</a:t>
            </a:r>
          </a:p>
          <a:p>
            <a:pPr marL="457200" indent="-457200" algn="just">
              <a:buFont typeface="+mj-lt"/>
              <a:buAutoNum type="arabicPeriod"/>
            </a:pPr>
            <a:r>
              <a:rPr lang="en-GB" sz="2400">
                <a:solidFill>
                  <a:srgbClr val="FFC000"/>
                </a:solidFill>
              </a:rPr>
              <a:t>Dry winter season,</a:t>
            </a:r>
          </a:p>
          <a:p>
            <a:pPr marL="457200" indent="-457200" algn="just">
              <a:buFont typeface="+mj-lt"/>
              <a:buAutoNum type="arabicPeriod"/>
            </a:pPr>
            <a:r>
              <a:rPr lang="en-GB" sz="2400">
                <a:solidFill>
                  <a:srgbClr val="FFC000"/>
                </a:solidFill>
              </a:rPr>
              <a:t>Requirement of excessive water for certain crops like rice, jute, sugar cane, etc., and </a:t>
            </a:r>
          </a:p>
          <a:p>
            <a:pPr marL="457200" indent="-457200" algn="just">
              <a:buFont typeface="+mj-lt"/>
              <a:buAutoNum type="arabicPeriod"/>
            </a:pPr>
            <a:r>
              <a:rPr lang="en-GB" sz="2400">
                <a:solidFill>
                  <a:srgbClr val="FFC000"/>
                </a:solidFill>
              </a:rPr>
              <a:t>Application of more and frequent watering for high yielding variety seeds, etc.</a:t>
            </a:r>
            <a:endParaRPr lang="en-US" sz="2400">
              <a:solidFill>
                <a:srgbClr val="FFC000"/>
              </a:solidFill>
            </a:endParaRPr>
          </a:p>
        </p:txBody>
      </p:sp>
    </p:spTree>
    <p:extLst>
      <p:ext uri="{BB962C8B-B14F-4D97-AF65-F5344CB8AC3E}">
        <p14:creationId xmlns:p14="http://schemas.microsoft.com/office/powerpoint/2010/main" val="1877673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CC22AE-C68B-894F-A475-07EAD510B41D}"/>
              </a:ext>
            </a:extLst>
          </p:cNvPr>
          <p:cNvSpPr>
            <a:spLocks noGrp="1"/>
          </p:cNvSpPr>
          <p:nvPr>
            <p:ph idx="1"/>
          </p:nvPr>
        </p:nvSpPr>
        <p:spPr>
          <a:xfrm>
            <a:off x="1893474" y="293172"/>
            <a:ext cx="8405051" cy="6271655"/>
          </a:xfrm>
        </p:spPr>
        <p:txBody>
          <a:bodyPr>
            <a:normAutofit/>
          </a:bodyPr>
          <a:lstStyle/>
          <a:p>
            <a:pPr algn="just"/>
            <a:r>
              <a:rPr lang="en-GB" sz="2800">
                <a:solidFill>
                  <a:srgbClr val="FFC000"/>
                </a:solidFill>
              </a:rPr>
              <a:t>Facilities of irrigation occur differently in different partyof India.</a:t>
            </a:r>
          </a:p>
          <a:p>
            <a:pPr algn="just"/>
            <a:r>
              <a:rPr lang="en-GB" sz="2800">
                <a:solidFill>
                  <a:srgbClr val="FFC000"/>
                </a:solidFill>
              </a:rPr>
              <a:t>Northern plains have perennial rivers originating in the Himalayas, coupled with a flat and even topography, high waters table, and alluvial soils, where digging of Wells and Canals is quite easy and profitable.</a:t>
            </a:r>
          </a:p>
          <a:p>
            <a:pPr algn="just"/>
            <a:r>
              <a:rPr lang="en-GB" sz="2800">
                <a:solidFill>
                  <a:srgbClr val="FFC000"/>
                </a:solidFill>
              </a:rPr>
              <a:t>In Peninsular India, on the other hand, construction of canals and digging of wells is difficult due to rough and rocky terrain.</a:t>
            </a:r>
          </a:p>
          <a:p>
            <a:pPr algn="just"/>
            <a:r>
              <a:rPr lang="en-GB" sz="2800">
                <a:solidFill>
                  <a:srgbClr val="FFC000"/>
                </a:solidFill>
              </a:rPr>
              <a:t>Tanks and reservoirs are more useful for storing water for irrigation purpose. </a:t>
            </a:r>
            <a:endParaRPr lang="en-US" sz="2800">
              <a:solidFill>
                <a:srgbClr val="FFC000"/>
              </a:solidFill>
            </a:endParaRPr>
          </a:p>
        </p:txBody>
      </p:sp>
    </p:spTree>
    <p:extLst>
      <p:ext uri="{BB962C8B-B14F-4D97-AF65-F5344CB8AC3E}">
        <p14:creationId xmlns:p14="http://schemas.microsoft.com/office/powerpoint/2010/main" val="2778160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B204-4B1D-4144-AC43-66D6AD4CCF4B}"/>
              </a:ext>
            </a:extLst>
          </p:cNvPr>
          <p:cNvSpPr>
            <a:spLocks noGrp="1"/>
          </p:cNvSpPr>
          <p:nvPr>
            <p:ph type="title"/>
          </p:nvPr>
        </p:nvSpPr>
        <p:spPr>
          <a:xfrm>
            <a:off x="685801" y="166998"/>
            <a:ext cx="10131425" cy="1150421"/>
          </a:xfrm>
        </p:spPr>
        <p:txBody>
          <a:bodyPr/>
          <a:lstStyle/>
          <a:p>
            <a:pPr algn="ctr"/>
            <a:r>
              <a:rPr lang="en-GB" i="1">
                <a:solidFill>
                  <a:srgbClr val="FF0000"/>
                </a:solidFill>
              </a:rPr>
              <a:t>Sources of irrigation </a:t>
            </a:r>
            <a:endParaRPr lang="en-US" i="1">
              <a:solidFill>
                <a:srgbClr val="FF0000"/>
              </a:solidFill>
            </a:endParaRPr>
          </a:p>
        </p:txBody>
      </p:sp>
      <p:sp>
        <p:nvSpPr>
          <p:cNvPr id="3" name="Content Placeholder 2">
            <a:extLst>
              <a:ext uri="{FF2B5EF4-FFF2-40B4-BE49-F238E27FC236}">
                <a16:creationId xmlns:a16="http://schemas.microsoft.com/office/drawing/2014/main" id="{D6E285D2-A24C-8747-B867-3C6308898B3B}"/>
              </a:ext>
            </a:extLst>
          </p:cNvPr>
          <p:cNvSpPr>
            <a:spLocks noGrp="1"/>
          </p:cNvSpPr>
          <p:nvPr>
            <p:ph sz="half" idx="1"/>
          </p:nvPr>
        </p:nvSpPr>
        <p:spPr>
          <a:xfrm>
            <a:off x="826561" y="1066800"/>
            <a:ext cx="4995334" cy="2570018"/>
          </a:xfrm>
        </p:spPr>
        <p:txBody>
          <a:bodyPr>
            <a:normAutofit/>
          </a:bodyPr>
          <a:lstStyle/>
          <a:p>
            <a:pPr algn="just"/>
            <a:r>
              <a:rPr lang="en-GB" sz="2000">
                <a:solidFill>
                  <a:srgbClr val="FFC000"/>
                </a:solidFill>
              </a:rPr>
              <a:t>Relief, soils, availability of surface or ground water, and the moisture requirement of crops largely determine the means of irrigation in India.</a:t>
            </a:r>
          </a:p>
          <a:p>
            <a:pPr algn="just"/>
            <a:r>
              <a:rPr lang="en-GB" sz="2000">
                <a:solidFill>
                  <a:srgbClr val="FFC000"/>
                </a:solidFill>
              </a:rPr>
              <a:t>There are three major sources of irrigation in India.</a:t>
            </a:r>
          </a:p>
          <a:p>
            <a:pPr marL="0" indent="0" algn="ctr">
              <a:buNone/>
            </a:pPr>
            <a:endParaRPr lang="en-US" sz="2000">
              <a:solidFill>
                <a:srgbClr val="FFC000"/>
              </a:solidFill>
            </a:endParaRPr>
          </a:p>
        </p:txBody>
      </p:sp>
      <p:pic>
        <p:nvPicPr>
          <p:cNvPr id="44" name="Picture 44">
            <a:extLst>
              <a:ext uri="{FF2B5EF4-FFF2-40B4-BE49-F238E27FC236}">
                <a16:creationId xmlns:a16="http://schemas.microsoft.com/office/drawing/2014/main" id="{A0BEB0B1-6F44-6C46-AEF0-9DB14941381E}"/>
              </a:ext>
            </a:extLst>
          </p:cNvPr>
          <p:cNvPicPr>
            <a:picLocks noGrp="1" noChangeAspect="1"/>
          </p:cNvPicPr>
          <p:nvPr>
            <p:ph sz="half" idx="2"/>
          </p:nvPr>
        </p:nvPicPr>
        <p:blipFill>
          <a:blip r:embed="rId2"/>
          <a:stretch>
            <a:fillRect/>
          </a:stretch>
        </p:blipFill>
        <p:spPr>
          <a:xfrm>
            <a:off x="6301621" y="1066800"/>
            <a:ext cx="4995862" cy="5102677"/>
          </a:xfrm>
        </p:spPr>
      </p:pic>
      <p:sp>
        <p:nvSpPr>
          <p:cNvPr id="5" name="Flowchart: Alternate Process 4">
            <a:extLst>
              <a:ext uri="{FF2B5EF4-FFF2-40B4-BE49-F238E27FC236}">
                <a16:creationId xmlns:a16="http://schemas.microsoft.com/office/drawing/2014/main" id="{5ACCDAFA-FC95-3142-957C-A08BE8659E60}"/>
              </a:ext>
            </a:extLst>
          </p:cNvPr>
          <p:cNvSpPr/>
          <p:nvPr/>
        </p:nvSpPr>
        <p:spPr>
          <a:xfrm>
            <a:off x="1374773" y="3247159"/>
            <a:ext cx="3114443" cy="575211"/>
          </a:xfrm>
          <a:prstGeom prst="flowChartAlternateProces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a:solidFill>
                  <a:schemeClr val="bg2">
                    <a:lumMod val="60000"/>
                    <a:lumOff val="40000"/>
                  </a:schemeClr>
                </a:solidFill>
              </a:rPr>
              <a:t>SOURCES OF IRRIGATION </a:t>
            </a:r>
            <a:endParaRPr lang="en-US" b="1" i="1">
              <a:solidFill>
                <a:schemeClr val="bg2">
                  <a:lumMod val="60000"/>
                  <a:lumOff val="40000"/>
                </a:schemeClr>
              </a:solidFill>
            </a:endParaRPr>
          </a:p>
        </p:txBody>
      </p:sp>
      <p:cxnSp>
        <p:nvCxnSpPr>
          <p:cNvPr id="7" name="Straight Arrow Connector 6">
            <a:extLst>
              <a:ext uri="{FF2B5EF4-FFF2-40B4-BE49-F238E27FC236}">
                <a16:creationId xmlns:a16="http://schemas.microsoft.com/office/drawing/2014/main" id="{A0679E34-5AD5-BB45-89C4-A24EDA008F25}"/>
              </a:ext>
            </a:extLst>
          </p:cNvPr>
          <p:cNvCxnSpPr>
            <a:cxnSpLocks/>
            <a:stCxn id="5" idx="2"/>
          </p:cNvCxnSpPr>
          <p:nvPr/>
        </p:nvCxnSpPr>
        <p:spPr>
          <a:xfrm>
            <a:off x="2931995" y="3822370"/>
            <a:ext cx="964596" cy="105764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8" name="Straight Arrow Connector 17">
            <a:extLst>
              <a:ext uri="{FF2B5EF4-FFF2-40B4-BE49-F238E27FC236}">
                <a16:creationId xmlns:a16="http://schemas.microsoft.com/office/drawing/2014/main" id="{7332B0D0-634A-B84B-8E15-9E52A560B9F7}"/>
              </a:ext>
            </a:extLst>
          </p:cNvPr>
          <p:cNvCxnSpPr>
            <a:cxnSpLocks/>
            <a:stCxn id="5" idx="2"/>
          </p:cNvCxnSpPr>
          <p:nvPr/>
        </p:nvCxnSpPr>
        <p:spPr>
          <a:xfrm flipH="1">
            <a:off x="1937171" y="3822370"/>
            <a:ext cx="994824" cy="1057646"/>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7" name="Straight Arrow Connector 36">
            <a:extLst>
              <a:ext uri="{FF2B5EF4-FFF2-40B4-BE49-F238E27FC236}">
                <a16:creationId xmlns:a16="http://schemas.microsoft.com/office/drawing/2014/main" id="{4D27A826-DC40-3343-95A1-98A1D0335EE4}"/>
              </a:ext>
            </a:extLst>
          </p:cNvPr>
          <p:cNvCxnSpPr>
            <a:cxnSpLocks/>
          </p:cNvCxnSpPr>
          <p:nvPr/>
        </p:nvCxnSpPr>
        <p:spPr>
          <a:xfrm flipH="1">
            <a:off x="2931995" y="3822370"/>
            <a:ext cx="4082" cy="1243198"/>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
        <p:nvSpPr>
          <p:cNvPr id="41" name="Flowchart: Magnetic Disk 40">
            <a:extLst>
              <a:ext uri="{FF2B5EF4-FFF2-40B4-BE49-F238E27FC236}">
                <a16:creationId xmlns:a16="http://schemas.microsoft.com/office/drawing/2014/main" id="{33AEBCD0-79EE-F246-A188-8165AD133A77}"/>
              </a:ext>
            </a:extLst>
          </p:cNvPr>
          <p:cNvSpPr/>
          <p:nvPr/>
        </p:nvSpPr>
        <p:spPr>
          <a:xfrm>
            <a:off x="626855" y="5037611"/>
            <a:ext cx="1473594" cy="575212"/>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a:solidFill>
                  <a:schemeClr val="bg2"/>
                </a:solidFill>
              </a:rPr>
              <a:t>CANALS</a:t>
            </a:r>
            <a:endParaRPr lang="en-US" b="1" i="1">
              <a:solidFill>
                <a:schemeClr val="bg2"/>
              </a:solidFill>
            </a:endParaRPr>
          </a:p>
        </p:txBody>
      </p:sp>
      <p:sp>
        <p:nvSpPr>
          <p:cNvPr id="42" name="Flowchart: Magnetic Disk 41">
            <a:extLst>
              <a:ext uri="{FF2B5EF4-FFF2-40B4-BE49-F238E27FC236}">
                <a16:creationId xmlns:a16="http://schemas.microsoft.com/office/drawing/2014/main" id="{D9306B8D-D9B5-6A48-B010-9782AA32CC56}"/>
              </a:ext>
            </a:extLst>
          </p:cNvPr>
          <p:cNvSpPr/>
          <p:nvPr/>
        </p:nvSpPr>
        <p:spPr>
          <a:xfrm>
            <a:off x="2100449" y="5371729"/>
            <a:ext cx="1796142" cy="760762"/>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a:solidFill>
                  <a:schemeClr val="bg2"/>
                </a:solidFill>
              </a:rPr>
              <a:t>WELLS AND TUBE WELLS</a:t>
            </a:r>
            <a:endParaRPr lang="en-US" b="1" i="1">
              <a:solidFill>
                <a:schemeClr val="bg2"/>
              </a:solidFill>
            </a:endParaRPr>
          </a:p>
        </p:txBody>
      </p:sp>
      <p:sp>
        <p:nvSpPr>
          <p:cNvPr id="43" name="Flowchart: Magnetic Disk 42">
            <a:extLst>
              <a:ext uri="{FF2B5EF4-FFF2-40B4-BE49-F238E27FC236}">
                <a16:creationId xmlns:a16="http://schemas.microsoft.com/office/drawing/2014/main" id="{86480872-6CEF-734E-ADAD-390A4FE59831}"/>
              </a:ext>
            </a:extLst>
          </p:cNvPr>
          <p:cNvSpPr/>
          <p:nvPr/>
        </p:nvSpPr>
        <p:spPr>
          <a:xfrm rot="10566835" flipH="1" flipV="1">
            <a:off x="4201021" y="5051914"/>
            <a:ext cx="1150135" cy="60057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a:solidFill>
                  <a:schemeClr val="bg2"/>
                </a:solidFill>
              </a:rPr>
              <a:t>TANKS</a:t>
            </a:r>
            <a:endParaRPr lang="en-US" b="1" i="1">
              <a:solidFill>
                <a:schemeClr val="bg2"/>
              </a:solidFill>
            </a:endParaRPr>
          </a:p>
        </p:txBody>
      </p:sp>
    </p:spTree>
    <p:extLst>
      <p:ext uri="{BB962C8B-B14F-4D97-AF65-F5344CB8AC3E}">
        <p14:creationId xmlns:p14="http://schemas.microsoft.com/office/powerpoint/2010/main" val="2404996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F44A-EC94-AA4E-B204-F23EB4F3BD48}"/>
              </a:ext>
            </a:extLst>
          </p:cNvPr>
          <p:cNvSpPr>
            <a:spLocks noGrp="1"/>
          </p:cNvSpPr>
          <p:nvPr>
            <p:ph type="title"/>
          </p:nvPr>
        </p:nvSpPr>
        <p:spPr/>
        <p:txBody>
          <a:bodyPr/>
          <a:lstStyle/>
          <a:p>
            <a:pPr algn="ctr"/>
            <a:r>
              <a:rPr lang="en-GB" i="1">
                <a:solidFill>
                  <a:schemeClr val="accent6">
                    <a:lumMod val="60000"/>
                    <a:lumOff val="40000"/>
                  </a:schemeClr>
                </a:solidFill>
              </a:rPr>
              <a:t>Canal irrigation </a:t>
            </a:r>
            <a:endParaRPr lang="en-US" i="1">
              <a:solidFill>
                <a:schemeClr val="accent6">
                  <a:lumMod val="60000"/>
                  <a:lumOff val="40000"/>
                </a:schemeClr>
              </a:solidFill>
            </a:endParaRPr>
          </a:p>
        </p:txBody>
      </p:sp>
      <p:sp>
        <p:nvSpPr>
          <p:cNvPr id="3" name="Content Placeholder 2">
            <a:extLst>
              <a:ext uri="{FF2B5EF4-FFF2-40B4-BE49-F238E27FC236}">
                <a16:creationId xmlns:a16="http://schemas.microsoft.com/office/drawing/2014/main" id="{66ED4FD3-B9BB-DC48-B5DC-5492D88099E2}"/>
              </a:ext>
            </a:extLst>
          </p:cNvPr>
          <p:cNvSpPr>
            <a:spLocks noGrp="1"/>
          </p:cNvSpPr>
          <p:nvPr>
            <p:ph idx="1"/>
          </p:nvPr>
        </p:nvSpPr>
        <p:spPr>
          <a:xfrm>
            <a:off x="1374774" y="2065867"/>
            <a:ext cx="8997580" cy="4792133"/>
          </a:xfrm>
        </p:spPr>
        <p:txBody>
          <a:bodyPr>
            <a:normAutofit/>
          </a:bodyPr>
          <a:lstStyle/>
          <a:p>
            <a:pPr algn="just"/>
            <a:r>
              <a:rPr lang="en-GB" sz="2400">
                <a:solidFill>
                  <a:srgbClr val="FFC000"/>
                </a:solidFill>
                <a:latin typeface="Georgia" panose="02000000000000000000" pitchFamily="2" charset="0"/>
              </a:rPr>
              <a:t>C</a:t>
            </a:r>
            <a:r>
              <a:rPr lang="en-GB" sz="2400" b="0" i="0">
                <a:solidFill>
                  <a:srgbClr val="FFC000"/>
                </a:solidFill>
                <a:effectLst/>
                <a:latin typeface="Georgia" panose="02000000000000000000" pitchFamily="2" charset="0"/>
              </a:rPr>
              <a:t>anal is an artificial watercourse constructed for water supply and irrigation.</a:t>
            </a:r>
          </a:p>
          <a:p>
            <a:pPr algn="just"/>
            <a:r>
              <a:rPr lang="en-GB" sz="2400" b="0" i="0">
                <a:solidFill>
                  <a:srgbClr val="FFC000"/>
                </a:solidFill>
                <a:effectLst/>
                <a:latin typeface="Georgia" panose="02040502050405020303" pitchFamily="18" charset="0"/>
              </a:rPr>
              <a:t>There are two types of canals:</a:t>
            </a:r>
          </a:p>
          <a:p>
            <a:pPr marL="457200" indent="-457200" algn="just">
              <a:buFont typeface="+mj-lt"/>
              <a:buAutoNum type="arabicPeriod"/>
            </a:pPr>
            <a:r>
              <a:rPr lang="en-GB" sz="2400" b="0" i="1">
                <a:solidFill>
                  <a:schemeClr val="accent6"/>
                </a:solidFill>
                <a:effectLst/>
                <a:latin typeface="Georgia" panose="02040502050405020303" pitchFamily="18" charset="0"/>
              </a:rPr>
              <a:t>Inundation Canals </a:t>
            </a:r>
            <a:r>
              <a:rPr lang="en-GB" sz="2400" b="0" i="0">
                <a:solidFill>
                  <a:srgbClr val="FFC000"/>
                </a:solidFill>
                <a:effectLst/>
                <a:latin typeface="Georgia" panose="02040502050405020303" pitchFamily="18" charset="0"/>
              </a:rPr>
              <a:t>– These are taken out from the rivers without any regulating system like weirs etc at their head. Such canals are useful only during the rainy season</a:t>
            </a:r>
          </a:p>
          <a:p>
            <a:pPr marL="457200" indent="-457200" algn="just">
              <a:buFont typeface="+mj-lt"/>
              <a:buAutoNum type="arabicPeriod"/>
            </a:pPr>
            <a:r>
              <a:rPr lang="en-GB" sz="2400" b="0" i="1">
                <a:solidFill>
                  <a:schemeClr val="accent6"/>
                </a:solidFill>
                <a:effectLst/>
                <a:latin typeface="Georgia" panose="02040502050405020303" pitchFamily="18" charset="0"/>
              </a:rPr>
              <a:t>Perennial</a:t>
            </a:r>
            <a:r>
              <a:rPr lang="en-GB" sz="2400" b="0">
                <a:solidFill>
                  <a:srgbClr val="FFC000"/>
                </a:solidFill>
                <a:effectLst/>
                <a:latin typeface="Georgia" panose="02040502050405020303" pitchFamily="18" charset="0"/>
              </a:rPr>
              <a:t> </a:t>
            </a:r>
            <a:r>
              <a:rPr lang="en-GB" sz="2400" b="0" i="1">
                <a:solidFill>
                  <a:schemeClr val="accent6"/>
                </a:solidFill>
                <a:effectLst/>
                <a:latin typeface="Georgia" panose="02040502050405020303" pitchFamily="18" charset="0"/>
              </a:rPr>
              <a:t>Canals</a:t>
            </a:r>
            <a:r>
              <a:rPr lang="en-GB" sz="2400" b="0">
                <a:solidFill>
                  <a:srgbClr val="FFC000"/>
                </a:solidFill>
                <a:effectLst/>
                <a:latin typeface="Georgia" panose="02040502050405020303" pitchFamily="18" charset="0"/>
              </a:rPr>
              <a:t> – These are those which are taken off from perennial rivers</a:t>
            </a:r>
            <a:r>
              <a:rPr lang="en-GB" sz="2400" b="0" i="0">
                <a:solidFill>
                  <a:srgbClr val="FFC000"/>
                </a:solidFill>
                <a:effectLst/>
                <a:latin typeface="Georgia" panose="02040502050405020303" pitchFamily="18" charset="0"/>
              </a:rPr>
              <a:t> by constructing a barrage across the river. Most of the canals at present in India are perennial.</a:t>
            </a:r>
          </a:p>
          <a:p>
            <a:pPr algn="just"/>
            <a:endParaRPr lang="en-US" sz="2400">
              <a:solidFill>
                <a:srgbClr val="FFC000"/>
              </a:solidFill>
            </a:endParaRPr>
          </a:p>
        </p:txBody>
      </p:sp>
    </p:spTree>
    <p:extLst>
      <p:ext uri="{BB962C8B-B14F-4D97-AF65-F5344CB8AC3E}">
        <p14:creationId xmlns:p14="http://schemas.microsoft.com/office/powerpoint/2010/main" val="2818520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F34E5CB-BB13-AA4A-9449-A41701F25C3E}"/>
              </a:ext>
            </a:extLst>
          </p:cNvPr>
          <p:cNvSpPr txBox="1">
            <a:spLocks noGrp="1"/>
          </p:cNvSpPr>
          <p:nvPr>
            <p:ph sz="half" idx="1"/>
          </p:nvPr>
        </p:nvSpPr>
        <p:spPr>
          <a:xfrm>
            <a:off x="1100666" y="836964"/>
            <a:ext cx="4995334" cy="5102679"/>
          </a:xfrm>
          <a:prstGeom prst="rect">
            <a:avLst/>
          </a:prstGeom>
        </p:spPr>
        <p:txBody>
          <a:bodyPr vert="horz" lIns="91440" tIns="45720" rIns="91440" bIns="45720" rtlCol="0" anchor="ctr">
            <a:no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algn="just"/>
            <a:r>
              <a:rPr lang="en-GB">
                <a:solidFill>
                  <a:srgbClr val="FFC000"/>
                </a:solidFill>
                <a:latin typeface="Georgia" panose="02040502050405020303" pitchFamily="18" charset="0"/>
              </a:rPr>
              <a:t>Canals can be an effective source of irrigation in areas of low relief, deep fertile soils, perennial source of water and an extensive command area. Therefore the main </a:t>
            </a:r>
            <a:r>
              <a:rPr lang="en-GB" b="1">
                <a:solidFill>
                  <a:srgbClr val="FFC000"/>
                </a:solidFill>
                <a:latin typeface="Georgia" panose="02040502050405020303" pitchFamily="18" charset="0"/>
              </a:rPr>
              <a:t>concentration of canal irrigation is in the northern plains</a:t>
            </a:r>
            <a:r>
              <a:rPr lang="en-GB">
                <a:solidFill>
                  <a:srgbClr val="FFC000"/>
                </a:solidFill>
                <a:latin typeface="Georgia" panose="02040502050405020303" pitchFamily="18" charset="0"/>
              </a:rPr>
              <a:t>.</a:t>
            </a:r>
          </a:p>
          <a:p>
            <a:pPr algn="just"/>
            <a:r>
              <a:rPr lang="en-GB">
                <a:solidFill>
                  <a:srgbClr val="FFC000"/>
                </a:solidFill>
                <a:latin typeface="Georgia" panose="02040502050405020303" pitchFamily="18" charset="0"/>
              </a:rPr>
              <a:t>The canals are </a:t>
            </a:r>
            <a:r>
              <a:rPr lang="en-GB" b="1">
                <a:solidFill>
                  <a:srgbClr val="FFC000"/>
                </a:solidFill>
                <a:latin typeface="Georgia" panose="02040502050405020303" pitchFamily="18" charset="0"/>
              </a:rPr>
              <a:t>practically absent from the peninsular plateau region</a:t>
            </a:r>
            <a:r>
              <a:rPr lang="en-GB">
                <a:solidFill>
                  <a:srgbClr val="FFC000"/>
                </a:solidFill>
                <a:latin typeface="Georgia" panose="02040502050405020303" pitchFamily="18" charset="0"/>
              </a:rPr>
              <a:t> because of rocky terrain. However, the coastal and the delta regions in South India have some canals for irrigation.</a:t>
            </a:r>
          </a:p>
          <a:p>
            <a:pPr algn="just"/>
            <a:r>
              <a:rPr lang="en-GB">
                <a:solidFill>
                  <a:srgbClr val="FFC000"/>
                </a:solidFill>
                <a:latin typeface="Georgia" panose="02040502050405020303" pitchFamily="18" charset="0"/>
              </a:rPr>
              <a:t>The percentage of canal irrigation area to total irrigated area in the country has fallen from about 40% in 1950-51 to less than 25% at present.</a:t>
            </a:r>
          </a:p>
          <a:p>
            <a:pPr algn="just"/>
            <a:r>
              <a:rPr lang="en-GB">
                <a:solidFill>
                  <a:srgbClr val="FFC000"/>
                </a:solidFill>
                <a:latin typeface="Georgia" panose="02040502050405020303" pitchFamily="18" charset="0"/>
              </a:rPr>
              <a:t>The states UP, Punjab, Haryana, Rajasthan and Bihar account for about 60% of the canal irrigated area in the country.</a:t>
            </a:r>
          </a:p>
          <a:p>
            <a:pPr algn="just"/>
            <a:endParaRPr lang="en-GB">
              <a:solidFill>
                <a:srgbClr val="FFC000"/>
              </a:solidFill>
              <a:latin typeface="Georgia" panose="02040502050405020303" pitchFamily="18" charset="0"/>
            </a:endParaRPr>
          </a:p>
        </p:txBody>
      </p:sp>
      <p:pic>
        <p:nvPicPr>
          <p:cNvPr id="8" name="Picture 5">
            <a:extLst>
              <a:ext uri="{FF2B5EF4-FFF2-40B4-BE49-F238E27FC236}">
                <a16:creationId xmlns:a16="http://schemas.microsoft.com/office/drawing/2014/main" id="{D72CB9F7-619C-0241-9642-70D641511EFD}"/>
              </a:ext>
            </a:extLst>
          </p:cNvPr>
          <p:cNvPicPr>
            <a:picLocks noGrp="1" noChangeAspect="1"/>
          </p:cNvPicPr>
          <p:nvPr>
            <p:ph sz="half" idx="2"/>
          </p:nvPr>
        </p:nvPicPr>
        <p:blipFill>
          <a:blip r:embed="rId2"/>
          <a:stretch>
            <a:fillRect/>
          </a:stretch>
        </p:blipFill>
        <p:spPr>
          <a:xfrm>
            <a:off x="6510866" y="519546"/>
            <a:ext cx="4580468" cy="5271656"/>
          </a:xfrm>
          <a:prstGeom prst="rect">
            <a:avLst/>
          </a:prstGeom>
        </p:spPr>
      </p:pic>
    </p:spTree>
    <p:extLst>
      <p:ext uri="{BB962C8B-B14F-4D97-AF65-F5344CB8AC3E}">
        <p14:creationId xmlns:p14="http://schemas.microsoft.com/office/powerpoint/2010/main" val="204011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6B3E8-F6CF-D445-B65D-7CE6D9272641}"/>
              </a:ext>
            </a:extLst>
          </p:cNvPr>
          <p:cNvSpPr>
            <a:spLocks noGrp="1"/>
          </p:cNvSpPr>
          <p:nvPr>
            <p:ph idx="1"/>
          </p:nvPr>
        </p:nvSpPr>
        <p:spPr>
          <a:xfrm>
            <a:off x="1688522" y="997280"/>
            <a:ext cx="8516382" cy="4863440"/>
          </a:xfrm>
        </p:spPr>
        <p:txBody>
          <a:bodyPr>
            <a:normAutofit/>
          </a:bodyPr>
          <a:lstStyle/>
          <a:p>
            <a:pPr algn="just"/>
            <a:r>
              <a:rPr lang="en-GB" sz="2400" b="1" i="1">
                <a:solidFill>
                  <a:srgbClr val="FF0000"/>
                </a:solidFill>
                <a:effectLst/>
                <a:latin typeface="Georgia" panose="02040502050405020303" pitchFamily="18" charset="0"/>
              </a:rPr>
              <a:t>Merits</a:t>
            </a:r>
            <a:r>
              <a:rPr lang="en-GB" sz="2400" i="1">
                <a:solidFill>
                  <a:srgbClr val="FF0000"/>
                </a:solidFill>
                <a:latin typeface="Georgia" panose="02040502050405020303" pitchFamily="18" charset="0"/>
              </a:rPr>
              <a:t>:</a:t>
            </a:r>
            <a:endParaRPr lang="en-GB" sz="2400" b="0" i="1">
              <a:solidFill>
                <a:srgbClr val="FF0000"/>
              </a:solidFill>
              <a:effectLst/>
              <a:latin typeface="Georgia" panose="02040502050405020303" pitchFamily="18" charset="0"/>
            </a:endParaRPr>
          </a:p>
          <a:p>
            <a:pPr lvl="1" algn="just"/>
            <a:r>
              <a:rPr lang="en-GB" sz="2400" b="0" i="0">
                <a:solidFill>
                  <a:schemeClr val="accent5"/>
                </a:solidFill>
                <a:effectLst/>
                <a:latin typeface="Georgia" panose="02040502050405020303" pitchFamily="18" charset="0"/>
              </a:rPr>
              <a:t>Perennial Source</a:t>
            </a:r>
          </a:p>
          <a:p>
            <a:pPr lvl="1" algn="just"/>
            <a:r>
              <a:rPr lang="en-GB" sz="2400" b="0" i="0">
                <a:solidFill>
                  <a:schemeClr val="accent5"/>
                </a:solidFill>
                <a:effectLst/>
                <a:latin typeface="Georgia" panose="02040502050405020303" pitchFamily="18" charset="0"/>
              </a:rPr>
              <a:t>Provides safety from droughts</a:t>
            </a:r>
          </a:p>
          <a:p>
            <a:pPr lvl="1" algn="just"/>
            <a:r>
              <a:rPr lang="en-GB" sz="2400" b="0" i="0">
                <a:solidFill>
                  <a:schemeClr val="accent5"/>
                </a:solidFill>
                <a:effectLst/>
                <a:latin typeface="Georgia" panose="02040502050405020303" pitchFamily="18" charset="0"/>
              </a:rPr>
              <a:t>Brings fertile sediments to the fields</a:t>
            </a:r>
          </a:p>
          <a:p>
            <a:pPr lvl="1" algn="just"/>
            <a:r>
              <a:rPr lang="en-GB" sz="2400" b="0" i="0">
                <a:solidFill>
                  <a:schemeClr val="accent5"/>
                </a:solidFill>
                <a:effectLst/>
                <a:latin typeface="Georgia" panose="02040502050405020303" pitchFamily="18" charset="0"/>
              </a:rPr>
              <a:t>Economical to serve a large area</a:t>
            </a:r>
          </a:p>
          <a:p>
            <a:pPr algn="just"/>
            <a:r>
              <a:rPr lang="en-GB" sz="2400" b="1" i="1">
                <a:solidFill>
                  <a:srgbClr val="FF0000"/>
                </a:solidFill>
                <a:effectLst/>
                <a:latin typeface="Georgia" panose="02040502050405020303" pitchFamily="18" charset="0"/>
              </a:rPr>
              <a:t>Demerits:</a:t>
            </a:r>
            <a:endParaRPr lang="en-GB" sz="2400" b="0" i="1">
              <a:solidFill>
                <a:srgbClr val="FF0000"/>
              </a:solidFill>
              <a:effectLst/>
              <a:latin typeface="Georgia" panose="02040502050405020303" pitchFamily="18" charset="0"/>
            </a:endParaRPr>
          </a:p>
          <a:p>
            <a:pPr lvl="1" algn="just"/>
            <a:r>
              <a:rPr lang="en-GB" sz="2400" b="0" i="0">
                <a:solidFill>
                  <a:schemeClr val="accent5"/>
                </a:solidFill>
                <a:effectLst/>
                <a:latin typeface="Georgia" panose="02040502050405020303" pitchFamily="18" charset="0"/>
              </a:rPr>
              <a:t>Canal water soaks into the ground and leads to water logging, increases salinization, and leads to marshy conditions leading to malaria and flooding</a:t>
            </a:r>
          </a:p>
          <a:p>
            <a:pPr lvl="1" algn="just"/>
            <a:r>
              <a:rPr lang="en-GB" sz="2400" b="0" i="0">
                <a:solidFill>
                  <a:schemeClr val="accent5"/>
                </a:solidFill>
                <a:effectLst/>
                <a:latin typeface="Georgia" panose="02040502050405020303" pitchFamily="18" charset="0"/>
              </a:rPr>
              <a:t>Wastage of water.</a:t>
            </a:r>
          </a:p>
        </p:txBody>
      </p:sp>
    </p:spTree>
    <p:extLst>
      <p:ext uri="{BB962C8B-B14F-4D97-AF65-F5344CB8AC3E}">
        <p14:creationId xmlns:p14="http://schemas.microsoft.com/office/powerpoint/2010/main" val="37908857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Celestial</vt:lpstr>
      <vt:lpstr>S. Maheswari guest lecturer in geography government college for women (A) kumbakonam title: geography of India</vt:lpstr>
      <vt:lpstr>Irrigation </vt:lpstr>
      <vt:lpstr>Irrigation in India </vt:lpstr>
      <vt:lpstr>PowerPoint Presentation</vt:lpstr>
      <vt:lpstr>PowerPoint Presentation</vt:lpstr>
      <vt:lpstr>Sources of irrigation </vt:lpstr>
      <vt:lpstr>Canal irrigation </vt:lpstr>
      <vt:lpstr>PowerPoint Presentation</vt:lpstr>
      <vt:lpstr>PowerPoint Presentation</vt:lpstr>
      <vt:lpstr>Wells and tube wells</vt:lpstr>
      <vt:lpstr>PowerPoint Presentation</vt:lpstr>
      <vt:lpstr>PowerPoint Presentation</vt:lpstr>
      <vt:lpstr>PowerPoint Presentation</vt:lpstr>
      <vt:lpstr>Tank irrigation </vt:lpstr>
      <vt:lpstr>PowerPoint Presentation</vt:lpstr>
      <vt:lpstr>PowerPoint Presentation</vt:lpstr>
      <vt:lpstr>Irrigation Planning in India by Planning Commission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Maheswari guest lecturer in geography government college for women (A) kumbakonam title: geography of India</dc:title>
  <dc:creator>geomaheswari11@gmail.com</dc:creator>
  <cp:lastModifiedBy>geomaheswari11@gmail.com</cp:lastModifiedBy>
  <cp:revision>1</cp:revision>
  <dcterms:created xsi:type="dcterms:W3CDTF">2020-08-19T13:04:34Z</dcterms:created>
  <dcterms:modified xsi:type="dcterms:W3CDTF">2020-08-19T16:08:59Z</dcterms:modified>
</cp:coreProperties>
</file>