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73" r:id="rId4"/>
    <p:sldId id="274" r:id="rId5"/>
    <p:sldId id="275" r:id="rId6"/>
    <p:sldId id="276" r:id="rId7"/>
    <p:sldId id="257" r:id="rId8"/>
    <p:sldId id="258" r:id="rId9"/>
    <p:sldId id="271" r:id="rId10"/>
    <p:sldId id="259" r:id="rId11"/>
    <p:sldId id="260" r:id="rId12"/>
    <p:sldId id="261" r:id="rId13"/>
    <p:sldId id="262" r:id="rId14"/>
    <p:sldId id="263" r:id="rId15"/>
    <p:sldId id="265" r:id="rId16"/>
    <p:sldId id="266" r:id="rId17"/>
    <p:sldId id="267" r:id="rId18"/>
    <p:sldId id="268" r:id="rId19"/>
    <p:sldId id="269"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8/25/2020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theme" Target="../theme/theme1.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8/25/2020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hyperlink" Target="https://en.m.wikipedia.org/wiki/List_of_countries_by_GDP_sector_composition" TargetMode="External" /><Relationship Id="rId2" Type="http://schemas.openxmlformats.org/officeDocument/2006/relationships/hyperlink" Target="https://en.m.wikipedia.org/wiki/Indus_Valley_Civilization"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8" Type="http://schemas.openxmlformats.org/officeDocument/2006/relationships/hyperlink" Target="https://en.m.wikipedia.org/wiki/South_Asian_Association_for_Regional_Cooperation" TargetMode="External" /><Relationship Id="rId3" Type="http://schemas.openxmlformats.org/officeDocument/2006/relationships/hyperlink" Target="https://en.m.wikipedia.org/wiki/Forestry_in_India" TargetMode="External" /><Relationship Id="rId7" Type="http://schemas.openxmlformats.org/officeDocument/2006/relationships/hyperlink" Target="https://en.m.wikipedia.org/wiki/Southeast_Asia" TargetMode="External" /><Relationship Id="rId2" Type="http://schemas.openxmlformats.org/officeDocument/2006/relationships/hyperlink" Target="https://en.m.wikipedia.org/wiki/Animal_husbandry_in_India" TargetMode="External" /><Relationship Id="rId1" Type="http://schemas.openxmlformats.org/officeDocument/2006/relationships/slideLayout" Target="../slideLayouts/slideLayout2.xml" /><Relationship Id="rId6" Type="http://schemas.openxmlformats.org/officeDocument/2006/relationships/hyperlink" Target="https://en.m.wikipedia.org/wiki/India" TargetMode="External" /><Relationship Id="rId5" Type="http://schemas.openxmlformats.org/officeDocument/2006/relationships/hyperlink" Target="https://en.m.wikipedia.org/wiki/GDP" TargetMode="External" /><Relationship Id="rId10" Type="http://schemas.openxmlformats.org/officeDocument/2006/relationships/hyperlink" Target="https://en.m.wikipedia.org/wiki/United_States" TargetMode="External" /><Relationship Id="rId4" Type="http://schemas.openxmlformats.org/officeDocument/2006/relationships/hyperlink" Target="https://en.m.wikipedia.org/wiki/Fishing_in_India" TargetMode="External" /><Relationship Id="rId9" Type="http://schemas.openxmlformats.org/officeDocument/2006/relationships/hyperlink" Target="https://en.m.wikipedia.org/wiki/European_Union" TargetMode="Externa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A488C-957F-2049-B10C-6305C31BE7A4}"/>
              </a:ext>
            </a:extLst>
          </p:cNvPr>
          <p:cNvSpPr>
            <a:spLocks noGrp="1"/>
          </p:cNvSpPr>
          <p:nvPr>
            <p:ph type="ctrTitle"/>
          </p:nvPr>
        </p:nvSpPr>
        <p:spPr/>
        <p:txBody>
          <a:bodyPr/>
          <a:lstStyle/>
          <a:p>
            <a:r>
              <a:rPr lang="en-GB">
                <a:solidFill>
                  <a:srgbClr val="7030A0"/>
                </a:solidFill>
              </a:rPr>
              <a:t>S. MAHESWARI</a:t>
            </a:r>
            <a:br>
              <a:rPr lang="en-GB">
                <a:solidFill>
                  <a:srgbClr val="7030A0"/>
                </a:solidFill>
              </a:rPr>
            </a:br>
            <a:r>
              <a:rPr lang="en-GB" sz="4800">
                <a:solidFill>
                  <a:srgbClr val="7030A0"/>
                </a:solidFill>
              </a:rPr>
              <a:t>GUEST LECTURER IN GEOGRAPHY</a:t>
            </a:r>
            <a:br>
              <a:rPr lang="en-GB" sz="4800">
                <a:solidFill>
                  <a:srgbClr val="7030A0"/>
                </a:solidFill>
              </a:rPr>
            </a:br>
            <a:r>
              <a:rPr lang="en-GB" sz="4400">
                <a:solidFill>
                  <a:srgbClr val="7030A0"/>
                </a:solidFill>
              </a:rPr>
              <a:t>GCW(A)K</a:t>
            </a:r>
            <a:br>
              <a:rPr lang="en-GB" sz="4400">
                <a:solidFill>
                  <a:srgbClr val="7030A0"/>
                </a:solidFill>
              </a:rPr>
            </a:br>
            <a:r>
              <a:rPr lang="en-GB" sz="3600" i="1" u="sng">
                <a:solidFill>
                  <a:srgbClr val="002060"/>
                </a:solidFill>
              </a:rPr>
              <a:t>TITLE : AGRICULTURE IN INDIA</a:t>
            </a:r>
            <a:br>
              <a:rPr lang="en-GB" sz="3600" i="1" u="sng">
                <a:solidFill>
                  <a:srgbClr val="002060"/>
                </a:solidFill>
              </a:rPr>
            </a:br>
            <a:r>
              <a:rPr lang="en-GB" sz="3600" i="1">
                <a:solidFill>
                  <a:srgbClr val="002060"/>
                </a:solidFill>
              </a:rPr>
              <a:t>26.08.2020</a:t>
            </a:r>
            <a:endParaRPr lang="en-US">
              <a:solidFill>
                <a:srgbClr val="7030A0"/>
              </a:solidFill>
            </a:endParaRPr>
          </a:p>
        </p:txBody>
      </p:sp>
      <p:sp>
        <p:nvSpPr>
          <p:cNvPr id="3" name="Subtitle 2">
            <a:extLst>
              <a:ext uri="{FF2B5EF4-FFF2-40B4-BE49-F238E27FC236}">
                <a16:creationId xmlns:a16="http://schemas.microsoft.com/office/drawing/2014/main" id="{EC4F788C-3CD1-564E-9221-50B828F645B6}"/>
              </a:ext>
            </a:extLst>
          </p:cNvPr>
          <p:cNvSpPr>
            <a:spLocks noGrp="1"/>
          </p:cNvSpPr>
          <p:nvPr>
            <p:ph type="subTitle" idx="1"/>
          </p:nvPr>
        </p:nvSpPr>
        <p:spPr>
          <a:xfrm>
            <a:off x="2968831" y="4564579"/>
            <a:ext cx="8635832" cy="2293422"/>
          </a:xfrm>
        </p:spPr>
        <p:txBody>
          <a:bodyPr>
            <a:normAutofit/>
          </a:bodyPr>
          <a:lstStyle/>
          <a:p>
            <a:pPr algn="r"/>
            <a:r>
              <a:rPr lang="en-GB" sz="3200" b="1">
                <a:solidFill>
                  <a:schemeClr val="accent6">
                    <a:lumMod val="75000"/>
                  </a:schemeClr>
                </a:solidFill>
              </a:rPr>
              <a:t>III B.Sc. GEOGRAPHY</a:t>
            </a:r>
          </a:p>
          <a:p>
            <a:pPr algn="r"/>
            <a:r>
              <a:rPr lang="en-GB" sz="3200" b="1" i="1">
                <a:solidFill>
                  <a:schemeClr val="accent6">
                    <a:lumMod val="75000"/>
                  </a:schemeClr>
                </a:solidFill>
              </a:rPr>
              <a:t>GEOGRAPHY OF INDIA</a:t>
            </a:r>
            <a:endParaRPr lang="en-US" sz="3200" b="1" i="1">
              <a:solidFill>
                <a:schemeClr val="accent6">
                  <a:lumMod val="75000"/>
                </a:schemeClr>
              </a:solidFill>
            </a:endParaRPr>
          </a:p>
        </p:txBody>
      </p:sp>
    </p:spTree>
    <p:extLst>
      <p:ext uri="{BB962C8B-B14F-4D97-AF65-F5344CB8AC3E}">
        <p14:creationId xmlns:p14="http://schemas.microsoft.com/office/powerpoint/2010/main" val="1676255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055BB-31B5-C84F-831D-F0071BCFF3E8}"/>
              </a:ext>
            </a:extLst>
          </p:cNvPr>
          <p:cNvSpPr>
            <a:spLocks noGrp="1"/>
          </p:cNvSpPr>
          <p:nvPr>
            <p:ph type="title"/>
          </p:nvPr>
        </p:nvSpPr>
        <p:spPr>
          <a:xfrm>
            <a:off x="810000" y="1"/>
            <a:ext cx="10571998" cy="593766"/>
          </a:xfrm>
        </p:spPr>
        <p:txBody>
          <a:bodyPr/>
          <a:lstStyle/>
          <a:p>
            <a:pPr algn="ctr"/>
            <a:r>
              <a:rPr lang="en-GB" i="1">
                <a:solidFill>
                  <a:srgbClr val="7030A0"/>
                </a:solidFill>
              </a:rPr>
              <a:t>PROBLEMS OF INDIAN AGRICULTURE </a:t>
            </a:r>
            <a:endParaRPr lang="en-US" i="1">
              <a:solidFill>
                <a:srgbClr val="7030A0"/>
              </a:solidFill>
            </a:endParaRPr>
          </a:p>
        </p:txBody>
      </p:sp>
      <p:sp>
        <p:nvSpPr>
          <p:cNvPr id="3" name="Content Placeholder 2">
            <a:extLst>
              <a:ext uri="{FF2B5EF4-FFF2-40B4-BE49-F238E27FC236}">
                <a16:creationId xmlns:a16="http://schemas.microsoft.com/office/drawing/2014/main" id="{29C11497-5008-BB4E-9A18-0AFF127E0D56}"/>
              </a:ext>
            </a:extLst>
          </p:cNvPr>
          <p:cNvSpPr>
            <a:spLocks noGrp="1"/>
          </p:cNvSpPr>
          <p:nvPr>
            <p:ph idx="1"/>
          </p:nvPr>
        </p:nvSpPr>
        <p:spPr>
          <a:xfrm>
            <a:off x="1781299" y="593767"/>
            <a:ext cx="9147711" cy="6060127"/>
          </a:xfrm>
        </p:spPr>
        <p:txBody>
          <a:bodyPr>
            <a:noAutofit/>
          </a:bodyPr>
          <a:lstStyle/>
          <a:p>
            <a:pPr marL="0" indent="0" algn="just">
              <a:buNone/>
            </a:pPr>
            <a:endParaRPr lang="en-GB">
              <a:solidFill>
                <a:schemeClr val="bg2"/>
              </a:solidFill>
            </a:endParaRPr>
          </a:p>
          <a:p>
            <a:pPr marL="0" indent="0" algn="just">
              <a:buNone/>
            </a:pPr>
            <a:r>
              <a:rPr lang="en-GB">
                <a:solidFill>
                  <a:schemeClr val="bg2"/>
                </a:solidFill>
              </a:rPr>
              <a:t>Indian agriculture is backward and traditional. It surfers from low productivity which is mainly caused by poverty of the farmers. Capital investment in agriculture is low, and pace of modernization very slow. The following problems have related the development of agriculture in the country :</a:t>
            </a:r>
          </a:p>
          <a:p>
            <a:pPr algn="just"/>
            <a:r>
              <a:rPr lang="en-GB">
                <a:solidFill>
                  <a:schemeClr val="bg2"/>
                </a:solidFill>
              </a:rPr>
              <a:t>Inequality in land distribution,</a:t>
            </a:r>
          </a:p>
          <a:p>
            <a:pPr algn="just"/>
            <a:r>
              <a:rPr lang="en-GB">
                <a:solidFill>
                  <a:schemeClr val="bg2"/>
                </a:solidFill>
              </a:rPr>
              <a:t>Land tenure system,</a:t>
            </a:r>
          </a:p>
          <a:p>
            <a:pPr algn="just"/>
            <a:r>
              <a:rPr lang="en-GB">
                <a:solidFill>
                  <a:schemeClr val="bg2"/>
                </a:solidFill>
              </a:rPr>
              <a:t>Sub-division and fragmentation of holdings,</a:t>
            </a:r>
          </a:p>
          <a:p>
            <a:pPr algn="just"/>
            <a:r>
              <a:rPr lang="en-GB">
                <a:solidFill>
                  <a:schemeClr val="bg2"/>
                </a:solidFill>
              </a:rPr>
              <a:t>Cropping pattern,</a:t>
            </a:r>
          </a:p>
          <a:p>
            <a:pPr algn="just"/>
            <a:r>
              <a:rPr lang="en-GB">
                <a:solidFill>
                  <a:schemeClr val="bg2"/>
                </a:solidFill>
              </a:rPr>
              <a:t>Instability and fluctuations,</a:t>
            </a:r>
          </a:p>
          <a:p>
            <a:pPr algn="just"/>
            <a:r>
              <a:rPr lang="en-GB">
                <a:solidFill>
                  <a:schemeClr val="bg2"/>
                </a:solidFill>
              </a:rPr>
              <a:t>Comditions of agricultural labourers,</a:t>
            </a:r>
          </a:p>
          <a:p>
            <a:pPr algn="just"/>
            <a:r>
              <a:rPr lang="en-GB">
                <a:solidFill>
                  <a:schemeClr val="bg2"/>
                </a:solidFill>
              </a:rPr>
              <a:t>Poor farming techniques and agricultural practices,</a:t>
            </a:r>
          </a:p>
          <a:p>
            <a:pPr algn="just"/>
            <a:r>
              <a:rPr lang="en-GB">
                <a:solidFill>
                  <a:schemeClr val="bg2"/>
                </a:solidFill>
              </a:rPr>
              <a:t>Inadequate use of inputs, </a:t>
            </a:r>
          </a:p>
          <a:p>
            <a:pPr algn="just"/>
            <a:r>
              <a:rPr lang="en-GB">
                <a:solidFill>
                  <a:schemeClr val="bg2"/>
                </a:solidFill>
              </a:rPr>
              <a:t>Inadequate irrigation facilities,</a:t>
            </a:r>
          </a:p>
          <a:p>
            <a:pPr algn="just"/>
            <a:r>
              <a:rPr lang="en-GB">
                <a:solidFill>
                  <a:schemeClr val="bg2"/>
                </a:solidFill>
              </a:rPr>
              <a:t>Absence of crop rotation,</a:t>
            </a:r>
          </a:p>
          <a:p>
            <a:pPr algn="just"/>
            <a:r>
              <a:rPr lang="en-GB">
                <a:solidFill>
                  <a:schemeClr val="bg2"/>
                </a:solidFill>
              </a:rPr>
              <a:t>Lack of organized agricultural marketing,</a:t>
            </a:r>
          </a:p>
          <a:p>
            <a:pPr algn="just"/>
            <a:r>
              <a:rPr lang="en-GB">
                <a:solidFill>
                  <a:schemeClr val="bg2"/>
                </a:solidFill>
              </a:rPr>
              <a:t>Instability in agricultural prices and </a:t>
            </a:r>
          </a:p>
          <a:p>
            <a:pPr algn="just"/>
            <a:r>
              <a:rPr lang="en-GB">
                <a:solidFill>
                  <a:schemeClr val="bg2"/>
                </a:solidFill>
              </a:rPr>
              <a:t>Agricultural indebtedness. </a:t>
            </a:r>
          </a:p>
          <a:p>
            <a:pPr algn="just"/>
            <a:endParaRPr lang="en-US">
              <a:solidFill>
                <a:schemeClr val="bg2"/>
              </a:solidFill>
            </a:endParaRPr>
          </a:p>
        </p:txBody>
      </p:sp>
    </p:spTree>
    <p:extLst>
      <p:ext uri="{BB962C8B-B14F-4D97-AF65-F5344CB8AC3E}">
        <p14:creationId xmlns:p14="http://schemas.microsoft.com/office/powerpoint/2010/main" val="1986277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2F1366-005B-BE45-8835-F410BE7A11E5}"/>
              </a:ext>
            </a:extLst>
          </p:cNvPr>
          <p:cNvSpPr>
            <a:spLocks noGrp="1"/>
          </p:cNvSpPr>
          <p:nvPr>
            <p:ph idx="1"/>
          </p:nvPr>
        </p:nvSpPr>
        <p:spPr>
          <a:xfrm>
            <a:off x="818713" y="287605"/>
            <a:ext cx="10554574" cy="6282789"/>
          </a:xfrm>
        </p:spPr>
        <p:txBody>
          <a:bodyPr>
            <a:noAutofit/>
          </a:bodyPr>
          <a:lstStyle/>
          <a:p>
            <a:pPr marL="0" indent="0" algn="just" fontAlgn="base">
              <a:buNone/>
            </a:pPr>
            <a:r>
              <a:rPr lang="en-GB" sz="2400" b="1" i="1">
                <a:solidFill>
                  <a:schemeClr val="accent6"/>
                </a:solidFill>
                <a:effectLst/>
                <a:latin typeface="Georgia" panose="02040502050405020303" pitchFamily="18" charset="0"/>
              </a:rPr>
              <a:t>Inequality in Land Distribution:</a:t>
            </a:r>
          </a:p>
          <a:p>
            <a:pPr algn="just" fontAlgn="base"/>
            <a:r>
              <a:rPr lang="en-GB" sz="2400" b="0">
                <a:solidFill>
                  <a:srgbClr val="424142"/>
                </a:solidFill>
                <a:effectLst/>
                <a:latin typeface="Georgia" panose="02040502050405020303" pitchFamily="18" charset="0"/>
              </a:rPr>
              <a:t>The distribution of agricultural land in India has not been fairly distributed. Rather there is a considerable degree of concentration of land holding among the rich landlords, farmers and money lenders throughout the country. But the vast majority of small farmers own a very small and uneconomic size of holdings, resulting to higher cost per units. Moreover, a huge number of landless cultivators has been cultivating on the land owned by the absentee landlords, leading to lack of incentives on the part of these cultivators.</a:t>
            </a:r>
          </a:p>
          <a:p>
            <a:pPr marL="0" indent="0" algn="just" fontAlgn="base">
              <a:buNone/>
            </a:pPr>
            <a:r>
              <a:rPr lang="en-GB" sz="2400" b="1" i="1">
                <a:solidFill>
                  <a:schemeClr val="accent6"/>
                </a:solidFill>
                <a:effectLst/>
                <a:latin typeface="Georgia" panose="02040502050405020303" pitchFamily="18" charset="0"/>
              </a:rPr>
              <a:t>Land Tenure System:</a:t>
            </a:r>
          </a:p>
          <a:p>
            <a:pPr algn="just" fontAlgn="base"/>
            <a:r>
              <a:rPr lang="en-GB" sz="2400" b="0">
                <a:solidFill>
                  <a:srgbClr val="424142"/>
                </a:solidFill>
                <a:effectLst/>
                <a:latin typeface="Georgia" panose="02040502050405020303" pitchFamily="18" charset="0"/>
              </a:rPr>
              <a:t>The land tenure system practiced in India is suffering from lot of defects. Insecurity of tenancy was a big problem for the tenants, particularly during the pre- independence period. Although the land tenure system has been improving during the post-independence period after the introduction of various land reforms measures but the problem of insecurity of tenancy and eviction still prevails to some extent due to the presence of absentee landlords and benami transfer of land in various states of the country.</a:t>
            </a:r>
          </a:p>
        </p:txBody>
      </p:sp>
    </p:spTree>
    <p:extLst>
      <p:ext uri="{BB962C8B-B14F-4D97-AF65-F5344CB8AC3E}">
        <p14:creationId xmlns:p14="http://schemas.microsoft.com/office/powerpoint/2010/main" val="3651868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8465A4-FFAF-EA46-9B91-780C6D1E3D49}"/>
              </a:ext>
            </a:extLst>
          </p:cNvPr>
          <p:cNvSpPr>
            <a:spLocks noGrp="1"/>
          </p:cNvSpPr>
          <p:nvPr>
            <p:ph idx="1"/>
          </p:nvPr>
        </p:nvSpPr>
        <p:spPr>
          <a:xfrm>
            <a:off x="818712" y="333995"/>
            <a:ext cx="10554574" cy="6382986"/>
          </a:xfrm>
        </p:spPr>
        <p:txBody>
          <a:bodyPr>
            <a:noAutofit/>
          </a:bodyPr>
          <a:lstStyle/>
          <a:p>
            <a:pPr marL="0" indent="0" algn="just" fontAlgn="base">
              <a:buNone/>
            </a:pPr>
            <a:r>
              <a:rPr lang="en-GB" sz="2400" b="1">
                <a:solidFill>
                  <a:srgbClr val="000000"/>
                </a:solidFill>
                <a:effectLst/>
                <a:latin typeface="Georgia" panose="02040502050405020303" pitchFamily="18" charset="0"/>
              </a:rPr>
              <a:t> </a:t>
            </a:r>
            <a:r>
              <a:rPr lang="en-GB" sz="2400" b="1" i="1">
                <a:solidFill>
                  <a:schemeClr val="accent6"/>
                </a:solidFill>
                <a:effectLst/>
                <a:latin typeface="Georgia" panose="02040502050405020303" pitchFamily="18" charset="0"/>
              </a:rPr>
              <a:t>Sub-division and Fragmentation of holdings:</a:t>
            </a:r>
          </a:p>
          <a:p>
            <a:pPr algn="just" fontAlgn="base"/>
            <a:r>
              <a:rPr lang="en-GB" sz="2400" b="0" i="0">
                <a:solidFill>
                  <a:srgbClr val="424142"/>
                </a:solidFill>
                <a:effectLst/>
                <a:latin typeface="Georgia" panose="02040502050405020303" pitchFamily="18" charset="0"/>
              </a:rPr>
              <a:t>In India, the average size of holding is expected to decline from 1.5 hectares in 1990-91 to 1.3 hectares in 2000-01. Thus the size of agricultural holding is quite uneconomic, small and fragmented. There is continuous sub-division and fragmentation of agricultural land due to increasing pressure of population and breakdown of the joint family system and also due to forced selling of land for meeting debt repayment obligations. Thus the size of operational holdings has been declining year by year leading to increase in the number of marginal and small holdings and fall in the number of medium and large holdings.</a:t>
            </a:r>
          </a:p>
          <a:p>
            <a:pPr marL="0" indent="0" algn="just" fontAlgn="base">
              <a:buNone/>
            </a:pPr>
            <a:r>
              <a:rPr lang="en-GB" sz="2400" b="1" i="1">
                <a:solidFill>
                  <a:schemeClr val="accent6"/>
                </a:solidFill>
                <a:effectLst/>
                <a:latin typeface="Georgia" panose="02040502050405020303" pitchFamily="18" charset="0"/>
              </a:rPr>
              <a:t>Cropping Pattern:</a:t>
            </a:r>
          </a:p>
          <a:p>
            <a:pPr algn="just" fontAlgn="base"/>
            <a:r>
              <a:rPr lang="en-GB" sz="2400" b="0">
                <a:solidFill>
                  <a:srgbClr val="424142"/>
                </a:solidFill>
                <a:effectLst/>
                <a:latin typeface="Georgia" panose="02040502050405020303" pitchFamily="18" charset="0"/>
              </a:rPr>
              <a:t>The cropping pattern which shows the proportion of the area under different crops at a definite point of time is an important indicator of development and diversification of the sector. Food crops and non-food or cash crops arc the two types of crops produced by the agricultural sector of the country.</a:t>
            </a:r>
            <a:endParaRPr lang="en-GB" sz="2400" b="1">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3485595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FC75F1-C9EA-D04B-BAC6-6BB4CEEEB1C9}"/>
              </a:ext>
            </a:extLst>
          </p:cNvPr>
          <p:cNvSpPr>
            <a:spLocks noGrp="1"/>
          </p:cNvSpPr>
          <p:nvPr>
            <p:ph idx="1"/>
          </p:nvPr>
        </p:nvSpPr>
        <p:spPr>
          <a:xfrm>
            <a:off x="818713" y="779318"/>
            <a:ext cx="10554574" cy="5654691"/>
          </a:xfrm>
        </p:spPr>
        <p:txBody>
          <a:bodyPr>
            <a:normAutofit/>
          </a:bodyPr>
          <a:lstStyle/>
          <a:p>
            <a:pPr algn="just" fontAlgn="base"/>
            <a:r>
              <a:rPr lang="en-GB" sz="2400" b="1" i="1">
                <a:solidFill>
                  <a:schemeClr val="accent6"/>
                </a:solidFill>
                <a:effectLst/>
                <a:latin typeface="Georgia" panose="02040502050405020303" pitchFamily="18" charset="0"/>
              </a:rPr>
              <a:t>Instability and Fluctuations:</a:t>
            </a:r>
          </a:p>
          <a:p>
            <a:pPr algn="just" fontAlgn="base"/>
            <a:r>
              <a:rPr lang="en-GB" sz="2400" b="0">
                <a:solidFill>
                  <a:srgbClr val="424142"/>
                </a:solidFill>
                <a:effectLst/>
                <a:latin typeface="Georgia" panose="02040502050405020303" pitchFamily="18" charset="0"/>
              </a:rPr>
              <a:t>Indian agriculture is continuously subjected to instability arising out of fluctuations in weather and gamble of monsoon. As a result, the production of food-grains and other crops fluctuates widely leading to continuous fluctuation of prices of agricultural crops. This has created the element of instability in the agricultural operation of the country.</a:t>
            </a:r>
          </a:p>
          <a:p>
            <a:pPr marL="0" indent="0" algn="just" fontAlgn="base">
              <a:buNone/>
            </a:pPr>
            <a:endParaRPr lang="en-GB" sz="2400" b="0">
              <a:solidFill>
                <a:srgbClr val="424142"/>
              </a:solidFill>
              <a:effectLst/>
              <a:latin typeface="Georgia" panose="02040502050405020303" pitchFamily="18" charset="0"/>
            </a:endParaRPr>
          </a:p>
          <a:p>
            <a:pPr algn="just" fontAlgn="base"/>
            <a:r>
              <a:rPr lang="en-GB" sz="2400" b="0">
                <a:solidFill>
                  <a:srgbClr val="424142"/>
                </a:solidFill>
                <a:effectLst/>
                <a:latin typeface="Georgia" panose="02040502050405020303" pitchFamily="18" charset="0"/>
              </a:rPr>
              <a:t>As the prices of the cash crops are becoming more and more attractive therefore, more and more land have been diverted from the production of food crops into cash or commercial crops. This has been creating the problem of food crisis in the country. Thus after 50 years planning the country has failed to evolve a balanced cropping pattern leading to faulty agricultural planning and its poor implementation.</a:t>
            </a:r>
          </a:p>
        </p:txBody>
      </p:sp>
    </p:spTree>
    <p:extLst>
      <p:ext uri="{BB962C8B-B14F-4D97-AF65-F5344CB8AC3E}">
        <p14:creationId xmlns:p14="http://schemas.microsoft.com/office/powerpoint/2010/main" val="2062598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9A0DFC-C438-864F-A97C-636C17D9B923}"/>
              </a:ext>
            </a:extLst>
          </p:cNvPr>
          <p:cNvSpPr>
            <a:spLocks noGrp="1"/>
          </p:cNvSpPr>
          <p:nvPr>
            <p:ph idx="1"/>
          </p:nvPr>
        </p:nvSpPr>
        <p:spPr>
          <a:xfrm>
            <a:off x="818712" y="185552"/>
            <a:ext cx="10554574" cy="6672447"/>
          </a:xfrm>
        </p:spPr>
        <p:txBody>
          <a:bodyPr>
            <a:normAutofit/>
          </a:bodyPr>
          <a:lstStyle/>
          <a:p>
            <a:pPr marL="0" indent="0" algn="just" fontAlgn="base">
              <a:buNone/>
            </a:pPr>
            <a:r>
              <a:rPr lang="en-GB" sz="2400" b="1">
                <a:solidFill>
                  <a:srgbClr val="000000"/>
                </a:solidFill>
                <a:effectLst/>
                <a:latin typeface="Georgia" panose="02040502050405020303" pitchFamily="18" charset="0"/>
              </a:rPr>
              <a:t> </a:t>
            </a:r>
            <a:r>
              <a:rPr lang="en-GB" sz="2400" b="1" i="1">
                <a:solidFill>
                  <a:schemeClr val="accent6"/>
                </a:solidFill>
                <a:effectLst/>
                <a:latin typeface="Georgia" panose="02040502050405020303" pitchFamily="18" charset="0"/>
              </a:rPr>
              <a:t>Conditions of Agricultural Labourers:</a:t>
            </a:r>
          </a:p>
          <a:p>
            <a:pPr algn="just" fontAlgn="base"/>
            <a:r>
              <a:rPr lang="en-GB" sz="2400" b="0" i="0">
                <a:solidFill>
                  <a:srgbClr val="424142"/>
                </a:solidFill>
                <a:effectLst/>
                <a:latin typeface="Georgia" panose="02040502050405020303" pitchFamily="18" charset="0"/>
              </a:rPr>
              <a:t>Agricultural labourers are the most exploited unorganized class in the rural population of the country. From the very beginning landlords and Zamindars exploited these labourers for their benefit and converted some of them as slaves or bonded labourers and forced to continue the system generation after generation. All these led to wretched condition and total deprivation of the rural masses.</a:t>
            </a:r>
          </a:p>
          <a:p>
            <a:pPr algn="just" fontAlgn="base"/>
            <a:r>
              <a:rPr lang="en-GB" sz="2400" b="0">
                <a:solidFill>
                  <a:srgbClr val="424142"/>
                </a:solidFill>
                <a:effectLst/>
                <a:latin typeface="Georgia" panose="02040502050405020303" pitchFamily="18" charset="0"/>
              </a:rPr>
              <a:t>After 70 years of independence, the situation has improved marginally. But as they remain unorganized, thus economic exploitation of these workers continues. The level of income, the standard of living and the rate of wages remained abnormally low.</a:t>
            </a:r>
          </a:p>
          <a:p>
            <a:pPr algn="just" fontAlgn="base"/>
            <a:r>
              <a:rPr lang="en-GB" sz="2400" b="0">
                <a:solidFill>
                  <a:srgbClr val="424142"/>
                </a:solidFill>
                <a:effectLst/>
                <a:latin typeface="Georgia" panose="02040502050405020303" pitchFamily="18" charset="0"/>
              </a:rPr>
              <a:t>Total number of agricultural workers has increased from 55.4 million in 1981 to 74.6 million in 1991 which constituted nearly 23.5 per cent of the total working population of the country. This increasing number has been creating the problem of surplus labour or disguised unemployment, which in turn is pushing (heir wage rates below the subsistence level.</a:t>
            </a:r>
            <a:endParaRPr lang="en-GB" sz="2400" b="1">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254093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DB8EE1-86E0-5641-A1EA-7A9E20427A2B}"/>
              </a:ext>
            </a:extLst>
          </p:cNvPr>
          <p:cNvSpPr>
            <a:spLocks noGrp="1"/>
          </p:cNvSpPr>
          <p:nvPr>
            <p:ph idx="1"/>
          </p:nvPr>
        </p:nvSpPr>
        <p:spPr>
          <a:xfrm>
            <a:off x="818712" y="166997"/>
            <a:ext cx="10554574" cy="6401542"/>
          </a:xfrm>
        </p:spPr>
        <p:txBody>
          <a:bodyPr>
            <a:normAutofit/>
          </a:bodyPr>
          <a:lstStyle/>
          <a:p>
            <a:pPr marL="0" indent="0" algn="just" fontAlgn="base">
              <a:buNone/>
            </a:pPr>
            <a:r>
              <a:rPr lang="en-GB" sz="2400" b="1" i="1">
                <a:solidFill>
                  <a:schemeClr val="accent6"/>
                </a:solidFill>
                <a:effectLst/>
                <a:latin typeface="Georgia" panose="02040502050405020303" pitchFamily="18" charset="0"/>
              </a:rPr>
              <a:t>Poor Farming Techniques and Agricultural Practices</a:t>
            </a:r>
            <a:endParaRPr lang="en-GB" sz="2400" b="1" i="1">
              <a:solidFill>
                <a:schemeClr val="accent6"/>
              </a:solidFill>
              <a:latin typeface="Georgia" panose="02040502050405020303" pitchFamily="18" charset="0"/>
            </a:endParaRPr>
          </a:p>
          <a:p>
            <a:pPr algn="just" fontAlgn="base"/>
            <a:r>
              <a:rPr lang="en-GB" sz="2400" b="0">
                <a:solidFill>
                  <a:srgbClr val="424142"/>
                </a:solidFill>
                <a:effectLst/>
                <a:latin typeface="Georgia" panose="02040502050405020303" pitchFamily="18" charset="0"/>
              </a:rPr>
              <a:t>The farmers in India have been adopting orthodox and inefficient method and technique of cultivation. It is only in recent years that the Indian farmers have started to adopt improved implements like steel ploughs, seed drills, barrows, hoes etc. to a limited extent only. Most of the farmers were relying on centuries old. Wooden plough and other implements. Such adoption of traditional methods is responsible for low agricultural productivity in the country.</a:t>
            </a:r>
          </a:p>
          <a:p>
            <a:pPr marL="0" indent="0" algn="just" fontAlgn="base">
              <a:buNone/>
            </a:pPr>
            <a:r>
              <a:rPr lang="en-GB" sz="2400" b="1">
                <a:solidFill>
                  <a:srgbClr val="000000"/>
                </a:solidFill>
                <a:effectLst/>
                <a:latin typeface="Georgia" panose="02040502050405020303" pitchFamily="18" charset="0"/>
              </a:rPr>
              <a:t> </a:t>
            </a:r>
            <a:r>
              <a:rPr lang="en-GB" sz="2400" b="1" i="1">
                <a:solidFill>
                  <a:schemeClr val="accent6"/>
                </a:solidFill>
                <a:effectLst/>
                <a:latin typeface="Georgia" panose="02040502050405020303" pitchFamily="18" charset="0"/>
              </a:rPr>
              <a:t>Inadequate Use of Inputs:</a:t>
            </a:r>
          </a:p>
          <a:p>
            <a:pPr algn="just" fontAlgn="base"/>
            <a:r>
              <a:rPr lang="en-GB" sz="2400" b="0" i="0">
                <a:solidFill>
                  <a:srgbClr val="424142"/>
                </a:solidFill>
                <a:effectLst/>
                <a:latin typeface="Georgia" panose="02040502050405020303" pitchFamily="18" charset="0"/>
              </a:rPr>
              <a:t>Indian agriculture is suffering from inadequate use of inputs like fertilizers and HYV seeds. Indian farmers are not applying sufficient quantity of fertilizers on their lands and even the application of farm yard dung manure is also inadequate. Indian farmers are still applying seeds of indifferent quality. They have no sufficient financial ability to purchase good quality high yielding seeds. Moreover, the supply of HYV seeds is also minimum in the country.</a:t>
            </a:r>
            <a:endParaRPr lang="en-GB" sz="2400" b="1">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1637175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CE9E0C-3D19-D749-84B2-2B35FFAD39BB}"/>
              </a:ext>
            </a:extLst>
          </p:cNvPr>
          <p:cNvSpPr>
            <a:spLocks noGrp="1"/>
          </p:cNvSpPr>
          <p:nvPr>
            <p:ph idx="1"/>
          </p:nvPr>
        </p:nvSpPr>
        <p:spPr>
          <a:xfrm>
            <a:off x="818712" y="259773"/>
            <a:ext cx="10554574" cy="6382987"/>
          </a:xfrm>
        </p:spPr>
        <p:txBody>
          <a:bodyPr>
            <a:normAutofit/>
          </a:bodyPr>
          <a:lstStyle/>
          <a:p>
            <a:pPr marL="0" indent="0" algn="just" fontAlgn="base">
              <a:buNone/>
            </a:pPr>
            <a:r>
              <a:rPr lang="en-GB" sz="2800" b="1" i="1">
                <a:solidFill>
                  <a:schemeClr val="accent6"/>
                </a:solidFill>
                <a:effectLst/>
                <a:latin typeface="Georgia" panose="02040502050405020303" pitchFamily="18" charset="0"/>
              </a:rPr>
              <a:t>Inadequate Irrigation Facilities:</a:t>
            </a:r>
          </a:p>
          <a:p>
            <a:pPr algn="just" fontAlgn="base"/>
            <a:r>
              <a:rPr lang="en-GB" sz="2800" b="0">
                <a:solidFill>
                  <a:srgbClr val="424142"/>
                </a:solidFill>
                <a:effectLst/>
                <a:latin typeface="Georgia" panose="02040502050405020303" pitchFamily="18" charset="0"/>
              </a:rPr>
              <a:t>Indian agriculture is still suffering from lack of assumed and controlled water supply through artificial irrigation facilities. Thus the Indian farmers have to depend much upon rainfall which is neither regular nor even. Whatever irrigation potential that has been developed in our country, a very limited number of our farmers can avail the facilities.</a:t>
            </a:r>
          </a:p>
          <a:p>
            <a:pPr algn="just" fontAlgn="base"/>
            <a:r>
              <a:rPr lang="en-GB" sz="2800" b="0">
                <a:solidFill>
                  <a:srgbClr val="424142"/>
                </a:solidFill>
                <a:effectLst/>
                <a:latin typeface="Georgia" panose="02040502050405020303" pitchFamily="18" charset="0"/>
              </a:rPr>
              <a:t>In spite of vigorous programme of major and minor irrigation projects undertaken since 1951, the proportion of irrigated land to total cropped area now comes to about 53 per cent in 1998-99. Therefore, in the absence of assured and controlled water supply, the agricultural productivity in India is bound to be low.</a:t>
            </a:r>
          </a:p>
        </p:txBody>
      </p:sp>
    </p:spTree>
    <p:extLst>
      <p:ext uri="{BB962C8B-B14F-4D97-AF65-F5344CB8AC3E}">
        <p14:creationId xmlns:p14="http://schemas.microsoft.com/office/powerpoint/2010/main" val="2096002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5AFD3A-F9ED-3E40-B8E5-32B20F64C0C8}"/>
              </a:ext>
            </a:extLst>
          </p:cNvPr>
          <p:cNvSpPr>
            <a:spLocks noGrp="1"/>
          </p:cNvSpPr>
          <p:nvPr>
            <p:ph idx="1"/>
          </p:nvPr>
        </p:nvSpPr>
        <p:spPr>
          <a:xfrm>
            <a:off x="0" y="-1217"/>
            <a:ext cx="11930989" cy="6859217"/>
          </a:xfrm>
        </p:spPr>
        <p:txBody>
          <a:bodyPr>
            <a:noAutofit/>
          </a:bodyPr>
          <a:lstStyle/>
          <a:p>
            <a:pPr algn="just" fontAlgn="base"/>
            <a:endParaRPr lang="en-GB" sz="2400" b="1" i="1">
              <a:solidFill>
                <a:srgbClr val="000000"/>
              </a:solidFill>
              <a:effectLst/>
              <a:latin typeface="Georgia" panose="02040502050405020303" pitchFamily="18" charset="0"/>
            </a:endParaRPr>
          </a:p>
          <a:p>
            <a:pPr marL="0" indent="0" algn="just" fontAlgn="base">
              <a:buNone/>
            </a:pPr>
            <a:r>
              <a:rPr lang="en-GB" sz="2400" b="1" i="1">
                <a:solidFill>
                  <a:schemeClr val="accent6"/>
                </a:solidFill>
                <a:effectLst/>
                <a:latin typeface="Georgia" panose="02040502050405020303" pitchFamily="18" charset="0"/>
              </a:rPr>
              <a:t>Absence of Crop Rotation</a:t>
            </a:r>
            <a:r>
              <a:rPr lang="en-GB" sz="2400" b="1">
                <a:solidFill>
                  <a:srgbClr val="000000"/>
                </a:solidFill>
                <a:effectLst/>
                <a:latin typeface="Georgia" panose="02040502050405020303" pitchFamily="18" charset="0"/>
              </a:rPr>
              <a:t>:</a:t>
            </a:r>
          </a:p>
          <a:p>
            <a:pPr algn="just" fontAlgn="base"/>
            <a:r>
              <a:rPr lang="en-GB" sz="2400" b="0">
                <a:solidFill>
                  <a:srgbClr val="424142"/>
                </a:solidFill>
                <a:effectLst/>
                <a:latin typeface="Georgia" panose="02040502050405020303" pitchFamily="18" charset="0"/>
              </a:rPr>
              <a:t>Proper rotation of crops is very much essential for successful agricultural operations as it helps to regain the fertility of the soil. Continuous production of cereals on the same plot of land reduces the fertility of the soil which may be restored if other crops like pulses, vegetables etc. are grown there. As the farmers are mostly illiterate, they are not very much conscious about the benefit of crop rotation. Therefore, land loses its fertility to a considerable extent.</a:t>
            </a:r>
          </a:p>
          <a:p>
            <a:pPr marL="0" indent="0" algn="just" fontAlgn="base">
              <a:buNone/>
            </a:pPr>
            <a:r>
              <a:rPr lang="en-GB" sz="2400" b="1" i="1">
                <a:solidFill>
                  <a:schemeClr val="accent6"/>
                </a:solidFill>
                <a:effectLst/>
                <a:latin typeface="Georgia" panose="02040502050405020303" pitchFamily="18" charset="0"/>
              </a:rPr>
              <a:t>Lack of Organized Agricultural Marketing:</a:t>
            </a:r>
          </a:p>
          <a:p>
            <a:pPr algn="just" fontAlgn="base"/>
            <a:r>
              <a:rPr lang="en-GB" sz="2400" b="0">
                <a:solidFill>
                  <a:srgbClr val="424142"/>
                </a:solidFill>
                <a:effectLst/>
                <a:latin typeface="Georgia" panose="02040502050405020303" pitchFamily="18" charset="0"/>
              </a:rPr>
              <a:t>Indian farmers are facing the problem of low income from their marketable surplus crops in the absence of proper organized markets and adequate transportation facilities. Scattered and sub-divided holdings are also creating serious problem for marketing their products.</a:t>
            </a:r>
          </a:p>
          <a:p>
            <a:pPr algn="just" fontAlgn="base"/>
            <a:r>
              <a:rPr lang="en-GB" sz="2400" b="0">
                <a:solidFill>
                  <a:srgbClr val="424142"/>
                </a:solidFill>
                <a:effectLst/>
                <a:latin typeface="Georgia" panose="02040502050405020303" pitchFamily="18" charset="0"/>
              </a:rPr>
              <a:t>Agricultural marketing in India is also facing the problem of marketing farmers’ produce in the absence of adequate transportation and communication facilities, Therefore, they fell into the clutches of middlemen for the speedy disposal of their crops at an uneconomic and cheaper price.</a:t>
            </a:r>
          </a:p>
          <a:p>
            <a:pPr algn="just" fontAlgn="base"/>
            <a:endParaRPr lang="en-GB" sz="2400" b="1">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2633823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41FA1D-2C37-2D4E-BC49-6F469AD3915D}"/>
              </a:ext>
            </a:extLst>
          </p:cNvPr>
          <p:cNvSpPr>
            <a:spLocks noGrp="1"/>
          </p:cNvSpPr>
          <p:nvPr>
            <p:ph idx="1"/>
          </p:nvPr>
        </p:nvSpPr>
        <p:spPr>
          <a:xfrm>
            <a:off x="222662" y="0"/>
            <a:ext cx="11150624" cy="6857999"/>
          </a:xfrm>
        </p:spPr>
        <p:txBody>
          <a:bodyPr>
            <a:noAutofit/>
          </a:bodyPr>
          <a:lstStyle/>
          <a:p>
            <a:pPr marL="0" indent="0" algn="just" fontAlgn="base">
              <a:buNone/>
            </a:pPr>
            <a:r>
              <a:rPr lang="en-GB" sz="2400" b="1" i="1">
                <a:solidFill>
                  <a:schemeClr val="accent6"/>
                </a:solidFill>
                <a:effectLst/>
                <a:latin typeface="Georgia" panose="02040502050405020303" pitchFamily="18" charset="0"/>
              </a:rPr>
              <a:t>Instability in Agricultural Prices:</a:t>
            </a:r>
          </a:p>
          <a:p>
            <a:pPr algn="just" fontAlgn="base"/>
            <a:r>
              <a:rPr lang="en-GB" sz="2400" b="0">
                <a:solidFill>
                  <a:srgbClr val="424142"/>
                </a:solidFill>
                <a:effectLst/>
                <a:latin typeface="Georgia" panose="02040502050405020303" pitchFamily="18" charset="0"/>
              </a:rPr>
              <a:t>Fluctuation in the prices of agricultural products poses a big threat to Indian agriculture. For the interest of the farmers, the Government should announce the policy of agricultural price support so as to contain a reasonable income from agricultural practices along with providing incentives for its expansion. Stabilization of prices is not only important for the growers but also for the consumers, exporters, agro-based industries etc.</a:t>
            </a:r>
          </a:p>
          <a:p>
            <a:pPr algn="just" fontAlgn="base"/>
            <a:r>
              <a:rPr lang="en-GB" sz="2400" b="0">
                <a:solidFill>
                  <a:srgbClr val="424142"/>
                </a:solidFill>
                <a:effectLst/>
                <a:latin typeface="Georgia" panose="02040502050405020303" pitchFamily="18" charset="0"/>
              </a:rPr>
              <a:t>In India, the movements of prices of agricultural products are neither smooth nor uniform, leading a fluctuating trend. In the absence of proper price support and marketing support, prices of agricultural products has to go down beyond the reasonable limit so as to create a havoc on the financial conditions of the farmers.</a:t>
            </a:r>
          </a:p>
          <a:p>
            <a:pPr algn="just" fontAlgn="base"/>
            <a:r>
              <a:rPr lang="en-GB" sz="2400" b="0" i="0">
                <a:solidFill>
                  <a:srgbClr val="424142"/>
                </a:solidFill>
                <a:effectLst/>
                <a:latin typeface="Georgia" panose="02040502050405020303" pitchFamily="18" charset="0"/>
              </a:rPr>
              <a:t>Again the exorbitant prices charged by the middlemen on agricultural crops also pose a serious threat to the consumers. Thus price, fluctuation may lead to disaster as both falling and rising prices of agricultural crops are having its harmful impact on the society as well as on the economy of the country.</a:t>
            </a:r>
            <a:endParaRPr lang="en-GB" sz="2400" b="0">
              <a:solidFill>
                <a:srgbClr val="424142"/>
              </a:solidFill>
              <a:effectLst/>
              <a:latin typeface="Georgia" panose="02040502050405020303" pitchFamily="18" charset="0"/>
            </a:endParaRPr>
          </a:p>
        </p:txBody>
      </p:sp>
    </p:spTree>
    <p:extLst>
      <p:ext uri="{BB962C8B-B14F-4D97-AF65-F5344CB8AC3E}">
        <p14:creationId xmlns:p14="http://schemas.microsoft.com/office/powerpoint/2010/main" val="781322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E29393-1E8C-FD43-BA1D-3F49EFF33BE2}"/>
              </a:ext>
            </a:extLst>
          </p:cNvPr>
          <p:cNvSpPr>
            <a:spLocks noGrp="1"/>
          </p:cNvSpPr>
          <p:nvPr>
            <p:ph idx="1"/>
          </p:nvPr>
        </p:nvSpPr>
        <p:spPr>
          <a:xfrm>
            <a:off x="818712" y="0"/>
            <a:ext cx="10554574" cy="6857999"/>
          </a:xfrm>
        </p:spPr>
        <p:txBody>
          <a:bodyPr>
            <a:normAutofit/>
          </a:bodyPr>
          <a:lstStyle/>
          <a:p>
            <a:pPr marL="0" indent="0" algn="just" fontAlgn="base">
              <a:buNone/>
            </a:pPr>
            <a:r>
              <a:rPr lang="en-GB" sz="2400" b="1" i="1">
                <a:solidFill>
                  <a:schemeClr val="accent6"/>
                </a:solidFill>
                <a:effectLst/>
                <a:latin typeface="Georgia" panose="02040502050405020303" pitchFamily="18" charset="0"/>
              </a:rPr>
              <a:t>Agricultural Indebtedness:</a:t>
            </a:r>
          </a:p>
          <a:p>
            <a:pPr algn="just" fontAlgn="base"/>
            <a:r>
              <a:rPr lang="en-GB" sz="2400" b="0">
                <a:solidFill>
                  <a:srgbClr val="424142"/>
                </a:solidFill>
                <a:effectLst/>
                <a:latin typeface="Georgia" panose="02040502050405020303" pitchFamily="18" charset="0"/>
              </a:rPr>
              <a:t>One of the greatest problems of Indian agriculture is its growing indebtedness. The rural people are borrowing a heavy amount of loan regularly for meeting their requirements needed for production, consumption and also for meeting their social commitments. Thus the debt passes from generation to generation. Indian farmers fall into the debt trap as a result of crop failure, poor income arising out of low prices of crops, exorbitantly high rate of interest charged by the moneylenders, manipulation and use of loan accounts by the moneylenders and use of loan for various unproductive social purposes.</a:t>
            </a:r>
          </a:p>
          <a:p>
            <a:pPr algn="just" fontAlgn="base"/>
            <a:r>
              <a:rPr lang="en-GB" sz="2400" b="0">
                <a:solidFill>
                  <a:srgbClr val="424142"/>
                </a:solidFill>
                <a:effectLst/>
                <a:latin typeface="Georgia" panose="02040502050405020303" pitchFamily="18" charset="0"/>
              </a:rPr>
              <a:t>Although they borrow every year but they are not in a position to repay their loans regularly as because either loans are larger or their agricultural production is not sufficient enough to repay their past debt. Thus the debt of farmers gradually increases leading to the problem of rural indebtedness in our country. Thus it is quite correct to observe that “Indian farmer is born in debt, lives in debt and dies in debt.”</a:t>
            </a:r>
          </a:p>
        </p:txBody>
      </p:sp>
    </p:spTree>
    <p:extLst>
      <p:ext uri="{BB962C8B-B14F-4D97-AF65-F5344CB8AC3E}">
        <p14:creationId xmlns:p14="http://schemas.microsoft.com/office/powerpoint/2010/main" val="211083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E4B5A-D771-2F44-A624-934F4365F6E0}"/>
              </a:ext>
            </a:extLst>
          </p:cNvPr>
          <p:cNvSpPr>
            <a:spLocks noGrp="1"/>
          </p:cNvSpPr>
          <p:nvPr>
            <p:ph type="title"/>
          </p:nvPr>
        </p:nvSpPr>
        <p:spPr/>
        <p:txBody>
          <a:bodyPr/>
          <a:lstStyle/>
          <a:p>
            <a:pPr algn="ctr"/>
            <a:r>
              <a:rPr lang="en-GB" i="1">
                <a:solidFill>
                  <a:schemeClr val="accent6">
                    <a:lumMod val="75000"/>
                  </a:schemeClr>
                </a:solidFill>
                <a:latin typeface="Algerian" pitchFamily="82" charset="0"/>
              </a:rPr>
              <a:t>AGRICULTURE IN INDIA </a:t>
            </a:r>
            <a:endParaRPr lang="en-US" i="1">
              <a:solidFill>
                <a:schemeClr val="accent6">
                  <a:lumMod val="75000"/>
                </a:schemeClr>
              </a:solidFill>
              <a:latin typeface="Algerian" pitchFamily="82" charset="0"/>
            </a:endParaRPr>
          </a:p>
        </p:txBody>
      </p:sp>
      <p:sp>
        <p:nvSpPr>
          <p:cNvPr id="3" name="Content Placeholder 2">
            <a:extLst>
              <a:ext uri="{FF2B5EF4-FFF2-40B4-BE49-F238E27FC236}">
                <a16:creationId xmlns:a16="http://schemas.microsoft.com/office/drawing/2014/main" id="{A1E65DDF-3C78-EB4D-955F-F306FCBF6DFF}"/>
              </a:ext>
            </a:extLst>
          </p:cNvPr>
          <p:cNvSpPr>
            <a:spLocks noGrp="1"/>
          </p:cNvSpPr>
          <p:nvPr>
            <p:ph idx="1"/>
          </p:nvPr>
        </p:nvSpPr>
        <p:spPr>
          <a:xfrm>
            <a:off x="818712" y="1614302"/>
            <a:ext cx="10554574" cy="5065567"/>
          </a:xfrm>
        </p:spPr>
        <p:txBody>
          <a:bodyPr>
            <a:normAutofit fontScale="92500"/>
          </a:bodyPr>
          <a:lstStyle/>
          <a:p>
            <a:pPr marL="0" indent="0" algn="just">
              <a:buNone/>
            </a:pPr>
            <a:r>
              <a:rPr lang="en-GB" sz="2400" i="1">
                <a:solidFill>
                  <a:srgbClr val="7030A0"/>
                </a:solidFill>
              </a:rPr>
              <a:t>INTRODUCTION</a:t>
            </a:r>
            <a:r>
              <a:rPr lang="en-GB" sz="2400">
                <a:solidFill>
                  <a:schemeClr val="bg2"/>
                </a:solidFill>
              </a:rPr>
              <a:t>:</a:t>
            </a:r>
          </a:p>
          <a:p>
            <a:pPr algn="just"/>
            <a:r>
              <a:rPr lang="en-GB" sz="2400">
                <a:solidFill>
                  <a:schemeClr val="bg2"/>
                </a:solidFill>
              </a:rPr>
              <a:t>India has been an agricultural country since millennia.</a:t>
            </a:r>
          </a:p>
          <a:p>
            <a:pPr algn="just"/>
            <a:r>
              <a:rPr lang="en-GB" sz="2400">
                <a:solidFill>
                  <a:schemeClr val="bg2"/>
                </a:solidFill>
              </a:rPr>
              <a:t>Indian economy is largely based on agriculture.</a:t>
            </a:r>
          </a:p>
          <a:p>
            <a:pPr algn="just"/>
            <a:r>
              <a:rPr lang="en-GB" sz="2400">
                <a:solidFill>
                  <a:schemeClr val="bg2"/>
                </a:solidFill>
              </a:rPr>
              <a:t>Indian society also is pre-dominantly an agrarian society wherein nearly 70% of the country’s population depends on agriculture for its sustenance. </a:t>
            </a:r>
          </a:p>
          <a:p>
            <a:pPr algn="just"/>
            <a:r>
              <a:rPr lang="en-GB" sz="2400">
                <a:solidFill>
                  <a:schemeClr val="bg2"/>
                </a:solidFill>
              </a:rPr>
              <a:t>Although the share of agriculture in Gross Domestic Product has declined from 60% in 1951 to 15.7% in 2008-09, it still forms the backbone on Indian economy.</a:t>
            </a:r>
          </a:p>
          <a:p>
            <a:pPr algn="just"/>
            <a:r>
              <a:rPr lang="en-GB" sz="2400">
                <a:solidFill>
                  <a:schemeClr val="bg2"/>
                </a:solidFill>
              </a:rPr>
              <a:t>Besides meeting the food requirements of the country, agriculture provides the raw materials to agro-based industries, accounts for the largest chunk of employment (52%) the labour force and earns substantial amount of valuable foreign exchange from exports. </a:t>
            </a:r>
            <a:endParaRPr lang="en-US" sz="2400">
              <a:solidFill>
                <a:schemeClr val="bg2"/>
              </a:solidFill>
            </a:endParaRPr>
          </a:p>
        </p:txBody>
      </p:sp>
    </p:spTree>
    <p:extLst>
      <p:ext uri="{BB962C8B-B14F-4D97-AF65-F5344CB8AC3E}">
        <p14:creationId xmlns:p14="http://schemas.microsoft.com/office/powerpoint/2010/main" val="3843027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9A2AFC-5B93-F741-9549-6727E9A22D5D}"/>
              </a:ext>
            </a:extLst>
          </p:cNvPr>
          <p:cNvSpPr>
            <a:spLocks noGrp="1"/>
          </p:cNvSpPr>
          <p:nvPr>
            <p:ph idx="1"/>
          </p:nvPr>
        </p:nvSpPr>
        <p:spPr>
          <a:xfrm>
            <a:off x="818712" y="1057647"/>
            <a:ext cx="10554574" cy="5325340"/>
          </a:xfrm>
        </p:spPr>
        <p:txBody>
          <a:bodyPr>
            <a:normAutofit/>
          </a:bodyPr>
          <a:lstStyle/>
          <a:p>
            <a:pPr marL="0" indent="0" algn="ctr">
              <a:buNone/>
            </a:pPr>
            <a:r>
              <a:rPr lang="en-GB" sz="9600" b="1" i="1">
                <a:solidFill>
                  <a:srgbClr val="002060"/>
                </a:solidFill>
                <a:latin typeface="Algerian" pitchFamily="82" charset="0"/>
              </a:rPr>
              <a:t>THANK YOU </a:t>
            </a:r>
            <a:r>
              <a:rPr lang="en-GB" sz="9600" b="1" i="1">
                <a:solidFill>
                  <a:schemeClr val="accent5">
                    <a:lumMod val="75000"/>
                  </a:schemeClr>
                </a:solidFill>
                <a:latin typeface="Algerian" pitchFamily="82" charset="0"/>
              </a:rPr>
              <a:t>👋👋</a:t>
            </a:r>
            <a:endParaRPr lang="en-US" sz="9600" b="1" i="1">
              <a:solidFill>
                <a:schemeClr val="accent5">
                  <a:lumMod val="75000"/>
                </a:schemeClr>
              </a:solidFill>
              <a:latin typeface="Algerian" pitchFamily="82" charset="0"/>
            </a:endParaRPr>
          </a:p>
        </p:txBody>
      </p:sp>
    </p:spTree>
    <p:extLst>
      <p:ext uri="{BB962C8B-B14F-4D97-AF65-F5344CB8AC3E}">
        <p14:creationId xmlns:p14="http://schemas.microsoft.com/office/powerpoint/2010/main" val="161467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F51AE0-A821-1144-B018-3A110E9E7F2E}"/>
              </a:ext>
            </a:extLst>
          </p:cNvPr>
          <p:cNvSpPr>
            <a:spLocks noGrp="1"/>
          </p:cNvSpPr>
          <p:nvPr>
            <p:ph idx="1"/>
          </p:nvPr>
        </p:nvSpPr>
        <p:spPr>
          <a:xfrm>
            <a:off x="818712" y="500991"/>
            <a:ext cx="10554574" cy="6104658"/>
          </a:xfrm>
        </p:spPr>
        <p:txBody>
          <a:bodyPr>
            <a:normAutofit/>
          </a:bodyPr>
          <a:lstStyle/>
          <a:p>
            <a:pPr algn="just"/>
            <a:r>
              <a:rPr lang="en-GB" sz="2400">
                <a:solidFill>
                  <a:schemeClr val="bg2"/>
                </a:solidFill>
              </a:rPr>
              <a:t>Agriculture involves not only crops raising, but also animal husbandry, forestry, pisiculture, sericulture, etc., which are directly attached to soil and water.</a:t>
            </a:r>
          </a:p>
          <a:p>
            <a:pPr algn="just"/>
            <a:r>
              <a:rPr lang="en-GB" sz="2400">
                <a:solidFill>
                  <a:schemeClr val="bg2"/>
                </a:solidFill>
              </a:rPr>
              <a:t>The topographical and climatic conditions have favoured the country to utilize more than 50% of its area for agricultural purposes against the world average of 11 percent, and produce infinite variety of agriculture products ; besides there is vast potential of aquaculture exploiting her vast inland water resources as well as marine fisheries in the exclusive economic zone, and horticulture – silviculture in the favourable hilly areas.</a:t>
            </a:r>
          </a:p>
          <a:p>
            <a:pPr algn="just"/>
            <a:r>
              <a:rPr lang="en-GB" sz="2400">
                <a:solidFill>
                  <a:schemeClr val="bg2"/>
                </a:solidFill>
              </a:rPr>
              <a:t>Agriculture creates demand for several impliments and machinery like threshers, tractors, pumping sets, etc., and chemical fertilizers and pesticides etc. Thereby supporting many engineering and chemical industries. </a:t>
            </a:r>
            <a:endParaRPr lang="en-US" sz="2400">
              <a:solidFill>
                <a:schemeClr val="bg2"/>
              </a:solidFill>
            </a:endParaRPr>
          </a:p>
        </p:txBody>
      </p:sp>
    </p:spTree>
    <p:extLst>
      <p:ext uri="{BB962C8B-B14F-4D97-AF65-F5344CB8AC3E}">
        <p14:creationId xmlns:p14="http://schemas.microsoft.com/office/powerpoint/2010/main" val="1724132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C28288-8F58-0C4B-9174-3AB4F70F8556}"/>
              </a:ext>
            </a:extLst>
          </p:cNvPr>
          <p:cNvSpPr>
            <a:spLocks noGrp="1"/>
          </p:cNvSpPr>
          <p:nvPr>
            <p:ph idx="1"/>
          </p:nvPr>
        </p:nvSpPr>
        <p:spPr>
          <a:xfrm>
            <a:off x="1633428" y="880444"/>
            <a:ext cx="8925143" cy="5097112"/>
          </a:xfrm>
        </p:spPr>
        <p:txBody>
          <a:bodyPr>
            <a:normAutofit/>
          </a:bodyPr>
          <a:lstStyle/>
          <a:p>
            <a:pPr algn="just"/>
            <a:r>
              <a:rPr lang="en-GB" sz="2400">
                <a:solidFill>
                  <a:schemeClr val="bg2"/>
                </a:solidFill>
              </a:rPr>
              <a:t>The prosperity of the industrial sector thus largely depends on the productivity in agriculture.</a:t>
            </a:r>
          </a:p>
          <a:p>
            <a:pPr algn="just"/>
            <a:r>
              <a:rPr lang="en-GB" sz="2400">
                <a:solidFill>
                  <a:schemeClr val="bg2"/>
                </a:solidFill>
              </a:rPr>
              <a:t>Many agricultural products like tea, coffee, spices, tobacco, fruits, vegetables, leather and leather products find place in international markets and earn valuable foreign exchange. </a:t>
            </a:r>
            <a:endParaRPr lang="en-US" sz="2400">
              <a:solidFill>
                <a:schemeClr val="bg2"/>
              </a:solidFill>
            </a:endParaRPr>
          </a:p>
        </p:txBody>
      </p:sp>
    </p:spTree>
    <p:extLst>
      <p:ext uri="{BB962C8B-B14F-4D97-AF65-F5344CB8AC3E}">
        <p14:creationId xmlns:p14="http://schemas.microsoft.com/office/powerpoint/2010/main" val="165380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0BA-ABC0-FA43-BEBC-51CDC54A004B}"/>
              </a:ext>
            </a:extLst>
          </p:cNvPr>
          <p:cNvSpPr>
            <a:spLocks noGrp="1"/>
          </p:cNvSpPr>
          <p:nvPr>
            <p:ph type="title"/>
          </p:nvPr>
        </p:nvSpPr>
        <p:spPr>
          <a:xfrm>
            <a:off x="810000" y="0"/>
            <a:ext cx="10571998" cy="1417638"/>
          </a:xfrm>
        </p:spPr>
        <p:txBody>
          <a:bodyPr/>
          <a:lstStyle/>
          <a:p>
            <a:pPr algn="ctr"/>
            <a:r>
              <a:rPr lang="en-GB" i="1">
                <a:solidFill>
                  <a:schemeClr val="accent6">
                    <a:lumMod val="75000"/>
                  </a:schemeClr>
                </a:solidFill>
              </a:rPr>
              <a:t>DISTRIBUTION OF INDIAN AGRICULTURE </a:t>
            </a:r>
            <a:endParaRPr lang="en-US" i="1">
              <a:solidFill>
                <a:schemeClr val="accent6">
                  <a:lumMod val="75000"/>
                </a:schemeClr>
              </a:solidFill>
            </a:endParaRPr>
          </a:p>
        </p:txBody>
      </p:sp>
      <p:sp>
        <p:nvSpPr>
          <p:cNvPr id="3" name="Content Placeholder 2">
            <a:extLst>
              <a:ext uri="{FF2B5EF4-FFF2-40B4-BE49-F238E27FC236}">
                <a16:creationId xmlns:a16="http://schemas.microsoft.com/office/drawing/2014/main" id="{118B8AA1-83B2-2E4D-8DDA-24215AFEB310}"/>
              </a:ext>
            </a:extLst>
          </p:cNvPr>
          <p:cNvSpPr>
            <a:spLocks noGrp="1"/>
          </p:cNvSpPr>
          <p:nvPr>
            <p:ph idx="1"/>
          </p:nvPr>
        </p:nvSpPr>
        <p:spPr>
          <a:xfrm>
            <a:off x="1124349" y="1836985"/>
            <a:ext cx="9943300" cy="5021015"/>
          </a:xfrm>
        </p:spPr>
        <p:txBody>
          <a:bodyPr>
            <a:noAutofit/>
          </a:bodyPr>
          <a:lstStyle/>
          <a:p>
            <a:pPr algn="just"/>
            <a:r>
              <a:rPr lang="en-GB" sz="2400" b="1" i="0">
                <a:solidFill>
                  <a:schemeClr val="bg2"/>
                </a:solidFill>
                <a:effectLst/>
                <a:latin typeface="Roboto" panose="02000000000000000000" pitchFamily="2" charset="0"/>
              </a:rPr>
              <a:t>India</a:t>
            </a:r>
            <a:r>
              <a:rPr lang="en-GB" sz="2400" b="0" i="0">
                <a:solidFill>
                  <a:schemeClr val="bg2"/>
                </a:solidFill>
                <a:effectLst/>
                <a:latin typeface="Roboto" panose="02000000000000000000" pitchFamily="2" charset="0"/>
              </a:rPr>
              <a:t> ranks first in the </a:t>
            </a:r>
            <a:r>
              <a:rPr lang="en-GB" sz="2400" b="1" i="0">
                <a:solidFill>
                  <a:schemeClr val="bg2"/>
                </a:solidFill>
                <a:effectLst/>
                <a:latin typeface="Roboto" panose="02000000000000000000" pitchFamily="2" charset="0"/>
              </a:rPr>
              <a:t>world</a:t>
            </a:r>
            <a:r>
              <a:rPr lang="en-GB" sz="2400" b="0" i="0">
                <a:solidFill>
                  <a:schemeClr val="bg2"/>
                </a:solidFill>
                <a:effectLst/>
                <a:latin typeface="Roboto" panose="02000000000000000000" pitchFamily="2" charset="0"/>
              </a:rPr>
              <a:t> with highest net cropped area followed by US and China. The economic contribution of </a:t>
            </a:r>
            <a:r>
              <a:rPr lang="en-GB" sz="2400" b="1" i="0">
                <a:solidFill>
                  <a:schemeClr val="bg2"/>
                </a:solidFill>
                <a:effectLst/>
                <a:latin typeface="Roboto" panose="02000000000000000000" pitchFamily="2" charset="0"/>
              </a:rPr>
              <a:t>agriculture</a:t>
            </a:r>
            <a:r>
              <a:rPr lang="en-GB" sz="2400" b="0" i="0">
                <a:solidFill>
                  <a:schemeClr val="bg2"/>
                </a:solidFill>
                <a:effectLst/>
                <a:latin typeface="Roboto" panose="02000000000000000000" pitchFamily="2" charset="0"/>
              </a:rPr>
              <a:t> to </a:t>
            </a:r>
            <a:r>
              <a:rPr lang="en-GB" sz="2400" b="1" i="0">
                <a:solidFill>
                  <a:schemeClr val="bg2"/>
                </a:solidFill>
                <a:effectLst/>
                <a:latin typeface="Roboto" panose="02000000000000000000" pitchFamily="2" charset="0"/>
              </a:rPr>
              <a:t>India's</a:t>
            </a:r>
            <a:r>
              <a:rPr lang="en-GB" sz="2400" b="0" i="0">
                <a:solidFill>
                  <a:schemeClr val="bg2"/>
                </a:solidFill>
                <a:effectLst/>
                <a:latin typeface="Roboto" panose="02000000000000000000" pitchFamily="2" charset="0"/>
              </a:rPr>
              <a:t> GDP is steadily declining with the country's broad-based economic growth.</a:t>
            </a:r>
          </a:p>
          <a:p>
            <a:pPr algn="just" fontAlgn="base"/>
            <a:r>
              <a:rPr lang="en-GB" sz="2400" b="0" i="0">
                <a:solidFill>
                  <a:schemeClr val="bg2"/>
                </a:solidFill>
                <a:effectLst/>
                <a:latin typeface="-apple-system"/>
              </a:rPr>
              <a:t>The history of </a:t>
            </a:r>
            <a:r>
              <a:rPr lang="en-GB" sz="2400" b="1" i="0">
                <a:solidFill>
                  <a:schemeClr val="bg2"/>
                </a:solidFill>
                <a:effectLst/>
                <a:latin typeface="inherit"/>
              </a:rPr>
              <a:t>Agriculture in India</a:t>
            </a:r>
            <a:r>
              <a:rPr lang="en-GB" sz="2400" b="0" i="0">
                <a:solidFill>
                  <a:schemeClr val="bg2"/>
                </a:solidFill>
                <a:effectLst/>
                <a:latin typeface="-apple-system"/>
              </a:rPr>
              <a:t> dates back to </a:t>
            </a:r>
            <a:r>
              <a:rPr lang="en-GB" sz="2400" b="0" i="0" u="none" strike="noStrike">
                <a:solidFill>
                  <a:schemeClr val="bg2"/>
                </a:solidFill>
                <a:effectLst/>
                <a:latin typeface="inherit"/>
                <a:hlinkClick r:id="rId2" tooltip="Indus Valley Civilization">
                  <a:extLst>
                    <a:ext uri="{A12FA001-AC4F-418D-AE19-62706E023703}">
                      <ahyp:hlinkClr xmlns:ahyp="http://schemas.microsoft.com/office/drawing/2018/hyperlinkcolor" val="tx"/>
                    </a:ext>
                  </a:extLst>
                </a:hlinkClick>
              </a:rPr>
              <a:t>Indus Valley Civilization</a:t>
            </a:r>
            <a:r>
              <a:rPr lang="en-GB" sz="2400" u="none" strike="noStrike">
                <a:solidFill>
                  <a:schemeClr val="bg2"/>
                </a:solidFill>
                <a:latin typeface="-apple-system"/>
              </a:rPr>
              <a:t>.</a:t>
            </a:r>
            <a:r>
              <a:rPr lang="en-GB" sz="2400" b="0" i="0">
                <a:solidFill>
                  <a:schemeClr val="bg2"/>
                </a:solidFill>
                <a:effectLst/>
                <a:latin typeface="-apple-system"/>
              </a:rPr>
              <a:t> India </a:t>
            </a:r>
            <a:r>
              <a:rPr lang="en-GB" sz="2400" b="0" i="0" u="none" strike="noStrike">
                <a:solidFill>
                  <a:schemeClr val="bg2"/>
                </a:solidFill>
                <a:effectLst/>
                <a:latin typeface="inherit"/>
                <a:hlinkClick r:id="rId3" tooltip="List of countries by GDP sector composition">
                  <a:extLst>
                    <a:ext uri="{A12FA001-AC4F-418D-AE19-62706E023703}">
                      <ahyp:hlinkClr xmlns:ahyp="http://schemas.microsoft.com/office/drawing/2018/hyperlinkcolor" val="tx"/>
                    </a:ext>
                  </a:extLst>
                </a:hlinkClick>
              </a:rPr>
              <a:t>ranks</a:t>
            </a:r>
            <a:r>
              <a:rPr lang="en-GB" sz="2400" b="0" i="0">
                <a:solidFill>
                  <a:schemeClr val="bg2"/>
                </a:solidFill>
                <a:effectLst/>
                <a:latin typeface="-apple-system"/>
              </a:rPr>
              <a:t> second worldwide in farm outputs. As per 2018, agriculture employed more than 50℅ of the Indian work force and contributed 17–18% to country's GDP. According to latest report, agriculture is primary source of livelihood for 58% population in India</a:t>
            </a:r>
            <a:r>
              <a:rPr lang="en-GB" sz="2400" b="0" i="0" baseline="30000">
                <a:solidFill>
                  <a:schemeClr val="bg2"/>
                </a:solidFill>
                <a:effectLst/>
                <a:latin typeface="inherit"/>
              </a:rPr>
              <a:t>.</a:t>
            </a:r>
            <a:endParaRPr lang="en-GB" sz="2400" b="0" i="0">
              <a:solidFill>
                <a:schemeClr val="bg2"/>
              </a:solidFill>
              <a:effectLst/>
              <a:latin typeface="-apple-system"/>
            </a:endParaRPr>
          </a:p>
          <a:p>
            <a:pPr algn="just"/>
            <a:endParaRPr lang="en-US" sz="2400">
              <a:solidFill>
                <a:schemeClr val="bg2"/>
              </a:solidFill>
            </a:endParaRPr>
          </a:p>
        </p:txBody>
      </p:sp>
    </p:spTree>
    <p:extLst>
      <p:ext uri="{BB962C8B-B14F-4D97-AF65-F5344CB8AC3E}">
        <p14:creationId xmlns:p14="http://schemas.microsoft.com/office/powerpoint/2010/main" val="1058672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0F918E3-2533-9A42-B7B6-FC69486B684C}"/>
              </a:ext>
            </a:extLst>
          </p:cNvPr>
          <p:cNvSpPr>
            <a:spLocks noGrp="1"/>
          </p:cNvSpPr>
          <p:nvPr>
            <p:ph idx="1"/>
          </p:nvPr>
        </p:nvSpPr>
        <p:spPr>
          <a:xfrm>
            <a:off x="818712" y="779318"/>
            <a:ext cx="10554574" cy="6078681"/>
          </a:xfrm>
        </p:spPr>
        <p:txBody>
          <a:bodyPr>
            <a:normAutofit/>
          </a:bodyPr>
          <a:lstStyle/>
          <a:p>
            <a:pPr algn="just" fontAlgn="base"/>
            <a:r>
              <a:rPr lang="en-GB" sz="2400" b="0" i="0">
                <a:solidFill>
                  <a:schemeClr val="bg2"/>
                </a:solidFill>
                <a:effectLst/>
                <a:latin typeface="-apple-system"/>
              </a:rPr>
              <a:t>In 2016, agriculture and allied sectors like </a:t>
            </a:r>
            <a:r>
              <a:rPr lang="en-GB" sz="2400" b="0" i="0" u="none" strike="noStrike">
                <a:solidFill>
                  <a:schemeClr val="bg2"/>
                </a:solidFill>
                <a:effectLst/>
                <a:latin typeface="inherit"/>
                <a:hlinkClick r:id="rId2" tooltip="Animal husbandry in India">
                  <a:extLst>
                    <a:ext uri="{A12FA001-AC4F-418D-AE19-62706E023703}">
                      <ahyp:hlinkClr xmlns:ahyp="http://schemas.microsoft.com/office/drawing/2018/hyperlinkcolor" val="tx"/>
                    </a:ext>
                  </a:extLst>
                </a:hlinkClick>
              </a:rPr>
              <a:t>animal husbandry</a:t>
            </a:r>
            <a:r>
              <a:rPr lang="en-GB" sz="2400" b="0" i="0">
                <a:solidFill>
                  <a:schemeClr val="bg2"/>
                </a:solidFill>
                <a:effectLst/>
                <a:latin typeface="-apple-system"/>
              </a:rPr>
              <a:t>, </a:t>
            </a:r>
            <a:r>
              <a:rPr lang="en-GB" sz="2400" b="0" i="0" u="none" strike="noStrike">
                <a:solidFill>
                  <a:schemeClr val="bg2"/>
                </a:solidFill>
                <a:effectLst/>
                <a:latin typeface="inherit"/>
                <a:hlinkClick r:id="rId3" tooltip="Forestry in India">
                  <a:extLst>
                    <a:ext uri="{A12FA001-AC4F-418D-AE19-62706E023703}">
                      <ahyp:hlinkClr xmlns:ahyp="http://schemas.microsoft.com/office/drawing/2018/hyperlinkcolor" val="tx"/>
                    </a:ext>
                  </a:extLst>
                </a:hlinkClick>
              </a:rPr>
              <a:t>forestry</a:t>
            </a:r>
            <a:r>
              <a:rPr lang="en-GB" sz="2400" b="0" i="0">
                <a:solidFill>
                  <a:schemeClr val="bg2"/>
                </a:solidFill>
                <a:effectLst/>
                <a:latin typeface="-apple-system"/>
              </a:rPr>
              <a:t> and </a:t>
            </a:r>
            <a:r>
              <a:rPr lang="en-GB" sz="2400" b="0" i="0" u="none" strike="noStrike">
                <a:solidFill>
                  <a:schemeClr val="bg2"/>
                </a:solidFill>
                <a:effectLst/>
                <a:latin typeface="inherit"/>
                <a:hlinkClick r:id="rId4" tooltip="Fishing in India">
                  <a:extLst>
                    <a:ext uri="{A12FA001-AC4F-418D-AE19-62706E023703}">
                      <ahyp:hlinkClr xmlns:ahyp="http://schemas.microsoft.com/office/drawing/2018/hyperlinkcolor" val="tx"/>
                    </a:ext>
                  </a:extLst>
                </a:hlinkClick>
              </a:rPr>
              <a:t>fisheries</a:t>
            </a:r>
            <a:r>
              <a:rPr lang="en-GB" sz="2400" b="0" i="0">
                <a:solidFill>
                  <a:schemeClr val="bg2"/>
                </a:solidFill>
                <a:effectLst/>
                <a:latin typeface="-apple-system"/>
              </a:rPr>
              <a:t> accounted for 15.4% of the </a:t>
            </a:r>
            <a:r>
              <a:rPr lang="en-GB" sz="2400" b="0" i="0" u="none" strike="noStrike">
                <a:solidFill>
                  <a:schemeClr val="bg2"/>
                </a:solidFill>
                <a:effectLst/>
                <a:latin typeface="inherit"/>
                <a:hlinkClick r:id="rId5" tooltip="GDP">
                  <a:extLst>
                    <a:ext uri="{A12FA001-AC4F-418D-AE19-62706E023703}">
                      <ahyp:hlinkClr xmlns:ahyp="http://schemas.microsoft.com/office/drawing/2018/hyperlinkcolor" val="tx"/>
                    </a:ext>
                  </a:extLst>
                </a:hlinkClick>
              </a:rPr>
              <a:t>GDP</a:t>
            </a:r>
            <a:r>
              <a:rPr lang="en-GB" sz="2400" b="0" i="0">
                <a:solidFill>
                  <a:schemeClr val="bg2"/>
                </a:solidFill>
                <a:effectLst/>
                <a:latin typeface="-apple-system"/>
              </a:rPr>
              <a:t> (gross domestic product) with about 31% of the workforce in 2014.</a:t>
            </a:r>
            <a:r>
              <a:rPr lang="en-GB" sz="2400" b="0" i="0" baseline="30000">
                <a:solidFill>
                  <a:schemeClr val="bg2"/>
                </a:solidFill>
                <a:effectLst/>
                <a:latin typeface="inherit"/>
              </a:rPr>
              <a:t> </a:t>
            </a:r>
            <a:r>
              <a:rPr lang="en-GB" sz="2400" b="0" i="0">
                <a:solidFill>
                  <a:schemeClr val="bg2"/>
                </a:solidFill>
                <a:effectLst/>
                <a:latin typeface="-apple-system"/>
              </a:rPr>
              <a:t>India ranks first in the world with highest net cropped area followed by US and China. The economic contribution of agriculture to India's GDP is steadily declining with the country's broad-based economic growth. Still, agriculture is demographically the broadest economic sector and plays a significant role in the overall socio-economic fabric of </a:t>
            </a:r>
            <a:r>
              <a:rPr lang="en-GB" sz="2400" b="0" i="0" u="none" strike="noStrike">
                <a:solidFill>
                  <a:schemeClr val="bg2"/>
                </a:solidFill>
                <a:effectLst/>
                <a:latin typeface="inherit"/>
                <a:hlinkClick r:id="rId6" tooltip="India">
                  <a:extLst>
                    <a:ext uri="{A12FA001-AC4F-418D-AE19-62706E023703}">
                      <ahyp:hlinkClr xmlns:ahyp="http://schemas.microsoft.com/office/drawing/2018/hyperlinkcolor" val="tx"/>
                    </a:ext>
                  </a:extLst>
                </a:hlinkClick>
              </a:rPr>
              <a:t>India</a:t>
            </a:r>
            <a:r>
              <a:rPr lang="en-GB" sz="2400" b="0" i="0">
                <a:solidFill>
                  <a:schemeClr val="bg2"/>
                </a:solidFill>
                <a:effectLst/>
                <a:latin typeface="-apple-system"/>
              </a:rPr>
              <a:t>.</a:t>
            </a:r>
          </a:p>
          <a:p>
            <a:pPr algn="just" fontAlgn="base"/>
            <a:r>
              <a:rPr lang="en-GB" sz="2400" b="0" i="0">
                <a:solidFill>
                  <a:schemeClr val="bg2"/>
                </a:solidFill>
                <a:effectLst/>
                <a:latin typeface="-apple-system"/>
              </a:rPr>
              <a:t>India exported $38 billion worth of agricultural products in 2013, making it the seventh largest agricultural exporter worldwide and the sixth largest net exporter. Most of its agriculture exports serve developing and least developed nations. Indian agricultural/horticultural and processed foods are exported to more than 120 countries, primarily to the Japan, </a:t>
            </a:r>
            <a:r>
              <a:rPr lang="en-GB" sz="2400" b="0" i="0" u="none" strike="noStrike">
                <a:solidFill>
                  <a:schemeClr val="bg2"/>
                </a:solidFill>
                <a:effectLst/>
                <a:latin typeface="inherit"/>
                <a:hlinkClick r:id="rId7" tooltip="Southeast Asia">
                  <a:extLst>
                    <a:ext uri="{A12FA001-AC4F-418D-AE19-62706E023703}">
                      <ahyp:hlinkClr xmlns:ahyp="http://schemas.microsoft.com/office/drawing/2018/hyperlinkcolor" val="tx"/>
                    </a:ext>
                  </a:extLst>
                </a:hlinkClick>
              </a:rPr>
              <a:t>Southeast Asia</a:t>
            </a:r>
            <a:r>
              <a:rPr lang="en-GB" sz="2400" b="0" i="0">
                <a:solidFill>
                  <a:schemeClr val="bg2"/>
                </a:solidFill>
                <a:effectLst/>
                <a:latin typeface="-apple-system"/>
              </a:rPr>
              <a:t>, </a:t>
            </a:r>
            <a:r>
              <a:rPr lang="en-GB" sz="2400" b="0" i="0" u="none" strike="noStrike">
                <a:solidFill>
                  <a:schemeClr val="bg2"/>
                </a:solidFill>
                <a:effectLst/>
                <a:latin typeface="inherit"/>
                <a:hlinkClick r:id="rId8" tooltip="South Asian Association for Regional Cooperation">
                  <a:extLst>
                    <a:ext uri="{A12FA001-AC4F-418D-AE19-62706E023703}">
                      <ahyp:hlinkClr xmlns:ahyp="http://schemas.microsoft.com/office/drawing/2018/hyperlinkcolor" val="tx"/>
                    </a:ext>
                  </a:extLst>
                </a:hlinkClick>
              </a:rPr>
              <a:t>SAARC</a:t>
            </a:r>
            <a:r>
              <a:rPr lang="en-GB" sz="2400" b="0" i="0">
                <a:solidFill>
                  <a:schemeClr val="bg2"/>
                </a:solidFill>
                <a:effectLst/>
                <a:latin typeface="-apple-system"/>
              </a:rPr>
              <a:t> countries, the </a:t>
            </a:r>
            <a:r>
              <a:rPr lang="en-GB" sz="2400" b="0" i="0" u="none" strike="noStrike">
                <a:solidFill>
                  <a:schemeClr val="bg2"/>
                </a:solidFill>
                <a:effectLst/>
                <a:latin typeface="inherit"/>
                <a:hlinkClick r:id="rId9" tooltip="European Union">
                  <a:extLst>
                    <a:ext uri="{A12FA001-AC4F-418D-AE19-62706E023703}">
                      <ahyp:hlinkClr xmlns:ahyp="http://schemas.microsoft.com/office/drawing/2018/hyperlinkcolor" val="tx"/>
                    </a:ext>
                  </a:extLst>
                </a:hlinkClick>
              </a:rPr>
              <a:t>European Union</a:t>
            </a:r>
            <a:r>
              <a:rPr lang="en-GB" sz="2400" b="0" i="0">
                <a:solidFill>
                  <a:schemeClr val="bg2"/>
                </a:solidFill>
                <a:effectLst/>
                <a:latin typeface="-apple-system"/>
              </a:rPr>
              <a:t> and the </a:t>
            </a:r>
            <a:r>
              <a:rPr lang="en-GB" sz="2400" b="0" i="0" u="none" strike="noStrike">
                <a:solidFill>
                  <a:schemeClr val="bg2"/>
                </a:solidFill>
                <a:effectLst/>
                <a:latin typeface="inherit"/>
                <a:hlinkClick r:id="rId10" tooltip="United States">
                  <a:extLst>
                    <a:ext uri="{A12FA001-AC4F-418D-AE19-62706E023703}">
                      <ahyp:hlinkClr xmlns:ahyp="http://schemas.microsoft.com/office/drawing/2018/hyperlinkcolor" val="tx"/>
                    </a:ext>
                  </a:extLst>
                </a:hlinkClick>
              </a:rPr>
              <a:t>United States</a:t>
            </a:r>
            <a:r>
              <a:rPr lang="en-GB" sz="2400" b="0" i="0">
                <a:solidFill>
                  <a:schemeClr val="bg2"/>
                </a:solidFill>
                <a:effectLst/>
                <a:latin typeface="-apple-system"/>
              </a:rPr>
              <a:t>.</a:t>
            </a:r>
          </a:p>
        </p:txBody>
      </p:sp>
    </p:spTree>
    <p:extLst>
      <p:ext uri="{BB962C8B-B14F-4D97-AF65-F5344CB8AC3E}">
        <p14:creationId xmlns:p14="http://schemas.microsoft.com/office/powerpoint/2010/main" val="246452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6A57F-EBAB-7B48-BB01-DAFE33EDA6AF}"/>
              </a:ext>
            </a:extLst>
          </p:cNvPr>
          <p:cNvSpPr>
            <a:spLocks noGrp="1"/>
          </p:cNvSpPr>
          <p:nvPr>
            <p:ph type="title"/>
          </p:nvPr>
        </p:nvSpPr>
        <p:spPr>
          <a:xfrm>
            <a:off x="810000" y="196685"/>
            <a:ext cx="10571998" cy="916627"/>
          </a:xfrm>
        </p:spPr>
        <p:txBody>
          <a:bodyPr/>
          <a:lstStyle/>
          <a:p>
            <a:pPr algn="ctr"/>
            <a:r>
              <a:rPr lang="en-GB" sz="3600" i="1">
                <a:solidFill>
                  <a:srgbClr val="7030A0"/>
                </a:solidFill>
              </a:rPr>
              <a:t>CHARACTERISTICS OF INDIAN AGRICULTURE </a:t>
            </a:r>
            <a:endParaRPr lang="en-US" sz="3600" i="1">
              <a:solidFill>
                <a:srgbClr val="7030A0"/>
              </a:solidFill>
            </a:endParaRPr>
          </a:p>
        </p:txBody>
      </p:sp>
      <p:sp>
        <p:nvSpPr>
          <p:cNvPr id="3" name="Content Placeholder 2">
            <a:extLst>
              <a:ext uri="{FF2B5EF4-FFF2-40B4-BE49-F238E27FC236}">
                <a16:creationId xmlns:a16="http://schemas.microsoft.com/office/drawing/2014/main" id="{4DB90EE6-EFA0-BD47-8F2D-05B635D94FA9}"/>
              </a:ext>
            </a:extLst>
          </p:cNvPr>
          <p:cNvSpPr>
            <a:spLocks noGrp="1"/>
          </p:cNvSpPr>
          <p:nvPr>
            <p:ph idx="1"/>
          </p:nvPr>
        </p:nvSpPr>
        <p:spPr>
          <a:xfrm>
            <a:off x="1041374" y="1113312"/>
            <a:ext cx="10554574" cy="5744688"/>
          </a:xfrm>
        </p:spPr>
        <p:txBody>
          <a:bodyPr>
            <a:normAutofit/>
          </a:bodyPr>
          <a:lstStyle/>
          <a:p>
            <a:pPr marL="0" indent="0" algn="just">
              <a:buNone/>
            </a:pPr>
            <a:r>
              <a:rPr lang="en-GB" sz="2400">
                <a:solidFill>
                  <a:schemeClr val="bg2"/>
                </a:solidFill>
              </a:rPr>
              <a:t>Agriculture plays a pivotal role in dominating the economic, social and cultural life of the people in India. Some of the major characteristics of Indian agriculture are given below :</a:t>
            </a:r>
          </a:p>
          <a:p>
            <a:pPr algn="just"/>
            <a:r>
              <a:rPr lang="en-GB" sz="2400">
                <a:solidFill>
                  <a:schemeClr val="bg2"/>
                </a:solidFill>
              </a:rPr>
              <a:t>Indian agriculture is, by and large, subsistence type. Farmers select crops to suit their domestic needs rather than generating surplus for sale or export.</a:t>
            </a:r>
          </a:p>
          <a:p>
            <a:pPr algn="just"/>
            <a:r>
              <a:rPr lang="en-GB" sz="2400">
                <a:solidFill>
                  <a:schemeClr val="bg2"/>
                </a:solidFill>
              </a:rPr>
              <a:t>There is heavy pressure of population on land, as nearly 70% of the country’s population depends on agriculture for their livelihood.</a:t>
            </a:r>
          </a:p>
          <a:p>
            <a:pPr algn="just"/>
            <a:r>
              <a:rPr lang="en-GB" sz="2400">
                <a:solidFill>
                  <a:schemeClr val="bg2"/>
                </a:solidFill>
              </a:rPr>
              <a:t>There is predominance of food crops in agriculture, which occupy 76% of the total cropped area and account for 80% of the total agricultural production of the country.</a:t>
            </a:r>
          </a:p>
          <a:p>
            <a:pPr algn="just"/>
            <a:r>
              <a:rPr lang="en-GB" sz="2400">
                <a:solidFill>
                  <a:schemeClr val="bg2"/>
                </a:solidFill>
              </a:rPr>
              <a:t>Mixed cropping is usually practised in the same field to ensure some production during unfavorable weather conditions. </a:t>
            </a:r>
            <a:endParaRPr lang="en-US" sz="2400">
              <a:solidFill>
                <a:schemeClr val="bg2"/>
              </a:solidFill>
            </a:endParaRPr>
          </a:p>
        </p:txBody>
      </p:sp>
    </p:spTree>
    <p:extLst>
      <p:ext uri="{BB962C8B-B14F-4D97-AF65-F5344CB8AC3E}">
        <p14:creationId xmlns:p14="http://schemas.microsoft.com/office/powerpoint/2010/main" val="3054169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BAE856-ABDE-5647-9261-BF2A897EB9C8}"/>
              </a:ext>
            </a:extLst>
          </p:cNvPr>
          <p:cNvSpPr>
            <a:spLocks noGrp="1"/>
          </p:cNvSpPr>
          <p:nvPr>
            <p:ph idx="1"/>
          </p:nvPr>
        </p:nvSpPr>
        <p:spPr>
          <a:xfrm>
            <a:off x="818712" y="148442"/>
            <a:ext cx="10554574" cy="6709557"/>
          </a:xfrm>
        </p:spPr>
        <p:txBody>
          <a:bodyPr>
            <a:normAutofit/>
          </a:bodyPr>
          <a:lstStyle/>
          <a:p>
            <a:pPr algn="just"/>
            <a:r>
              <a:rPr lang="en-GB" sz="2400">
                <a:solidFill>
                  <a:schemeClr val="bg2"/>
                </a:solidFill>
              </a:rPr>
              <a:t>India has the highest percentage of geographical area (53%) under cultivation, as against USA (16.3%), Japan (14.9%), China (11.8%), Canada (4.3%) etc.</a:t>
            </a:r>
          </a:p>
          <a:p>
            <a:pPr algn="just"/>
            <a:r>
              <a:rPr lang="en-GB" sz="2400">
                <a:solidFill>
                  <a:schemeClr val="bg2"/>
                </a:solidFill>
              </a:rPr>
              <a:t>Due to various socio-economic factors, the land holdings are small, fragmented and unfit for modern techniques of agriculture.</a:t>
            </a:r>
          </a:p>
          <a:p>
            <a:pPr algn="just"/>
            <a:r>
              <a:rPr lang="en-GB" sz="2400">
                <a:solidFill>
                  <a:schemeClr val="bg2"/>
                </a:solidFill>
              </a:rPr>
              <a:t>Farming is intensively practised on traditional lines, utilizing draught animals and manual labour in agricultural work.</a:t>
            </a:r>
          </a:p>
          <a:p>
            <a:pPr algn="just"/>
            <a:r>
              <a:rPr lang="en-GB" sz="2400">
                <a:solidFill>
                  <a:schemeClr val="bg2"/>
                </a:solidFill>
              </a:rPr>
              <a:t>Agriculture in india is labour-oriented wherein most of the agricultural operations are carried by hands. The use of farm machinery and improved implements is limited, and confined  to rich farmers.</a:t>
            </a:r>
          </a:p>
          <a:p>
            <a:pPr algn="just"/>
            <a:r>
              <a:rPr lang="en-GB" sz="2400">
                <a:solidFill>
                  <a:schemeClr val="bg2"/>
                </a:solidFill>
              </a:rPr>
              <a:t>Indian agriculture is mostly dependent on rainfall which is highly variable in time and space.  Only 41.2% of the total cropped area is under irrigation. </a:t>
            </a:r>
            <a:endParaRPr lang="en-US" sz="2400">
              <a:solidFill>
                <a:schemeClr val="bg2"/>
              </a:solidFill>
            </a:endParaRPr>
          </a:p>
        </p:txBody>
      </p:sp>
    </p:spTree>
    <p:extLst>
      <p:ext uri="{BB962C8B-B14F-4D97-AF65-F5344CB8AC3E}">
        <p14:creationId xmlns:p14="http://schemas.microsoft.com/office/powerpoint/2010/main" val="1325517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116A9F-8DAF-8149-B297-1BE51E630B9F}"/>
              </a:ext>
            </a:extLst>
          </p:cNvPr>
          <p:cNvSpPr>
            <a:spLocks noGrp="1"/>
          </p:cNvSpPr>
          <p:nvPr>
            <p:ph idx="1"/>
          </p:nvPr>
        </p:nvSpPr>
        <p:spPr>
          <a:xfrm>
            <a:off x="1197953" y="321004"/>
            <a:ext cx="9796094" cy="6215991"/>
          </a:xfrm>
        </p:spPr>
        <p:txBody>
          <a:bodyPr>
            <a:normAutofit/>
          </a:bodyPr>
          <a:lstStyle/>
          <a:p>
            <a:pPr algn="just"/>
            <a:r>
              <a:rPr lang="en-GB" sz="2400">
                <a:solidFill>
                  <a:schemeClr val="bg2"/>
                </a:solidFill>
              </a:rPr>
              <a:t>Lack of good pastures and low attention on raising fodder crops have adverse effect on the development of dairy farming.</a:t>
            </a:r>
          </a:p>
          <a:p>
            <a:pPr algn="just"/>
            <a:r>
              <a:rPr lang="en-GB" sz="2400">
                <a:solidFill>
                  <a:schemeClr val="bg2"/>
                </a:solidFill>
              </a:rPr>
              <a:t>Indian agriculture lacks definite agricultural land use policy at national level.</a:t>
            </a:r>
          </a:p>
          <a:p>
            <a:pPr algn="just"/>
            <a:r>
              <a:rPr lang="en-GB" sz="2400">
                <a:solidFill>
                  <a:schemeClr val="bg2"/>
                </a:solidFill>
              </a:rPr>
              <a:t>Lack of marketing and storage facilities and the dominant role of brokers and middlemen deprive farmers to fetch remunerative prices for their products.</a:t>
            </a:r>
          </a:p>
          <a:p>
            <a:pPr algn="just"/>
            <a:r>
              <a:rPr lang="en-GB" sz="2400">
                <a:solidFill>
                  <a:schemeClr val="bg2"/>
                </a:solidFill>
              </a:rPr>
              <a:t>Indian agriculture has been neglected and given a step motherly treatment by the government. It still suffers from lack of infrastructure and is less remunerative. This has led to frustration and disappointment among farmers. There is mass exodus of people from rural to urban areas in search of jobs. </a:t>
            </a:r>
            <a:endParaRPr lang="en-US" sz="2400">
              <a:solidFill>
                <a:schemeClr val="bg2"/>
              </a:solidFill>
            </a:endParaRPr>
          </a:p>
        </p:txBody>
      </p:sp>
    </p:spTree>
    <p:extLst>
      <p:ext uri="{BB962C8B-B14F-4D97-AF65-F5344CB8AC3E}">
        <p14:creationId xmlns:p14="http://schemas.microsoft.com/office/powerpoint/2010/main" val="16811746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0</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Quotable</vt:lpstr>
      <vt:lpstr>S. MAHESWARI GUEST LECTURER IN GEOGRAPHY GCW(A)K TITLE : AGRICULTURE IN INDIA 26.08.2020</vt:lpstr>
      <vt:lpstr>AGRICULTURE IN INDIA </vt:lpstr>
      <vt:lpstr>PowerPoint Presentation</vt:lpstr>
      <vt:lpstr>PowerPoint Presentation</vt:lpstr>
      <vt:lpstr>DISTRIBUTION OF INDIAN AGRICULTURE </vt:lpstr>
      <vt:lpstr>PowerPoint Presentation</vt:lpstr>
      <vt:lpstr>CHARACTERISTICS OF INDIAN AGRICULTURE </vt:lpstr>
      <vt:lpstr>PowerPoint Presentation</vt:lpstr>
      <vt:lpstr>PowerPoint Presentation</vt:lpstr>
      <vt:lpstr>PROBLEMS OF INDIAN AGRICULTURE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geomaheswari11@gmail.com</dc:creator>
  <cp:lastModifiedBy>geomaheswari11@gmail.com</cp:lastModifiedBy>
  <cp:revision>2</cp:revision>
  <dcterms:created xsi:type="dcterms:W3CDTF">2020-08-25T10:06:01Z</dcterms:created>
  <dcterms:modified xsi:type="dcterms:W3CDTF">2020-08-25T17:15:58Z</dcterms:modified>
</cp:coreProperties>
</file>