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68" r:id="rId5"/>
    <p:sldId id="269" r:id="rId6"/>
    <p:sldId id="258" r:id="rId7"/>
    <p:sldId id="259" r:id="rId8"/>
    <p:sldId id="260" r:id="rId9"/>
    <p:sldId id="261" r:id="rId10"/>
    <p:sldId id="262" r:id="rId11"/>
    <p:sldId id="263" r:id="rId12"/>
    <p:sldId id="264" r:id="rId13"/>
    <p:sldId id="265" r:id="rId14"/>
    <p:sldId id="266" r:id="rId15"/>
    <p:sldId id="267"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8/27/2020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8/27/2020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8/27/2020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8/27/2020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8/27/2020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8/27/2020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8/27/2020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2.jpeg" /><Relationship Id="rId1" Type="http://schemas.openxmlformats.org/officeDocument/2006/relationships/slideLayout" Target="../slideLayouts/slideLayout4.xml" /></Relationships>
</file>

<file path=ppt/slides/_rels/slide11.xml.rels><?xml version="1.0" encoding="UTF-8" standalone="yes"?>
<Relationships xmlns="http://schemas.openxmlformats.org/package/2006/relationships"><Relationship Id="rId2" Type="http://schemas.openxmlformats.org/officeDocument/2006/relationships/image" Target="../media/image13.jpeg"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2" Type="http://schemas.openxmlformats.org/officeDocument/2006/relationships/image" Target="../media/image14.jpeg" /><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2" Type="http://schemas.openxmlformats.org/officeDocument/2006/relationships/image" Target="../media/image15.jpeg" /><Relationship Id="rId1" Type="http://schemas.openxmlformats.org/officeDocument/2006/relationships/slideLayout" Target="../slideLayouts/slideLayout4.xml" /></Relationships>
</file>

<file path=ppt/slides/_rels/slide14.xml.rels><?xml version="1.0" encoding="UTF-8" standalone="yes"?>
<Relationships xmlns="http://schemas.openxmlformats.org/package/2006/relationships"><Relationship Id="rId2" Type="http://schemas.openxmlformats.org/officeDocument/2006/relationships/image" Target="../media/image16.jpeg" /><Relationship Id="rId1" Type="http://schemas.openxmlformats.org/officeDocument/2006/relationships/slideLayout" Target="../slideLayouts/slideLayout4.xml" /></Relationships>
</file>

<file path=ppt/slides/_rels/slide15.xml.rels><?xml version="1.0" encoding="UTF-8" standalone="yes"?>
<Relationships xmlns="http://schemas.openxmlformats.org/package/2006/relationships"><Relationship Id="rId2" Type="http://schemas.openxmlformats.org/officeDocument/2006/relationships/image" Target="../media/image17.jpeg" /><Relationship Id="rId1" Type="http://schemas.openxmlformats.org/officeDocument/2006/relationships/slideLayout" Target="../slideLayouts/slideLayout4.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8.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4.xml" /></Relationships>
</file>

<file path=ppt/slides/_rels/slide5.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2" Type="http://schemas.openxmlformats.org/officeDocument/2006/relationships/image" Target="../media/image10.jpeg"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image" Target="../media/image11.jpeg"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5911D-B01C-414B-9446-A630713E0C1B}"/>
              </a:ext>
            </a:extLst>
          </p:cNvPr>
          <p:cNvSpPr>
            <a:spLocks noGrp="1"/>
          </p:cNvSpPr>
          <p:nvPr>
            <p:ph type="ctrTitle"/>
          </p:nvPr>
        </p:nvSpPr>
        <p:spPr/>
        <p:txBody>
          <a:bodyPr/>
          <a:lstStyle/>
          <a:p>
            <a:r>
              <a:rPr lang="en-GB" b="1" i="1">
                <a:solidFill>
                  <a:schemeClr val="accent6"/>
                </a:solidFill>
              </a:rPr>
              <a:t>S. MHESWARI</a:t>
            </a:r>
            <a:br>
              <a:rPr lang="en-GB" b="1" i="1">
                <a:solidFill>
                  <a:schemeClr val="accent6"/>
                </a:solidFill>
              </a:rPr>
            </a:br>
            <a:r>
              <a:rPr lang="en-GB" sz="4000" b="1" i="1">
                <a:solidFill>
                  <a:schemeClr val="accent6"/>
                </a:solidFill>
              </a:rPr>
              <a:t>GUEST LECTURER IN GEOGRAPHY </a:t>
            </a:r>
            <a:endParaRPr lang="en-US" b="1" i="1">
              <a:solidFill>
                <a:schemeClr val="accent6"/>
              </a:solidFill>
            </a:endParaRPr>
          </a:p>
        </p:txBody>
      </p:sp>
      <p:sp>
        <p:nvSpPr>
          <p:cNvPr id="3" name="Subtitle 2">
            <a:extLst>
              <a:ext uri="{FF2B5EF4-FFF2-40B4-BE49-F238E27FC236}">
                <a16:creationId xmlns:a16="http://schemas.microsoft.com/office/drawing/2014/main" id="{A5AED9BF-A662-0543-BA9C-C4FD22222C2F}"/>
              </a:ext>
            </a:extLst>
          </p:cNvPr>
          <p:cNvSpPr>
            <a:spLocks noGrp="1"/>
          </p:cNvSpPr>
          <p:nvPr>
            <p:ph type="subTitle" idx="1"/>
          </p:nvPr>
        </p:nvSpPr>
        <p:spPr>
          <a:xfrm>
            <a:off x="2906946" y="4535058"/>
            <a:ext cx="8144134" cy="2322942"/>
          </a:xfrm>
        </p:spPr>
        <p:txBody>
          <a:bodyPr>
            <a:normAutofit/>
          </a:bodyPr>
          <a:lstStyle/>
          <a:p>
            <a:r>
              <a:rPr lang="en-GB" sz="3200" b="1" i="1">
                <a:solidFill>
                  <a:schemeClr val="accent5">
                    <a:lumMod val="75000"/>
                  </a:schemeClr>
                </a:solidFill>
              </a:rPr>
              <a:t>III B.Sc. GEOGRAPHY</a:t>
            </a:r>
          </a:p>
          <a:p>
            <a:r>
              <a:rPr lang="en-GB" sz="3200" b="1" i="1">
                <a:solidFill>
                  <a:schemeClr val="accent5">
                    <a:lumMod val="75000"/>
                  </a:schemeClr>
                </a:solidFill>
              </a:rPr>
              <a:t>GEOGRAPHY OF INDIA </a:t>
            </a:r>
            <a:endParaRPr lang="en-GB" sz="3200" b="1" i="1">
              <a:solidFill>
                <a:schemeClr val="bg2"/>
              </a:solidFill>
            </a:endParaRPr>
          </a:p>
          <a:p>
            <a:r>
              <a:rPr lang="en-GB" sz="3200" b="1" i="1">
                <a:solidFill>
                  <a:schemeClr val="bg2"/>
                </a:solidFill>
              </a:rPr>
              <a:t>TITLE : </a:t>
            </a:r>
            <a:r>
              <a:rPr lang="en-GB" sz="3200" b="1" i="1" u="sng">
                <a:solidFill>
                  <a:schemeClr val="bg2"/>
                </a:solidFill>
              </a:rPr>
              <a:t>WHEAT IN INDIA </a:t>
            </a:r>
          </a:p>
          <a:p>
            <a:r>
              <a:rPr lang="en-GB" sz="3200" b="1" i="1" u="sng">
                <a:solidFill>
                  <a:schemeClr val="bg2"/>
                </a:solidFill>
              </a:rPr>
              <a:t>28.08.2020</a:t>
            </a:r>
            <a:endParaRPr lang="en-GB" sz="3200" b="1" i="1">
              <a:solidFill>
                <a:schemeClr val="accent5">
                  <a:lumMod val="75000"/>
                </a:schemeClr>
              </a:solidFill>
            </a:endParaRPr>
          </a:p>
        </p:txBody>
      </p:sp>
    </p:spTree>
    <p:extLst>
      <p:ext uri="{BB962C8B-B14F-4D97-AF65-F5344CB8AC3E}">
        <p14:creationId xmlns:p14="http://schemas.microsoft.com/office/powerpoint/2010/main" val="3541370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A5745-3F1E-C840-94C3-7EE64FAD7F35}"/>
              </a:ext>
            </a:extLst>
          </p:cNvPr>
          <p:cNvSpPr>
            <a:spLocks noGrp="1"/>
          </p:cNvSpPr>
          <p:nvPr>
            <p:ph type="title"/>
          </p:nvPr>
        </p:nvSpPr>
        <p:spPr/>
        <p:txBody>
          <a:bodyPr/>
          <a:lstStyle/>
          <a:p>
            <a:r>
              <a:rPr lang="en-GB" i="1"/>
              <a:t>Rajasthan</a:t>
            </a:r>
            <a:endParaRPr lang="en-US" i="1"/>
          </a:p>
        </p:txBody>
      </p:sp>
      <p:sp>
        <p:nvSpPr>
          <p:cNvPr id="3" name="Content Placeholder 2">
            <a:extLst>
              <a:ext uri="{FF2B5EF4-FFF2-40B4-BE49-F238E27FC236}">
                <a16:creationId xmlns:a16="http://schemas.microsoft.com/office/drawing/2014/main" id="{7D5F5178-D097-3F4F-8DAF-1127D6850DE1}"/>
              </a:ext>
            </a:extLst>
          </p:cNvPr>
          <p:cNvSpPr>
            <a:spLocks noGrp="1"/>
          </p:cNvSpPr>
          <p:nvPr>
            <p:ph sz="half" idx="1"/>
          </p:nvPr>
        </p:nvSpPr>
        <p:spPr>
          <a:xfrm>
            <a:off x="680320" y="2096738"/>
            <a:ext cx="6185102" cy="4761262"/>
          </a:xfrm>
        </p:spPr>
        <p:txBody>
          <a:bodyPr>
            <a:normAutofit fontScale="92500"/>
          </a:bodyPr>
          <a:lstStyle/>
          <a:p>
            <a:pPr algn="just" fontAlgn="base"/>
            <a:r>
              <a:rPr lang="en-GB" b="0" i="0">
                <a:solidFill>
                  <a:srgbClr val="333333"/>
                </a:solidFill>
                <a:effectLst/>
                <a:latin typeface="Roboto" panose="02000000000000000000" pitchFamily="2" charset="0"/>
              </a:rPr>
              <a:t>Rajasthan, also known as Land of Kings is placed at 5th in the list of top 10 largest wheat producing states in India 2016. Wheat is grown in more than 24 Lakh Hectares of area in Rajasthan and accounts for more than 8% of total wheat production in India.</a:t>
            </a:r>
          </a:p>
          <a:p>
            <a:pPr algn="just" fontAlgn="base"/>
            <a:r>
              <a:rPr lang="en-GB" b="0" i="0">
                <a:solidFill>
                  <a:srgbClr val="333333"/>
                </a:solidFill>
                <a:effectLst/>
                <a:latin typeface="Roboto" panose="02000000000000000000" pitchFamily="2" charset="0"/>
              </a:rPr>
              <a:t>Triticum aestivum and Triticum durum are the species of wheat, which are grown in Ganganagar, Udaipur, Jaipur, Kota and Tonk district of Rajasthan. Rajasthan produces more than 72 Lakh Metric Tonnes of wheat and owns the wheat productivity of more than 2,900 Kg/Hectare.</a:t>
            </a:r>
          </a:p>
          <a:p>
            <a:pPr algn="just" fontAlgn="base"/>
            <a:r>
              <a:rPr lang="en-GB" b="0" i="0">
                <a:solidFill>
                  <a:srgbClr val="333333"/>
                </a:solidFill>
                <a:effectLst/>
                <a:latin typeface="Roboto" panose="02000000000000000000" pitchFamily="2" charset="0"/>
              </a:rPr>
              <a:t>Production: 72.145 Lakh Metric Tonnes</a:t>
            </a:r>
          </a:p>
        </p:txBody>
      </p:sp>
      <p:pic>
        <p:nvPicPr>
          <p:cNvPr id="5" name="Picture 5">
            <a:extLst>
              <a:ext uri="{FF2B5EF4-FFF2-40B4-BE49-F238E27FC236}">
                <a16:creationId xmlns:a16="http://schemas.microsoft.com/office/drawing/2014/main" id="{CA25E44D-D03B-3F45-8B02-6E9F03BA8519}"/>
              </a:ext>
            </a:extLst>
          </p:cNvPr>
          <p:cNvPicPr>
            <a:picLocks noGrp="1" noChangeAspect="1"/>
          </p:cNvPicPr>
          <p:nvPr>
            <p:ph sz="half" idx="2"/>
          </p:nvPr>
        </p:nvPicPr>
        <p:blipFill>
          <a:blip r:embed="rId2"/>
          <a:stretch>
            <a:fillRect/>
          </a:stretch>
        </p:blipFill>
        <p:spPr>
          <a:xfrm>
            <a:off x="6951845" y="2096738"/>
            <a:ext cx="4559835" cy="4508911"/>
          </a:xfrm>
        </p:spPr>
      </p:pic>
    </p:spTree>
    <p:extLst>
      <p:ext uri="{BB962C8B-B14F-4D97-AF65-F5344CB8AC3E}">
        <p14:creationId xmlns:p14="http://schemas.microsoft.com/office/powerpoint/2010/main" val="354053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182EC-D03F-ED48-9BEB-1F29D223C621}"/>
              </a:ext>
            </a:extLst>
          </p:cNvPr>
          <p:cNvSpPr>
            <a:spLocks noGrp="1"/>
          </p:cNvSpPr>
          <p:nvPr>
            <p:ph type="title"/>
          </p:nvPr>
        </p:nvSpPr>
        <p:spPr/>
        <p:txBody>
          <a:bodyPr/>
          <a:lstStyle/>
          <a:p>
            <a:r>
              <a:rPr lang="en-GB" i="1"/>
              <a:t>Bihar</a:t>
            </a:r>
            <a:endParaRPr lang="en-US" i="1"/>
          </a:p>
        </p:txBody>
      </p:sp>
      <p:sp>
        <p:nvSpPr>
          <p:cNvPr id="3" name="Content Placeholder 2">
            <a:extLst>
              <a:ext uri="{FF2B5EF4-FFF2-40B4-BE49-F238E27FC236}">
                <a16:creationId xmlns:a16="http://schemas.microsoft.com/office/drawing/2014/main" id="{D783E344-4594-5A49-A2D0-DA1C76BE3552}"/>
              </a:ext>
            </a:extLst>
          </p:cNvPr>
          <p:cNvSpPr>
            <a:spLocks noGrp="1"/>
          </p:cNvSpPr>
          <p:nvPr>
            <p:ph sz="half" idx="1"/>
          </p:nvPr>
        </p:nvSpPr>
        <p:spPr>
          <a:xfrm>
            <a:off x="680319" y="2336872"/>
            <a:ext cx="6778869" cy="4521128"/>
          </a:xfrm>
        </p:spPr>
        <p:txBody>
          <a:bodyPr>
            <a:normAutofit/>
          </a:bodyPr>
          <a:lstStyle/>
          <a:p>
            <a:pPr algn="just" fontAlgn="base"/>
            <a:r>
              <a:rPr lang="en-GB" b="0" i="0">
                <a:solidFill>
                  <a:srgbClr val="333333"/>
                </a:solidFill>
                <a:effectLst/>
                <a:latin typeface="Roboto" panose="02000000000000000000" pitchFamily="2" charset="0"/>
              </a:rPr>
              <a:t>With Wheat Production of 40.976 Lakh Metric Tonnes, Bihar is next on this list. Bihar has more than 50 Lakh Hectares of cultivated areas and out of which, wheat is grown in over 21 Lakh hectares.</a:t>
            </a:r>
          </a:p>
          <a:p>
            <a:pPr algn="just" fontAlgn="base"/>
            <a:r>
              <a:rPr lang="en-GB" b="0" i="0">
                <a:solidFill>
                  <a:srgbClr val="333333"/>
                </a:solidFill>
                <a:effectLst/>
                <a:latin typeface="Roboto" panose="02000000000000000000" pitchFamily="2" charset="0"/>
              </a:rPr>
              <a:t>Bihar has wheat yield of more than 1,900 Kg/Hectare and produces more than 40 Lakh Metric Tonnes of wheat. Siwan, Nalanda, Bhojpur and Begusarai are districts, which account for maximum share of wheat produced in Bihar.</a:t>
            </a:r>
          </a:p>
          <a:p>
            <a:pPr algn="just" fontAlgn="base"/>
            <a:r>
              <a:rPr lang="en-GB" b="0" i="0">
                <a:solidFill>
                  <a:srgbClr val="333333"/>
                </a:solidFill>
                <a:effectLst/>
                <a:latin typeface="Roboto" panose="02000000000000000000" pitchFamily="2" charset="0"/>
              </a:rPr>
              <a:t>Production: 40. 976 Lakh Metric Tonnes</a:t>
            </a:r>
          </a:p>
        </p:txBody>
      </p:sp>
      <p:pic>
        <p:nvPicPr>
          <p:cNvPr id="5" name="Picture 5">
            <a:extLst>
              <a:ext uri="{FF2B5EF4-FFF2-40B4-BE49-F238E27FC236}">
                <a16:creationId xmlns:a16="http://schemas.microsoft.com/office/drawing/2014/main" id="{BCEB56CB-1317-9541-87F8-4A566BC0C196}"/>
              </a:ext>
            </a:extLst>
          </p:cNvPr>
          <p:cNvPicPr>
            <a:picLocks noGrp="1" noChangeAspect="1"/>
          </p:cNvPicPr>
          <p:nvPr>
            <p:ph sz="half" idx="2"/>
          </p:nvPr>
        </p:nvPicPr>
        <p:blipFill>
          <a:blip r:embed="rId2"/>
          <a:stretch>
            <a:fillRect/>
          </a:stretch>
        </p:blipFill>
        <p:spPr>
          <a:xfrm>
            <a:off x="7620793" y="2504951"/>
            <a:ext cx="4310197" cy="3970812"/>
          </a:xfrm>
        </p:spPr>
      </p:pic>
    </p:spTree>
    <p:extLst>
      <p:ext uri="{BB962C8B-B14F-4D97-AF65-F5344CB8AC3E}">
        <p14:creationId xmlns:p14="http://schemas.microsoft.com/office/powerpoint/2010/main" val="1760208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C7A1-6993-D64E-9CBF-C369642AC8D8}"/>
              </a:ext>
            </a:extLst>
          </p:cNvPr>
          <p:cNvSpPr>
            <a:spLocks noGrp="1"/>
          </p:cNvSpPr>
          <p:nvPr>
            <p:ph type="title"/>
          </p:nvPr>
        </p:nvSpPr>
        <p:spPr/>
        <p:txBody>
          <a:bodyPr/>
          <a:lstStyle/>
          <a:p>
            <a:r>
              <a:rPr lang="en-GB"/>
              <a:t>Gujarat</a:t>
            </a:r>
            <a:endParaRPr lang="en-US"/>
          </a:p>
        </p:txBody>
      </p:sp>
      <p:sp>
        <p:nvSpPr>
          <p:cNvPr id="3" name="Content Placeholder 2">
            <a:extLst>
              <a:ext uri="{FF2B5EF4-FFF2-40B4-BE49-F238E27FC236}">
                <a16:creationId xmlns:a16="http://schemas.microsoft.com/office/drawing/2014/main" id="{36D42E01-2534-564F-8C5F-E86B6DB3406C}"/>
              </a:ext>
            </a:extLst>
          </p:cNvPr>
          <p:cNvSpPr>
            <a:spLocks noGrp="1"/>
          </p:cNvSpPr>
          <p:nvPr>
            <p:ph sz="half" idx="1"/>
          </p:nvPr>
        </p:nvSpPr>
        <p:spPr>
          <a:xfrm>
            <a:off x="680319" y="1966852"/>
            <a:ext cx="5776889" cy="4891148"/>
          </a:xfrm>
        </p:spPr>
        <p:txBody>
          <a:bodyPr>
            <a:noAutofit/>
          </a:bodyPr>
          <a:lstStyle/>
          <a:p>
            <a:pPr algn="just" fontAlgn="base"/>
            <a:r>
              <a:rPr lang="en-GB" b="0" i="0">
                <a:solidFill>
                  <a:srgbClr val="333333"/>
                </a:solidFill>
                <a:effectLst/>
                <a:latin typeface="Roboto" panose="02000000000000000000" pitchFamily="2" charset="0"/>
              </a:rPr>
              <a:t>Gujarat is the next wheat producing state and account for more than 4% of total wheat produced in the country. In Gujarat, wheat is grown in a large area, which is more than 12 Lakh hectares of land.</a:t>
            </a:r>
          </a:p>
          <a:p>
            <a:pPr algn="just" fontAlgn="base"/>
            <a:r>
              <a:rPr lang="en-GB" b="0" i="0">
                <a:solidFill>
                  <a:srgbClr val="333333"/>
                </a:solidFill>
                <a:effectLst/>
                <a:latin typeface="Roboto" panose="02000000000000000000" pitchFamily="2" charset="0"/>
              </a:rPr>
              <a:t>Also, Gujarat has a good wheat productivity of more than 3 Tonnes/Hectare. Triticum aestivum is the wheat specie, which is grown in many districts of Gujarat that include Kheda, Mehsana, Rajkot and Bhavnagar.</a:t>
            </a:r>
          </a:p>
          <a:p>
            <a:pPr algn="just" fontAlgn="base"/>
            <a:r>
              <a:rPr lang="en-GB" b="0" i="0">
                <a:solidFill>
                  <a:srgbClr val="333333"/>
                </a:solidFill>
                <a:effectLst/>
                <a:latin typeface="Roboto" panose="02000000000000000000" pitchFamily="2" charset="0"/>
              </a:rPr>
              <a:t>Production: 40.195 Lakh Metric Tonnes</a:t>
            </a:r>
          </a:p>
        </p:txBody>
      </p:sp>
      <p:pic>
        <p:nvPicPr>
          <p:cNvPr id="5" name="Picture 5">
            <a:extLst>
              <a:ext uri="{FF2B5EF4-FFF2-40B4-BE49-F238E27FC236}">
                <a16:creationId xmlns:a16="http://schemas.microsoft.com/office/drawing/2014/main" id="{DE4A284F-39E6-5B41-BD58-3B051553119F}"/>
              </a:ext>
            </a:extLst>
          </p:cNvPr>
          <p:cNvPicPr>
            <a:picLocks noGrp="1" noChangeAspect="1"/>
          </p:cNvPicPr>
          <p:nvPr>
            <p:ph sz="half" idx="2"/>
          </p:nvPr>
        </p:nvPicPr>
        <p:blipFill>
          <a:blip r:embed="rId2"/>
          <a:stretch>
            <a:fillRect/>
          </a:stretch>
        </p:blipFill>
        <p:spPr>
          <a:xfrm>
            <a:off x="6819077" y="2264714"/>
            <a:ext cx="5149024" cy="4593286"/>
          </a:xfrm>
        </p:spPr>
      </p:pic>
    </p:spTree>
    <p:extLst>
      <p:ext uri="{BB962C8B-B14F-4D97-AF65-F5344CB8AC3E}">
        <p14:creationId xmlns:p14="http://schemas.microsoft.com/office/powerpoint/2010/main" val="1805540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D7B8-AFC2-FC49-B3D8-45F727EAC269}"/>
              </a:ext>
            </a:extLst>
          </p:cNvPr>
          <p:cNvSpPr>
            <a:spLocks noGrp="1"/>
          </p:cNvSpPr>
          <p:nvPr>
            <p:ph type="title"/>
          </p:nvPr>
        </p:nvSpPr>
        <p:spPr/>
        <p:txBody>
          <a:bodyPr/>
          <a:lstStyle/>
          <a:p>
            <a:r>
              <a:rPr lang="en-GB" i="1"/>
              <a:t>West Bengal </a:t>
            </a:r>
            <a:endParaRPr lang="en-US" i="1"/>
          </a:p>
        </p:txBody>
      </p:sp>
      <p:sp>
        <p:nvSpPr>
          <p:cNvPr id="3" name="Content Placeholder 2">
            <a:extLst>
              <a:ext uri="{FF2B5EF4-FFF2-40B4-BE49-F238E27FC236}">
                <a16:creationId xmlns:a16="http://schemas.microsoft.com/office/drawing/2014/main" id="{7DE901EF-54D7-0445-8DAC-216E6D9DEF34}"/>
              </a:ext>
            </a:extLst>
          </p:cNvPr>
          <p:cNvSpPr>
            <a:spLocks noGrp="1"/>
          </p:cNvSpPr>
          <p:nvPr>
            <p:ph sz="half" idx="1"/>
          </p:nvPr>
        </p:nvSpPr>
        <p:spPr>
          <a:xfrm>
            <a:off x="680319" y="2336873"/>
            <a:ext cx="4913803" cy="4138890"/>
          </a:xfrm>
        </p:spPr>
        <p:txBody>
          <a:bodyPr>
            <a:normAutofit/>
          </a:bodyPr>
          <a:lstStyle/>
          <a:p>
            <a:pPr algn="just" fontAlgn="base"/>
            <a:r>
              <a:rPr lang="en-GB">
                <a:solidFill>
                  <a:srgbClr val="333333"/>
                </a:solidFill>
                <a:latin typeface="Roboto" panose="02000000000000000000" pitchFamily="2" charset="0"/>
              </a:rPr>
              <a:t>8</a:t>
            </a:r>
            <a:r>
              <a:rPr lang="en-GB" b="0" i="0">
                <a:solidFill>
                  <a:srgbClr val="333333"/>
                </a:solidFill>
                <a:effectLst/>
                <a:latin typeface="Roboto" panose="02000000000000000000" pitchFamily="2" charset="0"/>
              </a:rPr>
              <a:t>th position is occupied by West Bengal, which produces more than 8 Lakh Metric Tonnes of wheat.</a:t>
            </a:r>
          </a:p>
          <a:p>
            <a:pPr algn="just" fontAlgn="base"/>
            <a:r>
              <a:rPr lang="en-GB" b="0" i="0">
                <a:solidFill>
                  <a:srgbClr val="333333"/>
                </a:solidFill>
                <a:effectLst/>
                <a:latin typeface="Roboto" panose="02000000000000000000" pitchFamily="2" charset="0"/>
              </a:rPr>
              <a:t>West Bengal has more than 3 Lakh hectares of land under wheat cultivation and owns the wheat productivity of 2,700 Kg/Hectare.</a:t>
            </a:r>
          </a:p>
          <a:p>
            <a:pPr algn="just" fontAlgn="base"/>
            <a:r>
              <a:rPr lang="en-GB" b="0" i="0">
                <a:solidFill>
                  <a:srgbClr val="333333"/>
                </a:solidFill>
                <a:effectLst/>
                <a:latin typeface="Roboto" panose="02000000000000000000" pitchFamily="2" charset="0"/>
              </a:rPr>
              <a:t>Production: 8.744 Lakh Metric Tonnes</a:t>
            </a:r>
          </a:p>
        </p:txBody>
      </p:sp>
      <p:pic>
        <p:nvPicPr>
          <p:cNvPr id="5" name="Picture 5">
            <a:extLst>
              <a:ext uri="{FF2B5EF4-FFF2-40B4-BE49-F238E27FC236}">
                <a16:creationId xmlns:a16="http://schemas.microsoft.com/office/drawing/2014/main" id="{ED407B10-C3DE-1D49-83F3-AF1C5114927D}"/>
              </a:ext>
            </a:extLst>
          </p:cNvPr>
          <p:cNvPicPr>
            <a:picLocks noGrp="1" noChangeAspect="1"/>
          </p:cNvPicPr>
          <p:nvPr>
            <p:ph sz="half" idx="2"/>
          </p:nvPr>
        </p:nvPicPr>
        <p:blipFill>
          <a:blip r:embed="rId2"/>
          <a:stretch>
            <a:fillRect/>
          </a:stretch>
        </p:blipFill>
        <p:spPr>
          <a:xfrm>
            <a:off x="6420098" y="2158123"/>
            <a:ext cx="3874084" cy="4317640"/>
          </a:xfrm>
        </p:spPr>
      </p:pic>
    </p:spTree>
    <p:extLst>
      <p:ext uri="{BB962C8B-B14F-4D97-AF65-F5344CB8AC3E}">
        <p14:creationId xmlns:p14="http://schemas.microsoft.com/office/powerpoint/2010/main" val="3022745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F2AC4-0045-204E-8A0D-2397A3910B30}"/>
              </a:ext>
            </a:extLst>
          </p:cNvPr>
          <p:cNvSpPr>
            <a:spLocks noGrp="1"/>
          </p:cNvSpPr>
          <p:nvPr>
            <p:ph type="title"/>
          </p:nvPr>
        </p:nvSpPr>
        <p:spPr/>
        <p:txBody>
          <a:bodyPr/>
          <a:lstStyle/>
          <a:p>
            <a:r>
              <a:rPr lang="en-GB" i="1"/>
              <a:t>Uttarakhand</a:t>
            </a:r>
            <a:endParaRPr lang="en-US" i="1"/>
          </a:p>
        </p:txBody>
      </p:sp>
      <p:sp>
        <p:nvSpPr>
          <p:cNvPr id="3" name="Content Placeholder 2">
            <a:extLst>
              <a:ext uri="{FF2B5EF4-FFF2-40B4-BE49-F238E27FC236}">
                <a16:creationId xmlns:a16="http://schemas.microsoft.com/office/drawing/2014/main" id="{8A96A126-227B-CD4D-A183-5684FDC747C6}"/>
              </a:ext>
            </a:extLst>
          </p:cNvPr>
          <p:cNvSpPr>
            <a:spLocks noGrp="1"/>
          </p:cNvSpPr>
          <p:nvPr>
            <p:ph sz="half" idx="1"/>
          </p:nvPr>
        </p:nvSpPr>
        <p:spPr>
          <a:xfrm>
            <a:off x="680319" y="2336873"/>
            <a:ext cx="5201677" cy="4380108"/>
          </a:xfrm>
        </p:spPr>
        <p:txBody>
          <a:bodyPr>
            <a:normAutofit/>
          </a:bodyPr>
          <a:lstStyle/>
          <a:p>
            <a:pPr algn="just" fontAlgn="base"/>
            <a:r>
              <a:rPr lang="en-GB" b="0" i="0">
                <a:solidFill>
                  <a:srgbClr val="333333"/>
                </a:solidFill>
                <a:effectLst/>
                <a:latin typeface="Roboto" panose="02000000000000000000" pitchFamily="2" charset="0"/>
              </a:rPr>
              <a:t>Uttarakhand is in 9th place in this list, which join the league of leading wheat producers with more than 8 Lakh Metric Tonnes of wheat production every year. The area of wheat production in this state exceeds 3.7 Lakh hectares of land.</a:t>
            </a:r>
          </a:p>
          <a:p>
            <a:pPr algn="just" fontAlgn="base"/>
            <a:r>
              <a:rPr lang="en-GB" b="0" i="0">
                <a:solidFill>
                  <a:srgbClr val="333333"/>
                </a:solidFill>
                <a:effectLst/>
                <a:latin typeface="Roboto" panose="02000000000000000000" pitchFamily="2" charset="0"/>
              </a:rPr>
              <a:t>Production: 8.780 Lakh Metric Tonnes</a:t>
            </a:r>
          </a:p>
        </p:txBody>
      </p:sp>
      <p:pic>
        <p:nvPicPr>
          <p:cNvPr id="5" name="Picture 5">
            <a:extLst>
              <a:ext uri="{FF2B5EF4-FFF2-40B4-BE49-F238E27FC236}">
                <a16:creationId xmlns:a16="http://schemas.microsoft.com/office/drawing/2014/main" id="{E25B6C26-8D6C-644C-9E91-56A12AB48088}"/>
              </a:ext>
            </a:extLst>
          </p:cNvPr>
          <p:cNvPicPr>
            <a:picLocks noGrp="1" noChangeAspect="1"/>
          </p:cNvPicPr>
          <p:nvPr>
            <p:ph sz="half" idx="2"/>
          </p:nvPr>
        </p:nvPicPr>
        <p:blipFill>
          <a:blip r:embed="rId2"/>
          <a:stretch>
            <a:fillRect/>
          </a:stretch>
        </p:blipFill>
        <p:spPr>
          <a:xfrm>
            <a:off x="6475763" y="2336873"/>
            <a:ext cx="3989367" cy="4046114"/>
          </a:xfrm>
        </p:spPr>
      </p:pic>
    </p:spTree>
    <p:extLst>
      <p:ext uri="{BB962C8B-B14F-4D97-AF65-F5344CB8AC3E}">
        <p14:creationId xmlns:p14="http://schemas.microsoft.com/office/powerpoint/2010/main" val="355584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5FB6C-B332-2B44-91C7-E5F6F2422E58}"/>
              </a:ext>
            </a:extLst>
          </p:cNvPr>
          <p:cNvSpPr>
            <a:spLocks noGrp="1"/>
          </p:cNvSpPr>
          <p:nvPr>
            <p:ph type="title"/>
          </p:nvPr>
        </p:nvSpPr>
        <p:spPr/>
        <p:txBody>
          <a:bodyPr/>
          <a:lstStyle/>
          <a:p>
            <a:r>
              <a:rPr lang="en-GB" i="1"/>
              <a:t>Maharashtra </a:t>
            </a:r>
            <a:endParaRPr lang="en-US" i="1"/>
          </a:p>
        </p:txBody>
      </p:sp>
      <p:sp>
        <p:nvSpPr>
          <p:cNvPr id="3" name="Content Placeholder 2">
            <a:extLst>
              <a:ext uri="{FF2B5EF4-FFF2-40B4-BE49-F238E27FC236}">
                <a16:creationId xmlns:a16="http://schemas.microsoft.com/office/drawing/2014/main" id="{D47512D3-C8DB-6049-9C64-15EA78F5AFEA}"/>
              </a:ext>
            </a:extLst>
          </p:cNvPr>
          <p:cNvSpPr>
            <a:spLocks noGrp="1"/>
          </p:cNvSpPr>
          <p:nvPr>
            <p:ph sz="half" idx="1"/>
          </p:nvPr>
        </p:nvSpPr>
        <p:spPr>
          <a:xfrm>
            <a:off x="1032867" y="2336872"/>
            <a:ext cx="4913803" cy="4268776"/>
          </a:xfrm>
        </p:spPr>
        <p:txBody>
          <a:bodyPr>
            <a:normAutofit fontScale="92500" lnSpcReduction="10000"/>
          </a:bodyPr>
          <a:lstStyle/>
          <a:p>
            <a:pPr algn="just" fontAlgn="base"/>
            <a:r>
              <a:rPr lang="en-GB" b="0" i="0">
                <a:solidFill>
                  <a:srgbClr val="333333"/>
                </a:solidFill>
                <a:effectLst/>
                <a:latin typeface="Roboto" panose="02000000000000000000" pitchFamily="2" charset="0"/>
              </a:rPr>
              <a:t>Maharashtra is ranked 10th in the list of top 10 largest wheat producing states in India 2018. In this state, Triticum dicoccum wheat is produced, which is grown in the valleys of rivers like Godavari, Krishna and Tapi.</a:t>
            </a:r>
          </a:p>
          <a:p>
            <a:pPr algn="just" fontAlgn="base"/>
            <a:r>
              <a:rPr lang="en-GB" b="0" i="0">
                <a:solidFill>
                  <a:srgbClr val="333333"/>
                </a:solidFill>
                <a:effectLst/>
                <a:latin typeface="Roboto" panose="02000000000000000000" pitchFamily="2" charset="0"/>
              </a:rPr>
              <a:t>In Maharashtra, wheat is grown in area of more than 20 Lakh hectares, which account 4.5% of the total area of the country in which wheat is cultivated.</a:t>
            </a:r>
          </a:p>
          <a:p>
            <a:pPr algn="just" fontAlgn="base"/>
            <a:r>
              <a:rPr lang="en-GB" b="0" i="0">
                <a:solidFill>
                  <a:srgbClr val="333333"/>
                </a:solidFill>
                <a:effectLst/>
                <a:latin typeface="Roboto" panose="02000000000000000000" pitchFamily="2" charset="0"/>
              </a:rPr>
              <a:t>Production: 23.010 Lakh Metric Tonnes</a:t>
            </a:r>
          </a:p>
        </p:txBody>
      </p:sp>
      <p:pic>
        <p:nvPicPr>
          <p:cNvPr id="5" name="Picture 5">
            <a:extLst>
              <a:ext uri="{FF2B5EF4-FFF2-40B4-BE49-F238E27FC236}">
                <a16:creationId xmlns:a16="http://schemas.microsoft.com/office/drawing/2014/main" id="{E781F65C-CCE1-BF42-A45C-8DED88B994D0}"/>
              </a:ext>
            </a:extLst>
          </p:cNvPr>
          <p:cNvPicPr>
            <a:picLocks noGrp="1" noChangeAspect="1"/>
          </p:cNvPicPr>
          <p:nvPr>
            <p:ph sz="half" idx="2"/>
          </p:nvPr>
        </p:nvPicPr>
        <p:blipFill>
          <a:blip r:embed="rId2"/>
          <a:stretch>
            <a:fillRect/>
          </a:stretch>
        </p:blipFill>
        <p:spPr>
          <a:xfrm>
            <a:off x="6772646" y="2336872"/>
            <a:ext cx="4230585" cy="3767899"/>
          </a:xfrm>
        </p:spPr>
      </p:pic>
    </p:spTree>
    <p:extLst>
      <p:ext uri="{BB962C8B-B14F-4D97-AF65-F5344CB8AC3E}">
        <p14:creationId xmlns:p14="http://schemas.microsoft.com/office/powerpoint/2010/main" val="169711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5989F-A959-3542-953B-54E567191B8D}"/>
              </a:ext>
            </a:extLst>
          </p:cNvPr>
          <p:cNvSpPr>
            <a:spLocks noGrp="1"/>
          </p:cNvSpPr>
          <p:nvPr>
            <p:ph type="title"/>
          </p:nvPr>
        </p:nvSpPr>
        <p:spPr/>
        <p:txBody>
          <a:bodyPr/>
          <a:lstStyle/>
          <a:p>
            <a:r>
              <a:rPr lang="en-GB" i="1"/>
              <a:t>TRADE</a:t>
            </a:r>
            <a:endParaRPr lang="en-US" i="1"/>
          </a:p>
        </p:txBody>
      </p:sp>
      <p:sp>
        <p:nvSpPr>
          <p:cNvPr id="3" name="Content Placeholder 2">
            <a:extLst>
              <a:ext uri="{FF2B5EF4-FFF2-40B4-BE49-F238E27FC236}">
                <a16:creationId xmlns:a16="http://schemas.microsoft.com/office/drawing/2014/main" id="{0C6E433B-D657-3C45-B9EB-77720BF3BE5D}"/>
              </a:ext>
            </a:extLst>
          </p:cNvPr>
          <p:cNvSpPr>
            <a:spLocks noGrp="1"/>
          </p:cNvSpPr>
          <p:nvPr>
            <p:ph idx="1"/>
          </p:nvPr>
        </p:nvSpPr>
        <p:spPr>
          <a:xfrm>
            <a:off x="680321" y="2336873"/>
            <a:ext cx="8745718" cy="3266796"/>
          </a:xfrm>
        </p:spPr>
        <p:txBody>
          <a:bodyPr>
            <a:normAutofit/>
          </a:bodyPr>
          <a:lstStyle/>
          <a:p>
            <a:pPr algn="just"/>
            <a:r>
              <a:rPr lang="en-GB" sz="2800" b="0" i="0">
                <a:solidFill>
                  <a:srgbClr val="3C4043"/>
                </a:solidFill>
                <a:effectLst/>
                <a:latin typeface="Roboto" panose="02000000000000000000" pitchFamily="2" charset="0"/>
              </a:rPr>
              <a:t>World </a:t>
            </a:r>
            <a:r>
              <a:rPr lang="en-GB" sz="2800" b="1" i="0">
                <a:solidFill>
                  <a:srgbClr val="3C4043"/>
                </a:solidFill>
                <a:effectLst/>
                <a:latin typeface="Roboto" panose="02000000000000000000" pitchFamily="2" charset="0"/>
              </a:rPr>
              <a:t>trade</a:t>
            </a:r>
            <a:r>
              <a:rPr lang="en-GB" sz="2800" b="0" i="0">
                <a:solidFill>
                  <a:srgbClr val="3C4043"/>
                </a:solidFill>
                <a:effectLst/>
                <a:latin typeface="Roboto" panose="02000000000000000000" pitchFamily="2" charset="0"/>
              </a:rPr>
              <a:t> in </a:t>
            </a:r>
            <a:r>
              <a:rPr lang="en-GB" sz="2800" b="1" i="0">
                <a:solidFill>
                  <a:srgbClr val="3C4043"/>
                </a:solidFill>
                <a:effectLst/>
                <a:latin typeface="Roboto" panose="02000000000000000000" pitchFamily="2" charset="0"/>
              </a:rPr>
              <a:t>wheat</a:t>
            </a:r>
            <a:r>
              <a:rPr lang="en-GB" sz="2800" b="0" i="0">
                <a:solidFill>
                  <a:srgbClr val="3C4043"/>
                </a:solidFill>
                <a:effectLst/>
                <a:latin typeface="Roboto" panose="02000000000000000000" pitchFamily="2" charset="0"/>
              </a:rPr>
              <a:t> is greater than for all other </a:t>
            </a:r>
            <a:r>
              <a:rPr lang="en-GB" sz="2800" b="1" i="0">
                <a:solidFill>
                  <a:srgbClr val="3C4043"/>
                </a:solidFill>
                <a:effectLst/>
                <a:latin typeface="Roboto" panose="02000000000000000000" pitchFamily="2" charset="0"/>
              </a:rPr>
              <a:t>crops</a:t>
            </a:r>
            <a:r>
              <a:rPr lang="en-GB" sz="2800" b="0" i="0">
                <a:solidFill>
                  <a:srgbClr val="3C4043"/>
                </a:solidFill>
                <a:effectLst/>
                <a:latin typeface="Roboto" panose="02000000000000000000" pitchFamily="2" charset="0"/>
              </a:rPr>
              <a:t> combined. Demand of </a:t>
            </a:r>
            <a:r>
              <a:rPr lang="en-GB" sz="2800" b="1" i="0">
                <a:solidFill>
                  <a:srgbClr val="3C4043"/>
                </a:solidFill>
                <a:effectLst/>
                <a:latin typeface="Roboto" panose="02000000000000000000" pitchFamily="2" charset="0"/>
              </a:rPr>
              <a:t>India's wheat</a:t>
            </a:r>
            <a:r>
              <a:rPr lang="en-GB" sz="2800" b="0" i="0">
                <a:solidFill>
                  <a:srgbClr val="3C4043"/>
                </a:solidFill>
                <a:effectLst/>
                <a:latin typeface="Roboto" panose="02000000000000000000" pitchFamily="2" charset="0"/>
              </a:rPr>
              <a:t> in the world shows a rising trend. The country has exported 2,17,354.22 MT of </a:t>
            </a:r>
            <a:r>
              <a:rPr lang="en-GB" sz="2800" b="1" i="0">
                <a:solidFill>
                  <a:srgbClr val="3C4043"/>
                </a:solidFill>
                <a:effectLst/>
                <a:latin typeface="Roboto" panose="02000000000000000000" pitchFamily="2" charset="0"/>
              </a:rPr>
              <a:t>wheat</a:t>
            </a:r>
            <a:r>
              <a:rPr lang="en-GB" sz="2800" b="0" i="0">
                <a:solidFill>
                  <a:srgbClr val="3C4043"/>
                </a:solidFill>
                <a:effectLst/>
                <a:latin typeface="Roboto" panose="02000000000000000000" pitchFamily="2" charset="0"/>
              </a:rPr>
              <a:t> to the world for the worth of Rs. 439.16 crores/61.84 USD Millions during the year of 2019-20.</a:t>
            </a:r>
            <a:endParaRPr lang="en-US" sz="2800"/>
          </a:p>
        </p:txBody>
      </p:sp>
    </p:spTree>
    <p:extLst>
      <p:ext uri="{BB962C8B-B14F-4D97-AF65-F5344CB8AC3E}">
        <p14:creationId xmlns:p14="http://schemas.microsoft.com/office/powerpoint/2010/main" val="155822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CBDEDC41-266B-2746-A49D-5D3C16DDDF4C}"/>
              </a:ext>
            </a:extLst>
          </p:cNvPr>
          <p:cNvPicPr>
            <a:picLocks noGrp="1" noChangeAspect="1"/>
          </p:cNvPicPr>
          <p:nvPr>
            <p:ph idx="1"/>
          </p:nvPr>
        </p:nvPicPr>
        <p:blipFill>
          <a:blip r:embed="rId2"/>
          <a:stretch>
            <a:fillRect/>
          </a:stretch>
        </p:blipFill>
        <p:spPr>
          <a:xfrm>
            <a:off x="1460953" y="2199069"/>
            <a:ext cx="8428965" cy="4232116"/>
          </a:xfrm>
        </p:spPr>
      </p:pic>
    </p:spTree>
    <p:extLst>
      <p:ext uri="{BB962C8B-B14F-4D97-AF65-F5344CB8AC3E}">
        <p14:creationId xmlns:p14="http://schemas.microsoft.com/office/powerpoint/2010/main" val="2978492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9EE32-BC2D-B448-B188-5A6166E0394B}"/>
              </a:ext>
            </a:extLst>
          </p:cNvPr>
          <p:cNvSpPr>
            <a:spLocks noGrp="1"/>
          </p:cNvSpPr>
          <p:nvPr>
            <p:ph type="title"/>
          </p:nvPr>
        </p:nvSpPr>
        <p:spPr/>
        <p:txBody>
          <a:bodyPr/>
          <a:lstStyle/>
          <a:p>
            <a:pPr algn="ctr"/>
            <a:r>
              <a:rPr lang="en-GB" b="1" i="1">
                <a:solidFill>
                  <a:schemeClr val="accent6"/>
                </a:solidFill>
              </a:rPr>
              <a:t>WHEAT INDIA</a:t>
            </a:r>
            <a:endParaRPr lang="en-US" b="1" i="1">
              <a:solidFill>
                <a:schemeClr val="accent6"/>
              </a:solidFill>
            </a:endParaRPr>
          </a:p>
        </p:txBody>
      </p:sp>
      <p:sp>
        <p:nvSpPr>
          <p:cNvPr id="3" name="Content Placeholder 2">
            <a:extLst>
              <a:ext uri="{FF2B5EF4-FFF2-40B4-BE49-F238E27FC236}">
                <a16:creationId xmlns:a16="http://schemas.microsoft.com/office/drawing/2014/main" id="{8B4F7C04-D990-B345-A12A-B1A91946F326}"/>
              </a:ext>
            </a:extLst>
          </p:cNvPr>
          <p:cNvSpPr>
            <a:spLocks noGrp="1"/>
          </p:cNvSpPr>
          <p:nvPr>
            <p:ph idx="1"/>
          </p:nvPr>
        </p:nvSpPr>
        <p:spPr>
          <a:xfrm>
            <a:off x="680321" y="2115293"/>
            <a:ext cx="10205357" cy="4742707"/>
          </a:xfrm>
        </p:spPr>
        <p:txBody>
          <a:bodyPr>
            <a:noAutofit/>
          </a:bodyPr>
          <a:lstStyle/>
          <a:p>
            <a:pPr algn="just" fontAlgn="base"/>
            <a:r>
              <a:rPr lang="en-GB" sz="2800" b="0" i="0">
                <a:solidFill>
                  <a:srgbClr val="333333"/>
                </a:solidFill>
                <a:effectLst/>
                <a:latin typeface="Roboto" panose="02000000000000000000" pitchFamily="2" charset="0"/>
              </a:rPr>
              <a:t>Wheat is the main cereal crop in India. The total area under the crop is about 29.8 million hectares in the country. India stands at 2nd position in wheat production in the world and in the year 2013-2014, wheat production crossed the mark of </a:t>
            </a:r>
            <a:r>
              <a:rPr lang="en-GB" sz="2800" b="1" i="0">
                <a:solidFill>
                  <a:srgbClr val="333333"/>
                </a:solidFill>
                <a:effectLst/>
                <a:latin typeface="inherit"/>
              </a:rPr>
              <a:t>95 Million Tonnes</a:t>
            </a:r>
            <a:r>
              <a:rPr lang="en-GB" sz="2800" b="0" i="0">
                <a:solidFill>
                  <a:srgbClr val="333333"/>
                </a:solidFill>
                <a:effectLst/>
                <a:latin typeface="Roboto" panose="02000000000000000000" pitchFamily="2" charset="0"/>
              </a:rPr>
              <a:t>.</a:t>
            </a:r>
          </a:p>
          <a:p>
            <a:pPr algn="just" fontAlgn="base"/>
            <a:r>
              <a:rPr lang="en-GB" sz="2800" b="0" i="0">
                <a:solidFill>
                  <a:srgbClr val="333333"/>
                </a:solidFill>
                <a:effectLst/>
                <a:latin typeface="Roboto" panose="02000000000000000000" pitchFamily="2" charset="0"/>
              </a:rPr>
              <a:t>Indian wheat is largely a soft/medium hard, with medium protein somewhat similar to U.S. hard white wheat. Wheat grown in central and western India is typically hard, with high protein and high gluten content.</a:t>
            </a:r>
          </a:p>
          <a:p>
            <a:pPr algn="just" fontAlgn="base"/>
            <a:r>
              <a:rPr lang="en-GB" sz="2800" b="0" i="0">
                <a:solidFill>
                  <a:srgbClr val="333333"/>
                </a:solidFill>
                <a:effectLst/>
                <a:latin typeface="Roboto" panose="02000000000000000000" pitchFamily="2" charset="0"/>
              </a:rPr>
              <a:t>Wheat is an important Rabi Crop, which is grown between September and December and harvested between February and May.</a:t>
            </a:r>
          </a:p>
        </p:txBody>
      </p:sp>
    </p:spTree>
    <p:extLst>
      <p:ext uri="{BB962C8B-B14F-4D97-AF65-F5344CB8AC3E}">
        <p14:creationId xmlns:p14="http://schemas.microsoft.com/office/powerpoint/2010/main" val="16871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D04B9-0100-4E4D-ADAA-7A68CFD1D2DE}"/>
              </a:ext>
            </a:extLst>
          </p:cNvPr>
          <p:cNvSpPr>
            <a:spLocks noGrp="1"/>
          </p:cNvSpPr>
          <p:nvPr>
            <p:ph type="title"/>
          </p:nvPr>
        </p:nvSpPr>
        <p:spPr/>
        <p:txBody>
          <a:bodyPr/>
          <a:lstStyle/>
          <a:p>
            <a:r>
              <a:rPr lang="en-GB">
                <a:solidFill>
                  <a:schemeClr val="accent6"/>
                </a:solidFill>
              </a:rPr>
              <a:t>Geographical Conditions of Wheat in India:</a:t>
            </a:r>
            <a:endParaRPr lang="en-US">
              <a:solidFill>
                <a:schemeClr val="accent6"/>
              </a:solidFill>
            </a:endParaRPr>
          </a:p>
        </p:txBody>
      </p:sp>
      <p:sp>
        <p:nvSpPr>
          <p:cNvPr id="3" name="Content Placeholder 2">
            <a:extLst>
              <a:ext uri="{FF2B5EF4-FFF2-40B4-BE49-F238E27FC236}">
                <a16:creationId xmlns:a16="http://schemas.microsoft.com/office/drawing/2014/main" id="{F38D84FA-1741-2B4D-9D5A-C1626A47249E}"/>
              </a:ext>
            </a:extLst>
          </p:cNvPr>
          <p:cNvSpPr>
            <a:spLocks noGrp="1"/>
          </p:cNvSpPr>
          <p:nvPr>
            <p:ph idx="1"/>
          </p:nvPr>
        </p:nvSpPr>
        <p:spPr>
          <a:xfrm>
            <a:off x="680321" y="2059628"/>
            <a:ext cx="9821919" cy="4798372"/>
          </a:xfrm>
        </p:spPr>
        <p:txBody>
          <a:bodyPr>
            <a:normAutofit/>
          </a:bodyPr>
          <a:lstStyle/>
          <a:p>
            <a:pPr algn="just"/>
            <a:r>
              <a:rPr lang="en-GB" b="1" i="0">
                <a:solidFill>
                  <a:srgbClr val="000000"/>
                </a:solidFill>
                <a:effectLst/>
                <a:latin typeface="Karla"/>
              </a:rPr>
              <a:t>Wheat</a:t>
            </a:r>
            <a:r>
              <a:rPr lang="en-GB" b="0" i="0">
                <a:solidFill>
                  <a:srgbClr val="000000"/>
                </a:solidFill>
                <a:effectLst/>
                <a:latin typeface="Karla"/>
              </a:rPr>
              <a:t> is the 2nd most important food crop of India. It is the crop of temperate region. In India it is grown in winter. It is more dependent on climate than soil. The geographical condition required for Wheat Cultivation are mentioned below:-</a:t>
            </a:r>
          </a:p>
          <a:p>
            <a:pPr algn="just"/>
            <a:r>
              <a:rPr lang="en-GB" b="1" i="0">
                <a:solidFill>
                  <a:srgbClr val="000000"/>
                </a:solidFill>
                <a:effectLst/>
                <a:latin typeface="Karla"/>
              </a:rPr>
              <a:t>1. Temperature</a:t>
            </a:r>
            <a:r>
              <a:rPr lang="en-GB" b="0" i="0">
                <a:solidFill>
                  <a:srgbClr val="000000"/>
                </a:solidFill>
                <a:effectLst/>
                <a:latin typeface="Karla"/>
              </a:rPr>
              <a:t>: Wheat requires 14° to 18°C temperature. High temperature is harmful for the cultivation of wheat.</a:t>
            </a:r>
          </a:p>
          <a:p>
            <a:pPr algn="just"/>
            <a:r>
              <a:rPr lang="en-GB" b="1" i="0">
                <a:solidFill>
                  <a:srgbClr val="000000"/>
                </a:solidFill>
                <a:effectLst/>
                <a:latin typeface="Karla"/>
              </a:rPr>
              <a:t>2. Rainfall</a:t>
            </a:r>
            <a:r>
              <a:rPr lang="en-GB" b="0" i="0">
                <a:solidFill>
                  <a:srgbClr val="000000"/>
                </a:solidFill>
                <a:effectLst/>
                <a:latin typeface="Karla"/>
              </a:rPr>
              <a:t>: 50 cm to 100 cm rainfall is required for wheat cultivation. In the primary stage cold moisture rich climate and at the time of harvesting bright hot climate is required.</a:t>
            </a:r>
          </a:p>
          <a:p>
            <a:pPr algn="just"/>
            <a:r>
              <a:rPr lang="en-GB" b="1" i="0">
                <a:solidFill>
                  <a:srgbClr val="000000"/>
                </a:solidFill>
                <a:effectLst/>
                <a:latin typeface="Karla"/>
              </a:rPr>
              <a:t>3. Soil</a:t>
            </a:r>
            <a:r>
              <a:rPr lang="en-GB" b="0" i="0">
                <a:solidFill>
                  <a:srgbClr val="000000"/>
                </a:solidFill>
                <a:effectLst/>
                <a:latin typeface="Karla"/>
              </a:rPr>
              <a:t>: Fertile alluvial soil or mixed soil is ideal for wheat cultivation.</a:t>
            </a:r>
          </a:p>
          <a:p>
            <a:pPr algn="just"/>
            <a:r>
              <a:rPr lang="en-GB" b="1" i="0">
                <a:solidFill>
                  <a:srgbClr val="000000"/>
                </a:solidFill>
                <a:effectLst/>
                <a:latin typeface="Karla"/>
              </a:rPr>
              <a:t>4. Land</a:t>
            </a:r>
            <a:r>
              <a:rPr lang="en-GB" b="0" i="0">
                <a:solidFill>
                  <a:srgbClr val="000000"/>
                </a:solidFill>
                <a:effectLst/>
                <a:latin typeface="Karla"/>
              </a:rPr>
              <a:t>: Plain land or gentle slope is ideal for wheat cultivation.</a:t>
            </a:r>
          </a:p>
          <a:p>
            <a:pPr marL="0" indent="0" algn="just">
              <a:buNone/>
            </a:pPr>
            <a:endParaRPr lang="en-US">
              <a:solidFill>
                <a:schemeClr val="accent5">
                  <a:lumMod val="75000"/>
                </a:schemeClr>
              </a:solidFill>
            </a:endParaRPr>
          </a:p>
        </p:txBody>
      </p:sp>
    </p:spTree>
    <p:extLst>
      <p:ext uri="{BB962C8B-B14F-4D97-AF65-F5344CB8AC3E}">
        <p14:creationId xmlns:p14="http://schemas.microsoft.com/office/powerpoint/2010/main" val="2665432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81B07-F6F8-8E4F-A3C6-BD82A98A9A07}"/>
              </a:ext>
            </a:extLst>
          </p:cNvPr>
          <p:cNvSpPr>
            <a:spLocks noGrp="1"/>
          </p:cNvSpPr>
          <p:nvPr>
            <p:ph type="title"/>
          </p:nvPr>
        </p:nvSpPr>
        <p:spPr/>
        <p:txBody>
          <a:bodyPr/>
          <a:lstStyle/>
          <a:p>
            <a:pPr algn="ctr"/>
            <a:r>
              <a:rPr lang="en-GB" b="1" i="1">
                <a:solidFill>
                  <a:schemeClr val="accent6"/>
                </a:solidFill>
              </a:rPr>
              <a:t>PRODUCTION OF WHEAT IN INDIA</a:t>
            </a:r>
            <a:endParaRPr lang="en-US" b="1" i="1">
              <a:solidFill>
                <a:schemeClr val="accent6"/>
              </a:solidFill>
            </a:endParaRPr>
          </a:p>
        </p:txBody>
      </p:sp>
      <p:pic>
        <p:nvPicPr>
          <p:cNvPr id="5" name="Picture 5">
            <a:extLst>
              <a:ext uri="{FF2B5EF4-FFF2-40B4-BE49-F238E27FC236}">
                <a16:creationId xmlns:a16="http://schemas.microsoft.com/office/drawing/2014/main" id="{A9708628-40D3-B947-8239-010978CC92AE}"/>
              </a:ext>
            </a:extLst>
          </p:cNvPr>
          <p:cNvPicPr>
            <a:picLocks noGrp="1" noChangeAspect="1"/>
          </p:cNvPicPr>
          <p:nvPr>
            <p:ph sz="half" idx="1"/>
          </p:nvPr>
        </p:nvPicPr>
        <p:blipFill>
          <a:blip r:embed="rId2"/>
          <a:stretch>
            <a:fillRect/>
          </a:stretch>
        </p:blipFill>
        <p:spPr>
          <a:xfrm>
            <a:off x="680321" y="2009178"/>
            <a:ext cx="4112834" cy="4928721"/>
          </a:xfrm>
        </p:spPr>
      </p:pic>
      <p:pic>
        <p:nvPicPr>
          <p:cNvPr id="7" name="Picture 7">
            <a:extLst>
              <a:ext uri="{FF2B5EF4-FFF2-40B4-BE49-F238E27FC236}">
                <a16:creationId xmlns:a16="http://schemas.microsoft.com/office/drawing/2014/main" id="{154A122B-CF5D-E14B-B244-4B25E715FD9A}"/>
              </a:ext>
            </a:extLst>
          </p:cNvPr>
          <p:cNvPicPr>
            <a:picLocks noGrp="1" noChangeAspect="1"/>
          </p:cNvPicPr>
          <p:nvPr>
            <p:ph sz="half" idx="2"/>
          </p:nvPr>
        </p:nvPicPr>
        <p:blipFill>
          <a:blip r:embed="rId3"/>
          <a:stretch>
            <a:fillRect/>
          </a:stretch>
        </p:blipFill>
        <p:spPr>
          <a:xfrm>
            <a:off x="5013268" y="2009178"/>
            <a:ext cx="6086630" cy="4928721"/>
          </a:xfrm>
        </p:spPr>
      </p:pic>
    </p:spTree>
    <p:extLst>
      <p:ext uri="{BB962C8B-B14F-4D97-AF65-F5344CB8AC3E}">
        <p14:creationId xmlns:p14="http://schemas.microsoft.com/office/powerpoint/2010/main" val="490605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CA94AB08-1376-2443-933F-328C34479DE8}"/>
              </a:ext>
            </a:extLst>
          </p:cNvPr>
          <p:cNvPicPr>
            <a:picLocks noGrp="1" noChangeAspect="1"/>
          </p:cNvPicPr>
          <p:nvPr>
            <p:ph sz="half" idx="1"/>
          </p:nvPr>
        </p:nvPicPr>
        <p:blipFill>
          <a:blip r:embed="rId2"/>
          <a:stretch>
            <a:fillRect/>
          </a:stretch>
        </p:blipFill>
        <p:spPr>
          <a:xfrm>
            <a:off x="811350" y="2078182"/>
            <a:ext cx="4866966" cy="4779818"/>
          </a:xfrm>
        </p:spPr>
      </p:pic>
      <p:pic>
        <p:nvPicPr>
          <p:cNvPr id="4" name="Picture 5">
            <a:extLst>
              <a:ext uri="{FF2B5EF4-FFF2-40B4-BE49-F238E27FC236}">
                <a16:creationId xmlns:a16="http://schemas.microsoft.com/office/drawing/2014/main" id="{69BF34B0-AAFF-0947-A1D9-76A55A64565C}"/>
              </a:ext>
            </a:extLst>
          </p:cNvPr>
          <p:cNvPicPr>
            <a:picLocks noGrp="1" noChangeAspect="1"/>
          </p:cNvPicPr>
          <p:nvPr>
            <p:ph sz="half" idx="2"/>
          </p:nvPr>
        </p:nvPicPr>
        <p:blipFill>
          <a:blip r:embed="rId3"/>
          <a:stretch>
            <a:fillRect/>
          </a:stretch>
        </p:blipFill>
        <p:spPr>
          <a:xfrm>
            <a:off x="6513685" y="2078182"/>
            <a:ext cx="3932890" cy="4667565"/>
          </a:xfrm>
        </p:spPr>
      </p:pic>
      <p:sp>
        <p:nvSpPr>
          <p:cNvPr id="8" name="Title 1">
            <a:extLst>
              <a:ext uri="{FF2B5EF4-FFF2-40B4-BE49-F238E27FC236}">
                <a16:creationId xmlns:a16="http://schemas.microsoft.com/office/drawing/2014/main" id="{37722230-0A8A-D64D-B70E-920F74C93F8E}"/>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r>
              <a:rPr lang="en-GB" b="1" i="1">
                <a:solidFill>
                  <a:schemeClr val="accent6"/>
                </a:solidFill>
              </a:rPr>
              <a:t>AREA AND PRODUCTION OF WHEAT IN INDIA</a:t>
            </a:r>
            <a:endParaRPr lang="en-US" b="1" i="1">
              <a:solidFill>
                <a:schemeClr val="accent6"/>
              </a:solidFill>
            </a:endParaRPr>
          </a:p>
        </p:txBody>
      </p:sp>
    </p:spTree>
    <p:extLst>
      <p:ext uri="{BB962C8B-B14F-4D97-AF65-F5344CB8AC3E}">
        <p14:creationId xmlns:p14="http://schemas.microsoft.com/office/powerpoint/2010/main" val="991899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AA11-E0B6-9548-87E1-712DA02722B2}"/>
              </a:ext>
            </a:extLst>
          </p:cNvPr>
          <p:cNvSpPr>
            <a:spLocks noGrp="1"/>
          </p:cNvSpPr>
          <p:nvPr>
            <p:ph type="title"/>
          </p:nvPr>
        </p:nvSpPr>
        <p:spPr/>
        <p:txBody>
          <a:bodyPr/>
          <a:lstStyle/>
          <a:p>
            <a:pPr fontAlgn="base"/>
            <a:r>
              <a:rPr lang="en-GB" b="1">
                <a:effectLst/>
                <a:latin typeface="Roboto" panose="02000000000000000000" pitchFamily="2" charset="0"/>
              </a:rPr>
              <a:t>Uttar Pradesh</a:t>
            </a:r>
          </a:p>
        </p:txBody>
      </p:sp>
      <p:sp>
        <p:nvSpPr>
          <p:cNvPr id="3" name="Content Placeholder 2">
            <a:extLst>
              <a:ext uri="{FF2B5EF4-FFF2-40B4-BE49-F238E27FC236}">
                <a16:creationId xmlns:a16="http://schemas.microsoft.com/office/drawing/2014/main" id="{0021E97E-CE1E-8E41-9B7B-C5D4BECF5B12}"/>
              </a:ext>
            </a:extLst>
          </p:cNvPr>
          <p:cNvSpPr>
            <a:spLocks noGrp="1"/>
          </p:cNvSpPr>
          <p:nvPr>
            <p:ph sz="half" idx="1"/>
          </p:nvPr>
        </p:nvSpPr>
        <p:spPr>
          <a:xfrm>
            <a:off x="680321" y="2078696"/>
            <a:ext cx="6502020" cy="4779303"/>
          </a:xfrm>
        </p:spPr>
        <p:txBody>
          <a:bodyPr>
            <a:normAutofit fontScale="85000" lnSpcReduction="10000"/>
          </a:bodyPr>
          <a:lstStyle/>
          <a:p>
            <a:pPr algn="just" fontAlgn="base"/>
            <a:r>
              <a:rPr lang="en-GB" b="0" i="0">
                <a:solidFill>
                  <a:schemeClr val="bg1"/>
                </a:solidFill>
                <a:effectLst/>
                <a:latin typeface="Roboto" panose="02000000000000000000" pitchFamily="2" charset="0"/>
              </a:rPr>
              <a:t>Uttar Pradesh is the leading player in wheat production in India and leads the front with more than 34% share of total wheat production in India. Wheat is grown in more than 96 Lakh hectares out of 168 Lakh hectares of cultivated area.</a:t>
            </a:r>
          </a:p>
          <a:p>
            <a:pPr algn="just" fontAlgn="base"/>
            <a:r>
              <a:rPr lang="en-GB" b="0" i="0">
                <a:solidFill>
                  <a:schemeClr val="bg1"/>
                </a:solidFill>
                <a:effectLst/>
                <a:latin typeface="Roboto" panose="02000000000000000000" pitchFamily="2" charset="0"/>
              </a:rPr>
              <a:t>Wheat is mainly grown in three regions in Uttar Pradesh, which include Eastern Uttar Pradesh, Western Uttar Pradesh and Northern Uttar Pradesh.</a:t>
            </a:r>
          </a:p>
          <a:p>
            <a:pPr algn="just" fontAlgn="base"/>
            <a:r>
              <a:rPr lang="en-GB" b="0" i="0">
                <a:solidFill>
                  <a:schemeClr val="bg1"/>
                </a:solidFill>
                <a:effectLst/>
                <a:latin typeface="Roboto" panose="02000000000000000000" pitchFamily="2" charset="0"/>
              </a:rPr>
              <a:t>Out of three regions, Eastern Uttar Pradesh is the largest wheat growing region with more than 52 Lakh hectares of land under wheat cultivation.</a:t>
            </a:r>
          </a:p>
          <a:p>
            <a:pPr algn="just" fontAlgn="base"/>
            <a:r>
              <a:rPr lang="en-GB" b="0" i="0">
                <a:solidFill>
                  <a:schemeClr val="bg1"/>
                </a:solidFill>
                <a:effectLst/>
                <a:latin typeface="Roboto" panose="02000000000000000000" pitchFamily="2" charset="0"/>
              </a:rPr>
              <a:t>Triticum aestivum is the specie of wheat, which is grown in Uttar Pradesh. Also, the yield of wheat production in Uttar Pradesh is more than 3,100 kg per hectare.</a:t>
            </a:r>
          </a:p>
          <a:p>
            <a:pPr algn="just" fontAlgn="base"/>
            <a:r>
              <a:rPr lang="en-GB" b="0" i="0">
                <a:solidFill>
                  <a:schemeClr val="bg1"/>
                </a:solidFill>
                <a:effectLst/>
                <a:latin typeface="Roboto" panose="02000000000000000000" pitchFamily="2" charset="0"/>
              </a:rPr>
              <a:t>Production: 300.010 Lakh Metric Tonnes</a:t>
            </a:r>
          </a:p>
        </p:txBody>
      </p:sp>
      <p:pic>
        <p:nvPicPr>
          <p:cNvPr id="5" name="Picture 5">
            <a:extLst>
              <a:ext uri="{FF2B5EF4-FFF2-40B4-BE49-F238E27FC236}">
                <a16:creationId xmlns:a16="http://schemas.microsoft.com/office/drawing/2014/main" id="{EF26C3DF-A441-C448-BBF4-3AC0F9914985}"/>
              </a:ext>
            </a:extLst>
          </p:cNvPr>
          <p:cNvPicPr>
            <a:picLocks noGrp="1" noChangeAspect="1"/>
          </p:cNvPicPr>
          <p:nvPr>
            <p:ph sz="half" idx="2"/>
          </p:nvPr>
        </p:nvPicPr>
        <p:blipFill>
          <a:blip r:embed="rId2"/>
          <a:stretch>
            <a:fillRect/>
          </a:stretch>
        </p:blipFill>
        <p:spPr>
          <a:xfrm>
            <a:off x="7625906" y="2078697"/>
            <a:ext cx="3599987" cy="3797986"/>
          </a:xfrm>
        </p:spPr>
      </p:pic>
    </p:spTree>
    <p:extLst>
      <p:ext uri="{BB962C8B-B14F-4D97-AF65-F5344CB8AC3E}">
        <p14:creationId xmlns:p14="http://schemas.microsoft.com/office/powerpoint/2010/main" val="214022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C1125-EAF5-CC48-B211-F105820CAF8F}"/>
              </a:ext>
            </a:extLst>
          </p:cNvPr>
          <p:cNvSpPr>
            <a:spLocks noGrp="1"/>
          </p:cNvSpPr>
          <p:nvPr>
            <p:ph type="title"/>
          </p:nvPr>
        </p:nvSpPr>
        <p:spPr/>
        <p:txBody>
          <a:bodyPr/>
          <a:lstStyle/>
          <a:p>
            <a:r>
              <a:rPr lang="en-GB" i="1"/>
              <a:t>Madhya Pradesh</a:t>
            </a:r>
            <a:endParaRPr lang="en-US" i="1"/>
          </a:p>
        </p:txBody>
      </p:sp>
      <p:sp>
        <p:nvSpPr>
          <p:cNvPr id="3" name="Content Placeholder 2">
            <a:extLst>
              <a:ext uri="{FF2B5EF4-FFF2-40B4-BE49-F238E27FC236}">
                <a16:creationId xmlns:a16="http://schemas.microsoft.com/office/drawing/2014/main" id="{7FAE12DE-6B43-1043-9AB3-A1C31874C9FE}"/>
              </a:ext>
            </a:extLst>
          </p:cNvPr>
          <p:cNvSpPr>
            <a:spLocks noGrp="1"/>
          </p:cNvSpPr>
          <p:nvPr>
            <p:ph sz="half" idx="1"/>
          </p:nvPr>
        </p:nvSpPr>
        <p:spPr>
          <a:xfrm>
            <a:off x="277593" y="2317944"/>
            <a:ext cx="6537651" cy="4808593"/>
          </a:xfrm>
        </p:spPr>
        <p:txBody>
          <a:bodyPr>
            <a:normAutofit fontScale="92500" lnSpcReduction="20000"/>
          </a:bodyPr>
          <a:lstStyle/>
          <a:p>
            <a:pPr algn="just" fontAlgn="base"/>
            <a:r>
              <a:rPr lang="en-GB" b="0" i="0">
                <a:solidFill>
                  <a:srgbClr val="333333"/>
                </a:solidFill>
                <a:effectLst/>
                <a:latin typeface="Roboto" panose="02000000000000000000" pitchFamily="2" charset="0"/>
              </a:rPr>
              <a:t>Madhya Pradesh also known as The Heart of India is the next leading wheat producing state, which account for more than 8.5% of total wheat production in India.</a:t>
            </a:r>
          </a:p>
          <a:p>
            <a:pPr algn="just" fontAlgn="base"/>
            <a:r>
              <a:rPr lang="en-GB" b="0" i="0">
                <a:solidFill>
                  <a:srgbClr val="333333"/>
                </a:solidFill>
                <a:effectLst/>
                <a:latin typeface="Roboto" panose="02000000000000000000" pitchFamily="2" charset="0"/>
              </a:rPr>
              <a:t>Sharbati and Durum are the famous varieties of wheat, which are produced in districts like Sehore, Hoshangabad, Vidisha, Satna, Raisen, etc. These districts have medium and deep soils, which are suitable for growing wheat.</a:t>
            </a:r>
          </a:p>
          <a:p>
            <a:pPr algn="just" fontAlgn="base"/>
            <a:r>
              <a:rPr lang="en-GB" b="0" i="0">
                <a:solidFill>
                  <a:srgbClr val="333333"/>
                </a:solidFill>
                <a:effectLst/>
                <a:latin typeface="Roboto" panose="02000000000000000000" pitchFamily="2" charset="0"/>
              </a:rPr>
              <a:t>Sharbati wheat is known for its great taste and softness and always in a great demand in different markets of the country. Wheat is grown in a large area in Madhya Pradesh with more than 43 Lakh Hectares of land under wheat cultivation. The wheat productivity of Madhya Pradesh is more than 1,700 Kg/Hectare.</a:t>
            </a:r>
          </a:p>
          <a:p>
            <a:pPr algn="just" fontAlgn="base"/>
            <a:r>
              <a:rPr lang="en-GB" b="0" i="0">
                <a:solidFill>
                  <a:srgbClr val="333333"/>
                </a:solidFill>
                <a:effectLst/>
                <a:latin typeface="Roboto" panose="02000000000000000000" pitchFamily="2" charset="0"/>
              </a:rPr>
              <a:t>Production: 76.271 Lakh Metric Tonnes</a:t>
            </a:r>
          </a:p>
        </p:txBody>
      </p:sp>
      <p:pic>
        <p:nvPicPr>
          <p:cNvPr id="5" name="Picture 5">
            <a:extLst>
              <a:ext uri="{FF2B5EF4-FFF2-40B4-BE49-F238E27FC236}">
                <a16:creationId xmlns:a16="http://schemas.microsoft.com/office/drawing/2014/main" id="{A091D057-5494-E34F-B398-7F54A10CAB56}"/>
              </a:ext>
            </a:extLst>
          </p:cNvPr>
          <p:cNvPicPr>
            <a:picLocks noGrp="1" noChangeAspect="1"/>
          </p:cNvPicPr>
          <p:nvPr>
            <p:ph sz="half" idx="2"/>
          </p:nvPr>
        </p:nvPicPr>
        <p:blipFill>
          <a:blip r:embed="rId2"/>
          <a:stretch>
            <a:fillRect/>
          </a:stretch>
        </p:blipFill>
        <p:spPr>
          <a:xfrm>
            <a:off x="7180860" y="2378232"/>
            <a:ext cx="4733547" cy="3986200"/>
          </a:xfrm>
        </p:spPr>
      </p:pic>
    </p:spTree>
    <p:extLst>
      <p:ext uri="{BB962C8B-B14F-4D97-AF65-F5344CB8AC3E}">
        <p14:creationId xmlns:p14="http://schemas.microsoft.com/office/powerpoint/2010/main" val="1499318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69FB8-5D00-0F45-946D-3F31987455E2}"/>
              </a:ext>
            </a:extLst>
          </p:cNvPr>
          <p:cNvSpPr>
            <a:spLocks noGrp="1"/>
          </p:cNvSpPr>
          <p:nvPr>
            <p:ph type="title"/>
          </p:nvPr>
        </p:nvSpPr>
        <p:spPr/>
        <p:txBody>
          <a:bodyPr/>
          <a:lstStyle/>
          <a:p>
            <a:r>
              <a:rPr lang="en-GB" i="1"/>
              <a:t>Punjab</a:t>
            </a:r>
            <a:endParaRPr lang="en-US" i="1"/>
          </a:p>
        </p:txBody>
      </p:sp>
      <p:sp>
        <p:nvSpPr>
          <p:cNvPr id="3" name="Content Placeholder 2">
            <a:extLst>
              <a:ext uri="{FF2B5EF4-FFF2-40B4-BE49-F238E27FC236}">
                <a16:creationId xmlns:a16="http://schemas.microsoft.com/office/drawing/2014/main" id="{272C7260-1B5C-184F-88B5-45A7FAA9CE20}"/>
              </a:ext>
            </a:extLst>
          </p:cNvPr>
          <p:cNvSpPr>
            <a:spLocks noGrp="1"/>
          </p:cNvSpPr>
          <p:nvPr>
            <p:ph sz="half" idx="1"/>
          </p:nvPr>
        </p:nvSpPr>
        <p:spPr>
          <a:xfrm>
            <a:off x="680320" y="2336872"/>
            <a:ext cx="5591336" cy="4521127"/>
          </a:xfrm>
        </p:spPr>
        <p:txBody>
          <a:bodyPr>
            <a:normAutofit fontScale="77500" lnSpcReduction="20000"/>
          </a:bodyPr>
          <a:lstStyle/>
          <a:p>
            <a:pPr algn="just" fontAlgn="base"/>
            <a:r>
              <a:rPr lang="en-GB" b="0" i="0">
                <a:solidFill>
                  <a:srgbClr val="333333"/>
                </a:solidFill>
                <a:effectLst/>
                <a:latin typeface="Roboto" panose="02000000000000000000" pitchFamily="2" charset="0"/>
              </a:rPr>
              <a:t>The Land of Five Rivers, Punjab is another leading wheat producing state in the country and stand at 3</a:t>
            </a:r>
            <a:r>
              <a:rPr lang="en-GB" b="0" i="0" baseline="30000">
                <a:solidFill>
                  <a:srgbClr val="333333"/>
                </a:solidFill>
                <a:effectLst/>
                <a:latin typeface="Roboto" panose="02000000000000000000" pitchFamily="2" charset="0"/>
              </a:rPr>
              <a:t>rd</a:t>
            </a:r>
            <a:r>
              <a:rPr lang="en-GB" b="0" i="0">
                <a:solidFill>
                  <a:srgbClr val="333333"/>
                </a:solidFill>
                <a:effectLst/>
                <a:latin typeface="Roboto" panose="02000000000000000000" pitchFamily="2" charset="0"/>
              </a:rPr>
              <a:t> in the list of top 10 largest wheat producing states in India 2018.</a:t>
            </a:r>
          </a:p>
          <a:p>
            <a:pPr algn="just" fontAlgn="base"/>
            <a:r>
              <a:rPr lang="en-GB" b="0" i="0">
                <a:solidFill>
                  <a:srgbClr val="333333"/>
                </a:solidFill>
                <a:effectLst/>
                <a:latin typeface="Roboto" panose="02000000000000000000" pitchFamily="2" charset="0"/>
              </a:rPr>
              <a:t>Punjab has more than 40 Lakh hectares of cultivated land and out of which, wheat is grown in more than 35 Lakh hectares of land.</a:t>
            </a:r>
          </a:p>
          <a:p>
            <a:pPr algn="just" fontAlgn="base"/>
            <a:r>
              <a:rPr lang="en-GB" b="0" i="0">
                <a:solidFill>
                  <a:srgbClr val="333333"/>
                </a:solidFill>
                <a:effectLst/>
                <a:latin typeface="Roboto" panose="02000000000000000000" pitchFamily="2" charset="0"/>
              </a:rPr>
              <a:t>Punjab is a state with one of the most fertile soils in India and account for more than 18% share of total wheat production in the country, which is 2nd highest after Uttar Pradesh. The species of wheat, which are grown in Punjab are Triticum aestivum and Triticum durum.</a:t>
            </a:r>
          </a:p>
          <a:p>
            <a:pPr algn="just" fontAlgn="base"/>
            <a:r>
              <a:rPr lang="en-GB" b="0" i="0">
                <a:solidFill>
                  <a:srgbClr val="333333"/>
                </a:solidFill>
                <a:effectLst/>
                <a:latin typeface="Roboto" panose="02000000000000000000" pitchFamily="2" charset="0"/>
              </a:rPr>
              <a:t>Amritsar, Ludhiana, Faridkot, Sangrur and Patiala are some of the major wheat producing districts in Punjab. These districts collectively contribute to more than 60% of total wheat produced in the state.</a:t>
            </a:r>
          </a:p>
          <a:p>
            <a:pPr algn="just" fontAlgn="base"/>
            <a:r>
              <a:rPr lang="en-GB" b="0" i="0">
                <a:solidFill>
                  <a:srgbClr val="333333"/>
                </a:solidFill>
                <a:effectLst/>
                <a:latin typeface="Roboto" panose="02000000000000000000" pitchFamily="2" charset="0"/>
              </a:rPr>
              <a:t>Production: 164.720 Lakh Metric Tonnes</a:t>
            </a:r>
          </a:p>
        </p:txBody>
      </p:sp>
      <p:pic>
        <p:nvPicPr>
          <p:cNvPr id="5" name="Picture 5">
            <a:extLst>
              <a:ext uri="{FF2B5EF4-FFF2-40B4-BE49-F238E27FC236}">
                <a16:creationId xmlns:a16="http://schemas.microsoft.com/office/drawing/2014/main" id="{C4F54FEE-CB3F-444D-8493-906F7FDA5597}"/>
              </a:ext>
            </a:extLst>
          </p:cNvPr>
          <p:cNvPicPr>
            <a:picLocks noGrp="1" noChangeAspect="1"/>
          </p:cNvPicPr>
          <p:nvPr>
            <p:ph sz="half" idx="2"/>
          </p:nvPr>
        </p:nvPicPr>
        <p:blipFill>
          <a:blip r:embed="rId2"/>
          <a:stretch>
            <a:fillRect/>
          </a:stretch>
        </p:blipFill>
        <p:spPr>
          <a:xfrm>
            <a:off x="7050974" y="2442053"/>
            <a:ext cx="4329959" cy="4182151"/>
          </a:xfrm>
        </p:spPr>
      </p:pic>
    </p:spTree>
    <p:extLst>
      <p:ext uri="{BB962C8B-B14F-4D97-AF65-F5344CB8AC3E}">
        <p14:creationId xmlns:p14="http://schemas.microsoft.com/office/powerpoint/2010/main" val="185510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4BE95-A2E1-924A-AC46-3A2C57E338CF}"/>
              </a:ext>
            </a:extLst>
          </p:cNvPr>
          <p:cNvSpPr>
            <a:spLocks noGrp="1"/>
          </p:cNvSpPr>
          <p:nvPr>
            <p:ph type="title"/>
          </p:nvPr>
        </p:nvSpPr>
        <p:spPr/>
        <p:txBody>
          <a:bodyPr/>
          <a:lstStyle/>
          <a:p>
            <a:r>
              <a:rPr lang="en-GB" i="1"/>
              <a:t>Haryana</a:t>
            </a:r>
            <a:endParaRPr lang="en-US" i="1"/>
          </a:p>
        </p:txBody>
      </p:sp>
      <p:sp>
        <p:nvSpPr>
          <p:cNvPr id="3" name="Content Placeholder 2">
            <a:extLst>
              <a:ext uri="{FF2B5EF4-FFF2-40B4-BE49-F238E27FC236}">
                <a16:creationId xmlns:a16="http://schemas.microsoft.com/office/drawing/2014/main" id="{2FFEB25E-298E-D745-87D1-2206D734AC57}"/>
              </a:ext>
            </a:extLst>
          </p:cNvPr>
          <p:cNvSpPr>
            <a:spLocks noGrp="1"/>
          </p:cNvSpPr>
          <p:nvPr>
            <p:ph sz="half" idx="1"/>
          </p:nvPr>
        </p:nvSpPr>
        <p:spPr>
          <a:xfrm>
            <a:off x="680319" y="2336872"/>
            <a:ext cx="6370655" cy="4102024"/>
          </a:xfrm>
        </p:spPr>
        <p:txBody>
          <a:bodyPr>
            <a:normAutofit lnSpcReduction="10000"/>
          </a:bodyPr>
          <a:lstStyle/>
          <a:p>
            <a:pPr algn="just" fontAlgn="base"/>
            <a:r>
              <a:rPr lang="en-GB" b="0" i="0">
                <a:solidFill>
                  <a:srgbClr val="333333"/>
                </a:solidFill>
                <a:effectLst/>
                <a:latin typeface="Roboto" panose="02000000000000000000" pitchFamily="2" charset="0"/>
              </a:rPr>
              <a:t>Haryana is the next wheat producing state, which produces more than 116 Lakh Metric Tonnes of wheat annually. Wheat is the main crop of Haryana, which is grown in more than 25 Lakh hectares out of over 35 Lakh hectares of cultivated land.</a:t>
            </a:r>
          </a:p>
          <a:p>
            <a:pPr algn="just" fontAlgn="base"/>
            <a:r>
              <a:rPr lang="en-GB" b="0" i="0">
                <a:solidFill>
                  <a:srgbClr val="333333"/>
                </a:solidFill>
                <a:effectLst/>
                <a:latin typeface="Roboto" panose="02000000000000000000" pitchFamily="2" charset="0"/>
              </a:rPr>
              <a:t>Haryana is among the states with the highest wheat productivity of more than 4 Tonnes/Hectare. Triticum aestivum is the specie of wheat, which is grown in districts like Rohtak, Gurgaon, Karnal and Hissar.</a:t>
            </a:r>
          </a:p>
          <a:p>
            <a:pPr algn="just" fontAlgn="base"/>
            <a:r>
              <a:rPr lang="en-GB" b="0" i="0">
                <a:solidFill>
                  <a:srgbClr val="333333"/>
                </a:solidFill>
                <a:effectLst/>
                <a:latin typeface="Roboto" panose="02000000000000000000" pitchFamily="2" charset="0"/>
              </a:rPr>
              <a:t>Production: 116.30 Lakh Metric Tonnes</a:t>
            </a:r>
          </a:p>
        </p:txBody>
      </p:sp>
      <p:pic>
        <p:nvPicPr>
          <p:cNvPr id="5" name="Picture 5">
            <a:extLst>
              <a:ext uri="{FF2B5EF4-FFF2-40B4-BE49-F238E27FC236}">
                <a16:creationId xmlns:a16="http://schemas.microsoft.com/office/drawing/2014/main" id="{C2F7341E-0782-FD48-A10A-FBD157794E78}"/>
              </a:ext>
            </a:extLst>
          </p:cNvPr>
          <p:cNvPicPr>
            <a:picLocks noGrp="1" noChangeAspect="1"/>
          </p:cNvPicPr>
          <p:nvPr>
            <p:ph sz="half" idx="2"/>
          </p:nvPr>
        </p:nvPicPr>
        <p:blipFill>
          <a:blip r:embed="rId2"/>
          <a:stretch>
            <a:fillRect/>
          </a:stretch>
        </p:blipFill>
        <p:spPr>
          <a:xfrm>
            <a:off x="7459189" y="2336872"/>
            <a:ext cx="3859480" cy="3767900"/>
          </a:xfrm>
        </p:spPr>
      </p:pic>
    </p:spTree>
    <p:extLst>
      <p:ext uri="{BB962C8B-B14F-4D97-AF65-F5344CB8AC3E}">
        <p14:creationId xmlns:p14="http://schemas.microsoft.com/office/powerpoint/2010/main" val="157933790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17</Slides>
  <Notes>0</Notes>
  <HiddenSlides>0</HiddenSlide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Berlin</vt:lpstr>
      <vt:lpstr>S. MHESWARI GUEST LECTURER IN GEOGRAPHY </vt:lpstr>
      <vt:lpstr>WHEAT INDIA</vt:lpstr>
      <vt:lpstr>Geographical Conditions of Wheat in India:</vt:lpstr>
      <vt:lpstr>PRODUCTION OF WHEAT IN INDIA</vt:lpstr>
      <vt:lpstr>AREA AND PRODUCTION OF WHEAT IN INDIA</vt:lpstr>
      <vt:lpstr>Uttar Pradesh</vt:lpstr>
      <vt:lpstr>Madhya Pradesh</vt:lpstr>
      <vt:lpstr>Punjab</vt:lpstr>
      <vt:lpstr>Haryana</vt:lpstr>
      <vt:lpstr>Rajasthan</vt:lpstr>
      <vt:lpstr>Bihar</vt:lpstr>
      <vt:lpstr>Gujarat</vt:lpstr>
      <vt:lpstr>West Bengal </vt:lpstr>
      <vt:lpstr>Uttarakhand</vt:lpstr>
      <vt:lpstr>Maharashtra </vt:lpstr>
      <vt:lpstr>TRADE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2</cp:revision>
  <dcterms:created xsi:type="dcterms:W3CDTF">2020-08-26T16:43:50Z</dcterms:created>
  <dcterms:modified xsi:type="dcterms:W3CDTF">2020-08-27T14:10:35Z</dcterms:modified>
</cp:coreProperties>
</file>