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9" r:id="rId7"/>
    <p:sldId id="260" r:id="rId8"/>
    <p:sldId id="26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EA01B-231D-5C48-B9AA-52CCC9FF68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841787-33F3-E342-8D81-328CA33927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16519B-2666-B44A-8AB5-A30E477C1820}"/>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5" name="Footer Placeholder 4">
            <a:extLst>
              <a:ext uri="{FF2B5EF4-FFF2-40B4-BE49-F238E27FC236}">
                <a16:creationId xmlns:a16="http://schemas.microsoft.com/office/drawing/2014/main" id="{BB5404E9-1FF9-E94F-BF51-AE1095AC84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351E0F-B628-E84D-8BC1-35F06A5A3024}"/>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52153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A61B-6ED8-4F4D-A268-4BDC1BE624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E780D1-583F-4949-9116-ADD6CFC72A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54059-125B-C84D-9A8E-AFA58BAAF245}"/>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5" name="Footer Placeholder 4">
            <a:extLst>
              <a:ext uri="{FF2B5EF4-FFF2-40B4-BE49-F238E27FC236}">
                <a16:creationId xmlns:a16="http://schemas.microsoft.com/office/drawing/2014/main" id="{DF15DB2C-1642-9246-8182-F2FA1F48B3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C2AFAA-1D7F-5E4B-8A5A-B69C518130C7}"/>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2855794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0E67E2-3DF1-8F46-A78C-FC5B76EE8B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73C49E-826F-3B40-8A7E-38874B8F8B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FD2F03-EBA7-B144-893B-AC4968545399}"/>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5" name="Footer Placeholder 4">
            <a:extLst>
              <a:ext uri="{FF2B5EF4-FFF2-40B4-BE49-F238E27FC236}">
                <a16:creationId xmlns:a16="http://schemas.microsoft.com/office/drawing/2014/main" id="{301AA166-B4A4-614B-A281-39799331A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B8D952-A003-1B48-BA1E-7264AB18C217}"/>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299140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4AB05-A207-F640-B635-D88196E4C2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E9692D-9EF1-E841-9A15-1E4991AAD5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60A197-B44F-6746-847D-AC12F8B539CF}"/>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5" name="Footer Placeholder 4">
            <a:extLst>
              <a:ext uri="{FF2B5EF4-FFF2-40B4-BE49-F238E27FC236}">
                <a16:creationId xmlns:a16="http://schemas.microsoft.com/office/drawing/2014/main" id="{5F8982FF-AC3E-9F4E-B5FC-EB75E3BC3E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A57E4-DA55-5943-AE2D-8B3266DE1848}"/>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105211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53577-750F-EB40-88C0-60DAA21BD9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2A33E0-D26E-D64B-9A2B-CC55E35E2D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39FB75-267D-4746-9087-14E730C5972E}"/>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5" name="Footer Placeholder 4">
            <a:extLst>
              <a:ext uri="{FF2B5EF4-FFF2-40B4-BE49-F238E27FC236}">
                <a16:creationId xmlns:a16="http://schemas.microsoft.com/office/drawing/2014/main" id="{922853C0-7358-3746-B8FE-10BA210FAA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5BED35-1490-3043-B275-4577C4B88C9E}"/>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272369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EE048-B9E6-7640-A982-CD19B4418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05D4C1-9C05-C04B-B02A-5900658066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CB78B2-9C61-F44D-91FF-C044EE9F50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5A3AD2-1963-3E45-9830-D49CC19DD640}"/>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6" name="Footer Placeholder 5">
            <a:extLst>
              <a:ext uri="{FF2B5EF4-FFF2-40B4-BE49-F238E27FC236}">
                <a16:creationId xmlns:a16="http://schemas.microsoft.com/office/drawing/2014/main" id="{2614A049-B510-E946-B340-E2EFA7B00B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28FDFC-8909-7A43-B28B-AE4F41FC79E8}"/>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2904465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C0563-3954-CF4A-B7C8-C8CF55283C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5EEB64-2C7F-824A-B437-B2ECD801AE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0D53B7-31EB-304F-BE59-E495814E5B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762145-FCC3-074B-9A1A-56F2A16B22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4DC9BB-6111-CC41-A328-A2B2C6393B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BFC6E6-85BD-DD45-8B80-6C4F9408D0B8}"/>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8" name="Footer Placeholder 7">
            <a:extLst>
              <a:ext uri="{FF2B5EF4-FFF2-40B4-BE49-F238E27FC236}">
                <a16:creationId xmlns:a16="http://schemas.microsoft.com/office/drawing/2014/main" id="{4EE2009E-637C-2D44-BCCC-D023D27B5E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5B684F-D8C8-B241-BC3A-7D2C6CC71FE2}"/>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3880032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B6649-0BA8-3745-85E6-BF012F3D4F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3759C2-5DC5-AD48-811C-C4A713D7535C}"/>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4" name="Footer Placeholder 3">
            <a:extLst>
              <a:ext uri="{FF2B5EF4-FFF2-40B4-BE49-F238E27FC236}">
                <a16:creationId xmlns:a16="http://schemas.microsoft.com/office/drawing/2014/main" id="{5F04AE87-595C-E646-8231-F1DB0BBE2D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CF5FE2-25FD-0B41-A8D4-B81BA3B0C9F2}"/>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22032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79C107-E062-2F43-BDB2-3A817ACAF398}"/>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3" name="Footer Placeholder 2">
            <a:extLst>
              <a:ext uri="{FF2B5EF4-FFF2-40B4-BE49-F238E27FC236}">
                <a16:creationId xmlns:a16="http://schemas.microsoft.com/office/drawing/2014/main" id="{C50BF90D-BA1E-714A-AF04-429F24EA8D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7783CF-6C37-414D-BF9D-D908319D6B83}"/>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1665252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A2329-8F08-5D40-862B-5E2B4B5400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855190-D59E-354D-9C2F-A4212F5EE8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D5518D-4674-8F40-A510-ECDDF176BA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F69898-7D55-6345-BB5C-444D88E2E3D5}"/>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6" name="Footer Placeholder 5">
            <a:extLst>
              <a:ext uri="{FF2B5EF4-FFF2-40B4-BE49-F238E27FC236}">
                <a16:creationId xmlns:a16="http://schemas.microsoft.com/office/drawing/2014/main" id="{04544C05-C9FF-7C4D-911C-85284BEC89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057D0-538A-B94D-9837-3B827844DB5D}"/>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2555460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0D5E7-C7DA-7D4D-BCDC-7861D5834D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64FFCA-6BD8-F64E-8D05-3951F7E93A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680395-8D38-4C46-A466-5FB99BF9B2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5BC102-D644-D841-9868-6DE0F5AC9521}"/>
              </a:ext>
            </a:extLst>
          </p:cNvPr>
          <p:cNvSpPr>
            <a:spLocks noGrp="1"/>
          </p:cNvSpPr>
          <p:nvPr>
            <p:ph type="dt" sz="half" idx="10"/>
          </p:nvPr>
        </p:nvSpPr>
        <p:spPr/>
        <p:txBody>
          <a:bodyPr/>
          <a:lstStyle/>
          <a:p>
            <a:fld id="{E4A80214-F3D2-B142-84A1-12E294A42DDE}" type="datetimeFigureOut">
              <a:rPr lang="en-US" smtClean="0"/>
              <a:t>9/10/2020</a:t>
            </a:fld>
            <a:endParaRPr lang="en-US"/>
          </a:p>
        </p:txBody>
      </p:sp>
      <p:sp>
        <p:nvSpPr>
          <p:cNvPr id="6" name="Footer Placeholder 5">
            <a:extLst>
              <a:ext uri="{FF2B5EF4-FFF2-40B4-BE49-F238E27FC236}">
                <a16:creationId xmlns:a16="http://schemas.microsoft.com/office/drawing/2014/main" id="{796E0103-F6D8-4042-AFC9-EB82E9AC1D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BB544-067C-DC45-BF50-46AE227E6837}"/>
              </a:ext>
            </a:extLst>
          </p:cNvPr>
          <p:cNvSpPr>
            <a:spLocks noGrp="1"/>
          </p:cNvSpPr>
          <p:nvPr>
            <p:ph type="sldNum" sz="quarter" idx="12"/>
          </p:nvPr>
        </p:nvSpPr>
        <p:spPr/>
        <p:txBody>
          <a:bodyPr/>
          <a:lstStyle/>
          <a:p>
            <a:fld id="{1F07C718-7728-E940-8777-6F87D086220C}" type="slidenum">
              <a:rPr lang="en-US" smtClean="0"/>
              <a:t>‹#›</a:t>
            </a:fld>
            <a:endParaRPr lang="en-US"/>
          </a:p>
        </p:txBody>
      </p:sp>
    </p:spTree>
    <p:extLst>
      <p:ext uri="{BB962C8B-B14F-4D97-AF65-F5344CB8AC3E}">
        <p14:creationId xmlns:p14="http://schemas.microsoft.com/office/powerpoint/2010/main" val="3127270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812D2D-BF79-014A-A0BE-79F5E57CD5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B61C35-BAC7-2B4E-B554-53F845B0AC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75529E-44C2-C54B-BEAC-AD9312BA94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80214-F3D2-B142-84A1-12E294A42DDE}" type="datetimeFigureOut">
              <a:rPr lang="en-US" smtClean="0"/>
              <a:t>9/10/2020</a:t>
            </a:fld>
            <a:endParaRPr lang="en-US"/>
          </a:p>
        </p:txBody>
      </p:sp>
      <p:sp>
        <p:nvSpPr>
          <p:cNvPr id="5" name="Footer Placeholder 4">
            <a:extLst>
              <a:ext uri="{FF2B5EF4-FFF2-40B4-BE49-F238E27FC236}">
                <a16:creationId xmlns:a16="http://schemas.microsoft.com/office/drawing/2014/main" id="{53E9C0AE-10EB-354E-95E3-B3C51E1B39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ADE2CF-199C-1F4D-9273-2387D382DD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7C718-7728-E940-8777-6F87D086220C}" type="slidenum">
              <a:rPr lang="en-US" smtClean="0"/>
              <a:t>‹#›</a:t>
            </a:fld>
            <a:endParaRPr lang="en-US"/>
          </a:p>
        </p:txBody>
      </p:sp>
    </p:spTree>
    <p:extLst>
      <p:ext uri="{BB962C8B-B14F-4D97-AF65-F5344CB8AC3E}">
        <p14:creationId xmlns:p14="http://schemas.microsoft.com/office/powerpoint/2010/main" val="335143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8" Type="http://schemas.openxmlformats.org/officeDocument/2006/relationships/hyperlink" Target="https://en.m.wikipedia.org/wiki/Pakistan" TargetMode="External" /><Relationship Id="rId3" Type="http://schemas.openxmlformats.org/officeDocument/2006/relationships/hyperlink" Target="https://en.m.wikipedia.org/wiki/India" TargetMode="External" /><Relationship Id="rId7" Type="http://schemas.openxmlformats.org/officeDocument/2006/relationships/hyperlink" Target="https://en.m.wikipedia.org/wiki/Myanmar" TargetMode="External" /><Relationship Id="rId2" Type="http://schemas.openxmlformats.org/officeDocument/2006/relationships/hyperlink" Target="https://en.m.wikipedia.org/wiki/Bangladesh" TargetMode="External" /><Relationship Id="rId1" Type="http://schemas.openxmlformats.org/officeDocument/2006/relationships/slideLayout" Target="../slideLayouts/slideLayout2.xml" /><Relationship Id="rId6" Type="http://schemas.openxmlformats.org/officeDocument/2006/relationships/hyperlink" Target="https://en.m.wikipedia.org/wiki/Thailand" TargetMode="External" /><Relationship Id="rId5" Type="http://schemas.openxmlformats.org/officeDocument/2006/relationships/hyperlink" Target="https://en.m.wikipedia.org/wiki/China" TargetMode="External" /><Relationship Id="rId10" Type="http://schemas.openxmlformats.org/officeDocument/2006/relationships/hyperlink" Target="https://en.m.wikipedia.org/wiki/Bhutan" TargetMode="External" /><Relationship Id="rId4" Type="http://schemas.openxmlformats.org/officeDocument/2006/relationships/hyperlink" Target="https://en.m.wikipedia.org/wiki/West_Bengal" TargetMode="External" /><Relationship Id="rId9" Type="http://schemas.openxmlformats.org/officeDocument/2006/relationships/hyperlink" Target="https://en.m.wikipedia.org/wiki/Nepal" TargetMode="Externa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hyperlink" Target="https://en.m.wikipedia.org/w/index.php?title=Jute_products&amp;action=edit&amp;redlink=1" TargetMode="Externa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D9FBD10-CA28-9440-8BFE-2FEFE1F4FE9B}"/>
              </a:ext>
            </a:extLst>
          </p:cNvPr>
          <p:cNvSpPr txBox="1">
            <a:spLocks noGrp="1"/>
          </p:cNvSpPr>
          <p:nvPr>
            <p:ph type="ctrTitle"/>
          </p:nvPr>
        </p:nvSpPr>
        <p:spPr>
          <a:xfrm>
            <a:off x="1524000" y="538101"/>
            <a:ext cx="9144000" cy="2971862"/>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i="1">
                <a:solidFill>
                  <a:srgbClr val="7030A0"/>
                </a:solidFill>
              </a:rPr>
              <a:t>S. MAHESWARI</a:t>
            </a:r>
            <a:br>
              <a:rPr lang="en-GB" b="1" i="1">
                <a:solidFill>
                  <a:srgbClr val="7030A0"/>
                </a:solidFill>
              </a:rPr>
            </a:br>
            <a:r>
              <a:rPr lang="en-GB" sz="4000" b="1" i="1">
                <a:solidFill>
                  <a:srgbClr val="7030A0"/>
                </a:solidFill>
              </a:rPr>
              <a:t>GUEST LECTURER IN GEOGRAPHY</a:t>
            </a:r>
            <a:br>
              <a:rPr lang="en-GB" sz="4000" b="1" i="1">
                <a:solidFill>
                  <a:srgbClr val="7030A0"/>
                </a:solidFill>
              </a:rPr>
            </a:br>
            <a:r>
              <a:rPr lang="en-GB" sz="4000" b="1" i="1">
                <a:solidFill>
                  <a:srgbClr val="00B050"/>
                </a:solidFill>
              </a:rPr>
              <a:t>GOVERNMENT COLLEGE FOR WOMEN(A) KUMBAKONAM</a:t>
            </a:r>
            <a:br>
              <a:rPr lang="en-GB" sz="4000" b="1" i="1">
                <a:solidFill>
                  <a:srgbClr val="00B050"/>
                </a:solidFill>
              </a:rPr>
            </a:br>
            <a:r>
              <a:rPr lang="en-GB" sz="4000" b="1" i="1">
                <a:solidFill>
                  <a:schemeClr val="accent1"/>
                </a:solidFill>
              </a:rPr>
              <a:t>GEOGRAPHY OF INDIA</a:t>
            </a:r>
            <a:endParaRPr lang="en-US" b="1" i="1">
              <a:solidFill>
                <a:srgbClr val="7030A0"/>
              </a:solidFill>
            </a:endParaRPr>
          </a:p>
        </p:txBody>
      </p:sp>
      <p:sp>
        <p:nvSpPr>
          <p:cNvPr id="2" name="Subtitle 2">
            <a:extLst>
              <a:ext uri="{FF2B5EF4-FFF2-40B4-BE49-F238E27FC236}">
                <a16:creationId xmlns:a16="http://schemas.microsoft.com/office/drawing/2014/main" id="{7933E24A-354C-EB44-813A-37352D2A7C1C}"/>
              </a:ext>
            </a:extLst>
          </p:cNvPr>
          <p:cNvSpPr txBox="1">
            <a:spLocks noGrp="1"/>
          </p:cNvSpPr>
          <p:nvPr>
            <p:ph type="subTitle" idx="1"/>
          </p:nvPr>
        </p:nvSpPr>
        <p:spPr>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GB" sz="4000"/>
              <a:t>III B.Sc. GEOGRAPHY</a:t>
            </a:r>
          </a:p>
          <a:p>
            <a:pPr algn="r"/>
            <a:r>
              <a:rPr lang="en-GB" sz="4000" i="1"/>
              <a:t>TITLE : </a:t>
            </a:r>
            <a:r>
              <a:rPr lang="en-GB" sz="4000" i="1" u="sng"/>
              <a:t>JUTE IN INDIA</a:t>
            </a:r>
          </a:p>
          <a:p>
            <a:pPr algn="r"/>
            <a:r>
              <a:rPr lang="en-GB" sz="4000" i="1"/>
              <a:t>10.09.2020</a:t>
            </a:r>
            <a:endParaRPr lang="en-US" sz="4000" i="1"/>
          </a:p>
        </p:txBody>
      </p:sp>
    </p:spTree>
    <p:extLst>
      <p:ext uri="{BB962C8B-B14F-4D97-AF65-F5344CB8AC3E}">
        <p14:creationId xmlns:p14="http://schemas.microsoft.com/office/powerpoint/2010/main" val="2756503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3E7578-98E8-BF44-9E99-C4798EA0C0AC}"/>
              </a:ext>
            </a:extLst>
          </p:cNvPr>
          <p:cNvSpPr>
            <a:spLocks noGrp="1"/>
          </p:cNvSpPr>
          <p:nvPr>
            <p:ph idx="1"/>
          </p:nvPr>
        </p:nvSpPr>
        <p:spPr>
          <a:xfrm>
            <a:off x="838200" y="426768"/>
            <a:ext cx="10515600" cy="6431231"/>
          </a:xfrm>
        </p:spPr>
        <p:txBody>
          <a:bodyPr>
            <a:normAutofit/>
          </a:bodyPr>
          <a:lstStyle/>
          <a:p>
            <a:pPr algn="just" fontAlgn="base"/>
            <a:r>
              <a:rPr lang="en-GB" sz="3200" b="1">
                <a:solidFill>
                  <a:srgbClr val="000000"/>
                </a:solidFill>
                <a:effectLst/>
                <a:latin typeface="Georgia"/>
              </a:rPr>
              <a:t>Trade:</a:t>
            </a:r>
          </a:p>
          <a:p>
            <a:pPr algn="just" fontAlgn="base"/>
            <a:r>
              <a:rPr lang="en-GB" sz="3200" b="0">
                <a:solidFill>
                  <a:srgbClr val="424142"/>
                </a:solidFill>
                <a:effectLst/>
                <a:latin typeface="Georgia"/>
              </a:rPr>
              <a:t>India’s production of jute always falls short of her requirements and it is imported to feed our jute mills. Bangladesh is the chief supplier of jute to India. There are year to year fluctuations in the quantity and value of jute imported by India.</a:t>
            </a:r>
          </a:p>
          <a:p>
            <a:pPr algn="just" fontAlgn="base"/>
            <a:r>
              <a:rPr lang="en-GB" sz="3200" b="0">
                <a:solidFill>
                  <a:srgbClr val="424142"/>
                </a:solidFill>
                <a:effectLst/>
                <a:latin typeface="Georgia"/>
              </a:rPr>
              <a:t>Being a natural fibre, jute is biodegradable and as such “environment friendly”. The principal products can be reused and, as a result, many have a secondary value for other users. Despite such positive features, the world market for jute has remained depressed. The primary cause of such a situation is the development of substitutes like plastic.</a:t>
            </a:r>
          </a:p>
        </p:txBody>
      </p:sp>
    </p:spTree>
    <p:extLst>
      <p:ext uri="{BB962C8B-B14F-4D97-AF65-F5344CB8AC3E}">
        <p14:creationId xmlns:p14="http://schemas.microsoft.com/office/powerpoint/2010/main" val="1712115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1E0E3-8570-0349-836D-37EDD7C6E992}"/>
              </a:ext>
            </a:extLst>
          </p:cNvPr>
          <p:cNvSpPr>
            <a:spLocks noGrp="1"/>
          </p:cNvSpPr>
          <p:nvPr>
            <p:ph type="title"/>
          </p:nvPr>
        </p:nvSpPr>
        <p:spPr>
          <a:xfrm>
            <a:off x="838200" y="365125"/>
            <a:ext cx="10515600" cy="5887976"/>
          </a:xfrm>
        </p:spPr>
        <p:txBody>
          <a:bodyPr>
            <a:normAutofit/>
          </a:bodyPr>
          <a:lstStyle/>
          <a:p>
            <a:pPr algn="ctr"/>
            <a:r>
              <a:rPr lang="en-GB" sz="9600" b="1" i="1">
                <a:solidFill>
                  <a:srgbClr val="7030A0"/>
                </a:solidFill>
                <a:latin typeface="Arial Black" panose="020B0604020202020204" pitchFamily="34" charset="0"/>
                <a:cs typeface="Arial Black" panose="020B0604020202020204" pitchFamily="34" charset="0"/>
              </a:rPr>
              <a:t>THANK YOU</a:t>
            </a:r>
            <a:endParaRPr lang="en-US" sz="9600" b="1" i="1">
              <a:solidFill>
                <a:srgbClr val="7030A0"/>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816978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68E54-777C-8841-9E80-D27612118FA7}"/>
              </a:ext>
            </a:extLst>
          </p:cNvPr>
          <p:cNvSpPr>
            <a:spLocks noGrp="1"/>
          </p:cNvSpPr>
          <p:nvPr>
            <p:ph type="title"/>
          </p:nvPr>
        </p:nvSpPr>
        <p:spPr>
          <a:xfrm>
            <a:off x="838200" y="1"/>
            <a:ext cx="10515600" cy="1113311"/>
          </a:xfrm>
        </p:spPr>
        <p:txBody>
          <a:bodyPr/>
          <a:lstStyle/>
          <a:p>
            <a:pPr algn="ctr"/>
            <a:r>
              <a:rPr lang="en-GB" b="1" i="1">
                <a:solidFill>
                  <a:schemeClr val="accent1">
                    <a:lumMod val="50000"/>
                  </a:schemeClr>
                </a:solidFill>
              </a:rPr>
              <a:t>JUTE IN INDIA</a:t>
            </a:r>
            <a:endParaRPr lang="en-US" b="1" i="1">
              <a:solidFill>
                <a:schemeClr val="accent1">
                  <a:lumMod val="50000"/>
                </a:schemeClr>
              </a:solidFill>
            </a:endParaRPr>
          </a:p>
        </p:txBody>
      </p:sp>
      <p:sp>
        <p:nvSpPr>
          <p:cNvPr id="3" name="Content Placeholder 2">
            <a:extLst>
              <a:ext uri="{FF2B5EF4-FFF2-40B4-BE49-F238E27FC236}">
                <a16:creationId xmlns:a16="http://schemas.microsoft.com/office/drawing/2014/main" id="{D7CF9988-43AF-BF43-8122-324A2007ED46}"/>
              </a:ext>
            </a:extLst>
          </p:cNvPr>
          <p:cNvSpPr>
            <a:spLocks noGrp="1"/>
          </p:cNvSpPr>
          <p:nvPr>
            <p:ph idx="1"/>
          </p:nvPr>
        </p:nvSpPr>
        <p:spPr>
          <a:xfrm>
            <a:off x="838200" y="983426"/>
            <a:ext cx="9923813" cy="5677890"/>
          </a:xfrm>
        </p:spPr>
        <p:txBody>
          <a:bodyPr>
            <a:noAutofit/>
          </a:bodyPr>
          <a:lstStyle/>
          <a:p>
            <a:pPr algn="just"/>
            <a:r>
              <a:rPr lang="en-GB" b="0" i="0">
                <a:solidFill>
                  <a:srgbClr val="7030A0"/>
                </a:solidFill>
                <a:effectLst/>
                <a:latin typeface="Roboto" panose="02000000000000000000" pitchFamily="2" charset="0"/>
              </a:rPr>
              <a:t>Jute is one of the important natural fibers after cotton in terms of cultivation and usage. Cultivation is dependent on the climate, season, and soil. Almost 85% of the world's jute cultivation is concentrated in the Ganges Delta. This fertile geographic region is shared by both Bangladesh and India. </a:t>
            </a:r>
          </a:p>
          <a:p>
            <a:pPr algn="just"/>
            <a:r>
              <a:rPr lang="en-GB" b="0" i="0">
                <a:solidFill>
                  <a:srgbClr val="7030A0"/>
                </a:solidFill>
                <a:effectLst/>
                <a:latin typeface="-apple-system"/>
              </a:rPr>
              <a:t>This fertile geographic region is shared by both </a:t>
            </a:r>
            <a:r>
              <a:rPr lang="en-GB" b="0" i="0" u="none" strike="noStrike">
                <a:solidFill>
                  <a:srgbClr val="7030A0"/>
                </a:solidFill>
                <a:effectLst/>
                <a:latin typeface="-apple-system"/>
                <a:hlinkClick r:id="rId2" tooltip="Bangladesh">
                  <a:extLst>
                    <a:ext uri="{A12FA001-AC4F-418D-AE19-62706E023703}">
                      <ahyp:hlinkClr xmlns:ahyp="http://schemas.microsoft.com/office/drawing/2018/hyperlinkcolor" val="tx"/>
                    </a:ext>
                  </a:extLst>
                </a:hlinkClick>
              </a:rPr>
              <a:t>Bangladesh</a:t>
            </a:r>
            <a:r>
              <a:rPr lang="en-GB" b="0" i="0">
                <a:solidFill>
                  <a:srgbClr val="7030A0"/>
                </a:solidFill>
                <a:effectLst/>
                <a:latin typeface="-apple-system"/>
              </a:rPr>
              <a:t> and </a:t>
            </a:r>
            <a:r>
              <a:rPr lang="en-GB" b="0" i="0" u="none" strike="noStrike">
                <a:solidFill>
                  <a:srgbClr val="7030A0"/>
                </a:solidFill>
                <a:effectLst/>
                <a:latin typeface="-apple-system"/>
                <a:hlinkClick r:id="rId3" tooltip="India">
                  <a:extLst>
                    <a:ext uri="{A12FA001-AC4F-418D-AE19-62706E023703}">
                      <ahyp:hlinkClr xmlns:ahyp="http://schemas.microsoft.com/office/drawing/2018/hyperlinkcolor" val="tx"/>
                    </a:ext>
                  </a:extLst>
                </a:hlinkClick>
              </a:rPr>
              <a:t>India</a:t>
            </a:r>
            <a:r>
              <a:rPr lang="en-GB" b="0" i="0">
                <a:solidFill>
                  <a:srgbClr val="7030A0"/>
                </a:solidFill>
                <a:effectLst/>
                <a:latin typeface="-apple-system"/>
              </a:rPr>
              <a:t> (mainly </a:t>
            </a:r>
            <a:r>
              <a:rPr lang="en-GB" b="0" i="0" u="none" strike="noStrike">
                <a:solidFill>
                  <a:srgbClr val="7030A0"/>
                </a:solidFill>
                <a:effectLst/>
                <a:latin typeface="-apple-system"/>
                <a:hlinkClick r:id="rId4" tooltip="West Bengal">
                  <a:extLst>
                    <a:ext uri="{A12FA001-AC4F-418D-AE19-62706E023703}">
                      <ahyp:hlinkClr xmlns:ahyp="http://schemas.microsoft.com/office/drawing/2018/hyperlinkcolor" val="tx"/>
                    </a:ext>
                  </a:extLst>
                </a:hlinkClick>
              </a:rPr>
              <a:t>West Bengal</a:t>
            </a:r>
            <a:r>
              <a:rPr lang="en-GB" b="0" i="0">
                <a:solidFill>
                  <a:srgbClr val="7030A0"/>
                </a:solidFill>
                <a:effectLst/>
                <a:latin typeface="-apple-system"/>
              </a:rPr>
              <a:t>). </a:t>
            </a:r>
            <a:r>
              <a:rPr lang="en-GB" b="0" i="0" u="none" strike="noStrike">
                <a:solidFill>
                  <a:srgbClr val="7030A0"/>
                </a:solidFill>
                <a:effectLst/>
                <a:latin typeface="-apple-system"/>
                <a:hlinkClick r:id="rId5" tooltip="China">
                  <a:extLst>
                    <a:ext uri="{A12FA001-AC4F-418D-AE19-62706E023703}">
                      <ahyp:hlinkClr xmlns:ahyp="http://schemas.microsoft.com/office/drawing/2018/hyperlinkcolor" val="tx"/>
                    </a:ext>
                  </a:extLst>
                </a:hlinkClick>
              </a:rPr>
              <a:t>China</a:t>
            </a:r>
            <a:r>
              <a:rPr lang="en-GB" b="0" i="0">
                <a:solidFill>
                  <a:srgbClr val="7030A0"/>
                </a:solidFill>
                <a:effectLst/>
                <a:latin typeface="-apple-system"/>
              </a:rPr>
              <a:t> also has a dominating place in jute cultivation. On a smaller scale, </a:t>
            </a:r>
            <a:r>
              <a:rPr lang="en-GB" b="0" i="0" u="none" strike="noStrike">
                <a:solidFill>
                  <a:srgbClr val="7030A0"/>
                </a:solidFill>
                <a:effectLst/>
                <a:latin typeface="-apple-system"/>
                <a:hlinkClick r:id="rId6" tooltip="Thailand">
                  <a:extLst>
                    <a:ext uri="{A12FA001-AC4F-418D-AE19-62706E023703}">
                      <ahyp:hlinkClr xmlns:ahyp="http://schemas.microsoft.com/office/drawing/2018/hyperlinkcolor" val="tx"/>
                    </a:ext>
                  </a:extLst>
                </a:hlinkClick>
              </a:rPr>
              <a:t>Thailand</a:t>
            </a:r>
            <a:r>
              <a:rPr lang="en-GB" b="0" i="0">
                <a:solidFill>
                  <a:srgbClr val="7030A0"/>
                </a:solidFill>
                <a:effectLst/>
                <a:latin typeface="-apple-system"/>
              </a:rPr>
              <a:t>, </a:t>
            </a:r>
            <a:r>
              <a:rPr lang="en-GB" b="0" i="0" u="none" strike="noStrike">
                <a:solidFill>
                  <a:srgbClr val="7030A0"/>
                </a:solidFill>
                <a:effectLst/>
                <a:latin typeface="-apple-system"/>
                <a:hlinkClick r:id="rId7" tooltip="Myanmar">
                  <a:extLst>
                    <a:ext uri="{A12FA001-AC4F-418D-AE19-62706E023703}">
                      <ahyp:hlinkClr xmlns:ahyp="http://schemas.microsoft.com/office/drawing/2018/hyperlinkcolor" val="tx"/>
                    </a:ext>
                  </a:extLst>
                </a:hlinkClick>
              </a:rPr>
              <a:t>Myanmar</a:t>
            </a:r>
            <a:r>
              <a:rPr lang="en-GB" b="0" i="0">
                <a:solidFill>
                  <a:srgbClr val="7030A0"/>
                </a:solidFill>
                <a:effectLst/>
                <a:latin typeface="-apple-system"/>
              </a:rPr>
              <a:t> (Burma), </a:t>
            </a:r>
            <a:r>
              <a:rPr lang="en-GB" b="0" i="0" u="none" strike="noStrike">
                <a:solidFill>
                  <a:srgbClr val="7030A0"/>
                </a:solidFill>
                <a:effectLst/>
                <a:latin typeface="-apple-system"/>
                <a:hlinkClick r:id="rId8" tooltip="Pakistan">
                  <a:extLst>
                    <a:ext uri="{A12FA001-AC4F-418D-AE19-62706E023703}">
                      <ahyp:hlinkClr xmlns:ahyp="http://schemas.microsoft.com/office/drawing/2018/hyperlinkcolor" val="tx"/>
                    </a:ext>
                  </a:extLst>
                </a:hlinkClick>
              </a:rPr>
              <a:t>Pakistan</a:t>
            </a:r>
            <a:r>
              <a:rPr lang="en-GB" b="0" i="0">
                <a:solidFill>
                  <a:srgbClr val="7030A0"/>
                </a:solidFill>
                <a:effectLst/>
                <a:latin typeface="-apple-system"/>
              </a:rPr>
              <a:t>, </a:t>
            </a:r>
            <a:r>
              <a:rPr lang="en-GB" b="0" i="0" u="none" strike="noStrike">
                <a:solidFill>
                  <a:srgbClr val="7030A0"/>
                </a:solidFill>
                <a:effectLst/>
                <a:latin typeface="-apple-system"/>
                <a:hlinkClick r:id="rId9" tooltip="Nepal">
                  <a:extLst>
                    <a:ext uri="{A12FA001-AC4F-418D-AE19-62706E023703}">
                      <ahyp:hlinkClr xmlns:ahyp="http://schemas.microsoft.com/office/drawing/2018/hyperlinkcolor" val="tx"/>
                    </a:ext>
                  </a:extLst>
                </a:hlinkClick>
              </a:rPr>
              <a:t>Nepal</a:t>
            </a:r>
            <a:r>
              <a:rPr lang="en-GB" b="0" i="0">
                <a:solidFill>
                  <a:srgbClr val="7030A0"/>
                </a:solidFill>
                <a:effectLst/>
                <a:latin typeface="-apple-system"/>
              </a:rPr>
              <a:t>, and </a:t>
            </a:r>
            <a:r>
              <a:rPr lang="en-GB" b="0" i="0" u="none" strike="noStrike">
                <a:solidFill>
                  <a:srgbClr val="7030A0"/>
                </a:solidFill>
                <a:effectLst/>
                <a:latin typeface="-apple-system"/>
                <a:hlinkClick r:id="rId10" tooltip="Bhutan">
                  <a:extLst>
                    <a:ext uri="{A12FA001-AC4F-418D-AE19-62706E023703}">
                      <ahyp:hlinkClr xmlns:ahyp="http://schemas.microsoft.com/office/drawing/2018/hyperlinkcolor" val="tx"/>
                    </a:ext>
                  </a:extLst>
                </a:hlinkClick>
              </a:rPr>
              <a:t>Bhutan</a:t>
            </a:r>
            <a:r>
              <a:rPr lang="en-GB" b="0" i="0">
                <a:solidFill>
                  <a:srgbClr val="7030A0"/>
                </a:solidFill>
                <a:effectLst/>
                <a:latin typeface="-apple-system"/>
              </a:rPr>
              <a:t> also cultivate jute.</a:t>
            </a:r>
          </a:p>
          <a:p>
            <a:pPr algn="just"/>
            <a:r>
              <a:rPr lang="en-GB" b="0" i="0">
                <a:solidFill>
                  <a:srgbClr val="7030A0"/>
                </a:solidFill>
                <a:effectLst/>
                <a:latin typeface="Georgia"/>
              </a:rPr>
              <a:t>It is used for manufacturing a large variety of articles such as gunny bags, hessian, ropes, strings, carpets, rugs and clothes, tarpaulins, upholstery and decoration pieces.</a:t>
            </a:r>
            <a:endParaRPr lang="en-US">
              <a:solidFill>
                <a:srgbClr val="7030A0"/>
              </a:solidFill>
            </a:endParaRPr>
          </a:p>
        </p:txBody>
      </p:sp>
    </p:spTree>
    <p:extLst>
      <p:ext uri="{BB962C8B-B14F-4D97-AF65-F5344CB8AC3E}">
        <p14:creationId xmlns:p14="http://schemas.microsoft.com/office/powerpoint/2010/main" val="422887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FB392C-A036-4E44-8581-F61453F27CA6}"/>
              </a:ext>
            </a:extLst>
          </p:cNvPr>
          <p:cNvSpPr>
            <a:spLocks noGrp="1"/>
          </p:cNvSpPr>
          <p:nvPr>
            <p:ph idx="1"/>
          </p:nvPr>
        </p:nvSpPr>
        <p:spPr>
          <a:xfrm>
            <a:off x="838200" y="241218"/>
            <a:ext cx="10515600" cy="5935745"/>
          </a:xfrm>
        </p:spPr>
        <p:txBody>
          <a:bodyPr>
            <a:normAutofit lnSpcReduction="10000"/>
          </a:bodyPr>
          <a:lstStyle/>
          <a:p>
            <a:pPr algn="just" fontAlgn="base"/>
            <a:r>
              <a:rPr lang="en-GB" b="1">
                <a:solidFill>
                  <a:srgbClr val="7030A0"/>
                </a:solidFill>
                <a:effectLst/>
                <a:latin typeface="Georgia"/>
              </a:rPr>
              <a:t>Conditions of Growth:</a:t>
            </a:r>
          </a:p>
          <a:p>
            <a:pPr algn="just" fontAlgn="base"/>
            <a:r>
              <a:rPr lang="en-GB" b="0">
                <a:solidFill>
                  <a:srgbClr val="7030A0"/>
                </a:solidFill>
                <a:effectLst/>
                <a:latin typeface="Georgia"/>
              </a:rPr>
              <a:t>Jute is the crop of hot and humid climate. It requires high temperature varying from 24°C to 35°C and heavy rainfall of 120 to 150 cm with 80 to 90 per cent relative humidity during the period of its growth Small amount of pre-monsoon rainfall varying from 25 cm to 55 cm is very useful because it helps in the proper growth of the plant till the arrival of the proper monsoon. Incessant and untimely rainfalls as well as prolonged droughts are detrimental to this crop. Rainfall between 2.5 to 7.5 cm in a month, during the sowing period, is considered to be sufficient.</a:t>
            </a:r>
          </a:p>
          <a:p>
            <a:pPr algn="just" fontAlgn="base"/>
            <a:r>
              <a:rPr lang="en-GB" b="0" i="0">
                <a:solidFill>
                  <a:srgbClr val="7030A0"/>
                </a:solidFill>
                <a:effectLst/>
                <a:latin typeface="Georgia"/>
              </a:rPr>
              <a:t>Light sandy or clayey loams are considered to be best suited soils for jute. Since jute rapidly exhausts the fertility of soil, it is necessary that the soil is replenished annually by the silt-laden flood water of the rivers. Large supply of cheap labour is also necessary for growing and processing the jute fibre.</a:t>
            </a:r>
            <a:endParaRPr lang="en-GB" b="0">
              <a:solidFill>
                <a:srgbClr val="7030A0"/>
              </a:solidFill>
              <a:effectLst/>
              <a:latin typeface="Georgia"/>
            </a:endParaRPr>
          </a:p>
        </p:txBody>
      </p:sp>
    </p:spTree>
    <p:extLst>
      <p:ext uri="{BB962C8B-B14F-4D97-AF65-F5344CB8AC3E}">
        <p14:creationId xmlns:p14="http://schemas.microsoft.com/office/powerpoint/2010/main" val="434951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D5F894-1F38-3940-991A-F5BE712FC11E}"/>
              </a:ext>
            </a:extLst>
          </p:cNvPr>
          <p:cNvSpPr>
            <a:spLocks noGrp="1"/>
          </p:cNvSpPr>
          <p:nvPr>
            <p:ph idx="1"/>
          </p:nvPr>
        </p:nvSpPr>
        <p:spPr>
          <a:xfrm>
            <a:off x="838200" y="575211"/>
            <a:ext cx="10515600" cy="5601752"/>
          </a:xfrm>
        </p:spPr>
        <p:txBody>
          <a:bodyPr>
            <a:normAutofit lnSpcReduction="10000"/>
          </a:bodyPr>
          <a:lstStyle/>
          <a:p>
            <a:pPr algn="just" fontAlgn="base"/>
            <a:r>
              <a:rPr lang="en-GB" b="1">
                <a:solidFill>
                  <a:srgbClr val="7030A0"/>
                </a:solidFill>
                <a:effectLst/>
                <a:latin typeface="Georgia"/>
              </a:rPr>
              <a:t>Method of Cultivating and Processing of Jute:</a:t>
            </a:r>
          </a:p>
          <a:p>
            <a:pPr algn="just" fontAlgn="base"/>
            <a:r>
              <a:rPr lang="en-GB" b="0">
                <a:solidFill>
                  <a:srgbClr val="7030A0"/>
                </a:solidFill>
                <a:effectLst/>
                <a:latin typeface="Georgia"/>
              </a:rPr>
              <a:t>Jute is generally sown in February on lowlands and in March-May on uplands. The crop takes 8- 10 months to mature but different varieties take different time to mature. The harvesting period generally starts in July and continues till October.</a:t>
            </a:r>
          </a:p>
          <a:p>
            <a:pPr algn="just" fontAlgn="base"/>
            <a:r>
              <a:rPr lang="en-GB" b="0">
                <a:solidFill>
                  <a:srgbClr val="7030A0"/>
                </a:solidFill>
                <a:effectLst/>
                <a:latin typeface="Georgia"/>
              </a:rPr>
              <a:t>The plants are cut to the ground and tied into bundles. Sheafs of jute stocks are then immersed in flood water or ponds or stagnant water for about 2 to 3 weeks for retting. High temperature of water quickens the process of retting. After retting is complete, the bark is peeled from the plant and fibre is removed.</a:t>
            </a:r>
          </a:p>
          <a:p>
            <a:pPr algn="just" fontAlgn="base"/>
            <a:r>
              <a:rPr lang="en-GB" b="0">
                <a:solidFill>
                  <a:srgbClr val="7030A0"/>
                </a:solidFill>
                <a:effectLst/>
                <a:latin typeface="Georgia"/>
              </a:rPr>
              <a:t>After this, stripping, rinsing, washing and cleaning is done and the fibre is dried in the sun and pressed into bales. All this process is to be done by human hand for which/availability of plenty of labour at cheap rates is very essential. Luckily, this labour is readily available because jute is cultivated in areas of high population density.</a:t>
            </a:r>
          </a:p>
          <a:p>
            <a:pPr algn="just" fontAlgn="base"/>
            <a:endParaRPr lang="en-GB" b="0">
              <a:solidFill>
                <a:srgbClr val="7030A0"/>
              </a:solidFill>
              <a:effectLst/>
              <a:latin typeface="Georgia"/>
            </a:endParaRPr>
          </a:p>
        </p:txBody>
      </p:sp>
    </p:spTree>
    <p:extLst>
      <p:ext uri="{BB962C8B-B14F-4D97-AF65-F5344CB8AC3E}">
        <p14:creationId xmlns:p14="http://schemas.microsoft.com/office/powerpoint/2010/main" val="3519827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29D0-23AF-CD4B-82D7-E0E619BE65A9}"/>
              </a:ext>
            </a:extLst>
          </p:cNvPr>
          <p:cNvSpPr>
            <a:spLocks noGrp="1"/>
          </p:cNvSpPr>
          <p:nvPr>
            <p:ph type="title"/>
          </p:nvPr>
        </p:nvSpPr>
        <p:spPr>
          <a:xfrm>
            <a:off x="1763980" y="365125"/>
            <a:ext cx="9589819" cy="1325563"/>
          </a:xfrm>
        </p:spPr>
        <p:txBody>
          <a:bodyPr/>
          <a:lstStyle/>
          <a:p>
            <a:r>
              <a:rPr lang="en-GB" b="1" i="1"/>
              <a:t>Production of Jute</a:t>
            </a:r>
            <a:endParaRPr lang="en-US" b="1" i="1"/>
          </a:p>
        </p:txBody>
      </p:sp>
      <p:sp>
        <p:nvSpPr>
          <p:cNvPr id="3" name="Content Placeholder 2">
            <a:extLst>
              <a:ext uri="{FF2B5EF4-FFF2-40B4-BE49-F238E27FC236}">
                <a16:creationId xmlns:a16="http://schemas.microsoft.com/office/drawing/2014/main" id="{ACE302AA-A7B4-5047-BFA0-ADF23CB57656}"/>
              </a:ext>
            </a:extLst>
          </p:cNvPr>
          <p:cNvSpPr>
            <a:spLocks noGrp="1"/>
          </p:cNvSpPr>
          <p:nvPr>
            <p:ph idx="1"/>
          </p:nvPr>
        </p:nvSpPr>
        <p:spPr>
          <a:xfrm>
            <a:off x="1394855" y="1690688"/>
            <a:ext cx="9033164" cy="4334700"/>
          </a:xfrm>
        </p:spPr>
        <p:txBody>
          <a:bodyPr>
            <a:normAutofit/>
          </a:bodyPr>
          <a:lstStyle/>
          <a:p>
            <a:pPr algn="just"/>
            <a:r>
              <a:rPr lang="en-GB" sz="3200" b="0" i="0">
                <a:solidFill>
                  <a:srgbClr val="7030A0"/>
                </a:solidFill>
                <a:effectLst/>
                <a:latin typeface="-apple-system"/>
              </a:rPr>
              <a:t>India has taken advantage of recent improvements in the cultivation of jute to become the largest producer or cultivator of jute in the world. Using advanced production techniques, India also has dominance over the worldwide </a:t>
            </a:r>
            <a:r>
              <a:rPr lang="en-GB" sz="3200" b="0" i="0" u="none" strike="noStrike">
                <a:solidFill>
                  <a:srgbClr val="7030A0"/>
                </a:solidFill>
                <a:effectLst/>
                <a:latin typeface="-apple-system"/>
                <a:hlinkClick r:id="rId2" tooltip="Jute products (page does not exist)">
                  <a:extLst>
                    <a:ext uri="{A12FA001-AC4F-418D-AE19-62706E023703}">
                      <ahyp:hlinkClr xmlns:ahyp="http://schemas.microsoft.com/office/drawing/2018/hyperlinkcolor" val="tx"/>
                    </a:ext>
                  </a:extLst>
                </a:hlinkClick>
              </a:rPr>
              <a:t>jute products</a:t>
            </a:r>
            <a:r>
              <a:rPr lang="en-GB" sz="3200" b="0" i="0">
                <a:solidFill>
                  <a:srgbClr val="7030A0"/>
                </a:solidFill>
                <a:effectLst/>
                <a:latin typeface="-apple-system"/>
              </a:rPr>
              <a:t> market. Due to national law to use jute as packaging materials, India is the largest consumer of jute in the world.</a:t>
            </a:r>
            <a:endParaRPr lang="en-US" sz="3200">
              <a:solidFill>
                <a:srgbClr val="7030A0"/>
              </a:solidFill>
            </a:endParaRPr>
          </a:p>
        </p:txBody>
      </p:sp>
    </p:spTree>
    <p:extLst>
      <p:ext uri="{BB962C8B-B14F-4D97-AF65-F5344CB8AC3E}">
        <p14:creationId xmlns:p14="http://schemas.microsoft.com/office/powerpoint/2010/main" val="1846368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id="{D32F7A08-D18A-5846-9B43-B3AF1EF2695E}"/>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32056" y="1825625"/>
            <a:ext cx="3797392" cy="4351338"/>
          </a:xfrm>
        </p:spPr>
      </p:pic>
      <p:pic>
        <p:nvPicPr>
          <p:cNvPr id="7" name="Picture 7">
            <a:extLst>
              <a:ext uri="{FF2B5EF4-FFF2-40B4-BE49-F238E27FC236}">
                <a16:creationId xmlns:a16="http://schemas.microsoft.com/office/drawing/2014/main" id="{7BF95863-4EB6-6C4F-85C4-F1CEDEE35FF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01542" y="1825625"/>
            <a:ext cx="4952258" cy="4351338"/>
          </a:xfrm>
        </p:spPr>
      </p:pic>
      <p:sp>
        <p:nvSpPr>
          <p:cNvPr id="3" name="Title 1">
            <a:extLst>
              <a:ext uri="{FF2B5EF4-FFF2-40B4-BE49-F238E27FC236}">
                <a16:creationId xmlns:a16="http://schemas.microsoft.com/office/drawing/2014/main" id="{CED787A9-3D15-DC48-AF6F-975714D52966}"/>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i="1"/>
              <a:t>Production of Jute in India</a:t>
            </a:r>
            <a:endParaRPr lang="en-US" b="1" i="1"/>
          </a:p>
        </p:txBody>
      </p:sp>
    </p:spTree>
    <p:extLst>
      <p:ext uri="{BB962C8B-B14F-4D97-AF65-F5344CB8AC3E}">
        <p14:creationId xmlns:p14="http://schemas.microsoft.com/office/powerpoint/2010/main" val="1169564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897FED-1E25-CF47-8223-4734B6279C91}"/>
              </a:ext>
            </a:extLst>
          </p:cNvPr>
          <p:cNvSpPr>
            <a:spLocks noGrp="1"/>
          </p:cNvSpPr>
          <p:nvPr>
            <p:ph idx="1"/>
          </p:nvPr>
        </p:nvSpPr>
        <p:spPr>
          <a:xfrm>
            <a:off x="838200" y="538101"/>
            <a:ext cx="10515600" cy="5638862"/>
          </a:xfrm>
        </p:spPr>
        <p:txBody>
          <a:bodyPr>
            <a:normAutofit fontScale="92500" lnSpcReduction="20000"/>
          </a:bodyPr>
          <a:lstStyle/>
          <a:p>
            <a:pPr algn="just" fontAlgn="base"/>
            <a:r>
              <a:rPr lang="en-GB" b="1">
                <a:solidFill>
                  <a:srgbClr val="7030A0"/>
                </a:solidFill>
                <a:effectLst/>
                <a:latin typeface="Georgia"/>
              </a:rPr>
              <a:t>Distribution:</a:t>
            </a:r>
          </a:p>
          <a:p>
            <a:pPr algn="just" fontAlgn="base"/>
            <a:r>
              <a:rPr lang="en-GB" b="1">
                <a:solidFill>
                  <a:srgbClr val="7030A0"/>
                </a:solidFill>
                <a:effectLst/>
                <a:latin typeface="Georgia"/>
              </a:rPr>
              <a:t>1. West Bengal:</a:t>
            </a:r>
          </a:p>
          <a:p>
            <a:pPr algn="just" fontAlgn="base"/>
            <a:r>
              <a:rPr lang="en-GB" b="0">
                <a:solidFill>
                  <a:srgbClr val="7030A0"/>
                </a:solidFill>
                <a:effectLst/>
                <a:latin typeface="Georgia"/>
              </a:rPr>
              <a:t>West Bengal is the undisputed king of jute production in India accounting for over four-fifths of the production and nearly three-fourths of the area under jute. Here hot and humid climate and alluvial, loamy soil coupled with cheap abundant labour provide the par excellence conditions for the growth of jute.</a:t>
            </a:r>
          </a:p>
          <a:p>
            <a:pPr algn="just" fontAlgn="base"/>
            <a:r>
              <a:rPr lang="en-GB" b="0">
                <a:solidFill>
                  <a:srgbClr val="7030A0"/>
                </a:solidFill>
                <a:effectLst/>
                <a:latin typeface="Georgia"/>
              </a:rPr>
              <a:t>Almost all parts of the state are producing some jute but its cultivation decreases in the north sub-Himalayan region, towards the south in the Ganga delta where land is too low for jute and towards the west where the rocky ground of the Deccan plateau is more marked than the Ganga alluvium.</a:t>
            </a:r>
          </a:p>
          <a:p>
            <a:pPr algn="just" fontAlgn="base"/>
            <a:r>
              <a:rPr lang="en-GB" b="0">
                <a:solidFill>
                  <a:srgbClr val="7030A0"/>
                </a:solidFill>
                <a:effectLst/>
                <a:latin typeface="Georgia"/>
              </a:rPr>
              <a:t>However, major part of the production comes from Nadia, Murshidabad, 24 Parganas, Coochbehar, Jalpaiguri, Hugli, West Dinajpur, Bardhaman, Maldah and Medinipur districts. The entire jute production is consumed in the jute mills located in the Hugli basin. In 2002-03, West Bengal produced 85.06 lakh bales of jute.</a:t>
            </a:r>
          </a:p>
        </p:txBody>
      </p:sp>
    </p:spTree>
    <p:extLst>
      <p:ext uri="{BB962C8B-B14F-4D97-AF65-F5344CB8AC3E}">
        <p14:creationId xmlns:p14="http://schemas.microsoft.com/office/powerpoint/2010/main" val="94269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BE9BD6-8AC7-5342-81C4-407EEAEF5655}"/>
              </a:ext>
            </a:extLst>
          </p:cNvPr>
          <p:cNvSpPr>
            <a:spLocks noGrp="1"/>
          </p:cNvSpPr>
          <p:nvPr>
            <p:ph idx="1"/>
          </p:nvPr>
        </p:nvSpPr>
        <p:spPr>
          <a:xfrm>
            <a:off x="838200" y="575211"/>
            <a:ext cx="10515600" cy="5601752"/>
          </a:xfrm>
        </p:spPr>
        <p:txBody>
          <a:bodyPr/>
          <a:lstStyle/>
          <a:p>
            <a:pPr algn="just" fontAlgn="base"/>
            <a:r>
              <a:rPr lang="en-GB" b="1">
                <a:solidFill>
                  <a:srgbClr val="000000"/>
                </a:solidFill>
                <a:effectLst/>
                <a:latin typeface="Georgia"/>
              </a:rPr>
              <a:t>2. Bihar:</a:t>
            </a:r>
          </a:p>
          <a:p>
            <a:pPr algn="just" fontAlgn="base"/>
            <a:r>
              <a:rPr lang="en-GB" b="0">
                <a:solidFill>
                  <a:srgbClr val="424142"/>
                </a:solidFill>
                <a:effectLst/>
                <a:latin typeface="Georgia"/>
              </a:rPr>
              <a:t>Bihar is the second largest producer but lagging far behind West Bengal in the production of jute accounting only for about 9.72 per cent of the production and over 17 per cent of the area of the country under jute. Purnea is the largest producing district accounting for 60 per cent of Bihar s production. Katihar, Saharsa and Darbhanga are the other producing districts.</a:t>
            </a:r>
          </a:p>
          <a:p>
            <a:pPr algn="just" fontAlgn="base"/>
            <a:r>
              <a:rPr lang="en-GB" b="1">
                <a:solidFill>
                  <a:srgbClr val="000000"/>
                </a:solidFill>
                <a:effectLst/>
                <a:latin typeface="Georgia"/>
              </a:rPr>
              <a:t>3. Assam:</a:t>
            </a:r>
          </a:p>
          <a:p>
            <a:pPr algn="just" fontAlgn="base"/>
            <a:r>
              <a:rPr lang="en-GB" b="0">
                <a:solidFill>
                  <a:srgbClr val="424142"/>
                </a:solidFill>
                <a:effectLst/>
                <a:latin typeface="Georgia"/>
              </a:rPr>
              <a:t>With about 6.68 per cent of the production and 7.88 per cent of the area of the country, Assam is the third largest jute producing state of India. The main concentration is in the Brahmaputra and Surma valleys. Goalpara, Kamrup, Nowgong, Darrang and Sibsagar are the main producing districts.</a:t>
            </a:r>
          </a:p>
        </p:txBody>
      </p:sp>
    </p:spTree>
    <p:extLst>
      <p:ext uri="{BB962C8B-B14F-4D97-AF65-F5344CB8AC3E}">
        <p14:creationId xmlns:p14="http://schemas.microsoft.com/office/powerpoint/2010/main" val="2622490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25C282-F5F9-D343-9309-A1964D400F7F}"/>
              </a:ext>
            </a:extLst>
          </p:cNvPr>
          <p:cNvSpPr>
            <a:spLocks noGrp="1"/>
          </p:cNvSpPr>
          <p:nvPr>
            <p:ph idx="1"/>
          </p:nvPr>
        </p:nvSpPr>
        <p:spPr>
          <a:xfrm>
            <a:off x="1654629" y="896216"/>
            <a:ext cx="8105404" cy="5065568"/>
          </a:xfrm>
        </p:spPr>
        <p:txBody>
          <a:bodyPr/>
          <a:lstStyle/>
          <a:p>
            <a:pPr algn="just" fontAlgn="base"/>
            <a:r>
              <a:rPr lang="en-GB" b="1">
                <a:solidFill>
                  <a:srgbClr val="000000"/>
                </a:solidFill>
                <a:effectLst/>
                <a:latin typeface="Georgia"/>
              </a:rPr>
              <a:t>Others:</a:t>
            </a:r>
          </a:p>
          <a:p>
            <a:pPr algn="just" fontAlgn="base"/>
            <a:r>
              <a:rPr lang="en-GB" b="0">
                <a:solidFill>
                  <a:srgbClr val="424142"/>
                </a:solidFill>
                <a:effectLst/>
                <a:latin typeface="Georgia"/>
              </a:rPr>
              <a:t>Among the other producers, is Orissa, where Cuttack, Puri and Bolangir are the main producers. In Uttar Pradesh, areas along the Himalayan foothills including Kheri, Bahraich and Sitapur districts are the main producers. Some jute is also produced in Maharashtra, Kerala, Madhya Pradesh, Tripura, Meghalaya and Andhra Pradesh.</a:t>
            </a:r>
          </a:p>
        </p:txBody>
      </p:sp>
    </p:spTree>
    <p:extLst>
      <p:ext uri="{BB962C8B-B14F-4D97-AF65-F5344CB8AC3E}">
        <p14:creationId xmlns:p14="http://schemas.microsoft.com/office/powerpoint/2010/main" val="2272032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 MAHESWARI GUEST LECTURER IN GEOGRAPHY GOVERNMENT COLLEGE FOR WOMEN(A) KUMBAKONAM GEOGRAPHY OF INDIA</vt:lpstr>
      <vt:lpstr>JUTE IN INDIA</vt:lpstr>
      <vt:lpstr>PowerPoint Presentation</vt:lpstr>
      <vt:lpstr>PowerPoint Presentation</vt:lpstr>
      <vt:lpstr>Production of Jute</vt:lpstr>
      <vt:lpstr>Production of Jute in India</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4</cp:revision>
  <dcterms:created xsi:type="dcterms:W3CDTF">2020-08-27T15:34:24Z</dcterms:created>
  <dcterms:modified xsi:type="dcterms:W3CDTF">2020-09-10T05:16:23Z</dcterms:modified>
</cp:coreProperties>
</file>