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 id="259" r:id="rId9"/>
    <p:sldId id="260" r:id="rId10"/>
    <p:sldId id="261"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CE539-3491-FA41-AD1A-8ED144530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C21700-164F-3A43-9F78-11E988F774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315AD7-2C74-2843-B1FE-42FAE98D68BE}"/>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A580C5FD-6680-7949-8086-C0D6057C7F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2283F-2744-8741-BC23-B9C3CB534D35}"/>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3302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55E86-E5F6-0246-ADFE-4C7AC5522A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DCE287-767D-A64D-837F-5FC711D144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4D2E6-C6C7-924C-8810-5F7D6625D929}"/>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2D78447D-C87C-814D-AE6B-D8019D3AD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8839D-8B7E-8B4B-BAD9-ECE7FBB074B7}"/>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3140090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B80CF9-2A44-D749-ADC7-CE17F726C7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52AF8-CF8A-BB49-AB1E-7C172D2183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F2D8F6-1C1C-0841-A462-225C094DDBB9}"/>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D47A2F30-E3E4-D241-8029-8E8DD32F8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CF4F8-551D-334C-91FB-F9FE31966A8D}"/>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149934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5161F-A26A-7E47-9D41-CD4B16C35D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A6B60E-8F17-0F48-B063-19AD0F7095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B72D2-AAFC-5042-BFB9-1DC423BC5099}"/>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52309011-1ADC-574A-BB40-09D7347BD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AE6CB7-91A0-4F4C-BDAF-963E73EBC6D2}"/>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2271148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4556D-7E01-5644-8E64-9EB4D15232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E91702-DE4A-EB4F-BA87-35C981F036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6AA034-D8E6-4F4F-B79E-40F05B66EA84}"/>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89D5DD61-18B5-5548-9C95-64180ECE9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596F62-39BE-CE45-BC2F-1C85E8D23608}"/>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150806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54440-A023-5044-AF15-F8C131B30F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8CA289-D248-BD49-B307-AF4C5CBB2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ADA8C-01F2-994F-AB86-F4F44F450A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FFD7EC-7F65-114C-9F01-FA0DB9D21558}"/>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6" name="Footer Placeholder 5">
            <a:extLst>
              <a:ext uri="{FF2B5EF4-FFF2-40B4-BE49-F238E27FC236}">
                <a16:creationId xmlns:a16="http://schemas.microsoft.com/office/drawing/2014/main" id="{B74AFD83-B9B7-414B-9482-7226B78FFA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855E74-F597-CB4C-B8AE-55F19DFCC7F1}"/>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111012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6B27A-4DBF-6C4F-8FC6-6601A25F03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2AFB02-1CC4-9845-8584-3850DBA5F4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F22CAE-D090-444B-B844-4B76F85AA4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EA69C-A1DE-A342-B3BB-4E1EDAB40E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35A224-7223-A040-867B-3819F08189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AB4E14-0D28-BB43-AC2A-0D8362EF206B}"/>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8" name="Footer Placeholder 7">
            <a:extLst>
              <a:ext uri="{FF2B5EF4-FFF2-40B4-BE49-F238E27FC236}">
                <a16:creationId xmlns:a16="http://schemas.microsoft.com/office/drawing/2014/main" id="{E98E14C8-48F7-564A-B9C4-CFE3934081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FCE944-A4E8-A64D-AD9D-B9466A7C6565}"/>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373637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07C7-EF7E-2E4E-A63C-B048D6132A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7D2F48-067A-2C4F-B19A-6E5D23A242C4}"/>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4" name="Footer Placeholder 3">
            <a:extLst>
              <a:ext uri="{FF2B5EF4-FFF2-40B4-BE49-F238E27FC236}">
                <a16:creationId xmlns:a16="http://schemas.microsoft.com/office/drawing/2014/main" id="{92E7FCB7-8AC6-B044-B672-D3A76E509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9A9AC3-7FEB-864F-A32C-AD713BACF66F}"/>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158447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4A72B1-3896-044F-A9E5-D6D48F2A9A25}"/>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3" name="Footer Placeholder 2">
            <a:extLst>
              <a:ext uri="{FF2B5EF4-FFF2-40B4-BE49-F238E27FC236}">
                <a16:creationId xmlns:a16="http://schemas.microsoft.com/office/drawing/2014/main" id="{4FCE6425-A300-5442-AAD4-7DB32345D7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2188F8-BB0B-3B42-9900-AB36DAA67EC2}"/>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2249096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60FA-73DE-AD4B-8C1F-54F76D34F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5D45C2-6606-FA43-AB35-D4A9F01A42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460058-CBFD-704C-8F81-9FBC6F495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919E4B-1A78-DC49-AF85-CCCC78AEB4D5}"/>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6" name="Footer Placeholder 5">
            <a:extLst>
              <a:ext uri="{FF2B5EF4-FFF2-40B4-BE49-F238E27FC236}">
                <a16:creationId xmlns:a16="http://schemas.microsoft.com/office/drawing/2014/main" id="{C940A2AF-E4E5-654C-AFF5-C17924858F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EE539-E9AE-2A4B-A85D-E107092DC95F}"/>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422327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C1DA-CAF6-6940-B91D-82717089B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6DA64D-D6DB-0B40-8606-BF08495C94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19D60E-A7A5-AF4E-AD5A-6509578CF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006388-74D3-644E-9084-5014041B3039}"/>
              </a:ext>
            </a:extLst>
          </p:cNvPr>
          <p:cNvSpPr>
            <a:spLocks noGrp="1"/>
          </p:cNvSpPr>
          <p:nvPr>
            <p:ph type="dt" sz="half" idx="10"/>
          </p:nvPr>
        </p:nvSpPr>
        <p:spPr/>
        <p:txBody>
          <a:bodyPr/>
          <a:lstStyle/>
          <a:p>
            <a:fld id="{A204BB3A-D6BE-6C43-BDFD-AF5B60A4F779}" type="datetimeFigureOut">
              <a:rPr lang="en-US" smtClean="0"/>
              <a:t>9/30/2020</a:t>
            </a:fld>
            <a:endParaRPr lang="en-US"/>
          </a:p>
        </p:txBody>
      </p:sp>
      <p:sp>
        <p:nvSpPr>
          <p:cNvPr id="6" name="Footer Placeholder 5">
            <a:extLst>
              <a:ext uri="{FF2B5EF4-FFF2-40B4-BE49-F238E27FC236}">
                <a16:creationId xmlns:a16="http://schemas.microsoft.com/office/drawing/2014/main" id="{03471A3D-F87E-A64D-B857-ABCED2566F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A569F-51CB-C44C-984F-7CB5226ABB5D}"/>
              </a:ext>
            </a:extLst>
          </p:cNvPr>
          <p:cNvSpPr>
            <a:spLocks noGrp="1"/>
          </p:cNvSpPr>
          <p:nvPr>
            <p:ph type="sldNum" sz="quarter" idx="12"/>
          </p:nvPr>
        </p:nvSpPr>
        <p:spPr/>
        <p:txBody>
          <a:bodyPr/>
          <a:lstStyle/>
          <a:p>
            <a:fld id="{3A41FD4B-F514-5247-A075-41846D44002F}" type="slidenum">
              <a:rPr lang="en-US" smtClean="0"/>
              <a:t>‹#›</a:t>
            </a:fld>
            <a:endParaRPr lang="en-US"/>
          </a:p>
        </p:txBody>
      </p:sp>
    </p:spTree>
    <p:extLst>
      <p:ext uri="{BB962C8B-B14F-4D97-AF65-F5344CB8AC3E}">
        <p14:creationId xmlns:p14="http://schemas.microsoft.com/office/powerpoint/2010/main" val="407147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322131-E249-D540-B644-11F7F72B6E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C3F763-D759-E945-A092-5BE09F20E2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66C6D-9A2C-C443-9946-2D051F6677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4BB3A-D6BE-6C43-BDFD-AF5B60A4F779}" type="datetimeFigureOut">
              <a:rPr lang="en-US" smtClean="0"/>
              <a:t>9/30/2020</a:t>
            </a:fld>
            <a:endParaRPr lang="en-US"/>
          </a:p>
        </p:txBody>
      </p:sp>
      <p:sp>
        <p:nvSpPr>
          <p:cNvPr id="5" name="Footer Placeholder 4">
            <a:extLst>
              <a:ext uri="{FF2B5EF4-FFF2-40B4-BE49-F238E27FC236}">
                <a16:creationId xmlns:a16="http://schemas.microsoft.com/office/drawing/2014/main" id="{9357036A-B2D3-204D-AC01-91AC99C672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DA810F-D67B-2F42-8267-BCC9680331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1FD4B-F514-5247-A075-41846D44002F}" type="slidenum">
              <a:rPr lang="en-US" smtClean="0"/>
              <a:t>‹#›</a:t>
            </a:fld>
            <a:endParaRPr lang="en-US"/>
          </a:p>
        </p:txBody>
      </p:sp>
    </p:spTree>
    <p:extLst>
      <p:ext uri="{BB962C8B-B14F-4D97-AF65-F5344CB8AC3E}">
        <p14:creationId xmlns:p14="http://schemas.microsoft.com/office/powerpoint/2010/main" val="163445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9EDF93-7A02-D746-90B5-83CF6477836C}"/>
              </a:ext>
            </a:extLst>
          </p:cNvPr>
          <p:cNvSpPr txBox="1">
            <a:spLocks noGrp="1"/>
          </p:cNvSpPr>
          <p:nvPr>
            <p:ph type="ctrTitle"/>
          </p:nvPr>
        </p:nvSpPr>
        <p:spPr>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i="1">
                <a:solidFill>
                  <a:schemeClr val="accent1">
                    <a:lumMod val="75000"/>
                  </a:schemeClr>
                </a:solidFill>
              </a:rPr>
              <a:t>S. Maheswari</a:t>
            </a:r>
            <a:br>
              <a:rPr lang="en-GB" b="1" i="1">
                <a:solidFill>
                  <a:schemeClr val="accent1">
                    <a:lumMod val="75000"/>
                  </a:schemeClr>
                </a:solidFill>
              </a:rPr>
            </a:br>
            <a:r>
              <a:rPr lang="en-GB" sz="4000" b="1" i="1">
                <a:solidFill>
                  <a:schemeClr val="accent1">
                    <a:lumMod val="75000"/>
                  </a:schemeClr>
                </a:solidFill>
              </a:rPr>
              <a:t>Guest lecturer in Geography</a:t>
            </a:r>
            <a:br>
              <a:rPr lang="en-GB" sz="4000" b="1" i="1">
                <a:solidFill>
                  <a:schemeClr val="accent1">
                    <a:lumMod val="75000"/>
                  </a:schemeClr>
                </a:solidFill>
              </a:rPr>
            </a:br>
            <a:r>
              <a:rPr lang="en-GB" sz="4000" b="1" i="1">
                <a:solidFill>
                  <a:schemeClr val="accent6"/>
                </a:solidFill>
              </a:rPr>
              <a:t>Geography of India</a:t>
            </a:r>
            <a:br>
              <a:rPr lang="en-GB" sz="4000" b="1" i="1">
                <a:solidFill>
                  <a:schemeClr val="accent6"/>
                </a:solidFill>
              </a:rPr>
            </a:br>
            <a:r>
              <a:rPr lang="en-GB" sz="4000" b="1" i="1">
                <a:solidFill>
                  <a:schemeClr val="accent6"/>
                </a:solidFill>
              </a:rPr>
              <a:t>30.09.2020</a:t>
            </a:r>
            <a:endParaRPr lang="en-US" b="1" i="1">
              <a:solidFill>
                <a:schemeClr val="accent1">
                  <a:lumMod val="75000"/>
                </a:schemeClr>
              </a:solidFill>
            </a:endParaRPr>
          </a:p>
        </p:txBody>
      </p:sp>
      <p:sp>
        <p:nvSpPr>
          <p:cNvPr id="2" name="Subtitle 2">
            <a:extLst>
              <a:ext uri="{FF2B5EF4-FFF2-40B4-BE49-F238E27FC236}">
                <a16:creationId xmlns:a16="http://schemas.microsoft.com/office/drawing/2014/main" id="{9CC9B748-58FE-C949-9FFA-0818B52931E2}"/>
              </a:ext>
            </a:extLst>
          </p:cNvPr>
          <p:cNvSpPr txBox="1">
            <a:spLocks noGrp="1"/>
          </p:cNvSpPr>
          <p:nvPr>
            <p:ph type="subTitle" idx="1"/>
          </p:nvPr>
        </p:nvSpPr>
        <p:spPr>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4000" b="1" i="1"/>
              <a:t>III B.Sc. Geography</a:t>
            </a:r>
          </a:p>
          <a:p>
            <a:pPr algn="r"/>
            <a:r>
              <a:rPr lang="en-GB" sz="3200" b="1" i="1"/>
              <a:t>Topic : Tea in India </a:t>
            </a:r>
          </a:p>
          <a:p>
            <a:pPr algn="r"/>
            <a:endParaRPr lang="en-US" sz="3200" b="1" i="1"/>
          </a:p>
        </p:txBody>
      </p:sp>
    </p:spTree>
    <p:extLst>
      <p:ext uri="{BB962C8B-B14F-4D97-AF65-F5344CB8AC3E}">
        <p14:creationId xmlns:p14="http://schemas.microsoft.com/office/powerpoint/2010/main" val="2566149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6481AA-1BD2-8849-B20E-5384192AC839}"/>
              </a:ext>
            </a:extLst>
          </p:cNvPr>
          <p:cNvSpPr>
            <a:spLocks noGrp="1"/>
          </p:cNvSpPr>
          <p:nvPr>
            <p:ph idx="1"/>
          </p:nvPr>
        </p:nvSpPr>
        <p:spPr>
          <a:xfrm>
            <a:off x="2560616" y="909205"/>
            <a:ext cx="6865423" cy="5267758"/>
          </a:xfrm>
        </p:spPr>
        <p:txBody>
          <a:bodyPr>
            <a:normAutofit/>
          </a:bodyPr>
          <a:lstStyle/>
          <a:p>
            <a:r>
              <a:rPr lang="en-GB" sz="3200" b="1" i="0">
                <a:solidFill>
                  <a:srgbClr val="294A70"/>
                </a:solidFill>
                <a:effectLst/>
                <a:latin typeface="Merriweather Sans"/>
              </a:rPr>
              <a:t>North India</a:t>
            </a:r>
          </a:p>
          <a:p>
            <a:r>
              <a:rPr lang="en-GB" sz="3200" b="0" i="0">
                <a:solidFill>
                  <a:srgbClr val="666666"/>
                </a:solidFill>
                <a:effectLst/>
                <a:latin typeface="Open Sans"/>
              </a:rPr>
              <a:t>Himachal Pradesh (Kangra and Nandi districts)</a:t>
            </a:r>
          </a:p>
          <a:p>
            <a:r>
              <a:rPr lang="en-GB" sz="3200" b="0" i="0">
                <a:solidFill>
                  <a:srgbClr val="666666"/>
                </a:solidFill>
                <a:effectLst/>
                <a:latin typeface="Open Sans"/>
              </a:rPr>
              <a:t>Uttarakhand (Dehra Dun district)</a:t>
            </a:r>
          </a:p>
          <a:p>
            <a:r>
              <a:rPr lang="en-GB" sz="3200" b="0" i="0">
                <a:solidFill>
                  <a:srgbClr val="666666"/>
                </a:solidFill>
                <a:effectLst/>
                <a:latin typeface="Open Sans"/>
              </a:rPr>
              <a:t>Jharkhand (Ranchi district)</a:t>
            </a:r>
          </a:p>
          <a:p>
            <a:r>
              <a:rPr lang="en-GB" sz="3200" b="0" i="0">
                <a:solidFill>
                  <a:srgbClr val="666666"/>
                </a:solidFill>
                <a:effectLst/>
                <a:latin typeface="Open Sans"/>
              </a:rPr>
              <a:t>Arunachal Pradesh</a:t>
            </a:r>
          </a:p>
          <a:p>
            <a:r>
              <a:rPr lang="en-GB" sz="3200" b="0" i="0">
                <a:solidFill>
                  <a:srgbClr val="666666"/>
                </a:solidFill>
                <a:effectLst/>
                <a:latin typeface="Open Sans"/>
              </a:rPr>
              <a:t>Tripura</a:t>
            </a:r>
          </a:p>
          <a:p>
            <a:r>
              <a:rPr lang="en-GB" sz="3200" b="0" i="0">
                <a:solidFill>
                  <a:srgbClr val="666666"/>
                </a:solidFill>
                <a:effectLst/>
                <a:latin typeface="Open Sans"/>
              </a:rPr>
              <a:t>Manipur</a:t>
            </a:r>
          </a:p>
          <a:p>
            <a:r>
              <a:rPr lang="en-GB" sz="3200" b="0" i="0">
                <a:solidFill>
                  <a:srgbClr val="666666"/>
                </a:solidFill>
                <a:effectLst/>
                <a:latin typeface="Open Sans"/>
              </a:rPr>
              <a:t>Meghalaya</a:t>
            </a:r>
          </a:p>
        </p:txBody>
      </p:sp>
    </p:spTree>
    <p:extLst>
      <p:ext uri="{BB962C8B-B14F-4D97-AF65-F5344CB8AC3E}">
        <p14:creationId xmlns:p14="http://schemas.microsoft.com/office/powerpoint/2010/main" val="929572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B6B0BF-2833-2B4E-A445-EFEBDDA5B688}"/>
              </a:ext>
            </a:extLst>
          </p:cNvPr>
          <p:cNvSpPr>
            <a:spLocks noGrp="1"/>
          </p:cNvSpPr>
          <p:nvPr>
            <p:ph idx="1"/>
          </p:nvPr>
        </p:nvSpPr>
        <p:spPr>
          <a:xfrm>
            <a:off x="838200" y="797873"/>
            <a:ext cx="10515600" cy="5379090"/>
          </a:xfrm>
        </p:spPr>
        <p:txBody>
          <a:bodyPr>
            <a:normAutofit/>
          </a:bodyPr>
          <a:lstStyle/>
          <a:p>
            <a:pPr algn="just"/>
            <a:r>
              <a:rPr lang="en-GB" b="1" i="0">
                <a:solidFill>
                  <a:srgbClr val="294A70"/>
                </a:solidFill>
                <a:effectLst/>
                <a:latin typeface="Merriweather Sans"/>
              </a:rPr>
              <a:t>South India</a:t>
            </a:r>
          </a:p>
          <a:p>
            <a:pPr algn="just"/>
            <a:r>
              <a:rPr lang="en-GB" b="0" i="0">
                <a:solidFill>
                  <a:srgbClr val="666666"/>
                </a:solidFill>
                <a:effectLst/>
                <a:latin typeface="Open Sans"/>
              </a:rPr>
              <a:t>Tamil Nadu is the third largest producer of Tea in India. Tea is grown on the hilly slopes of the Nilgiris and Palais in the states of </a:t>
            </a:r>
            <a:r>
              <a:rPr lang="en-GB" b="1" i="0">
                <a:solidFill>
                  <a:srgbClr val="666666"/>
                </a:solidFill>
                <a:effectLst/>
                <a:latin typeface="Open Sans"/>
              </a:rPr>
              <a:t>Tamil Nadu, Karnataka, and Kerala</a:t>
            </a:r>
            <a:r>
              <a:rPr lang="en-GB" b="0" i="0">
                <a:solidFill>
                  <a:srgbClr val="666666"/>
                </a:solidFill>
                <a:effectLst/>
                <a:latin typeface="Open Sans"/>
              </a:rPr>
              <a:t>.</a:t>
            </a:r>
            <a:br>
              <a:rPr lang="en-GB" b="0" i="0">
                <a:solidFill>
                  <a:srgbClr val="666666"/>
                </a:solidFill>
                <a:effectLst/>
                <a:latin typeface="Open Sans"/>
              </a:rPr>
            </a:br>
            <a:r>
              <a:rPr lang="en-GB" b="1" i="0">
                <a:solidFill>
                  <a:srgbClr val="666666"/>
                </a:solidFill>
                <a:effectLst/>
                <a:latin typeface="Open Sans"/>
              </a:rPr>
              <a:t>The main districts producing tea in Tamil Nadu:</a:t>
            </a:r>
            <a:r>
              <a:rPr lang="en-GB" b="0" i="0">
                <a:solidFill>
                  <a:srgbClr val="666666"/>
                </a:solidFill>
                <a:effectLst/>
                <a:latin typeface="Open Sans"/>
              </a:rPr>
              <a:t> Kanyakumari, Tirunelveli, Madurai, Coimbatore, Nilgiris</a:t>
            </a:r>
            <a:br>
              <a:rPr lang="en-GB" b="0" i="0">
                <a:solidFill>
                  <a:srgbClr val="666666"/>
                </a:solidFill>
                <a:effectLst/>
                <a:latin typeface="Open Sans"/>
              </a:rPr>
            </a:br>
            <a:r>
              <a:rPr lang="en-GB" b="1" i="0">
                <a:solidFill>
                  <a:srgbClr val="666666"/>
                </a:solidFill>
                <a:effectLst/>
                <a:latin typeface="Open Sans"/>
              </a:rPr>
              <a:t>The main districts producing tea in Kerala:</a:t>
            </a:r>
            <a:r>
              <a:rPr lang="en-GB" b="0" i="0">
                <a:solidFill>
                  <a:srgbClr val="666666"/>
                </a:solidFill>
                <a:effectLst/>
                <a:latin typeface="Open Sans"/>
              </a:rPr>
              <a:t> Cannanore, Palghat, Kozhikode, Malappuram, Trichur, Trivandrum, Quilon, Kottayam, Ernakulam, Idukki, Wayanad. Kerala’s beautiful Hill Station – Munnar, is the home of India’s largest tea plantations. There are around 50+ tea estates in and around Munnar. Most of them belong to TATA Group.</a:t>
            </a:r>
            <a:br>
              <a:rPr lang="en-GB" b="0" i="0">
                <a:solidFill>
                  <a:srgbClr val="666666"/>
                </a:solidFill>
                <a:effectLst/>
                <a:latin typeface="Open Sans"/>
              </a:rPr>
            </a:br>
            <a:r>
              <a:rPr lang="en-GB" b="1" i="0">
                <a:solidFill>
                  <a:srgbClr val="666666"/>
                </a:solidFill>
                <a:effectLst/>
                <a:latin typeface="Open Sans"/>
              </a:rPr>
              <a:t>The main districts producing tea in Karnataka:</a:t>
            </a:r>
            <a:r>
              <a:rPr lang="en-GB" b="0" i="0">
                <a:solidFill>
                  <a:srgbClr val="666666"/>
                </a:solidFill>
                <a:effectLst/>
                <a:latin typeface="Open Sans"/>
              </a:rPr>
              <a:t> Chikmagalur, Coorg,</a:t>
            </a:r>
          </a:p>
        </p:txBody>
      </p:sp>
    </p:spTree>
    <p:extLst>
      <p:ext uri="{BB962C8B-B14F-4D97-AF65-F5344CB8AC3E}">
        <p14:creationId xmlns:p14="http://schemas.microsoft.com/office/powerpoint/2010/main" val="283406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AB6E0-6144-0948-8334-B5CE889C37D5}"/>
              </a:ext>
            </a:extLst>
          </p:cNvPr>
          <p:cNvSpPr>
            <a:spLocks noGrp="1"/>
          </p:cNvSpPr>
          <p:nvPr>
            <p:ph type="title"/>
          </p:nvPr>
        </p:nvSpPr>
        <p:spPr/>
        <p:txBody>
          <a:bodyPr/>
          <a:lstStyle/>
          <a:p>
            <a:pPr algn="ctr"/>
            <a:r>
              <a:rPr lang="en-GB" b="1" i="1">
                <a:solidFill>
                  <a:srgbClr val="FF0000"/>
                </a:solidFill>
              </a:rPr>
              <a:t>TEA IN INDIA</a:t>
            </a:r>
            <a:endParaRPr lang="en-US" b="1" i="1">
              <a:solidFill>
                <a:srgbClr val="FF0000"/>
              </a:solidFill>
            </a:endParaRPr>
          </a:p>
        </p:txBody>
      </p:sp>
      <p:sp>
        <p:nvSpPr>
          <p:cNvPr id="3" name="Content Placeholder 2">
            <a:extLst>
              <a:ext uri="{FF2B5EF4-FFF2-40B4-BE49-F238E27FC236}">
                <a16:creationId xmlns:a16="http://schemas.microsoft.com/office/drawing/2014/main" id="{7126D598-7A31-8245-B2CB-0455916A9521}"/>
              </a:ext>
            </a:extLst>
          </p:cNvPr>
          <p:cNvSpPr>
            <a:spLocks noGrp="1"/>
          </p:cNvSpPr>
          <p:nvPr>
            <p:ph idx="1"/>
          </p:nvPr>
        </p:nvSpPr>
        <p:spPr>
          <a:xfrm>
            <a:off x="1744188" y="1335974"/>
            <a:ext cx="8925049" cy="4840989"/>
          </a:xfrm>
        </p:spPr>
        <p:txBody>
          <a:bodyPr>
            <a:normAutofit/>
          </a:bodyPr>
          <a:lstStyle/>
          <a:p>
            <a:pPr algn="just"/>
            <a:r>
              <a:rPr lang="en-GB" sz="3200" b="0" i="0">
                <a:solidFill>
                  <a:srgbClr val="666666"/>
                </a:solidFill>
                <a:effectLst/>
                <a:latin typeface="Open Sans"/>
              </a:rPr>
              <a:t>Tea plantation in India was started in 1823 when wild leaf plants were discovered by the British in the forest of Assam. Commercial production of tea was started by British East India Company. Maniram Dewan (1806-1858) was the first Indian tea planter and is credited with establishing the first commercial plantations of the Assamese variety of tea. Tea production, certification, exportation, and all other facets of the tea trade in India is controlled by the Tea Board of India.</a:t>
            </a:r>
            <a:endParaRPr lang="en-US" sz="3200"/>
          </a:p>
        </p:txBody>
      </p:sp>
    </p:spTree>
    <p:extLst>
      <p:ext uri="{BB962C8B-B14F-4D97-AF65-F5344CB8AC3E}">
        <p14:creationId xmlns:p14="http://schemas.microsoft.com/office/powerpoint/2010/main" val="3788472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6DFD15-BAC5-3E49-BB94-557EE48F92DD}"/>
              </a:ext>
            </a:extLst>
          </p:cNvPr>
          <p:cNvSpPr>
            <a:spLocks noGrp="1"/>
          </p:cNvSpPr>
          <p:nvPr>
            <p:ph idx="1"/>
          </p:nvPr>
        </p:nvSpPr>
        <p:spPr>
          <a:xfrm>
            <a:off x="1911185" y="927760"/>
            <a:ext cx="8368394" cy="5249203"/>
          </a:xfrm>
        </p:spPr>
        <p:txBody>
          <a:bodyPr>
            <a:normAutofit/>
          </a:bodyPr>
          <a:lstStyle/>
          <a:p>
            <a:pPr algn="just"/>
            <a:r>
              <a:rPr lang="en-GB" sz="3200" b="0" i="0">
                <a:solidFill>
                  <a:srgbClr val="666666"/>
                </a:solidFill>
                <a:effectLst/>
                <a:latin typeface="Open Sans"/>
              </a:rPr>
              <a:t>India is ranked second among the largest tea producing countries in the world, next only to China. More than 70% of tea is consumed in India itself.</a:t>
            </a:r>
            <a:br>
              <a:rPr lang="en-GB" sz="3200"/>
            </a:br>
            <a:r>
              <a:rPr lang="en-GB" sz="3200" b="1" i="0">
                <a:solidFill>
                  <a:srgbClr val="666666"/>
                </a:solidFill>
                <a:effectLst/>
                <a:latin typeface="Open Sans"/>
              </a:rPr>
              <a:t>The major tea-producing states in India are:</a:t>
            </a:r>
            <a:r>
              <a:rPr lang="en-GB" sz="3200" b="0" i="0">
                <a:solidFill>
                  <a:srgbClr val="666666"/>
                </a:solidFill>
                <a:effectLst/>
                <a:latin typeface="Open Sans"/>
              </a:rPr>
              <a:t> Assam, West Bengal, Tamil Nadu, Kerala, Tripura, Arunachal Pradesh, Himachal Pradesh, Karnataka, Sikkim, Nagaland, Uttarakhand, Manipur, Mizoram, Meghalaya, Bihar, Orissa.</a:t>
            </a:r>
            <a:endParaRPr lang="en-US" sz="3200"/>
          </a:p>
        </p:txBody>
      </p:sp>
    </p:spTree>
    <p:extLst>
      <p:ext uri="{BB962C8B-B14F-4D97-AF65-F5344CB8AC3E}">
        <p14:creationId xmlns:p14="http://schemas.microsoft.com/office/powerpoint/2010/main" val="293505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673B6D-1B44-B345-949A-5B9D7B82C285}"/>
              </a:ext>
            </a:extLst>
          </p:cNvPr>
          <p:cNvSpPr>
            <a:spLocks noGrp="1"/>
          </p:cNvSpPr>
          <p:nvPr>
            <p:ph idx="1"/>
          </p:nvPr>
        </p:nvSpPr>
        <p:spPr>
          <a:xfrm>
            <a:off x="838200" y="519545"/>
            <a:ext cx="10515600" cy="5657418"/>
          </a:xfrm>
        </p:spPr>
        <p:txBody>
          <a:bodyPr>
            <a:normAutofit/>
          </a:bodyPr>
          <a:lstStyle/>
          <a:p>
            <a:pPr algn="just" fontAlgn="base"/>
            <a:r>
              <a:rPr lang="en-GB" b="1">
                <a:solidFill>
                  <a:srgbClr val="000000"/>
                </a:solidFill>
                <a:effectLst/>
                <a:latin typeface="Georgia" panose="02040502050405020303" pitchFamily="18" charset="0"/>
              </a:rPr>
              <a:t>Conditions of Growth:</a:t>
            </a:r>
          </a:p>
          <a:p>
            <a:pPr algn="just" fontAlgn="base"/>
            <a:r>
              <a:rPr lang="en-GB" b="0">
                <a:solidFill>
                  <a:srgbClr val="424142"/>
                </a:solidFill>
                <a:effectLst/>
                <a:latin typeface="Georgia" panose="02040502050405020303" pitchFamily="18" charset="0"/>
              </a:rPr>
              <a:t>Tea bush is a tropical and sub-tropical plant and thrives well in hot and humid climate. There is a very close relation between climate, the yield and the quality of tea. The ideal temperature for its growth is 20°-30°C and temperatures above 35°C and below 10°C are harmful for the bush.</a:t>
            </a:r>
          </a:p>
          <a:p>
            <a:pPr algn="just" fontAlgn="base"/>
            <a:r>
              <a:rPr lang="en-GB" b="0" i="0">
                <a:solidFill>
                  <a:srgbClr val="424142"/>
                </a:solidFill>
                <a:effectLst/>
                <a:latin typeface="Georgia" panose="02040502050405020303" pitchFamily="18" charset="0"/>
              </a:rPr>
              <a:t>It requires 150-300 cm annual rainfall which should be well distributed throughout the year. While prolonged dry spell is harmful for tea, high humidity, heavy dew and morning fog favour rapid development of young leaves. Alternate waves of warm and cool winds are very helpful for tea leaves. Tea is a shade-loving plant and develops more vigorously when planted along with shady trees.</a:t>
            </a:r>
            <a:endParaRPr lang="en-GB" b="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167630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EC614-D1A2-2545-8BB6-0F3D0A78FBFA}"/>
              </a:ext>
            </a:extLst>
          </p:cNvPr>
          <p:cNvSpPr>
            <a:spLocks noGrp="1"/>
          </p:cNvSpPr>
          <p:nvPr>
            <p:ph idx="1"/>
          </p:nvPr>
        </p:nvSpPr>
        <p:spPr>
          <a:xfrm>
            <a:off x="838200" y="630877"/>
            <a:ext cx="10515600" cy="5546086"/>
          </a:xfrm>
        </p:spPr>
        <p:txBody>
          <a:bodyPr anchor="b">
            <a:normAutofit/>
          </a:bodyPr>
          <a:lstStyle/>
          <a:p>
            <a:pPr algn="just" fontAlgn="base"/>
            <a:r>
              <a:rPr lang="en-GB" b="0">
                <a:solidFill>
                  <a:srgbClr val="424142"/>
                </a:solidFill>
                <a:effectLst/>
                <a:latin typeface="Georgia" panose="02040502050405020303" pitchFamily="18" charset="0"/>
              </a:rPr>
              <a:t>Tea bush grows well in well drained, deep, friable loams. However, virgin forest soils rich in humus and iron content are considered to be the best soils for tea plantations. Relatively large proportion of phosphorus and potash in the soil gives special flavour to tea as is the case in Darjeeling.</a:t>
            </a:r>
          </a:p>
          <a:p>
            <a:pPr algn="just" fontAlgn="base"/>
            <a:r>
              <a:rPr lang="en-GB" b="0">
                <a:solidFill>
                  <a:srgbClr val="424142"/>
                </a:solidFill>
                <a:effectLst/>
                <a:latin typeface="Georgia" panose="02040502050405020303" pitchFamily="18" charset="0"/>
              </a:rPr>
              <a:t>In order to increase the yield, proper dose of nitrogenous fertilizers such as ammonium sulphate should be given to soil.</a:t>
            </a:r>
          </a:p>
          <a:p>
            <a:pPr algn="just" fontAlgn="base"/>
            <a:r>
              <a:rPr lang="en-GB" b="0">
                <a:solidFill>
                  <a:srgbClr val="424142"/>
                </a:solidFill>
                <a:effectLst/>
                <a:latin typeface="Georgia" panose="02040502050405020303" pitchFamily="18" charset="0"/>
              </a:rPr>
              <a:t>Although tea requires heavy rainfall for its growth, stagnant water is injurious to its roots. It is, therefore, grown on hill slopes where water drains away easily and water-logging does not take place. However, it grows equally well in the valley if the drainage is good. Most of the tea plantations in India are found at elevations varying from 600 to 1,800 metres above sea level.</a:t>
            </a:r>
          </a:p>
        </p:txBody>
      </p:sp>
    </p:spTree>
    <p:extLst>
      <p:ext uri="{BB962C8B-B14F-4D97-AF65-F5344CB8AC3E}">
        <p14:creationId xmlns:p14="http://schemas.microsoft.com/office/powerpoint/2010/main" val="3322230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8915B-3B6C-0A42-B959-04F32761626E}"/>
              </a:ext>
            </a:extLst>
          </p:cNvPr>
          <p:cNvSpPr>
            <a:spLocks noGrp="1"/>
          </p:cNvSpPr>
          <p:nvPr>
            <p:ph idx="1"/>
          </p:nvPr>
        </p:nvSpPr>
        <p:spPr>
          <a:xfrm>
            <a:off x="838200" y="333994"/>
            <a:ext cx="10515600" cy="5842969"/>
          </a:xfrm>
        </p:spPr>
        <p:txBody>
          <a:bodyPr>
            <a:normAutofit/>
          </a:bodyPr>
          <a:lstStyle/>
          <a:p>
            <a:pPr algn="just" fontAlgn="base"/>
            <a:r>
              <a:rPr lang="en-GB" b="0">
                <a:solidFill>
                  <a:srgbClr val="424142"/>
                </a:solidFill>
                <a:effectLst/>
                <a:latin typeface="Georgia" panose="02040502050405020303" pitchFamily="18" charset="0"/>
              </a:rPr>
              <a:t>Tea is a labour intensive crop and requires abundant supply of cheap and skilled labour, especially at the time of plucking the tea leaves. This is a tedious process which requires skilled manipulation of fingers for plucking two leaves and a bud at a time.</a:t>
            </a:r>
          </a:p>
          <a:p>
            <a:pPr algn="just" fontAlgn="base"/>
            <a:r>
              <a:rPr lang="en-GB" b="0">
                <a:solidFill>
                  <a:srgbClr val="424142"/>
                </a:solidFill>
                <a:effectLst/>
                <a:latin typeface="Georgia" panose="02040502050405020303" pitchFamily="18" charset="0"/>
              </a:rPr>
              <a:t>For this purpose, women labourers are employed in large numbers. Currently, tea industry provides employment to one million workers. Through its forward and backward linkages another 10 million people derive their livelihood from tea. It is one of the largest employers of women among organised industries of India. Women constitute over 50 per cent of the total workforce.</a:t>
            </a:r>
          </a:p>
        </p:txBody>
      </p:sp>
    </p:spTree>
    <p:extLst>
      <p:ext uri="{BB962C8B-B14F-4D97-AF65-F5344CB8AC3E}">
        <p14:creationId xmlns:p14="http://schemas.microsoft.com/office/powerpoint/2010/main" val="55580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15070B61-620D-4446-A654-B8F7B809EA8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853539"/>
            <a:ext cx="5181600" cy="5092885"/>
          </a:xfrm>
        </p:spPr>
      </p:pic>
      <p:pic>
        <p:nvPicPr>
          <p:cNvPr id="7" name="Picture 7">
            <a:extLst>
              <a:ext uri="{FF2B5EF4-FFF2-40B4-BE49-F238E27FC236}">
                <a16:creationId xmlns:a16="http://schemas.microsoft.com/office/drawing/2014/main" id="{58AFC9A4-EA6C-C14A-B887-68D7ACCD172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15043" y="853539"/>
            <a:ext cx="4062408" cy="5323424"/>
          </a:xfrm>
        </p:spPr>
      </p:pic>
    </p:spTree>
    <p:extLst>
      <p:ext uri="{BB962C8B-B14F-4D97-AF65-F5344CB8AC3E}">
        <p14:creationId xmlns:p14="http://schemas.microsoft.com/office/powerpoint/2010/main" val="365197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010AC-4AD6-9543-A555-FA5BE63F2477}"/>
              </a:ext>
            </a:extLst>
          </p:cNvPr>
          <p:cNvSpPr>
            <a:spLocks noGrp="1"/>
          </p:cNvSpPr>
          <p:nvPr>
            <p:ph type="title"/>
          </p:nvPr>
        </p:nvSpPr>
        <p:spPr/>
        <p:txBody>
          <a:bodyPr/>
          <a:lstStyle/>
          <a:p>
            <a:pPr algn="ctr"/>
            <a:r>
              <a:rPr lang="en-GB" b="1" i="1">
                <a:solidFill>
                  <a:srgbClr val="FF0000"/>
                </a:solidFill>
              </a:rPr>
              <a:t>TEA PRODUCING STATES IN INDIA</a:t>
            </a:r>
            <a:endParaRPr lang="en-US" b="1" i="1">
              <a:solidFill>
                <a:srgbClr val="FF0000"/>
              </a:solidFill>
            </a:endParaRPr>
          </a:p>
        </p:txBody>
      </p:sp>
      <p:sp>
        <p:nvSpPr>
          <p:cNvPr id="3" name="Content Placeholder 2">
            <a:extLst>
              <a:ext uri="{FF2B5EF4-FFF2-40B4-BE49-F238E27FC236}">
                <a16:creationId xmlns:a16="http://schemas.microsoft.com/office/drawing/2014/main" id="{056F6A17-A142-B448-9270-6A8145F13E4F}"/>
              </a:ext>
            </a:extLst>
          </p:cNvPr>
          <p:cNvSpPr>
            <a:spLocks noGrp="1"/>
          </p:cNvSpPr>
          <p:nvPr>
            <p:ph idx="1"/>
          </p:nvPr>
        </p:nvSpPr>
        <p:spPr>
          <a:xfrm>
            <a:off x="838200" y="1428750"/>
            <a:ext cx="10515600" cy="5064125"/>
          </a:xfrm>
        </p:spPr>
        <p:txBody>
          <a:bodyPr>
            <a:normAutofit lnSpcReduction="10000"/>
          </a:bodyPr>
          <a:lstStyle/>
          <a:p>
            <a:pPr algn="just"/>
            <a:r>
              <a:rPr lang="en-GB" b="1" i="0">
                <a:solidFill>
                  <a:srgbClr val="294A70"/>
                </a:solidFill>
                <a:effectLst/>
                <a:latin typeface="Merriweather Sans"/>
              </a:rPr>
              <a:t>Assam</a:t>
            </a:r>
          </a:p>
          <a:p>
            <a:pPr algn="just"/>
            <a:r>
              <a:rPr lang="en-GB" b="0" i="0">
                <a:solidFill>
                  <a:srgbClr val="666666"/>
                </a:solidFill>
                <a:effectLst/>
                <a:latin typeface="Open Sans"/>
              </a:rPr>
              <a:t>Assam is the world’s largest producer of tea. Assam produces almost half of total tea produced in India. The tea-producing region lies on either side of the Brahmaputra River. The daytime temperature rises to about 36 °C, creating greenhouse-like conditions of extreme humidity and heat. This tropical climate contributes to Assam’s unique malty taste, a feature for which this tea is well known. Assam Tea is a black tea named after the region of its production.</a:t>
            </a:r>
            <a:br>
              <a:rPr lang="en-GB" b="0" i="0">
                <a:solidFill>
                  <a:srgbClr val="666666"/>
                </a:solidFill>
                <a:effectLst/>
                <a:latin typeface="Open Sans"/>
              </a:rPr>
            </a:br>
            <a:r>
              <a:rPr lang="en-GB" b="0" i="0">
                <a:solidFill>
                  <a:srgbClr val="666666"/>
                </a:solidFill>
                <a:effectLst/>
                <a:latin typeface="Open Sans"/>
              </a:rPr>
              <a:t>Historically, Assam has been the second commercial tea production region after southern China. Southern China and Assam are the only two regions in the world with native tea plants.</a:t>
            </a:r>
            <a:br>
              <a:rPr lang="en-GB" b="0" i="0">
                <a:solidFill>
                  <a:srgbClr val="666666"/>
                </a:solidFill>
                <a:effectLst/>
                <a:latin typeface="Open Sans"/>
              </a:rPr>
            </a:br>
            <a:r>
              <a:rPr lang="en-GB" b="0" i="0">
                <a:solidFill>
                  <a:srgbClr val="666666"/>
                </a:solidFill>
                <a:effectLst/>
                <a:latin typeface="Open Sans"/>
              </a:rPr>
              <a:t>The main districts producing tea are Lakhimpur, Kamrup, Sivasagar, Goalpara, Cachar, Derrang and Nagaon.</a:t>
            </a:r>
          </a:p>
        </p:txBody>
      </p:sp>
    </p:spTree>
    <p:extLst>
      <p:ext uri="{BB962C8B-B14F-4D97-AF65-F5344CB8AC3E}">
        <p14:creationId xmlns:p14="http://schemas.microsoft.com/office/powerpoint/2010/main" val="2272369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03FD64-B3A2-4443-8713-19CB8C9E1986}"/>
              </a:ext>
            </a:extLst>
          </p:cNvPr>
          <p:cNvSpPr>
            <a:spLocks noGrp="1"/>
          </p:cNvSpPr>
          <p:nvPr>
            <p:ph idx="1"/>
          </p:nvPr>
        </p:nvSpPr>
        <p:spPr>
          <a:xfrm>
            <a:off x="838200" y="779318"/>
            <a:ext cx="10515600" cy="5397645"/>
          </a:xfrm>
        </p:spPr>
        <p:txBody>
          <a:bodyPr>
            <a:normAutofit/>
          </a:bodyPr>
          <a:lstStyle/>
          <a:p>
            <a:pPr algn="just"/>
            <a:r>
              <a:rPr lang="en-GB" sz="3200" b="1" i="0">
                <a:solidFill>
                  <a:srgbClr val="294A70"/>
                </a:solidFill>
                <a:effectLst/>
                <a:latin typeface="Merriweather Sans"/>
              </a:rPr>
              <a:t>West Bengal</a:t>
            </a:r>
          </a:p>
          <a:p>
            <a:pPr algn="just"/>
            <a:r>
              <a:rPr lang="en-GB" sz="3200" b="0" i="0">
                <a:solidFill>
                  <a:srgbClr val="666666"/>
                </a:solidFill>
                <a:effectLst/>
                <a:latin typeface="Open Sans"/>
              </a:rPr>
              <a:t>West Bengal state ranks next to Assam in the list of tea producing states in India. It accounts for more than 25 percent of the tea produced in India.</a:t>
            </a:r>
            <a:br>
              <a:rPr lang="en-GB" sz="3200" b="0" i="0">
                <a:solidFill>
                  <a:srgbClr val="666666"/>
                </a:solidFill>
                <a:effectLst/>
                <a:latin typeface="Open Sans"/>
              </a:rPr>
            </a:br>
            <a:r>
              <a:rPr lang="en-GB" sz="3200" b="0" i="0">
                <a:solidFill>
                  <a:srgbClr val="666666"/>
                </a:solidFill>
                <a:effectLst/>
                <a:latin typeface="Open Sans"/>
              </a:rPr>
              <a:t>The main districts producing tea are Darjeeling, Jalpaiguri and Coochbehar.</a:t>
            </a:r>
            <a:br>
              <a:rPr lang="en-GB" sz="3200" b="0" i="0">
                <a:solidFill>
                  <a:srgbClr val="666666"/>
                </a:solidFill>
                <a:effectLst/>
                <a:latin typeface="Open Sans"/>
              </a:rPr>
            </a:br>
            <a:r>
              <a:rPr lang="en-GB" sz="3200" b="0" i="0">
                <a:solidFill>
                  <a:srgbClr val="666666"/>
                </a:solidFill>
                <a:effectLst/>
                <a:latin typeface="Open Sans"/>
              </a:rPr>
              <a:t>The Darjeeling tea is famous for its flavour and it is grown on the mountain slopes of the Himalayas at elevations ranging from 300 to 1800 meters.</a:t>
            </a:r>
          </a:p>
        </p:txBody>
      </p:sp>
    </p:spTree>
    <p:extLst>
      <p:ext uri="{BB962C8B-B14F-4D97-AF65-F5344CB8AC3E}">
        <p14:creationId xmlns:p14="http://schemas.microsoft.com/office/powerpoint/2010/main" val="2712785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 Maheswari Guest lecturer in Geography Geography of India 30.09.2020</vt:lpstr>
      <vt:lpstr>TEA IN INDIA</vt:lpstr>
      <vt:lpstr>PowerPoint Presentation</vt:lpstr>
      <vt:lpstr>PowerPoint Presentation</vt:lpstr>
      <vt:lpstr>PowerPoint Presentation</vt:lpstr>
      <vt:lpstr>PowerPoint Presentation</vt:lpstr>
      <vt:lpstr>PowerPoint Presentation</vt:lpstr>
      <vt:lpstr>TEA PRODUCING STATES IN INDIA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4</cp:revision>
  <dcterms:created xsi:type="dcterms:W3CDTF">2020-09-07T16:09:34Z</dcterms:created>
  <dcterms:modified xsi:type="dcterms:W3CDTF">2020-09-30T05:21:00Z</dcterms:modified>
</cp:coreProperties>
</file>