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7" r:id="rId4"/>
    <p:sldId id="268" r:id="rId5"/>
    <p:sldId id="269" r:id="rId6"/>
    <p:sldId id="270" r:id="rId7"/>
    <p:sldId id="259" r:id="rId8"/>
    <p:sldId id="271" r:id="rId9"/>
    <p:sldId id="266" r:id="rId10"/>
    <p:sldId id="260" r:id="rId11"/>
    <p:sldId id="261" r:id="rId12"/>
    <p:sldId id="262" r:id="rId13"/>
    <p:sldId id="263"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12590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87407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38952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8298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3881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1429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670344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78829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78805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58822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32376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5132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720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0460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349011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7961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41720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A3418-7FCF-EB4D-A882-9BFA827E7E28}"/>
              </a:ext>
            </a:extLst>
          </p:cNvPr>
          <p:cNvSpPr>
            <a:spLocks noGrp="1"/>
          </p:cNvSpPr>
          <p:nvPr>
            <p:ph type="title"/>
          </p:nvPr>
        </p:nvSpPr>
        <p:spPr/>
        <p:txBody>
          <a:bodyPr/>
          <a:lstStyle/>
          <a:p>
            <a:pPr algn="ctr"/>
            <a:r>
              <a:rPr lang="en-GB" b="1" i="1" u="sng">
                <a:solidFill>
                  <a:srgbClr val="00B050"/>
                </a:solidFill>
              </a:rPr>
              <a:t>COTTON TEXTILE IN INDIA </a:t>
            </a:r>
            <a:endParaRPr lang="en-US" b="1" i="1" u="sng">
              <a:solidFill>
                <a:srgbClr val="00B050"/>
              </a:solidFill>
            </a:endParaRPr>
          </a:p>
        </p:txBody>
      </p:sp>
      <p:sp>
        <p:nvSpPr>
          <p:cNvPr id="3" name="Content Placeholder 2">
            <a:extLst>
              <a:ext uri="{FF2B5EF4-FFF2-40B4-BE49-F238E27FC236}">
                <a16:creationId xmlns:a16="http://schemas.microsoft.com/office/drawing/2014/main" id="{532D4636-6C32-504E-B7A4-223A92C67E4C}"/>
              </a:ext>
            </a:extLst>
          </p:cNvPr>
          <p:cNvSpPr>
            <a:spLocks noGrp="1"/>
          </p:cNvSpPr>
          <p:nvPr>
            <p:ph idx="1"/>
          </p:nvPr>
        </p:nvSpPr>
        <p:spPr>
          <a:xfrm>
            <a:off x="838200" y="1465860"/>
            <a:ext cx="10515600" cy="4711103"/>
          </a:xfrm>
        </p:spPr>
        <p:txBody>
          <a:bodyPr>
            <a:normAutofit/>
          </a:bodyPr>
          <a:lstStyle/>
          <a:p>
            <a:pPr algn="just"/>
            <a:r>
              <a:rPr lang="en-GB" sz="3200" b="0" i="0">
                <a:solidFill>
                  <a:srgbClr val="000000"/>
                </a:solidFill>
                <a:effectLst/>
                <a:latin typeface="PT Serif"/>
              </a:rPr>
              <a:t>Cotton was the most important commodity traded in Ancient India to the Modern India. The origin of cotton textile industry dates back to 1818 AD when the first  cotton textile mill was started  at Fort Gloster near Calcutta but the first modern  cotton textile mill was established in Bombay in 1854 by the local Parsi entrepreneur with the name of </a:t>
            </a:r>
            <a:r>
              <a:rPr lang="en-GB" sz="3200" b="1" i="0">
                <a:solidFill>
                  <a:srgbClr val="000000"/>
                </a:solidFill>
                <a:effectLst/>
                <a:latin typeface="PT Serif"/>
              </a:rPr>
              <a:t>Bombay Spinning &amp; Weaving Company</a:t>
            </a:r>
            <a:r>
              <a:rPr lang="en-GB" sz="3200" b="0" i="0">
                <a:solidFill>
                  <a:srgbClr val="000000"/>
                </a:solidFill>
                <a:effectLst/>
                <a:latin typeface="PT Serif"/>
              </a:rPr>
              <a:t>.</a:t>
            </a:r>
            <a:endParaRPr lang="en-US" sz="3200"/>
          </a:p>
        </p:txBody>
      </p:sp>
    </p:spTree>
    <p:extLst>
      <p:ext uri="{BB962C8B-B14F-4D97-AF65-F5344CB8AC3E}">
        <p14:creationId xmlns:p14="http://schemas.microsoft.com/office/powerpoint/2010/main" val="3246002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0E2D50-ACFD-8349-8974-82360F7DFEE3}"/>
              </a:ext>
            </a:extLst>
          </p:cNvPr>
          <p:cNvSpPr>
            <a:spLocks noGrp="1"/>
          </p:cNvSpPr>
          <p:nvPr>
            <p:ph idx="1"/>
          </p:nvPr>
        </p:nvSpPr>
        <p:spPr>
          <a:xfrm>
            <a:off x="463880" y="185552"/>
            <a:ext cx="10889920" cy="5991411"/>
          </a:xfrm>
        </p:spPr>
        <p:txBody>
          <a:bodyPr>
            <a:noAutofit/>
          </a:bodyPr>
          <a:lstStyle/>
          <a:p>
            <a:pPr algn="just"/>
            <a:r>
              <a:rPr lang="en-GB" sz="2800" b="1" i="0">
                <a:solidFill>
                  <a:srgbClr val="000000"/>
                </a:solidFill>
                <a:effectLst/>
                <a:latin typeface="PT Serif"/>
              </a:rPr>
              <a:t>Tamil Nadu</a:t>
            </a:r>
            <a:endParaRPr lang="en-GB" sz="2800" b="0" i="0">
              <a:solidFill>
                <a:srgbClr val="000000"/>
              </a:solidFill>
              <a:effectLst/>
              <a:latin typeface="PT Serif"/>
            </a:endParaRPr>
          </a:p>
          <a:p>
            <a:pPr algn="just"/>
            <a:r>
              <a:rPr lang="en-GB" sz="2800" b="1" i="0">
                <a:solidFill>
                  <a:srgbClr val="000000"/>
                </a:solidFill>
                <a:effectLst/>
                <a:latin typeface="PT Serif"/>
              </a:rPr>
              <a:t>Chennai, Tirunelveli, Madurai, Tuticorin, Salem, Virudhnagar and Polachi</a:t>
            </a:r>
            <a:r>
              <a:rPr lang="en-GB" sz="2800" b="0" i="0">
                <a:solidFill>
                  <a:srgbClr val="000000"/>
                </a:solidFill>
                <a:effectLst/>
                <a:latin typeface="PT Serif"/>
              </a:rPr>
              <a:t> are the major cotton textile centres. </a:t>
            </a:r>
            <a:r>
              <a:rPr lang="en-GB" sz="2800" b="1" i="0">
                <a:solidFill>
                  <a:srgbClr val="000000"/>
                </a:solidFill>
                <a:effectLst/>
                <a:latin typeface="PT Serif"/>
              </a:rPr>
              <a:t>Coimbatore </a:t>
            </a:r>
            <a:r>
              <a:rPr lang="en-GB" sz="2800" b="0" i="0">
                <a:solidFill>
                  <a:srgbClr val="000000"/>
                </a:solidFill>
                <a:effectLst/>
                <a:latin typeface="PT Serif"/>
              </a:rPr>
              <a:t>is called ‘</a:t>
            </a:r>
            <a:r>
              <a:rPr lang="en-GB" sz="2800" b="1" i="0">
                <a:solidFill>
                  <a:srgbClr val="000000"/>
                </a:solidFill>
                <a:effectLst/>
                <a:latin typeface="PT Serif"/>
              </a:rPr>
              <a:t>Manchester of South India’</a:t>
            </a:r>
            <a:r>
              <a:rPr lang="en-GB" sz="2800" b="0" i="0">
                <a:solidFill>
                  <a:srgbClr val="000000"/>
                </a:solidFill>
                <a:effectLst/>
                <a:latin typeface="PT Serif"/>
              </a:rPr>
              <a:t> because it is the most important cotton textile centre.</a:t>
            </a:r>
          </a:p>
          <a:p>
            <a:pPr algn="just"/>
            <a:r>
              <a:rPr lang="en-GB" sz="2800" b="1" i="0">
                <a:solidFill>
                  <a:srgbClr val="000000"/>
                </a:solidFill>
                <a:effectLst/>
                <a:latin typeface="PT Serif"/>
              </a:rPr>
              <a:t>4. Uttar Pradesh</a:t>
            </a:r>
            <a:endParaRPr lang="en-GB" sz="2800" b="0" i="0">
              <a:solidFill>
                <a:srgbClr val="000000"/>
              </a:solidFill>
              <a:effectLst/>
              <a:latin typeface="PT Serif"/>
            </a:endParaRPr>
          </a:p>
          <a:p>
            <a:pPr algn="just"/>
            <a:r>
              <a:rPr lang="en-GB" sz="2800" b="1" i="0">
                <a:solidFill>
                  <a:srgbClr val="000000"/>
                </a:solidFill>
                <a:effectLst/>
                <a:latin typeface="PT Serif"/>
              </a:rPr>
              <a:t>Kanpur, Etawah, Modinagar, Moradabad, Bareilly, Hathras, Agra, Meerut and Varanasi</a:t>
            </a:r>
            <a:r>
              <a:rPr lang="en-GB" sz="2800" b="0" i="0">
                <a:solidFill>
                  <a:srgbClr val="000000"/>
                </a:solidFill>
                <a:effectLst/>
                <a:latin typeface="PT Serif"/>
              </a:rPr>
              <a:t> are the major cotton textile producing centres in the state. Kanpur is called ‘</a:t>
            </a:r>
            <a:r>
              <a:rPr lang="en-GB" sz="2800" b="1" i="0">
                <a:solidFill>
                  <a:srgbClr val="000000"/>
                </a:solidFill>
                <a:effectLst/>
                <a:latin typeface="PT Serif"/>
              </a:rPr>
              <a:t>Manchester of Uttar Pradesh’</a:t>
            </a:r>
            <a:r>
              <a:rPr lang="en-GB" sz="2800" b="0" i="0">
                <a:solidFill>
                  <a:srgbClr val="000000"/>
                </a:solidFill>
                <a:effectLst/>
                <a:latin typeface="PT Serif"/>
              </a:rPr>
              <a:t>.</a:t>
            </a:r>
          </a:p>
          <a:p>
            <a:pPr algn="just"/>
            <a:r>
              <a:rPr lang="en-GB" sz="2800" b="1" i="0">
                <a:solidFill>
                  <a:srgbClr val="000000"/>
                </a:solidFill>
                <a:effectLst/>
                <a:latin typeface="PT Serif"/>
              </a:rPr>
              <a:t>5. Karnataka</a:t>
            </a:r>
            <a:endParaRPr lang="en-GB" sz="2800" b="0" i="0">
              <a:solidFill>
                <a:srgbClr val="000000"/>
              </a:solidFill>
              <a:effectLst/>
              <a:latin typeface="PT Serif"/>
            </a:endParaRPr>
          </a:p>
          <a:p>
            <a:pPr algn="just"/>
            <a:r>
              <a:rPr lang="en-GB" sz="2800" b="1" i="0">
                <a:solidFill>
                  <a:srgbClr val="000000"/>
                </a:solidFill>
                <a:effectLst/>
                <a:latin typeface="PT Serif"/>
              </a:rPr>
              <a:t>Bangalore, Belgaum, Mangalore, Chitradurga, Galbarga and Mysore</a:t>
            </a:r>
            <a:r>
              <a:rPr lang="en-GB" sz="2800" b="0" i="0">
                <a:solidFill>
                  <a:srgbClr val="000000"/>
                </a:solidFill>
                <a:effectLst/>
                <a:latin typeface="PT Serif"/>
              </a:rPr>
              <a:t> are the major cotton textile producing centres in the state.</a:t>
            </a:r>
          </a:p>
        </p:txBody>
      </p:sp>
    </p:spTree>
    <p:extLst>
      <p:ext uri="{BB962C8B-B14F-4D97-AF65-F5344CB8AC3E}">
        <p14:creationId xmlns:p14="http://schemas.microsoft.com/office/powerpoint/2010/main" val="3946008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13BB5-1580-8744-BDFE-940CDBDF764F}"/>
              </a:ext>
            </a:extLst>
          </p:cNvPr>
          <p:cNvSpPr>
            <a:spLocks noGrp="1"/>
          </p:cNvSpPr>
          <p:nvPr>
            <p:ph idx="1"/>
          </p:nvPr>
        </p:nvSpPr>
        <p:spPr>
          <a:xfrm>
            <a:off x="838200" y="760763"/>
            <a:ext cx="10515600" cy="5416200"/>
          </a:xfrm>
        </p:spPr>
        <p:txBody>
          <a:bodyPr>
            <a:noAutofit/>
          </a:bodyPr>
          <a:lstStyle/>
          <a:p>
            <a:pPr algn="just"/>
            <a:r>
              <a:rPr lang="en-GB" sz="2800" b="1" i="0">
                <a:solidFill>
                  <a:srgbClr val="000000"/>
                </a:solidFill>
                <a:effectLst/>
                <a:latin typeface="PT Serif"/>
              </a:rPr>
              <a:t>Madhya Pradesh</a:t>
            </a:r>
            <a:endParaRPr lang="en-GB" sz="2800" b="0" i="0">
              <a:solidFill>
                <a:srgbClr val="000000"/>
              </a:solidFill>
              <a:effectLst/>
              <a:latin typeface="PT Serif"/>
            </a:endParaRPr>
          </a:p>
          <a:p>
            <a:pPr algn="just"/>
            <a:r>
              <a:rPr lang="en-GB" sz="2800" b="1" i="0">
                <a:solidFill>
                  <a:srgbClr val="000000"/>
                </a:solidFill>
                <a:effectLst/>
                <a:latin typeface="PT Serif"/>
              </a:rPr>
              <a:t>Indore, Gwalior, Mandasaur, Dewas, Ujjain, Nagda, Bhopal, Jabalpur and Ratlam</a:t>
            </a:r>
            <a:r>
              <a:rPr lang="en-GB" sz="2800" b="0" i="0">
                <a:solidFill>
                  <a:srgbClr val="000000"/>
                </a:solidFill>
                <a:effectLst/>
                <a:latin typeface="PT Serif"/>
              </a:rPr>
              <a:t> are the major cotton textile producing centres in the state.</a:t>
            </a:r>
          </a:p>
          <a:p>
            <a:pPr algn="just"/>
            <a:r>
              <a:rPr lang="en-GB" sz="2800" b="1" i="0">
                <a:solidFill>
                  <a:srgbClr val="000000"/>
                </a:solidFill>
                <a:effectLst/>
                <a:latin typeface="PT Serif"/>
              </a:rPr>
              <a:t>7. Rajasthan</a:t>
            </a:r>
            <a:endParaRPr lang="en-GB" sz="2800" b="0" i="0">
              <a:solidFill>
                <a:srgbClr val="000000"/>
              </a:solidFill>
              <a:effectLst/>
              <a:latin typeface="PT Serif"/>
            </a:endParaRPr>
          </a:p>
          <a:p>
            <a:pPr algn="just"/>
            <a:r>
              <a:rPr lang="en-GB" sz="2800" b="1" i="0">
                <a:solidFill>
                  <a:srgbClr val="000000"/>
                </a:solidFill>
                <a:effectLst/>
                <a:latin typeface="PT Serif"/>
              </a:rPr>
              <a:t>Kota, Jaipur, Sriganganagar, Bhilwara, Bhavanimandi, Udaipur and Kishangunj </a:t>
            </a:r>
            <a:r>
              <a:rPr lang="en-GB" sz="2800" b="0" i="0">
                <a:solidFill>
                  <a:srgbClr val="000000"/>
                </a:solidFill>
                <a:effectLst/>
                <a:latin typeface="PT Serif"/>
              </a:rPr>
              <a:t>are the major cotton textile producing centres in the state.</a:t>
            </a:r>
          </a:p>
          <a:p>
            <a:pPr algn="just"/>
            <a:r>
              <a:rPr lang="en-GB" sz="2800" b="1" i="0">
                <a:solidFill>
                  <a:srgbClr val="000000"/>
                </a:solidFill>
                <a:effectLst/>
                <a:latin typeface="PT Serif"/>
              </a:rPr>
              <a:t>8. West Bengal</a:t>
            </a:r>
            <a:endParaRPr lang="en-GB" sz="2800" b="0" i="0">
              <a:solidFill>
                <a:srgbClr val="000000"/>
              </a:solidFill>
              <a:effectLst/>
              <a:latin typeface="PT Serif"/>
            </a:endParaRPr>
          </a:p>
          <a:p>
            <a:pPr algn="just"/>
            <a:r>
              <a:rPr lang="en-GB" sz="2800" b="0" i="0">
                <a:solidFill>
                  <a:srgbClr val="000000"/>
                </a:solidFill>
                <a:effectLst/>
                <a:latin typeface="PT Serif"/>
              </a:rPr>
              <a:t>The major cotton textile producing centres in the state are </a:t>
            </a:r>
            <a:r>
              <a:rPr lang="en-GB" sz="2800" b="1" i="0">
                <a:solidFill>
                  <a:srgbClr val="000000"/>
                </a:solidFill>
                <a:effectLst/>
                <a:latin typeface="PT Serif"/>
              </a:rPr>
              <a:t>Kolkata, Howrah, Serampore, Shyamanagar, Saikia, Murshidabad, Hugli and Panihar</a:t>
            </a:r>
            <a:r>
              <a:rPr lang="en-GB" sz="2800" b="0" i="0">
                <a:solidFill>
                  <a:srgbClr val="000000"/>
                </a:solidFill>
                <a:effectLst/>
                <a:latin typeface="PT Serif"/>
              </a:rPr>
              <a:t>.</a:t>
            </a:r>
          </a:p>
        </p:txBody>
      </p:sp>
    </p:spTree>
    <p:extLst>
      <p:ext uri="{BB962C8B-B14F-4D97-AF65-F5344CB8AC3E}">
        <p14:creationId xmlns:p14="http://schemas.microsoft.com/office/powerpoint/2010/main" val="28819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90579A-651E-6C4E-96C4-B7F38504C552}"/>
              </a:ext>
            </a:extLst>
          </p:cNvPr>
          <p:cNvSpPr>
            <a:spLocks noGrp="1"/>
          </p:cNvSpPr>
          <p:nvPr>
            <p:ph idx="1"/>
          </p:nvPr>
        </p:nvSpPr>
        <p:spPr>
          <a:xfrm>
            <a:off x="677333" y="445326"/>
            <a:ext cx="10455783" cy="5169268"/>
          </a:xfrm>
        </p:spPr>
        <p:txBody>
          <a:bodyPr>
            <a:noAutofit/>
          </a:bodyPr>
          <a:lstStyle/>
          <a:p>
            <a:pPr algn="just" fontAlgn="base"/>
            <a:r>
              <a:rPr lang="en-GB" sz="3200" b="1" i="0">
                <a:solidFill>
                  <a:srgbClr val="000000"/>
                </a:solidFill>
                <a:effectLst/>
                <a:latin typeface="inherit"/>
              </a:rPr>
              <a:t>Economy Contribution</a:t>
            </a:r>
            <a:endParaRPr lang="en-GB" sz="3200" b="1" i="0">
              <a:solidFill>
                <a:srgbClr val="000000"/>
              </a:solidFill>
              <a:effectLst/>
              <a:latin typeface="PT Serif Caption"/>
            </a:endParaRPr>
          </a:p>
          <a:p>
            <a:pPr algn="just" fontAlgn="base"/>
            <a:r>
              <a:rPr lang="en-GB" sz="3200" b="0" i="0">
                <a:solidFill>
                  <a:srgbClr val="000000"/>
                </a:solidFill>
                <a:effectLst/>
                <a:latin typeface="PT Serif Caption"/>
              </a:rPr>
              <a:t> India is the world’s largest cotton producer, accounting for ~38% of global cotton acreage and ~23% of global cotton production. </a:t>
            </a:r>
          </a:p>
          <a:p>
            <a:pPr algn="just" fontAlgn="base"/>
            <a:r>
              <a:rPr lang="en-GB" sz="3200" b="0" i="0">
                <a:solidFill>
                  <a:srgbClr val="000000"/>
                </a:solidFill>
                <a:effectLst/>
                <a:latin typeface="PT Serif Caption"/>
              </a:rPr>
              <a:t>It is also the second largest exporter (after the USA) and the second largest consumer (after China). </a:t>
            </a:r>
          </a:p>
          <a:p>
            <a:pPr algn="just" fontAlgn="base"/>
            <a:r>
              <a:rPr lang="en-GB" sz="3200" b="0" i="0">
                <a:solidFill>
                  <a:srgbClr val="000000"/>
                </a:solidFill>
                <a:effectLst/>
                <a:latin typeface="PT Serif Caption"/>
              </a:rPr>
              <a:t>Within the country, Maharashtra has the highest area under cultivation, at 41.2 lakh ha, followed by Gujarat at 27.1 lakh and Telangana at 17.9 lakh. Together, these three states account for 72% of the total cotton acreage in the country.</a:t>
            </a:r>
          </a:p>
        </p:txBody>
      </p:sp>
    </p:spTree>
    <p:extLst>
      <p:ext uri="{BB962C8B-B14F-4D97-AF65-F5344CB8AC3E}">
        <p14:creationId xmlns:p14="http://schemas.microsoft.com/office/powerpoint/2010/main" val="2682969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ADECF-CFF0-AE4D-B5C4-6ACE9A8AD563}"/>
              </a:ext>
            </a:extLst>
          </p:cNvPr>
          <p:cNvSpPr>
            <a:spLocks noGrp="1"/>
          </p:cNvSpPr>
          <p:nvPr>
            <p:ph idx="1"/>
          </p:nvPr>
        </p:nvSpPr>
        <p:spPr>
          <a:xfrm>
            <a:off x="596983" y="445325"/>
            <a:ext cx="10515600" cy="5341979"/>
          </a:xfrm>
        </p:spPr>
        <p:txBody>
          <a:bodyPr>
            <a:noAutofit/>
          </a:bodyPr>
          <a:lstStyle/>
          <a:p>
            <a:pPr algn="just"/>
            <a:r>
              <a:rPr lang="en-GB" sz="3200" b="0" i="0">
                <a:solidFill>
                  <a:srgbClr val="000000"/>
                </a:solidFill>
                <a:effectLst/>
                <a:latin typeface="PT Serif Caption"/>
              </a:rPr>
              <a:t>The decline in production has also resulted in a significant decline in the closing stock of the cotton market in India. It was 8.5 mn bales as on Mar ’19, compared to 12.6 mn during the same period last year. Owing to the increase in cotton prices vis - à - vis other crops like soybean and paddy, acreage is likely to shift towards cotton in 2019 - 20 ($A estimates 3.2% YoY rise in acreage).  </a:t>
            </a:r>
          </a:p>
          <a:p>
            <a:pPr algn="just"/>
            <a:r>
              <a:rPr lang="en-GB" sz="3200" b="0" i="0">
                <a:solidFill>
                  <a:srgbClr val="000000"/>
                </a:solidFill>
                <a:effectLst/>
                <a:latin typeface="PT Serif Caption"/>
              </a:rPr>
              <a:t>The cotton market in India is likely to recover from the subdued 2018 - 19 cotton season, during which yield declined by 11%. Production in 2019 - 20 is estimated to grow ~17%, as both yield and acreage rebound.</a:t>
            </a:r>
            <a:endParaRPr lang="en-US" sz="3200"/>
          </a:p>
        </p:txBody>
      </p:sp>
    </p:spTree>
    <p:extLst>
      <p:ext uri="{BB962C8B-B14F-4D97-AF65-F5344CB8AC3E}">
        <p14:creationId xmlns:p14="http://schemas.microsoft.com/office/powerpoint/2010/main" val="2086004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9EE8-3B23-3A46-B88C-28B03FB15A89}"/>
              </a:ext>
            </a:extLst>
          </p:cNvPr>
          <p:cNvSpPr>
            <a:spLocks noGrp="1"/>
          </p:cNvSpPr>
          <p:nvPr>
            <p:ph type="title"/>
          </p:nvPr>
        </p:nvSpPr>
        <p:spPr>
          <a:xfrm>
            <a:off x="677334" y="408214"/>
            <a:ext cx="8596668" cy="519547"/>
          </a:xfrm>
        </p:spPr>
        <p:txBody>
          <a:bodyPr>
            <a:normAutofit fontScale="90000"/>
          </a:bodyPr>
          <a:lstStyle/>
          <a:p>
            <a:pPr algn="ctr"/>
            <a:r>
              <a:rPr lang="en-GB" b="1" i="1"/>
              <a:t>Recent Development </a:t>
            </a:r>
            <a:endParaRPr lang="en-US" b="1" i="1"/>
          </a:p>
        </p:txBody>
      </p:sp>
      <p:sp>
        <p:nvSpPr>
          <p:cNvPr id="3" name="Content Placeholder 2">
            <a:extLst>
              <a:ext uri="{FF2B5EF4-FFF2-40B4-BE49-F238E27FC236}">
                <a16:creationId xmlns:a16="http://schemas.microsoft.com/office/drawing/2014/main" id="{A1EF2447-0F3B-1341-9493-2E3EAD861665}"/>
              </a:ext>
            </a:extLst>
          </p:cNvPr>
          <p:cNvSpPr>
            <a:spLocks noGrp="1"/>
          </p:cNvSpPr>
          <p:nvPr>
            <p:ph idx="1"/>
          </p:nvPr>
        </p:nvSpPr>
        <p:spPr>
          <a:xfrm>
            <a:off x="333995" y="927761"/>
            <a:ext cx="11522774" cy="5522026"/>
          </a:xfrm>
        </p:spPr>
        <p:txBody>
          <a:bodyPr>
            <a:noAutofit/>
          </a:bodyPr>
          <a:lstStyle/>
          <a:p>
            <a:pPr algn="just"/>
            <a:r>
              <a:rPr lang="en-GB" sz="2800" b="0" i="0">
                <a:solidFill>
                  <a:srgbClr val="000000"/>
                </a:solidFill>
                <a:effectLst/>
                <a:latin typeface="PT Serif Caption"/>
              </a:rPr>
              <a:t>According to the Ministry of Textiles’ Cotton Textiles Export Promotion Council (TEXPROCIL), there was a 26% growth in cotton textile exports between April - September 2018. TEXPROCIL has also proposed to include cotton yarn, a value - added product, under the Merchandise Exports from India Scheme (MEIS) to boost the cotton textile industry in India.</a:t>
            </a:r>
            <a:br>
              <a:rPr lang="en-GB" sz="2800"/>
            </a:br>
            <a:r>
              <a:rPr lang="en-GB" sz="2800" b="0" i="0">
                <a:solidFill>
                  <a:srgbClr val="000000"/>
                </a:solidFill>
                <a:effectLst/>
                <a:latin typeface="PT Serif Caption"/>
              </a:rPr>
              <a:t>Government of India has been rendering support to the cotton textile sector through initiatives such as Scheme for Integrated Textile Parks (SITP), Integrated Skill Development Scheme (ISDS), Integrated Processing Development Scheme (IPDS), Market Development Assistance (MDA) and Market Access Initiative (MAI). Another push to Amended Technology Upgradation Fund Scheme (ATUFS) has been provided under the special package of INR 6,000 cr for the made - ups and garments sector.</a:t>
            </a:r>
            <a:endParaRPr lang="en-US" sz="2800"/>
          </a:p>
        </p:txBody>
      </p:sp>
    </p:spTree>
    <p:extLst>
      <p:ext uri="{BB962C8B-B14F-4D97-AF65-F5344CB8AC3E}">
        <p14:creationId xmlns:p14="http://schemas.microsoft.com/office/powerpoint/2010/main" val="315967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8105F7-7662-D547-A6A2-9EA79553E927}"/>
              </a:ext>
            </a:extLst>
          </p:cNvPr>
          <p:cNvSpPr>
            <a:spLocks noGrp="1"/>
          </p:cNvSpPr>
          <p:nvPr>
            <p:ph idx="1"/>
          </p:nvPr>
        </p:nvSpPr>
        <p:spPr>
          <a:xfrm>
            <a:off x="838200" y="482435"/>
            <a:ext cx="10515600" cy="5694528"/>
          </a:xfrm>
        </p:spPr>
        <p:txBody>
          <a:bodyPr>
            <a:normAutofit fontScale="92500" lnSpcReduction="10000"/>
          </a:bodyPr>
          <a:lstStyle/>
          <a:p>
            <a:pPr algn="just"/>
            <a:r>
              <a:rPr lang="en-GB" sz="3200" b="0" i="0">
                <a:solidFill>
                  <a:srgbClr val="000000"/>
                </a:solidFill>
                <a:effectLst/>
              </a:rPr>
              <a:t>The Cotton Textile centres in India are distributed in four regions: Western Region, Southern Region, Northern Region and Eastern Region. The states like Maharashtra, Gujarat, Tamil Nadu, Uttar Pradesh, Karnataka, Madhya Pradesh, Rajasthan and West Bengal have very high degree of concentration of this industry and especially in the three cities of Bombay, Ahmedabad and Coimbatore.</a:t>
            </a:r>
          </a:p>
          <a:p>
            <a:pPr fontAlgn="base"/>
            <a:r>
              <a:rPr lang="en-GB" sz="3200" b="1">
                <a:solidFill>
                  <a:srgbClr val="000000"/>
                </a:solidFill>
                <a:effectLst/>
              </a:rPr>
              <a:t>Production:</a:t>
            </a:r>
          </a:p>
          <a:p>
            <a:pPr fontAlgn="base"/>
            <a:r>
              <a:rPr lang="en-GB" sz="3200" b="0">
                <a:solidFill>
                  <a:srgbClr val="424142"/>
                </a:solidFill>
                <a:effectLst/>
              </a:rPr>
              <a:t>Cotton cloth is produced in three different sectors viz., </a:t>
            </a:r>
          </a:p>
          <a:p>
            <a:pPr marL="0" indent="0" fontAlgn="base">
              <a:buNone/>
            </a:pPr>
            <a:r>
              <a:rPr lang="en-GB" sz="3200" b="0">
                <a:solidFill>
                  <a:srgbClr val="424142"/>
                </a:solidFill>
                <a:effectLst/>
              </a:rPr>
              <a:t>  1. Mills, </a:t>
            </a:r>
          </a:p>
          <a:p>
            <a:pPr marL="0" indent="0" fontAlgn="base">
              <a:buNone/>
            </a:pPr>
            <a:r>
              <a:rPr lang="en-GB" sz="3200" b="0">
                <a:solidFill>
                  <a:srgbClr val="424142"/>
                </a:solidFill>
                <a:effectLst/>
              </a:rPr>
              <a:t>  2. Power-looms and </a:t>
            </a:r>
          </a:p>
          <a:p>
            <a:pPr marL="0" indent="0" fontAlgn="base">
              <a:buNone/>
            </a:pPr>
            <a:r>
              <a:rPr lang="en-GB" sz="3200" b="0">
                <a:solidFill>
                  <a:srgbClr val="424142"/>
                </a:solidFill>
                <a:effectLst/>
              </a:rPr>
              <a:t>  3. Handlooms.</a:t>
            </a:r>
            <a:endParaRPr lang="en-US" sz="3200"/>
          </a:p>
        </p:txBody>
      </p:sp>
    </p:spTree>
    <p:extLst>
      <p:ext uri="{BB962C8B-B14F-4D97-AF65-F5344CB8AC3E}">
        <p14:creationId xmlns:p14="http://schemas.microsoft.com/office/powerpoint/2010/main" val="3406558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51C81-147B-3C46-A38D-1D79C140BDA2}"/>
              </a:ext>
            </a:extLst>
          </p:cNvPr>
          <p:cNvSpPr>
            <a:spLocks noGrp="1"/>
          </p:cNvSpPr>
          <p:nvPr>
            <p:ph idx="1"/>
          </p:nvPr>
        </p:nvSpPr>
        <p:spPr>
          <a:xfrm>
            <a:off x="838200" y="241218"/>
            <a:ext cx="10515600" cy="5935745"/>
          </a:xfrm>
        </p:spPr>
        <p:txBody>
          <a:bodyPr>
            <a:noAutofit/>
          </a:bodyPr>
          <a:lstStyle/>
          <a:p>
            <a:pPr marL="0" indent="0" algn="just" fontAlgn="base">
              <a:buNone/>
            </a:pPr>
            <a:r>
              <a:rPr lang="en-GB" sz="2800" b="1">
                <a:solidFill>
                  <a:srgbClr val="424142"/>
                </a:solidFill>
                <a:effectLst/>
                <a:latin typeface="Georgia"/>
              </a:rPr>
              <a:t>1. Mills:</a:t>
            </a:r>
          </a:p>
          <a:p>
            <a:pPr algn="just" fontAlgn="base"/>
            <a:r>
              <a:rPr lang="en-GB" sz="2800" b="0">
                <a:solidFill>
                  <a:srgbClr val="424142"/>
                </a:solidFill>
                <a:effectLst/>
                <a:latin typeface="Georgia"/>
              </a:rPr>
              <a:t>The mill sector played a dominant role in cotton textile industry at the initial stage. But its importance was reduced drastically with the growth of powerlooms and handloom. The share of mill sector in cotton cloth production came down from 80.69 per cent in 1950-51 to only 5.37 per cent in 2003-04.</a:t>
            </a:r>
          </a:p>
          <a:p>
            <a:pPr marL="0" indent="0" algn="just" fontAlgn="base">
              <a:buNone/>
            </a:pPr>
            <a:r>
              <a:rPr lang="en-GB" sz="2800" b="1">
                <a:solidFill>
                  <a:srgbClr val="424142"/>
                </a:solidFill>
                <a:effectLst/>
                <a:latin typeface="Georgia"/>
              </a:rPr>
              <a:t>2. Powerlooms:</a:t>
            </a:r>
            <a:endParaRPr lang="en-GB" sz="2800" b="0">
              <a:solidFill>
                <a:srgbClr val="424142"/>
              </a:solidFill>
              <a:effectLst/>
              <a:latin typeface="Georgia"/>
            </a:endParaRPr>
          </a:p>
          <a:p>
            <a:pPr algn="just" fontAlgn="base"/>
            <a:r>
              <a:rPr lang="en-GB" sz="2800" b="0">
                <a:solidFill>
                  <a:srgbClr val="424142"/>
                </a:solidFill>
                <a:effectLst/>
                <a:latin typeface="Georgia"/>
              </a:rPr>
              <a:t>The decentralised powerloom sector plays a pivotal role in meeting the clothing needs of the country. The production of cloth as well as generation of employment has been rapidly increasing in powerloom sector. This sector not only contributes significantly to the cloth production in the country but also provides employment to millions of people.</a:t>
            </a:r>
          </a:p>
        </p:txBody>
      </p:sp>
    </p:spTree>
    <p:extLst>
      <p:ext uri="{BB962C8B-B14F-4D97-AF65-F5344CB8AC3E}">
        <p14:creationId xmlns:p14="http://schemas.microsoft.com/office/powerpoint/2010/main" val="3930325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D773EE-A270-644B-B3BB-9928E786B02B}"/>
              </a:ext>
            </a:extLst>
          </p:cNvPr>
          <p:cNvSpPr>
            <a:spLocks noGrp="1"/>
          </p:cNvSpPr>
          <p:nvPr>
            <p:ph idx="1"/>
          </p:nvPr>
        </p:nvSpPr>
        <p:spPr>
          <a:xfrm>
            <a:off x="838200" y="408214"/>
            <a:ext cx="10515600" cy="5768749"/>
          </a:xfrm>
        </p:spPr>
        <p:txBody>
          <a:bodyPr>
            <a:normAutofit lnSpcReduction="10000"/>
          </a:bodyPr>
          <a:lstStyle/>
          <a:p>
            <a:pPr algn="just"/>
            <a:r>
              <a:rPr lang="en-GB" sz="3200" b="0" i="0">
                <a:solidFill>
                  <a:srgbClr val="424142"/>
                </a:solidFill>
                <a:effectLst/>
                <a:latin typeface="Georgia"/>
              </a:rPr>
              <a:t>The powerloom industry produces a wide variety of cloth with intricate designs. The powerloom sector accounts for about 63 per cent of the total cloth production in the country and contributes significantly to the export earnings.</a:t>
            </a:r>
          </a:p>
          <a:p>
            <a:pPr algn="just" fontAlgn="base"/>
            <a:r>
              <a:rPr lang="en-GB" sz="3200" b="1">
                <a:solidFill>
                  <a:srgbClr val="424142"/>
                </a:solidFill>
                <a:effectLst/>
                <a:latin typeface="Georgia"/>
              </a:rPr>
              <a:t>3. Handlooms:</a:t>
            </a:r>
            <a:endParaRPr lang="en-GB" sz="3200" b="0">
              <a:solidFill>
                <a:srgbClr val="424142"/>
              </a:solidFill>
              <a:effectLst/>
              <a:latin typeface="Georgia"/>
            </a:endParaRPr>
          </a:p>
          <a:p>
            <a:pPr algn="just" fontAlgn="base"/>
            <a:r>
              <a:rPr lang="en-GB" sz="3200" b="0">
                <a:solidFill>
                  <a:srgbClr val="424142"/>
                </a:solidFill>
                <a:effectLst/>
                <a:latin typeface="Georgia"/>
              </a:rPr>
              <a:t>The handloom sector provides employment to over 65 lakh persons engaged in weaving and allied activities. The production of handloom fabrics registered more than fifteen fold increase from 500 million sq metres in 1950-51 to 7,585 million sq metres in 2001-02. This sector constitutes nearly 14 per cent of the total cloth produced in the country and also contributes substantially to the export earnings.</a:t>
            </a:r>
          </a:p>
          <a:p>
            <a:pPr marL="0" indent="0" algn="just">
              <a:buNone/>
            </a:pPr>
            <a:endParaRPr lang="en-US" sz="3200"/>
          </a:p>
        </p:txBody>
      </p:sp>
    </p:spTree>
    <p:extLst>
      <p:ext uri="{BB962C8B-B14F-4D97-AF65-F5344CB8AC3E}">
        <p14:creationId xmlns:p14="http://schemas.microsoft.com/office/powerpoint/2010/main" val="720424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D84DA4-F67C-EA4A-9315-26EA64F6CA75}"/>
              </a:ext>
            </a:extLst>
          </p:cNvPr>
          <p:cNvSpPr>
            <a:spLocks noGrp="1"/>
          </p:cNvSpPr>
          <p:nvPr>
            <p:ph idx="1"/>
          </p:nvPr>
        </p:nvSpPr>
        <p:spPr>
          <a:xfrm>
            <a:off x="838200" y="1020536"/>
            <a:ext cx="10515600" cy="5156427"/>
          </a:xfrm>
        </p:spPr>
        <p:txBody>
          <a:bodyPr>
            <a:normAutofit/>
          </a:bodyPr>
          <a:lstStyle/>
          <a:p>
            <a:pPr algn="just" fontAlgn="base"/>
            <a:r>
              <a:rPr lang="en-GB" sz="3200" b="0">
                <a:solidFill>
                  <a:srgbClr val="424142"/>
                </a:solidFill>
                <a:effectLst/>
                <a:latin typeface="Georgia"/>
              </a:rPr>
              <a:t>Although the total production of cotton cloth increased considerably, the share of mill sector has been drastically reduced. This is an indication of our efforts to decentralise the industry and create greater employment opportunities.</a:t>
            </a:r>
          </a:p>
          <a:p>
            <a:pPr algn="just" fontAlgn="base"/>
            <a:r>
              <a:rPr lang="en-GB" sz="3200" b="0">
                <a:solidFill>
                  <a:srgbClr val="424142"/>
                </a:solidFill>
                <a:effectLst/>
                <a:latin typeface="Georgia"/>
              </a:rPr>
              <a:t>There are about 40 lakh handlooms and about 5 lakh powerlooms in the decentralised sector. Although they are widely distributed throughout the country, states of Tamil Nadu, Uttar Pradesh, Assam and Manipur account for nearly 50 per cent of the production capacity.</a:t>
            </a:r>
          </a:p>
        </p:txBody>
      </p:sp>
    </p:spTree>
    <p:extLst>
      <p:ext uri="{BB962C8B-B14F-4D97-AF65-F5344CB8AC3E}">
        <p14:creationId xmlns:p14="http://schemas.microsoft.com/office/powerpoint/2010/main" val="134706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BD4A60-DC64-FA45-9558-EC37E19DF93E}"/>
              </a:ext>
            </a:extLst>
          </p:cNvPr>
          <p:cNvSpPr>
            <a:spLocks noGrp="1"/>
          </p:cNvSpPr>
          <p:nvPr>
            <p:ph idx="1"/>
          </p:nvPr>
        </p:nvSpPr>
        <p:spPr/>
        <p:txBody>
          <a:bodyPr>
            <a:normAutofit lnSpcReduction="10000"/>
          </a:bodyPr>
          <a:lstStyle/>
          <a:p>
            <a:pPr algn="just" fontAlgn="base"/>
            <a:r>
              <a:rPr lang="en-GB" sz="3200" b="1">
                <a:solidFill>
                  <a:srgbClr val="000000"/>
                </a:solidFill>
                <a:effectLst/>
                <a:latin typeface="Georgia"/>
              </a:rPr>
              <a:t>Locational Factors:</a:t>
            </a:r>
          </a:p>
          <a:p>
            <a:pPr algn="just" fontAlgn="base"/>
            <a:r>
              <a:rPr lang="en-GB" sz="3200" b="0">
                <a:solidFill>
                  <a:srgbClr val="424142"/>
                </a:solidFill>
                <a:effectLst/>
                <a:latin typeface="Georgia"/>
              </a:rPr>
              <a:t>Several factors, like availability of raw cotton, market, transport, etc. play a key role in the localisation of cotton textile industry. The significance of raw cotton is evident from the fact that 80 per cent of the industry is coterminous with the cotton growing tracts of the country.</a:t>
            </a:r>
          </a:p>
        </p:txBody>
      </p:sp>
    </p:spTree>
    <p:extLst>
      <p:ext uri="{BB962C8B-B14F-4D97-AF65-F5344CB8AC3E}">
        <p14:creationId xmlns:p14="http://schemas.microsoft.com/office/powerpoint/2010/main" val="1794071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09E74-594A-414D-8151-D828575B3E86}"/>
              </a:ext>
            </a:extLst>
          </p:cNvPr>
          <p:cNvSpPr>
            <a:spLocks noGrp="1"/>
          </p:cNvSpPr>
          <p:nvPr>
            <p:ph type="title"/>
          </p:nvPr>
        </p:nvSpPr>
        <p:spPr>
          <a:xfrm>
            <a:off x="838200" y="222663"/>
            <a:ext cx="10515600" cy="1076201"/>
          </a:xfrm>
        </p:spPr>
        <p:txBody>
          <a:bodyPr>
            <a:noAutofit/>
          </a:bodyPr>
          <a:lstStyle/>
          <a:p>
            <a:pPr algn="ctr"/>
            <a:r>
              <a:rPr lang="en-GB" sz="3600" b="1" i="0">
                <a:solidFill>
                  <a:srgbClr val="00B050"/>
                </a:solidFill>
                <a:effectLst/>
                <a:latin typeface="PT Serif"/>
              </a:rPr>
              <a:t>Geographical Distribution of Cotton Textile Industry in India</a:t>
            </a:r>
            <a:endParaRPr lang="en-GB" sz="3600" b="0" i="0">
              <a:solidFill>
                <a:srgbClr val="00B050"/>
              </a:solidFill>
              <a:effectLst/>
              <a:latin typeface="PT Serif"/>
            </a:endParaRPr>
          </a:p>
        </p:txBody>
      </p:sp>
      <p:sp>
        <p:nvSpPr>
          <p:cNvPr id="3" name="Content Placeholder 2">
            <a:extLst>
              <a:ext uri="{FF2B5EF4-FFF2-40B4-BE49-F238E27FC236}">
                <a16:creationId xmlns:a16="http://schemas.microsoft.com/office/drawing/2014/main" id="{EA29901B-F676-774A-A0E6-9623BA64BBA4}"/>
              </a:ext>
            </a:extLst>
          </p:cNvPr>
          <p:cNvSpPr>
            <a:spLocks noGrp="1"/>
          </p:cNvSpPr>
          <p:nvPr>
            <p:ph idx="1"/>
          </p:nvPr>
        </p:nvSpPr>
        <p:spPr>
          <a:xfrm>
            <a:off x="557274" y="1057647"/>
            <a:ext cx="11077451" cy="5336473"/>
          </a:xfrm>
        </p:spPr>
        <p:txBody>
          <a:bodyPr>
            <a:noAutofit/>
          </a:bodyPr>
          <a:lstStyle/>
          <a:p>
            <a:pPr marL="0" indent="0" algn="just">
              <a:buNone/>
            </a:pPr>
            <a:r>
              <a:rPr lang="en-GB" sz="2800" b="1" i="0">
                <a:solidFill>
                  <a:srgbClr val="000000"/>
                </a:solidFill>
                <a:effectLst/>
                <a:latin typeface="PT Serif"/>
              </a:rPr>
              <a:t>1. Maharashtra</a:t>
            </a:r>
            <a:endParaRPr lang="en-GB" sz="2800" b="0" i="0">
              <a:solidFill>
                <a:srgbClr val="000000"/>
              </a:solidFill>
              <a:effectLst/>
              <a:latin typeface="PT Serif"/>
            </a:endParaRPr>
          </a:p>
          <a:p>
            <a:pPr algn="just"/>
            <a:r>
              <a:rPr lang="en-GB" sz="2800" b="0" i="0">
                <a:solidFill>
                  <a:srgbClr val="000000"/>
                </a:solidFill>
                <a:effectLst/>
                <a:latin typeface="PT Serif"/>
              </a:rPr>
              <a:t>It is the leading producer of cotton textile in India.  Mumbai is called as ‘</a:t>
            </a:r>
            <a:r>
              <a:rPr lang="en-GB" sz="2800" b="1" i="0">
                <a:solidFill>
                  <a:srgbClr val="000000"/>
                </a:solidFill>
                <a:effectLst/>
                <a:latin typeface="PT Serif"/>
              </a:rPr>
              <a:t>Cottonpolis of India’</a:t>
            </a:r>
            <a:r>
              <a:rPr lang="en-GB" sz="2800" b="0" i="0">
                <a:solidFill>
                  <a:srgbClr val="000000"/>
                </a:solidFill>
                <a:effectLst/>
                <a:latin typeface="PT Serif"/>
              </a:rPr>
              <a:t>. The textile industry has also spread to </a:t>
            </a:r>
            <a:r>
              <a:rPr lang="en-GB" sz="2800" b="1" i="0">
                <a:solidFill>
                  <a:srgbClr val="000000"/>
                </a:solidFill>
                <a:effectLst/>
                <a:latin typeface="PT Serif"/>
              </a:rPr>
              <a:t>Sholapur, Kolhapur, Pune, Jalgaon, Akola, Sangali, Nagpur, Satara, Wardha, Aurangabad and Amravati</a:t>
            </a:r>
            <a:r>
              <a:rPr lang="en-GB" sz="2800" b="0" i="0">
                <a:solidFill>
                  <a:srgbClr val="000000"/>
                </a:solidFill>
                <a:effectLst/>
                <a:latin typeface="PT Serif"/>
              </a:rPr>
              <a:t>.</a:t>
            </a:r>
          </a:p>
          <a:p>
            <a:pPr algn="just" fontAlgn="base"/>
            <a:r>
              <a:rPr lang="en-GB" sz="2800" b="0">
                <a:solidFill>
                  <a:srgbClr val="424142"/>
                </a:solidFill>
                <a:effectLst/>
                <a:latin typeface="Georgia"/>
              </a:rPr>
              <a:t>Following are the main reasons of phenomenal growth of cotton textile industry in and around Mumbai.</a:t>
            </a:r>
          </a:p>
          <a:p>
            <a:pPr algn="just" fontAlgn="base"/>
            <a:r>
              <a:rPr lang="en-GB" sz="2800" b="0">
                <a:solidFill>
                  <a:srgbClr val="424142"/>
                </a:solidFill>
                <a:effectLst/>
                <a:latin typeface="Georgia"/>
              </a:rPr>
              <a:t>(i) Mumbai enjoys humid climate which is helpful for this industry because thread does not break so frequently.</a:t>
            </a:r>
          </a:p>
          <a:p>
            <a:pPr algn="just" fontAlgn="base"/>
            <a:r>
              <a:rPr lang="en-GB" sz="2800" b="0">
                <a:solidFill>
                  <a:srgbClr val="424142"/>
                </a:solidFill>
                <a:effectLst/>
                <a:latin typeface="Georgia"/>
              </a:rPr>
              <a:t>(ii) Mumbai is a very important port which helps in import of machinery and long staple cotton and export of cloth.</a:t>
            </a:r>
          </a:p>
          <a:p>
            <a:pPr algn="just" fontAlgn="base"/>
            <a:r>
              <a:rPr lang="en-GB" sz="2800" b="0">
                <a:solidFill>
                  <a:srgbClr val="424142"/>
                </a:solidFill>
                <a:effectLst/>
                <a:latin typeface="Georgia"/>
              </a:rPr>
              <a:t>(iii) Cheap hydro-electricity is readily available from the nearby areas.</a:t>
            </a:r>
          </a:p>
          <a:p>
            <a:pPr marL="0" indent="0" algn="just">
              <a:buNone/>
            </a:pPr>
            <a:endParaRPr lang="en-GB" sz="2800" b="0" i="0">
              <a:solidFill>
                <a:srgbClr val="000000"/>
              </a:solidFill>
              <a:effectLst/>
              <a:latin typeface="PT Serif"/>
            </a:endParaRPr>
          </a:p>
          <a:p>
            <a:pPr algn="just"/>
            <a:endParaRPr lang="en-GB" sz="2800" b="0" i="0">
              <a:solidFill>
                <a:srgbClr val="000000"/>
              </a:solidFill>
              <a:effectLst/>
              <a:latin typeface="PT Serif"/>
            </a:endParaRPr>
          </a:p>
        </p:txBody>
      </p:sp>
    </p:spTree>
    <p:extLst>
      <p:ext uri="{BB962C8B-B14F-4D97-AF65-F5344CB8AC3E}">
        <p14:creationId xmlns:p14="http://schemas.microsoft.com/office/powerpoint/2010/main" val="277634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0C95FB-7762-3D4E-809E-8C907ECF138C}"/>
              </a:ext>
            </a:extLst>
          </p:cNvPr>
          <p:cNvSpPr>
            <a:spLocks noGrp="1"/>
          </p:cNvSpPr>
          <p:nvPr>
            <p:ph idx="1"/>
          </p:nvPr>
        </p:nvSpPr>
        <p:spPr>
          <a:xfrm>
            <a:off x="838200" y="1280308"/>
            <a:ext cx="10515600" cy="4896655"/>
          </a:xfrm>
        </p:spPr>
        <p:txBody>
          <a:bodyPr>
            <a:normAutofit/>
          </a:bodyPr>
          <a:lstStyle/>
          <a:p>
            <a:pPr algn="just" fontAlgn="base"/>
            <a:r>
              <a:rPr lang="en-GB" sz="3200" b="0">
                <a:solidFill>
                  <a:srgbClr val="424142"/>
                </a:solidFill>
                <a:effectLst/>
                <a:latin typeface="Georgia"/>
              </a:rPr>
              <a:t>(vi) There is ready market for Mumbai products both in India and abroad.</a:t>
            </a:r>
          </a:p>
          <a:p>
            <a:pPr algn="just" fontAlgn="base"/>
            <a:r>
              <a:rPr lang="en-GB" sz="3200" b="0">
                <a:solidFill>
                  <a:srgbClr val="424142"/>
                </a:solidFill>
                <a:effectLst/>
                <a:latin typeface="Georgia"/>
              </a:rPr>
              <a:t>(vii) Mumbai is well-connected by a network of roads and railways which help in easy transportation of raw material and finished goods.</a:t>
            </a:r>
          </a:p>
          <a:p>
            <a:pPr algn="just" fontAlgn="base"/>
            <a:r>
              <a:rPr lang="en-GB" sz="3200" b="0">
                <a:solidFill>
                  <a:srgbClr val="424142"/>
                </a:solidFill>
                <a:effectLst/>
                <a:latin typeface="Georgia"/>
              </a:rPr>
              <a:t>(viii) Facilities for washing and dyeing also exist here.</a:t>
            </a:r>
          </a:p>
          <a:p>
            <a:pPr algn="just" fontAlgn="base"/>
            <a:r>
              <a:rPr lang="en-GB" sz="3200" b="0">
                <a:solidFill>
                  <a:srgbClr val="424142"/>
                </a:solidFill>
                <a:effectLst/>
                <a:latin typeface="Georgia"/>
              </a:rPr>
              <a:t>(ix) There is no dearth of capital inputs.</a:t>
            </a:r>
          </a:p>
          <a:p>
            <a:pPr algn="just" fontAlgn="base"/>
            <a:r>
              <a:rPr lang="en-GB" sz="3200" b="0">
                <a:solidFill>
                  <a:srgbClr val="424142"/>
                </a:solidFill>
                <a:effectLst/>
                <a:latin typeface="Georgia"/>
              </a:rPr>
              <a:t>(x) Mumbai has the advantage of an early start.</a:t>
            </a:r>
          </a:p>
        </p:txBody>
      </p:sp>
    </p:spTree>
    <p:extLst>
      <p:ext uri="{BB962C8B-B14F-4D97-AF65-F5344CB8AC3E}">
        <p14:creationId xmlns:p14="http://schemas.microsoft.com/office/powerpoint/2010/main" val="3456362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80D9F7-CAE1-C843-87CF-881FAE734A63}"/>
              </a:ext>
            </a:extLst>
          </p:cNvPr>
          <p:cNvSpPr>
            <a:spLocks noGrp="1"/>
          </p:cNvSpPr>
          <p:nvPr>
            <p:ph sz="half" idx="1"/>
          </p:nvPr>
        </p:nvSpPr>
        <p:spPr>
          <a:xfrm>
            <a:off x="426769" y="878619"/>
            <a:ext cx="5669231" cy="5100762"/>
          </a:xfrm>
        </p:spPr>
        <p:txBody>
          <a:bodyPr>
            <a:noAutofit/>
          </a:bodyPr>
          <a:lstStyle/>
          <a:p>
            <a:pPr marL="0" indent="0" algn="just">
              <a:buNone/>
            </a:pPr>
            <a:r>
              <a:rPr lang="en-GB" sz="2800" b="1" i="0">
                <a:solidFill>
                  <a:srgbClr val="000000"/>
                </a:solidFill>
                <a:effectLst/>
                <a:latin typeface="PT Serif"/>
              </a:rPr>
              <a:t>2. Gujarat</a:t>
            </a:r>
            <a:endParaRPr lang="en-GB" sz="2800" b="0" i="0">
              <a:solidFill>
                <a:srgbClr val="000000"/>
              </a:solidFill>
              <a:effectLst/>
              <a:latin typeface="PT Serif"/>
            </a:endParaRPr>
          </a:p>
          <a:p>
            <a:pPr algn="just"/>
            <a:r>
              <a:rPr lang="en-GB" sz="2800" b="0" i="0">
                <a:solidFill>
                  <a:srgbClr val="000000"/>
                </a:solidFill>
                <a:effectLst/>
                <a:latin typeface="PT Serif"/>
              </a:rPr>
              <a:t>It is the second largest producer of cotton textiles after Maharashtra. Ahmedabad is called ‘</a:t>
            </a:r>
            <a:r>
              <a:rPr lang="en-GB" sz="2800" b="1" i="0">
                <a:solidFill>
                  <a:srgbClr val="000000"/>
                </a:solidFill>
                <a:effectLst/>
                <a:latin typeface="PT Serif"/>
              </a:rPr>
              <a:t>Manchester of India &amp; Boston of East’</a:t>
            </a:r>
            <a:r>
              <a:rPr lang="en-GB" sz="2800" b="0" i="0">
                <a:solidFill>
                  <a:srgbClr val="000000"/>
                </a:solidFill>
                <a:effectLst/>
                <a:latin typeface="PT Serif"/>
              </a:rPr>
              <a:t> and it is also second largest centre of cotton textile industry after Mumbai. The other important centres are- </a:t>
            </a:r>
            <a:r>
              <a:rPr lang="en-GB" sz="2800" b="1" i="0">
                <a:solidFill>
                  <a:srgbClr val="000000"/>
                </a:solidFill>
                <a:effectLst/>
                <a:latin typeface="PT Serif"/>
              </a:rPr>
              <a:t>Surat, Vadodara, Bharauch, Bhavnagar, Nadiad, Porbandar, Rajkot, Navsari, mauri and Viramgam</a:t>
            </a:r>
            <a:r>
              <a:rPr lang="en-GB" sz="2800" b="0" i="0">
                <a:solidFill>
                  <a:srgbClr val="000000"/>
                </a:solidFill>
                <a:effectLst/>
                <a:latin typeface="PT Serif"/>
              </a:rPr>
              <a:t>.</a:t>
            </a:r>
            <a:endParaRPr lang="en-US" sz="2800"/>
          </a:p>
        </p:txBody>
      </p:sp>
      <p:pic>
        <p:nvPicPr>
          <p:cNvPr id="5" name="Picture 5">
            <a:extLst>
              <a:ext uri="{FF2B5EF4-FFF2-40B4-BE49-F238E27FC236}">
                <a16:creationId xmlns:a16="http://schemas.microsoft.com/office/drawing/2014/main" id="{42E15CF1-A3F9-D049-AB92-83122389A49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20098" y="1076200"/>
            <a:ext cx="4546022" cy="5510893"/>
          </a:xfrm>
        </p:spPr>
      </p:pic>
    </p:spTree>
    <p:extLst>
      <p:ext uri="{BB962C8B-B14F-4D97-AF65-F5344CB8AC3E}">
        <p14:creationId xmlns:p14="http://schemas.microsoft.com/office/powerpoint/2010/main" val="32699015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COTTON TEXTILE IN INDIA </vt:lpstr>
      <vt:lpstr>PowerPoint Presentation</vt:lpstr>
      <vt:lpstr>PowerPoint Presentation</vt:lpstr>
      <vt:lpstr>PowerPoint Presentation</vt:lpstr>
      <vt:lpstr>PowerPoint Presentation</vt:lpstr>
      <vt:lpstr>PowerPoint Presentation</vt:lpstr>
      <vt:lpstr>Geographical Distribution of Cotton Textile Industry in India</vt:lpstr>
      <vt:lpstr>PowerPoint Presentation</vt:lpstr>
      <vt:lpstr>PowerPoint Presentation</vt:lpstr>
      <vt:lpstr>PowerPoint Presentation</vt:lpstr>
      <vt:lpstr>PowerPoint Presentation</vt:lpstr>
      <vt:lpstr>PowerPoint Presentation</vt:lpstr>
      <vt:lpstr>PowerPoint Presentation</vt:lpstr>
      <vt:lpstr>Recent Development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3</cp:revision>
  <dcterms:created xsi:type="dcterms:W3CDTF">2020-10-14T05:42:05Z</dcterms:created>
  <dcterms:modified xsi:type="dcterms:W3CDTF">2020-10-20T16:03:12Z</dcterms:modified>
</cp:coreProperties>
</file>