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9028-D582-B14A-85F3-8072E9E2F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-78152"/>
            <a:ext cx="9793047" cy="3217691"/>
          </a:xfrm>
        </p:spPr>
        <p:txBody>
          <a:bodyPr/>
          <a:lstStyle/>
          <a:p>
            <a:pPr algn="ctr"/>
            <a:r>
              <a:rPr lang="en-GB"/>
              <a:t>II. M.Sc. APPLIED GEOGRAPHY</a:t>
            </a:r>
            <a:br>
              <a:rPr lang="en-GB"/>
            </a:br>
            <a:r>
              <a:rPr lang="en-GB" sz="3600">
                <a:solidFill>
                  <a:schemeClr val="accent5"/>
                </a:solidFill>
              </a:rPr>
              <a:t>POPULATION AND SETTLEMENT GEOGRAPHY</a:t>
            </a:r>
            <a:br>
              <a:rPr lang="en-GB" sz="3600">
                <a:solidFill>
                  <a:schemeClr val="accent5"/>
                </a:solidFill>
              </a:rPr>
            </a:br>
            <a:r>
              <a:rPr lang="en-GB" sz="3200" i="1">
                <a:solidFill>
                  <a:schemeClr val="tx2"/>
                </a:solidFill>
              </a:rPr>
              <a:t>TOPIC : DEVELOPMENT OF SETTLEMENT GEOGRAPHY</a:t>
            </a:r>
            <a:br>
              <a:rPr lang="en-GB" sz="3200" i="1">
                <a:solidFill>
                  <a:schemeClr val="tx2"/>
                </a:solidFill>
              </a:rPr>
            </a:br>
            <a:r>
              <a:rPr lang="en-GB" sz="2400" i="1">
                <a:solidFill>
                  <a:schemeClr val="tx2"/>
                </a:solidFill>
              </a:rPr>
              <a:t>13.08.2020</a:t>
            </a:r>
            <a:endParaRPr lang="en-US" sz="36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95357-ADBA-C34E-9C7B-593336FDE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3711039"/>
            <a:ext cx="8865287" cy="2282289"/>
          </a:xfrm>
        </p:spPr>
        <p:txBody>
          <a:bodyPr>
            <a:normAutofit lnSpcReduction="10000"/>
          </a:bodyPr>
          <a:lstStyle/>
          <a:p>
            <a:r>
              <a:rPr lang="en-GB" sz="2400">
                <a:solidFill>
                  <a:schemeClr val="tx1"/>
                </a:solidFill>
              </a:rPr>
              <a:t>Presented by</a:t>
            </a:r>
          </a:p>
          <a:p>
            <a:r>
              <a:rPr lang="en-GB" sz="2400">
                <a:solidFill>
                  <a:schemeClr val="tx1"/>
                </a:solidFill>
              </a:rPr>
              <a:t>S. MAHEAWARI</a:t>
            </a:r>
          </a:p>
          <a:p>
            <a:r>
              <a:rPr lang="en-GB" sz="2400">
                <a:solidFill>
                  <a:schemeClr val="tx1"/>
                </a:solidFill>
              </a:rPr>
              <a:t>GUEST LECTURER IN GEOGRAPHY</a:t>
            </a:r>
          </a:p>
          <a:p>
            <a:r>
              <a:rPr lang="en-GB" sz="2400">
                <a:solidFill>
                  <a:schemeClr val="tx1"/>
                </a:solidFill>
              </a:rPr>
              <a:t>GOVERNMENT COLLEGE FOR WOMEN (A)</a:t>
            </a:r>
          </a:p>
          <a:p>
            <a:r>
              <a:rPr lang="en-GB" sz="2400">
                <a:solidFill>
                  <a:schemeClr val="tx1"/>
                </a:solidFill>
              </a:rPr>
              <a:t>KUMBAKONAM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3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77243-114D-874B-9EE2-3B37790DE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492" y="609600"/>
            <a:ext cx="8856510" cy="809872"/>
          </a:xfrm>
        </p:spPr>
        <p:txBody>
          <a:bodyPr/>
          <a:lstStyle/>
          <a:p>
            <a:r>
              <a:rPr lang="en-GB"/>
              <a:t>DEVELOPMENT OF SETTLEMENT GEOGRAPHY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625B9-A7F7-024D-9B50-F4CBB627C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>
                <a:solidFill>
                  <a:schemeClr val="tx2">
                    <a:lumMod val="50000"/>
                  </a:schemeClr>
                </a:solidFill>
              </a:rPr>
              <a:t>Following is a important contribution to development of settlement geography :</a:t>
            </a:r>
          </a:p>
          <a:p>
            <a:r>
              <a:rPr lang="en-GB" sz="2400">
                <a:solidFill>
                  <a:schemeClr val="tx2">
                    <a:lumMod val="50000"/>
                  </a:schemeClr>
                </a:solidFill>
              </a:rPr>
              <a:t>German Contribution</a:t>
            </a:r>
          </a:p>
          <a:p>
            <a:r>
              <a:rPr lang="en-GB" sz="2400">
                <a:solidFill>
                  <a:schemeClr val="tx2">
                    <a:lumMod val="50000"/>
                  </a:schemeClr>
                </a:solidFill>
              </a:rPr>
              <a:t>French Contribution</a:t>
            </a:r>
          </a:p>
          <a:p>
            <a:r>
              <a:rPr lang="en-GB" sz="2400">
                <a:solidFill>
                  <a:schemeClr val="tx2">
                    <a:lumMod val="50000"/>
                  </a:schemeClr>
                </a:solidFill>
              </a:rPr>
              <a:t>Contribution of Other European Countries</a:t>
            </a:r>
          </a:p>
          <a:p>
            <a:r>
              <a:rPr lang="en-GB" sz="2400">
                <a:solidFill>
                  <a:schemeClr val="tx2">
                    <a:lumMod val="50000"/>
                  </a:schemeClr>
                </a:solidFill>
              </a:rPr>
              <a:t>Anglo-American Contribution</a:t>
            </a:r>
          </a:p>
          <a:p>
            <a:r>
              <a:rPr lang="en-GB" sz="2400">
                <a:solidFill>
                  <a:schemeClr val="tx2">
                    <a:lumMod val="50000"/>
                  </a:schemeClr>
                </a:solidFill>
              </a:rPr>
              <a:t>Indian Contribution to Settlement Geography </a:t>
            </a:r>
            <a:endParaRPr lang="en-US" sz="240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3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ACF5-EA19-9242-B1E3-F45475E38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150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5"/>
                </a:solidFill>
              </a:rPr>
              <a:t>GERMAN CONTRIBUTION </a:t>
            </a:r>
            <a:endParaRPr lang="en-US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BF3FA-AD22-304E-8425-1109BCC8E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27" y="1428749"/>
            <a:ext cx="8596668" cy="5269675"/>
          </a:xfrm>
        </p:spPr>
        <p:txBody>
          <a:bodyPr>
            <a:normAutofit/>
          </a:bodyPr>
          <a:lstStyle/>
          <a:p>
            <a:r>
              <a:rPr lang="en-GB" sz="2800">
                <a:solidFill>
                  <a:schemeClr val="accent6">
                    <a:lumMod val="50000"/>
                  </a:schemeClr>
                </a:solidFill>
              </a:rPr>
              <a:t>The earliest contribution to settlement geography is traceable in the German geographical literature</a:t>
            </a:r>
          </a:p>
          <a:p>
            <a:r>
              <a:rPr lang="en-GB" sz="2800">
                <a:solidFill>
                  <a:schemeClr val="accent6">
                    <a:lumMod val="50000"/>
                  </a:schemeClr>
                </a:solidFill>
              </a:rPr>
              <a:t>Carl Ritter(1800) and E. Friedrich=Two themes: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>
                <a:solidFill>
                  <a:schemeClr val="accent6">
                    <a:lumMod val="50000"/>
                  </a:schemeClr>
                </a:solidFill>
              </a:rPr>
              <a:t>House types in which distribution, architecture and building materials of settlement were studied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>
                <a:solidFill>
                  <a:schemeClr val="accent6">
                    <a:lumMod val="50000"/>
                  </a:schemeClr>
                </a:solidFill>
              </a:rPr>
              <a:t>Urban centers</a:t>
            </a:r>
          </a:p>
          <a:p>
            <a:r>
              <a:rPr lang="en-GB" sz="2800">
                <a:solidFill>
                  <a:schemeClr val="accent6">
                    <a:lumMod val="50000"/>
                  </a:schemeClr>
                </a:solidFill>
              </a:rPr>
              <a:t>August Meitzen : Two type classes of rural settlement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>
                <a:solidFill>
                  <a:schemeClr val="accent6">
                    <a:lumMod val="50000"/>
                  </a:schemeClr>
                </a:solidFill>
              </a:rPr>
              <a:t>Agglomerated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>
                <a:solidFill>
                  <a:schemeClr val="accent6">
                    <a:lumMod val="50000"/>
                  </a:schemeClr>
                </a:solidFill>
              </a:rPr>
              <a:t>Isolated Dwelling </a:t>
            </a:r>
            <a:endParaRPr lang="en-US" sz="280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11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26B9B-E6CA-7243-BA3B-734898240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33995"/>
            <a:ext cx="9323916" cy="6271654"/>
          </a:xfrm>
        </p:spPr>
        <p:txBody>
          <a:bodyPr>
            <a:normAutofit/>
          </a:bodyPr>
          <a:lstStyle/>
          <a:p>
            <a:r>
              <a:rPr lang="en-GB" sz="2800"/>
              <a:t>O.Schluter: 1. Remark on the Geography of Settlement.    </a:t>
            </a:r>
          </a:p>
          <a:p>
            <a:pPr marL="0" indent="0">
              <a:buNone/>
            </a:pPr>
            <a:r>
              <a:rPr lang="en-GB" sz="2800"/>
              <a:t>                         2.  The Geography of Settlement in Central           </a:t>
            </a:r>
          </a:p>
          <a:p>
            <a:pPr marL="0" indent="0">
              <a:buNone/>
            </a:pPr>
            <a:r>
              <a:rPr lang="en-GB" sz="2800"/>
              <a:t>                               Europe</a:t>
            </a:r>
          </a:p>
          <a:p>
            <a:r>
              <a:rPr lang="en-GB" sz="2800"/>
              <a:t>Robert Hradmann: The development of settlement geography who included four important featurers: residence, village form, house and field</a:t>
            </a:r>
          </a:p>
          <a:p>
            <a:pPr algn="just"/>
            <a:r>
              <a:rPr lang="en-GB" sz="2800"/>
              <a:t>R. Martiny: to study of rural settlement geography in forms of villages im Germany and concluded that the feild patterns, type of house and morphology were the part and parcel </a:t>
            </a:r>
          </a:p>
          <a:p>
            <a:pPr algn="just"/>
            <a:r>
              <a:rPr lang="en-GB" sz="2800"/>
              <a:t>Walter Christaller: Central Place Theory(1933) – he analysed the sizes, spacing, hierarchical, size and shape of tributary areas etc.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43352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B6E5-077E-7243-BEFB-81D280405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986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5"/>
                </a:solidFill>
              </a:rPr>
              <a:t>FRENCH CONTRIBUTION </a:t>
            </a:r>
            <a:endParaRPr lang="en-US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8409B-5783-3D4D-84C8-0E74CC6A7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9587"/>
            <a:ext cx="8596668" cy="5316062"/>
          </a:xfrm>
        </p:spPr>
        <p:txBody>
          <a:bodyPr>
            <a:normAutofit/>
          </a:bodyPr>
          <a:lstStyle/>
          <a:p>
            <a:r>
              <a:rPr lang="en-GB" sz="2800">
                <a:solidFill>
                  <a:schemeClr val="tx1"/>
                </a:solidFill>
              </a:rPr>
              <a:t>In France mainly study about the rural settlement – i.e. House forms, house building materials</a:t>
            </a:r>
          </a:p>
          <a:p>
            <a:r>
              <a:rPr lang="en-GB" sz="2800">
                <a:solidFill>
                  <a:schemeClr val="tx1"/>
                </a:solidFill>
              </a:rPr>
              <a:t>Vidal de La Blache</a:t>
            </a:r>
          </a:p>
          <a:p>
            <a:r>
              <a:rPr lang="en-GB" sz="2800">
                <a:solidFill>
                  <a:schemeClr val="tx1"/>
                </a:solidFill>
              </a:rPr>
              <a:t>Jean Brunhes</a:t>
            </a:r>
          </a:p>
          <a:p>
            <a:r>
              <a:rPr lang="en-GB" sz="2800">
                <a:solidFill>
                  <a:schemeClr val="tx1"/>
                </a:solidFill>
              </a:rPr>
              <a:t>Albert Demangeon</a:t>
            </a:r>
          </a:p>
          <a:p>
            <a:r>
              <a:rPr lang="en-GB" sz="2800">
                <a:solidFill>
                  <a:schemeClr val="tx1"/>
                </a:solidFill>
              </a:rPr>
              <a:t>Annales</a:t>
            </a:r>
          </a:p>
          <a:p>
            <a:r>
              <a:rPr lang="en-GB" sz="2800">
                <a:solidFill>
                  <a:schemeClr val="tx1"/>
                </a:solidFill>
              </a:rPr>
              <a:t>Jean Gottman</a:t>
            </a:r>
          </a:p>
          <a:p>
            <a:r>
              <a:rPr lang="en-GB" sz="2800">
                <a:solidFill>
                  <a:schemeClr val="tx1"/>
                </a:solidFill>
              </a:rPr>
              <a:t>Raoul Blanchard </a:t>
            </a:r>
            <a:endParaRPr lang="en-US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8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4EAD-0A03-7B40-9C0E-9FD2BBE0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45325"/>
            <a:ext cx="9899127" cy="519545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chemeClr val="accent5"/>
                </a:solidFill>
              </a:rPr>
              <a:t>CONTRIBUTION OF OTHER EUROPEAN COUNTRIES</a:t>
            </a:r>
            <a:endParaRPr lang="en-US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22336-056D-C54C-8B77-541D19137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31867"/>
            <a:ext cx="8596668" cy="5622224"/>
          </a:xfrm>
        </p:spPr>
        <p:txBody>
          <a:bodyPr>
            <a:noAutofit/>
          </a:bodyPr>
          <a:lstStyle/>
          <a:p>
            <a:pPr algn="just"/>
            <a:r>
              <a:rPr lang="en-GB" sz="2400">
                <a:solidFill>
                  <a:schemeClr val="tx1"/>
                </a:solidFill>
              </a:rPr>
              <a:t>Miss Lefevre : she included the origin, distribution, type, function, age, architecture, nature and development of habitats as essential topics of the settlement geography.</a:t>
            </a:r>
          </a:p>
          <a:p>
            <a:pPr algn="just"/>
            <a:r>
              <a:rPr lang="en-GB" sz="2400">
                <a:solidFill>
                  <a:schemeClr val="tx1"/>
                </a:solidFill>
              </a:rPr>
              <a:t>Ahlman</a:t>
            </a:r>
          </a:p>
          <a:p>
            <a:pPr algn="just"/>
            <a:r>
              <a:rPr lang="en-GB" sz="2400">
                <a:solidFill>
                  <a:schemeClr val="tx1"/>
                </a:solidFill>
              </a:rPr>
              <a:t>J.G. Grano</a:t>
            </a:r>
          </a:p>
          <a:p>
            <a:pPr algn="just"/>
            <a:r>
              <a:rPr lang="en-GB" sz="2400">
                <a:solidFill>
                  <a:schemeClr val="tx1"/>
                </a:solidFill>
              </a:rPr>
              <a:t>J. Kral</a:t>
            </a:r>
          </a:p>
          <a:p>
            <a:pPr algn="just"/>
            <a:r>
              <a:rPr lang="en-GB" sz="2400">
                <a:solidFill>
                  <a:schemeClr val="tx1"/>
                </a:solidFill>
              </a:rPr>
              <a:t>Patrik Geddes (Conurbation) </a:t>
            </a:r>
          </a:p>
          <a:p>
            <a:pPr marL="0" indent="0" algn="just">
              <a:buNone/>
            </a:pPr>
            <a:r>
              <a:rPr lang="en-GB" sz="2400">
                <a:solidFill>
                  <a:schemeClr val="tx1"/>
                </a:solidFill>
              </a:rPr>
              <a:t>    1. Eotechnic</a:t>
            </a:r>
          </a:p>
          <a:p>
            <a:pPr marL="0" indent="0" algn="just">
              <a:buNone/>
            </a:pPr>
            <a:r>
              <a:rPr lang="en-GB" sz="2400">
                <a:solidFill>
                  <a:schemeClr val="tx1"/>
                </a:solidFill>
              </a:rPr>
              <a:t>    2. Palaeotechnic</a:t>
            </a:r>
          </a:p>
          <a:p>
            <a:pPr marL="0" indent="0" algn="just">
              <a:buNone/>
            </a:pPr>
            <a:r>
              <a:rPr lang="en-GB" sz="2400">
                <a:solidFill>
                  <a:schemeClr val="tx1"/>
                </a:solidFill>
              </a:rPr>
              <a:t>    3. Neotecnic</a:t>
            </a:r>
          </a:p>
          <a:p>
            <a:pPr algn="just"/>
            <a:r>
              <a:rPr lang="en-GB" sz="2400">
                <a:solidFill>
                  <a:schemeClr val="tx1"/>
                </a:solidFill>
              </a:rPr>
              <a:t>Luis Mumford</a:t>
            </a:r>
          </a:p>
          <a:p>
            <a:pPr algn="just"/>
            <a:r>
              <a:rPr lang="en-GB" sz="2400">
                <a:solidFill>
                  <a:schemeClr val="tx1"/>
                </a:solidFill>
              </a:rPr>
              <a:t>C.B. Fawcett and T.W.Freeman</a:t>
            </a:r>
          </a:p>
          <a:p>
            <a:pPr marL="0" indent="0" algn="just">
              <a:buNone/>
            </a:pPr>
            <a:r>
              <a:rPr lang="en-GB" sz="2400">
                <a:solidFill>
                  <a:schemeClr val="tx1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03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3A683-C33D-F947-A9EB-3D2B55F1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218"/>
            <a:ext cx="8596668" cy="872094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5"/>
                </a:solidFill>
              </a:rPr>
              <a:t>ANGLO-AMERICAN CONTRIBUTION </a:t>
            </a:r>
            <a:endParaRPr lang="en-US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E41F7-46F9-F746-96CC-9734E3912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3312"/>
            <a:ext cx="8596668" cy="5503469"/>
          </a:xfrm>
        </p:spPr>
        <p:txBody>
          <a:bodyPr>
            <a:normAutofit lnSpcReduction="10000"/>
          </a:bodyPr>
          <a:lstStyle/>
          <a:p>
            <a:r>
              <a:rPr lang="en-GB" sz="2400">
                <a:solidFill>
                  <a:schemeClr val="tx2"/>
                </a:solidFill>
              </a:rPr>
              <a:t>C.F. Kohn</a:t>
            </a:r>
          </a:p>
          <a:p>
            <a:r>
              <a:rPr lang="en-GB" sz="2400">
                <a:solidFill>
                  <a:schemeClr val="tx2"/>
                </a:solidFill>
              </a:rPr>
              <a:t>K.H. Stone</a:t>
            </a:r>
          </a:p>
          <a:p>
            <a:r>
              <a:rPr lang="en-GB" sz="2400">
                <a:solidFill>
                  <a:schemeClr val="tx2"/>
                </a:solidFill>
              </a:rPr>
              <a:t>T. G. Jordon: The study of the form of the cultural landscape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1. Vertical arrangement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2. Horizontal arrangement 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3. The material composition</a:t>
            </a:r>
          </a:p>
          <a:p>
            <a:r>
              <a:rPr lang="en-GB" sz="2400">
                <a:solidFill>
                  <a:schemeClr val="tx2"/>
                </a:solidFill>
              </a:rPr>
              <a:t>American Geographers developed by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1. Concentric zone theory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2. The sector theory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3. Multiple nuclei theory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4. Rural-Urban fringe    </a:t>
            </a:r>
          </a:p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6941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7978-4736-0245-AE86-EB507A77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855" y="1076201"/>
            <a:ext cx="7492703" cy="213386"/>
          </a:xfrm>
        </p:spPr>
        <p:txBody>
          <a:bodyPr>
            <a:normAutofit fontScale="90000"/>
          </a:bodyPr>
          <a:lstStyle/>
          <a:p>
            <a:pPr algn="ctr"/>
            <a:r>
              <a:rPr lang="en-GB">
                <a:solidFill>
                  <a:schemeClr val="accent5"/>
                </a:solidFill>
              </a:rPr>
              <a:t>STATE OF SETTLEMENT GEOGRAPHY IN INDIA</a:t>
            </a:r>
            <a:endParaRPr lang="en-US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E718-4211-1649-A3F0-F5029D75B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808" y="2356510"/>
            <a:ext cx="8837955" cy="2801834"/>
          </a:xfrm>
        </p:spPr>
        <p:txBody>
          <a:bodyPr>
            <a:normAutofit/>
          </a:bodyPr>
          <a:lstStyle/>
          <a:p>
            <a:r>
              <a:rPr lang="en-GB" sz="2400">
                <a:solidFill>
                  <a:schemeClr val="tx1"/>
                </a:solidFill>
              </a:rPr>
              <a:t>R.L. Singh: 1. Rural settlement in Monsoon Asia</a:t>
            </a:r>
          </a:p>
          <a:p>
            <a:pPr marL="0" indent="0">
              <a:buNone/>
            </a:pPr>
            <a:r>
              <a:rPr lang="en-GB" sz="2400">
                <a:solidFill>
                  <a:schemeClr val="tx1"/>
                </a:solidFill>
              </a:rPr>
              <a:t> 2. Geographic Pattern of Rural Settlement</a:t>
            </a:r>
          </a:p>
          <a:p>
            <a:r>
              <a:rPr lang="en-GB" sz="2400">
                <a:solidFill>
                  <a:schemeClr val="tx1"/>
                </a:solidFill>
              </a:rPr>
              <a:t>S.P. Chaterjee</a:t>
            </a:r>
          </a:p>
          <a:p>
            <a:r>
              <a:rPr lang="en-GB" sz="2400">
                <a:solidFill>
                  <a:schemeClr val="tx1"/>
                </a:solidFill>
              </a:rPr>
              <a:t>A.B.Mukherjee</a:t>
            </a:r>
          </a:p>
          <a:p>
            <a:r>
              <a:rPr lang="en-GB" sz="2400">
                <a:solidFill>
                  <a:schemeClr val="tx1"/>
                </a:solidFill>
              </a:rPr>
              <a:t>R.C. Tiwari, etc.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328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B44F1-5994-2F4D-BB5C-1E9CAAA35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81674"/>
          </a:xfrm>
        </p:spPr>
        <p:txBody>
          <a:bodyPr anchor="ctr"/>
          <a:lstStyle/>
          <a:p>
            <a:pPr algn="ctr"/>
            <a:r>
              <a:rPr lang="en-GB" i="1">
                <a:solidFill>
                  <a:schemeClr val="accent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THANK YOU</a:t>
            </a:r>
            <a:endParaRPr lang="en-US" i="1">
              <a:solidFill>
                <a:schemeClr val="accent2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787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II. M.Sc. APPLIED GEOGRAPHY POPULATION AND SETTLEMENT GEOGRAPHY TOPIC : DEVELOPMENT OF SETTLEMENT GEOGRAPHY 13.08.2020</vt:lpstr>
      <vt:lpstr>DEVELOPMENT OF SETTLEMENT GEOGRAPHY </vt:lpstr>
      <vt:lpstr>GERMAN CONTRIBUTION </vt:lpstr>
      <vt:lpstr>PowerPoint Presentation</vt:lpstr>
      <vt:lpstr>FRENCH CONTRIBUTION </vt:lpstr>
      <vt:lpstr>CONTRIBUTION OF OTHER EUROPEAN COUNTRIES</vt:lpstr>
      <vt:lpstr>ANGLO-AMERICAN CONTRIBUTION </vt:lpstr>
      <vt:lpstr>STATE OF SETTLEMENT GEOGRAPHY IN INDIA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geomaheswari11@gmail.com</dc:creator>
  <cp:lastModifiedBy>geomaheswari11@gmail.com</cp:lastModifiedBy>
  <cp:revision>6</cp:revision>
  <dcterms:created xsi:type="dcterms:W3CDTF">2020-08-04T16:59:46Z</dcterms:created>
  <dcterms:modified xsi:type="dcterms:W3CDTF">2020-08-15T15:45:02Z</dcterms:modified>
</cp:coreProperties>
</file>