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5" r:id="rId6"/>
    <p:sldId id="260" r:id="rId7"/>
    <p:sldId id="261" r:id="rId8"/>
    <p:sldId id="266" r:id="rId9"/>
    <p:sldId id="267" r:id="rId10"/>
    <p:sldId id="262" r:id="rId11"/>
    <p:sldId id="263" r:id="rId12"/>
    <p:sldId id="264"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viewProps" Target="viewProps.xml" /><Relationship Id="rId2" Type="http://schemas.openxmlformats.org/officeDocument/2006/relationships/slide" Target="slides/slide1.xml" /><Relationship Id="rId16"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8/13/2020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8/13/2020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8/13/2020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8/13/2020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8/13/2020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8/13/2020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8/13/2020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8/13/2020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8/13/2020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8/13/2020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8/13/2020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8/13/2020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4.xml" /></Relationships>
</file>

<file path=ppt/slides/_rels/slide11.xml.rels><?xml version="1.0" encoding="UTF-8" standalone="yes"?>
<Relationships xmlns="http://schemas.openxmlformats.org/package/2006/relationships"><Relationship Id="rId3" Type="http://schemas.openxmlformats.org/officeDocument/2006/relationships/image" Target="../media/image7.jpeg" /><Relationship Id="rId2" Type="http://schemas.openxmlformats.org/officeDocument/2006/relationships/image" Target="../media/image6.jpeg" /><Relationship Id="rId1" Type="http://schemas.openxmlformats.org/officeDocument/2006/relationships/slideLayout" Target="../slideLayouts/slideLayout5.xml" /></Relationships>
</file>

<file path=ppt/slides/_rels/slide12.xml.rels><?xml version="1.0" encoding="UTF-8" standalone="yes"?>
<Relationships xmlns="http://schemas.openxmlformats.org/package/2006/relationships"><Relationship Id="rId2" Type="http://schemas.openxmlformats.org/officeDocument/2006/relationships/image" Target="../media/image8.jpeg" /><Relationship Id="rId1" Type="http://schemas.openxmlformats.org/officeDocument/2006/relationships/slideLayout" Target="../slideLayouts/slideLayout4.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 /></Relationships>
</file>

<file path=ppt/slides/_rels/slide14.xml.rels><?xml version="1.0" encoding="UTF-8" standalone="yes"?>
<Relationships xmlns="http://schemas.openxmlformats.org/package/2006/relationships"><Relationship Id="rId2" Type="http://schemas.openxmlformats.org/officeDocument/2006/relationships/image" Target="../media/image9.jpeg"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4.xml" /></Relationships>
</file>

<file path=ppt/slides/_rels/slide7.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4.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04905-D09F-004D-9F3E-271F337CC68D}"/>
              </a:ext>
            </a:extLst>
          </p:cNvPr>
          <p:cNvSpPr>
            <a:spLocks noGrp="1"/>
          </p:cNvSpPr>
          <p:nvPr>
            <p:ph type="ctrTitle"/>
          </p:nvPr>
        </p:nvSpPr>
        <p:spPr>
          <a:xfrm>
            <a:off x="1141762" y="797874"/>
            <a:ext cx="9908475" cy="3729594"/>
          </a:xfrm>
        </p:spPr>
        <p:txBody>
          <a:bodyPr anchor="ctr"/>
          <a:lstStyle/>
          <a:p>
            <a:r>
              <a:rPr lang="en-GB" sz="3200">
                <a:solidFill>
                  <a:srgbClr val="7030A0"/>
                </a:solidFill>
              </a:rPr>
              <a:t>Government college for women (a) kumbakonam</a:t>
            </a:r>
            <a:br>
              <a:rPr lang="en-GB" sz="4000">
                <a:solidFill>
                  <a:srgbClr val="7030A0"/>
                </a:solidFill>
              </a:rPr>
            </a:br>
            <a:r>
              <a:rPr lang="en-GB" sz="4000">
                <a:solidFill>
                  <a:srgbClr val="00B050"/>
                </a:solidFill>
              </a:rPr>
              <a:t>department of geography</a:t>
            </a:r>
            <a:br>
              <a:rPr lang="en-GB" sz="4000">
                <a:solidFill>
                  <a:srgbClr val="00B050"/>
                </a:solidFill>
              </a:rPr>
            </a:br>
            <a:r>
              <a:rPr lang="en-GB" sz="4000">
                <a:solidFill>
                  <a:srgbClr val="00B050"/>
                </a:solidFill>
              </a:rPr>
              <a:t>ii m.sc. Applied geography</a:t>
            </a:r>
            <a:br>
              <a:rPr lang="en-GB" sz="4000">
                <a:solidFill>
                  <a:srgbClr val="00B050"/>
                </a:solidFill>
              </a:rPr>
            </a:br>
            <a:r>
              <a:rPr lang="en-GB" sz="4000">
                <a:solidFill>
                  <a:srgbClr val="002060"/>
                </a:solidFill>
              </a:rPr>
              <a:t>17.08.2020</a:t>
            </a:r>
            <a:br>
              <a:rPr lang="en-GB" sz="4000">
                <a:solidFill>
                  <a:srgbClr val="002060"/>
                </a:solidFill>
              </a:rPr>
            </a:br>
            <a:r>
              <a:rPr lang="en-GB" sz="4000">
                <a:solidFill>
                  <a:srgbClr val="002060"/>
                </a:solidFill>
              </a:rPr>
              <a:t>population and settlement geography</a:t>
            </a:r>
            <a:br>
              <a:rPr lang="en-GB" sz="4000">
                <a:solidFill>
                  <a:srgbClr val="002060"/>
                </a:solidFill>
              </a:rPr>
            </a:br>
            <a:r>
              <a:rPr lang="en-GB" sz="2400">
                <a:solidFill>
                  <a:srgbClr val="00B0F0"/>
                </a:solidFill>
              </a:rPr>
              <a:t>topic : site and situation of rural settlement </a:t>
            </a:r>
            <a:endParaRPr lang="en-US" sz="4000">
              <a:solidFill>
                <a:srgbClr val="7030A0"/>
              </a:solidFill>
            </a:endParaRPr>
          </a:p>
        </p:txBody>
      </p:sp>
      <p:sp>
        <p:nvSpPr>
          <p:cNvPr id="3" name="Subtitle 2">
            <a:extLst>
              <a:ext uri="{FF2B5EF4-FFF2-40B4-BE49-F238E27FC236}">
                <a16:creationId xmlns:a16="http://schemas.microsoft.com/office/drawing/2014/main" id="{44094724-2FC7-914D-A3B2-CE4EC49B96FD}"/>
              </a:ext>
            </a:extLst>
          </p:cNvPr>
          <p:cNvSpPr>
            <a:spLocks noGrp="1"/>
          </p:cNvSpPr>
          <p:nvPr>
            <p:ph type="subTitle" idx="1"/>
          </p:nvPr>
        </p:nvSpPr>
        <p:spPr>
          <a:xfrm>
            <a:off x="4397581" y="4379026"/>
            <a:ext cx="5677890" cy="1317419"/>
          </a:xfrm>
        </p:spPr>
        <p:txBody>
          <a:bodyPr/>
          <a:lstStyle/>
          <a:p>
            <a:r>
              <a:rPr lang="en-GB"/>
              <a:t>Presented By</a:t>
            </a:r>
          </a:p>
          <a:p>
            <a:pPr algn="r"/>
            <a:r>
              <a:rPr lang="en-GB">
                <a:solidFill>
                  <a:srgbClr val="FF0000"/>
                </a:solidFill>
              </a:rPr>
              <a:t>S. MAHESWARI</a:t>
            </a:r>
          </a:p>
          <a:p>
            <a:pPr algn="r"/>
            <a:r>
              <a:rPr lang="en-GB">
                <a:solidFill>
                  <a:srgbClr val="FF0000"/>
                </a:solidFill>
              </a:rPr>
              <a:t>GUEST LECTURER IN GEOGRAPHY</a:t>
            </a:r>
            <a:endParaRPr lang="en-US">
              <a:solidFill>
                <a:srgbClr val="FF0000"/>
              </a:solidFill>
            </a:endParaRPr>
          </a:p>
        </p:txBody>
      </p:sp>
    </p:spTree>
    <p:extLst>
      <p:ext uri="{BB962C8B-B14F-4D97-AF65-F5344CB8AC3E}">
        <p14:creationId xmlns:p14="http://schemas.microsoft.com/office/powerpoint/2010/main" val="8868589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0879F-86CB-4A46-859E-7FA035D5B8B2}"/>
              </a:ext>
            </a:extLst>
          </p:cNvPr>
          <p:cNvSpPr>
            <a:spLocks noGrp="1"/>
          </p:cNvSpPr>
          <p:nvPr>
            <p:ph type="title"/>
          </p:nvPr>
        </p:nvSpPr>
        <p:spPr>
          <a:xfrm>
            <a:off x="1371600" y="685800"/>
            <a:ext cx="9601200" cy="947057"/>
          </a:xfrm>
        </p:spPr>
        <p:txBody>
          <a:bodyPr anchor="ctr"/>
          <a:lstStyle/>
          <a:p>
            <a:pPr algn="ctr"/>
            <a:r>
              <a:rPr lang="en-GB">
                <a:solidFill>
                  <a:srgbClr val="7030A0"/>
                </a:solidFill>
              </a:rPr>
              <a:t>SITUATION OF RURAL SETTLEMENT </a:t>
            </a:r>
            <a:endParaRPr lang="en-US">
              <a:solidFill>
                <a:srgbClr val="7030A0"/>
              </a:solidFill>
            </a:endParaRPr>
          </a:p>
        </p:txBody>
      </p:sp>
      <p:sp>
        <p:nvSpPr>
          <p:cNvPr id="3" name="Content Placeholder 2">
            <a:extLst>
              <a:ext uri="{FF2B5EF4-FFF2-40B4-BE49-F238E27FC236}">
                <a16:creationId xmlns:a16="http://schemas.microsoft.com/office/drawing/2014/main" id="{2B78DA0D-6B78-C34C-BC7A-E563F84B11EA}"/>
              </a:ext>
            </a:extLst>
          </p:cNvPr>
          <p:cNvSpPr>
            <a:spLocks noGrp="1"/>
          </p:cNvSpPr>
          <p:nvPr>
            <p:ph sz="half" idx="1"/>
          </p:nvPr>
        </p:nvSpPr>
        <p:spPr>
          <a:xfrm>
            <a:off x="2121025" y="2193223"/>
            <a:ext cx="4447786" cy="3892881"/>
          </a:xfrm>
        </p:spPr>
        <p:txBody>
          <a:bodyPr>
            <a:noAutofit/>
          </a:bodyPr>
          <a:lstStyle/>
          <a:p>
            <a:pPr marL="0" indent="0">
              <a:buNone/>
            </a:pPr>
            <a:r>
              <a:rPr lang="en-GB" sz="2400"/>
              <a:t>Situation favourable factors for rural settlement: </a:t>
            </a:r>
          </a:p>
          <a:p>
            <a:r>
              <a:rPr lang="en-GB" sz="2400">
                <a:solidFill>
                  <a:srgbClr val="00B050"/>
                </a:solidFill>
              </a:rPr>
              <a:t>Route centre</a:t>
            </a:r>
          </a:p>
          <a:p>
            <a:r>
              <a:rPr lang="en-GB" sz="2400">
                <a:solidFill>
                  <a:srgbClr val="00B050"/>
                </a:solidFill>
              </a:rPr>
              <a:t>Gap village</a:t>
            </a:r>
          </a:p>
          <a:p>
            <a:r>
              <a:rPr lang="en-GB" sz="2400">
                <a:solidFill>
                  <a:srgbClr val="00B050"/>
                </a:solidFill>
              </a:rPr>
              <a:t>Lowest bridging point on a river</a:t>
            </a:r>
          </a:p>
          <a:p>
            <a:r>
              <a:rPr lang="en-GB" sz="2400">
                <a:solidFill>
                  <a:srgbClr val="00B050"/>
                </a:solidFill>
              </a:rPr>
              <a:t>Port</a:t>
            </a:r>
          </a:p>
          <a:p>
            <a:r>
              <a:rPr lang="en-GB" sz="2400">
                <a:solidFill>
                  <a:srgbClr val="00B050"/>
                </a:solidFill>
              </a:rPr>
              <a:t>Minerals for export</a:t>
            </a:r>
            <a:endParaRPr lang="en-US" sz="2400">
              <a:solidFill>
                <a:srgbClr val="00B050"/>
              </a:solidFill>
            </a:endParaRPr>
          </a:p>
        </p:txBody>
      </p:sp>
      <p:pic>
        <p:nvPicPr>
          <p:cNvPr id="5" name="Picture 5">
            <a:extLst>
              <a:ext uri="{FF2B5EF4-FFF2-40B4-BE49-F238E27FC236}">
                <a16:creationId xmlns:a16="http://schemas.microsoft.com/office/drawing/2014/main" id="{14B3A9D1-CEA7-D34A-89C3-F64938DD0122}"/>
              </a:ext>
            </a:extLst>
          </p:cNvPr>
          <p:cNvPicPr>
            <a:picLocks noGrp="1" noChangeAspect="1"/>
          </p:cNvPicPr>
          <p:nvPr>
            <p:ph sz="half" idx="2"/>
          </p:nvPr>
        </p:nvPicPr>
        <p:blipFill>
          <a:blip r:embed="rId2"/>
          <a:stretch>
            <a:fillRect/>
          </a:stretch>
        </p:blipFill>
        <p:spPr>
          <a:xfrm>
            <a:off x="7147023" y="2276721"/>
            <a:ext cx="3825777" cy="3725884"/>
          </a:xfrm>
        </p:spPr>
      </p:pic>
    </p:spTree>
    <p:extLst>
      <p:ext uri="{BB962C8B-B14F-4D97-AF65-F5344CB8AC3E}">
        <p14:creationId xmlns:p14="http://schemas.microsoft.com/office/powerpoint/2010/main" val="19531091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722FE12E-8ADE-914A-9382-F324C39C0698}"/>
              </a:ext>
            </a:extLst>
          </p:cNvPr>
          <p:cNvSpPr>
            <a:spLocks noGrp="1"/>
          </p:cNvSpPr>
          <p:nvPr>
            <p:ph type="body" idx="1"/>
          </p:nvPr>
        </p:nvSpPr>
        <p:spPr>
          <a:xfrm>
            <a:off x="1371600" y="241218"/>
            <a:ext cx="4443984" cy="1874074"/>
          </a:xfrm>
        </p:spPr>
        <p:txBody>
          <a:bodyPr/>
          <a:lstStyle/>
          <a:p>
            <a:pPr algn="just"/>
            <a:r>
              <a:rPr lang="en-GB" sz="2800"/>
              <a:t>ROUTE CENTRES:</a:t>
            </a:r>
            <a:r>
              <a:rPr lang="en-GB" sz="2400"/>
              <a:t> Route centre are often called </a:t>
            </a:r>
            <a:r>
              <a:rPr lang="en-GB" sz="2400">
                <a:solidFill>
                  <a:srgbClr val="FF0000"/>
                </a:solidFill>
              </a:rPr>
              <a:t>Nodel Points</a:t>
            </a:r>
            <a:r>
              <a:rPr lang="en-GB" sz="2400"/>
              <a:t>. Anywhere, where two routes meet Has great potantial for settlement. </a:t>
            </a:r>
            <a:endParaRPr lang="en-US" sz="2400"/>
          </a:p>
        </p:txBody>
      </p:sp>
      <p:pic>
        <p:nvPicPr>
          <p:cNvPr id="5" name="Picture 5">
            <a:extLst>
              <a:ext uri="{FF2B5EF4-FFF2-40B4-BE49-F238E27FC236}">
                <a16:creationId xmlns:a16="http://schemas.microsoft.com/office/drawing/2014/main" id="{65CFE44D-698A-914E-A86F-E55168A1E9D4}"/>
              </a:ext>
              <a:ext uri="{C183D7F6-B498-43B3-948B-1728B52AA6E4}">
                <adec:decorative xmlns:adec="http://schemas.microsoft.com/office/drawing/2017/decorative" val="0"/>
              </a:ext>
            </a:extLst>
          </p:cNvPr>
          <p:cNvPicPr>
            <a:picLocks noGrp="1" noChangeAspect="1"/>
          </p:cNvPicPr>
          <p:nvPr>
            <p:ph sz="half" idx="2"/>
          </p:nvPr>
        </p:nvPicPr>
        <p:blipFill>
          <a:blip r:embed="rId2"/>
          <a:stretch>
            <a:fillRect/>
          </a:stretch>
        </p:blipFill>
        <p:spPr>
          <a:xfrm>
            <a:off x="1537092" y="2340865"/>
            <a:ext cx="4112429" cy="3526536"/>
          </a:xfrm>
        </p:spPr>
      </p:pic>
      <p:sp>
        <p:nvSpPr>
          <p:cNvPr id="6" name="Text Placeholder 5">
            <a:extLst>
              <a:ext uri="{FF2B5EF4-FFF2-40B4-BE49-F238E27FC236}">
                <a16:creationId xmlns:a16="http://schemas.microsoft.com/office/drawing/2014/main" id="{08A9F293-FBBA-C548-9997-DAC3E32A8132}"/>
              </a:ext>
            </a:extLst>
          </p:cNvPr>
          <p:cNvSpPr>
            <a:spLocks noGrp="1"/>
          </p:cNvSpPr>
          <p:nvPr>
            <p:ph type="body" sz="quarter" idx="3"/>
          </p:nvPr>
        </p:nvSpPr>
        <p:spPr>
          <a:xfrm>
            <a:off x="6376418" y="510268"/>
            <a:ext cx="4443984" cy="1335974"/>
          </a:xfrm>
        </p:spPr>
        <p:txBody>
          <a:bodyPr/>
          <a:lstStyle/>
          <a:p>
            <a:pPr algn="just"/>
            <a:r>
              <a:rPr lang="en-GB" sz="2800"/>
              <a:t>BRIDGING POINTS:</a:t>
            </a:r>
            <a:r>
              <a:rPr lang="en-GB"/>
              <a:t> </a:t>
            </a:r>
            <a:r>
              <a:rPr lang="en-GB" sz="2400"/>
              <a:t>Many setttlements have built up at points where it was easiest to cross a large river.</a:t>
            </a:r>
            <a:endParaRPr lang="en-US"/>
          </a:p>
        </p:txBody>
      </p:sp>
      <p:pic>
        <p:nvPicPr>
          <p:cNvPr id="8" name="Picture 8">
            <a:extLst>
              <a:ext uri="{FF2B5EF4-FFF2-40B4-BE49-F238E27FC236}">
                <a16:creationId xmlns:a16="http://schemas.microsoft.com/office/drawing/2014/main" id="{9C13C94E-2331-204A-A5EE-2CBF1875372B}"/>
              </a:ext>
            </a:extLst>
          </p:cNvPr>
          <p:cNvPicPr>
            <a:picLocks noGrp="1" noChangeAspect="1"/>
          </p:cNvPicPr>
          <p:nvPr>
            <p:ph sz="quarter" idx="4"/>
          </p:nvPr>
        </p:nvPicPr>
        <p:blipFill>
          <a:blip r:embed="rId3"/>
          <a:stretch>
            <a:fillRect/>
          </a:stretch>
        </p:blipFill>
        <p:spPr>
          <a:xfrm>
            <a:off x="6609433" y="2340865"/>
            <a:ext cx="4275384" cy="3526536"/>
          </a:xfrm>
        </p:spPr>
      </p:pic>
    </p:spTree>
    <p:extLst>
      <p:ext uri="{BB962C8B-B14F-4D97-AF65-F5344CB8AC3E}">
        <p14:creationId xmlns:p14="http://schemas.microsoft.com/office/powerpoint/2010/main" val="25510096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4456841E-7035-3D4C-8508-66CE3DB4C2AC}"/>
              </a:ext>
            </a:extLst>
          </p:cNvPr>
          <p:cNvSpPr>
            <a:spLocks noGrp="1"/>
          </p:cNvSpPr>
          <p:nvPr>
            <p:ph sz="half" idx="1"/>
          </p:nvPr>
        </p:nvSpPr>
        <p:spPr>
          <a:xfrm>
            <a:off x="1371600" y="1076202"/>
            <a:ext cx="4447786" cy="4972792"/>
          </a:xfrm>
        </p:spPr>
        <p:txBody>
          <a:bodyPr>
            <a:noAutofit/>
          </a:bodyPr>
          <a:lstStyle/>
          <a:p>
            <a:pPr marL="0" indent="0" algn="just">
              <a:buNone/>
            </a:pPr>
            <a:r>
              <a:rPr lang="en-GB" sz="1800"/>
              <a:t>GAP TOWN: </a:t>
            </a:r>
          </a:p>
          <a:p>
            <a:pPr algn="just"/>
            <a:r>
              <a:rPr lang="en-GB" sz="1800"/>
              <a:t>Lincoln is found in a gap between two areas of higher ground. Resources-important for industry, eg villages such as Aberfan in Welsh village is close to coal reserve.</a:t>
            </a:r>
          </a:p>
          <a:p>
            <a:pPr algn="just"/>
            <a:r>
              <a:rPr lang="en-GB" sz="1800"/>
              <a:t>The location of growth of an settlement depended upon its site and situation.</a:t>
            </a:r>
          </a:p>
          <a:p>
            <a:pPr algn="just"/>
            <a:r>
              <a:rPr lang="en-GB" sz="1800"/>
              <a:t>The site was the actual place where people decided to locate their settlement.</a:t>
            </a:r>
          </a:p>
          <a:p>
            <a:pPr algn="just"/>
            <a:r>
              <a:rPr lang="en-GB" sz="1800"/>
              <a:t>The growth of that settlement then depended upon its situation in relation to accessibility and availability of natural resources. </a:t>
            </a:r>
            <a:endParaRPr lang="en-US" sz="1800"/>
          </a:p>
        </p:txBody>
      </p:sp>
      <p:pic>
        <p:nvPicPr>
          <p:cNvPr id="5" name="Picture 5">
            <a:extLst>
              <a:ext uri="{FF2B5EF4-FFF2-40B4-BE49-F238E27FC236}">
                <a16:creationId xmlns:a16="http://schemas.microsoft.com/office/drawing/2014/main" id="{5D5D66FE-20D3-7343-B9A3-952B07AD7D00}"/>
              </a:ext>
            </a:extLst>
          </p:cNvPr>
          <p:cNvPicPr>
            <a:picLocks noGrp="1" noChangeAspect="1"/>
          </p:cNvPicPr>
          <p:nvPr>
            <p:ph sz="half" idx="2"/>
          </p:nvPr>
        </p:nvPicPr>
        <p:blipFill>
          <a:blip r:embed="rId2"/>
          <a:stretch>
            <a:fillRect/>
          </a:stretch>
        </p:blipFill>
        <p:spPr>
          <a:xfrm>
            <a:off x="7007060" y="1076201"/>
            <a:ext cx="4448175" cy="4395612"/>
          </a:xfrm>
        </p:spPr>
      </p:pic>
    </p:spTree>
    <p:extLst>
      <p:ext uri="{BB962C8B-B14F-4D97-AF65-F5344CB8AC3E}">
        <p14:creationId xmlns:p14="http://schemas.microsoft.com/office/powerpoint/2010/main" val="15864070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F61C44-9B4C-F44F-A89C-DAF0C6709F9B}"/>
              </a:ext>
            </a:extLst>
          </p:cNvPr>
          <p:cNvSpPr>
            <a:spLocks noGrp="1"/>
          </p:cNvSpPr>
          <p:nvPr>
            <p:ph type="title"/>
          </p:nvPr>
        </p:nvSpPr>
        <p:spPr/>
        <p:txBody>
          <a:bodyPr anchor="ctr"/>
          <a:lstStyle/>
          <a:p>
            <a:pPr algn="ctr"/>
            <a:r>
              <a:rPr lang="en-GB"/>
              <a:t>Differentiation between Site and Situation </a:t>
            </a:r>
            <a:endParaRPr lang="en-US"/>
          </a:p>
        </p:txBody>
      </p:sp>
      <p:sp>
        <p:nvSpPr>
          <p:cNvPr id="4" name="Text Placeholder 3">
            <a:extLst>
              <a:ext uri="{FF2B5EF4-FFF2-40B4-BE49-F238E27FC236}">
                <a16:creationId xmlns:a16="http://schemas.microsoft.com/office/drawing/2014/main" id="{3A010478-B337-3A4E-89E3-783AC67D987F}"/>
              </a:ext>
            </a:extLst>
          </p:cNvPr>
          <p:cNvSpPr>
            <a:spLocks noGrp="1"/>
          </p:cNvSpPr>
          <p:nvPr>
            <p:ph type="body" idx="1"/>
          </p:nvPr>
        </p:nvSpPr>
        <p:spPr>
          <a:xfrm>
            <a:off x="1371600" y="1683325"/>
            <a:ext cx="4443984" cy="1123705"/>
          </a:xfrm>
        </p:spPr>
        <p:txBody>
          <a:bodyPr anchor="ctr"/>
          <a:lstStyle/>
          <a:p>
            <a:pPr algn="ctr"/>
            <a:r>
              <a:rPr lang="en-GB">
                <a:solidFill>
                  <a:srgbClr val="7030A0"/>
                </a:solidFill>
              </a:rPr>
              <a:t>SITE</a:t>
            </a:r>
            <a:endParaRPr lang="en-US">
              <a:solidFill>
                <a:srgbClr val="7030A0"/>
              </a:solidFill>
            </a:endParaRPr>
          </a:p>
        </p:txBody>
      </p:sp>
      <p:sp>
        <p:nvSpPr>
          <p:cNvPr id="3" name="Content Placeholder 2">
            <a:extLst>
              <a:ext uri="{FF2B5EF4-FFF2-40B4-BE49-F238E27FC236}">
                <a16:creationId xmlns:a16="http://schemas.microsoft.com/office/drawing/2014/main" id="{4C3509F9-851C-2F4A-ABDC-4D345E85E2EF}"/>
              </a:ext>
            </a:extLst>
          </p:cNvPr>
          <p:cNvSpPr>
            <a:spLocks noGrp="1"/>
          </p:cNvSpPr>
          <p:nvPr>
            <p:ph sz="half" idx="2"/>
          </p:nvPr>
        </p:nvSpPr>
        <p:spPr>
          <a:xfrm>
            <a:off x="1371600" y="2807031"/>
            <a:ext cx="4443984" cy="3060370"/>
          </a:xfrm>
        </p:spPr>
        <p:txBody>
          <a:bodyPr>
            <a:normAutofit/>
          </a:bodyPr>
          <a:lstStyle/>
          <a:p>
            <a:pPr algn="just"/>
            <a:r>
              <a:rPr lang="en-GB">
                <a:solidFill>
                  <a:srgbClr val="FF0000"/>
                </a:solidFill>
              </a:rPr>
              <a:t>The Site is the exact location of a area, you can find it on map.</a:t>
            </a:r>
          </a:p>
          <a:p>
            <a:pPr algn="just"/>
            <a:r>
              <a:rPr lang="en-GB">
                <a:solidFill>
                  <a:srgbClr val="FF0000"/>
                </a:solidFill>
              </a:rPr>
              <a:t>The Site of a area has features that are inherent to its location.</a:t>
            </a:r>
          </a:p>
          <a:p>
            <a:pPr algn="just"/>
            <a:r>
              <a:rPr lang="en-GB">
                <a:solidFill>
                  <a:srgbClr val="FF0000"/>
                </a:solidFill>
              </a:rPr>
              <a:t>The Site is the land that the area was built upon.</a:t>
            </a:r>
            <a:endParaRPr lang="en-US">
              <a:solidFill>
                <a:srgbClr val="FF0000"/>
              </a:solidFill>
            </a:endParaRPr>
          </a:p>
        </p:txBody>
      </p:sp>
      <p:sp>
        <p:nvSpPr>
          <p:cNvPr id="5" name="Text Placeholder 4">
            <a:extLst>
              <a:ext uri="{FF2B5EF4-FFF2-40B4-BE49-F238E27FC236}">
                <a16:creationId xmlns:a16="http://schemas.microsoft.com/office/drawing/2014/main" id="{FBA0B52B-D863-8D47-AE53-9C089E1FD182}"/>
              </a:ext>
            </a:extLst>
          </p:cNvPr>
          <p:cNvSpPr>
            <a:spLocks noGrp="1"/>
          </p:cNvSpPr>
          <p:nvPr>
            <p:ph type="body" sz="quarter" idx="3"/>
          </p:nvPr>
        </p:nvSpPr>
        <p:spPr>
          <a:xfrm>
            <a:off x="6525014" y="1614302"/>
            <a:ext cx="4443984" cy="1261753"/>
          </a:xfrm>
        </p:spPr>
        <p:txBody>
          <a:bodyPr anchor="ctr"/>
          <a:lstStyle/>
          <a:p>
            <a:pPr algn="ctr"/>
            <a:r>
              <a:rPr lang="en-GB">
                <a:solidFill>
                  <a:srgbClr val="7030A0"/>
                </a:solidFill>
              </a:rPr>
              <a:t>SITUATION </a:t>
            </a:r>
            <a:endParaRPr lang="en-US">
              <a:solidFill>
                <a:srgbClr val="7030A0"/>
              </a:solidFill>
            </a:endParaRPr>
          </a:p>
        </p:txBody>
      </p:sp>
      <p:sp>
        <p:nvSpPr>
          <p:cNvPr id="6" name="Content Placeholder 5">
            <a:extLst>
              <a:ext uri="{FF2B5EF4-FFF2-40B4-BE49-F238E27FC236}">
                <a16:creationId xmlns:a16="http://schemas.microsoft.com/office/drawing/2014/main" id="{00DF564B-9718-5948-A20C-5AE8E4CF434D}"/>
              </a:ext>
            </a:extLst>
          </p:cNvPr>
          <p:cNvSpPr>
            <a:spLocks noGrp="1"/>
          </p:cNvSpPr>
          <p:nvPr>
            <p:ph sz="quarter" idx="4"/>
          </p:nvPr>
        </p:nvSpPr>
        <p:spPr>
          <a:xfrm>
            <a:off x="6525014" y="2807030"/>
            <a:ext cx="4443984" cy="3060370"/>
          </a:xfrm>
        </p:spPr>
        <p:txBody>
          <a:bodyPr>
            <a:normAutofit/>
          </a:bodyPr>
          <a:lstStyle/>
          <a:p>
            <a:pPr algn="just"/>
            <a:r>
              <a:rPr lang="en-GB">
                <a:solidFill>
                  <a:srgbClr val="FF0000"/>
                </a:solidFill>
              </a:rPr>
              <a:t>The Situation of a area relates to its surrounding features, both human-made and natural.</a:t>
            </a:r>
          </a:p>
          <a:p>
            <a:pPr algn="just"/>
            <a:r>
              <a:rPr lang="en-GB">
                <a:solidFill>
                  <a:srgbClr val="FF0000"/>
                </a:solidFill>
              </a:rPr>
              <a:t>The Situation of the area includes characteristics that are external to the settlement.</a:t>
            </a:r>
          </a:p>
          <a:p>
            <a:pPr algn="just"/>
            <a:r>
              <a:rPr lang="en-GB">
                <a:solidFill>
                  <a:srgbClr val="FF0000"/>
                </a:solidFill>
              </a:rPr>
              <a:t>The Situation contains the surrounding areas of the land.</a:t>
            </a:r>
            <a:endParaRPr lang="en-US">
              <a:solidFill>
                <a:srgbClr val="FF0000"/>
              </a:solidFill>
            </a:endParaRPr>
          </a:p>
        </p:txBody>
      </p:sp>
    </p:spTree>
    <p:extLst>
      <p:ext uri="{BB962C8B-B14F-4D97-AF65-F5344CB8AC3E}">
        <p14:creationId xmlns:p14="http://schemas.microsoft.com/office/powerpoint/2010/main" val="30313144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pic>
        <p:nvPicPr>
          <p:cNvPr id="7" name="Picture 7">
            <a:extLst>
              <a:ext uri="{FF2B5EF4-FFF2-40B4-BE49-F238E27FC236}">
                <a16:creationId xmlns:a16="http://schemas.microsoft.com/office/drawing/2014/main" id="{46CAC229-B1A4-064C-9B8D-E0A03A06117C}"/>
              </a:ext>
            </a:extLst>
          </p:cNvPr>
          <p:cNvPicPr>
            <a:picLocks noGrp="1" noChangeAspect="1"/>
          </p:cNvPicPr>
          <p:nvPr>
            <p:ph idx="1"/>
          </p:nvPr>
        </p:nvPicPr>
        <p:blipFill>
          <a:blip r:embed="rId2"/>
          <a:stretch>
            <a:fillRect/>
          </a:stretch>
        </p:blipFill>
        <p:spPr>
          <a:xfrm>
            <a:off x="2764725" y="649432"/>
            <a:ext cx="6679870" cy="5659333"/>
          </a:xfrm>
        </p:spPr>
      </p:pic>
    </p:spTree>
    <p:extLst>
      <p:ext uri="{BB962C8B-B14F-4D97-AF65-F5344CB8AC3E}">
        <p14:creationId xmlns:p14="http://schemas.microsoft.com/office/powerpoint/2010/main" val="2918954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C5A20-6A9E-224A-BBB9-9B12D41A5079}"/>
              </a:ext>
            </a:extLst>
          </p:cNvPr>
          <p:cNvSpPr>
            <a:spLocks noGrp="1"/>
          </p:cNvSpPr>
          <p:nvPr>
            <p:ph type="title"/>
          </p:nvPr>
        </p:nvSpPr>
        <p:spPr>
          <a:xfrm>
            <a:off x="1371599" y="129887"/>
            <a:ext cx="10336729" cy="723652"/>
          </a:xfrm>
        </p:spPr>
        <p:txBody>
          <a:bodyPr>
            <a:normAutofit/>
          </a:bodyPr>
          <a:lstStyle/>
          <a:p>
            <a:pPr algn="ctr"/>
            <a:r>
              <a:rPr lang="en-GB" sz="4000">
                <a:solidFill>
                  <a:schemeClr val="accent6">
                    <a:lumMod val="50000"/>
                  </a:schemeClr>
                </a:solidFill>
              </a:rPr>
              <a:t>MEANING AND DEFINITION OF SETTLEMENT </a:t>
            </a:r>
            <a:endParaRPr lang="en-US" sz="4000">
              <a:solidFill>
                <a:schemeClr val="accent6">
                  <a:lumMod val="50000"/>
                </a:schemeClr>
              </a:solidFill>
            </a:endParaRPr>
          </a:p>
        </p:txBody>
      </p:sp>
      <p:sp>
        <p:nvSpPr>
          <p:cNvPr id="3" name="Content Placeholder 2">
            <a:extLst>
              <a:ext uri="{FF2B5EF4-FFF2-40B4-BE49-F238E27FC236}">
                <a16:creationId xmlns:a16="http://schemas.microsoft.com/office/drawing/2014/main" id="{05284D46-352E-5740-BA93-04B785021207}"/>
              </a:ext>
            </a:extLst>
          </p:cNvPr>
          <p:cNvSpPr>
            <a:spLocks noGrp="1"/>
          </p:cNvSpPr>
          <p:nvPr>
            <p:ph idx="1"/>
          </p:nvPr>
        </p:nvSpPr>
        <p:spPr>
          <a:xfrm>
            <a:off x="964870" y="630878"/>
            <a:ext cx="11040342" cy="6420096"/>
          </a:xfrm>
        </p:spPr>
        <p:txBody>
          <a:bodyPr>
            <a:noAutofit/>
          </a:bodyPr>
          <a:lstStyle/>
          <a:p>
            <a:pPr marL="0" indent="0" algn="just">
              <a:buNone/>
            </a:pPr>
            <a:r>
              <a:rPr lang="en-GB" sz="2800">
                <a:solidFill>
                  <a:srgbClr val="FF0000"/>
                </a:solidFill>
              </a:rPr>
              <a:t>         Settlement is a permanently occupied human dwelling place which indicates a community of dwellings and associated buildings ranging from a hamlet to a metropolitan or megalopolis.  </a:t>
            </a:r>
          </a:p>
          <a:p>
            <a:pPr marL="0" indent="0" algn="just">
              <a:buNone/>
            </a:pPr>
            <a:r>
              <a:rPr lang="en-GB" sz="2800">
                <a:solidFill>
                  <a:srgbClr val="FF0000"/>
                </a:solidFill>
              </a:rPr>
              <a:t>         Any form of human habitation even a single dwelling may be called settlement although the term is usually applied to a group of dwellings. </a:t>
            </a:r>
          </a:p>
          <a:p>
            <a:pPr marL="0" indent="0" algn="just">
              <a:buNone/>
            </a:pPr>
            <a:r>
              <a:rPr lang="en-GB" sz="2800"/>
              <a:t>Some definitions of settlement are given : </a:t>
            </a:r>
          </a:p>
          <a:p>
            <a:pPr marL="0" indent="0" algn="just">
              <a:buNone/>
            </a:pPr>
            <a:r>
              <a:rPr lang="en-GB" sz="2800">
                <a:solidFill>
                  <a:srgbClr val="FF0000"/>
                </a:solidFill>
              </a:rPr>
              <a:t>         Settlement is a space-bound social organization, varying from an isolated farmstead or a rural hamlet to a city or a metropolis and responding variously to environment, economic, cultural, technological and historical conditions </a:t>
            </a:r>
            <a:r>
              <a:rPr lang="en-GB" sz="2800"/>
              <a:t>– Singh, L.R</a:t>
            </a:r>
          </a:p>
          <a:p>
            <a:pPr marL="0" indent="0" algn="just">
              <a:buNone/>
            </a:pPr>
            <a:r>
              <a:rPr lang="en-GB" sz="2800">
                <a:solidFill>
                  <a:srgbClr val="FF0000"/>
                </a:solidFill>
              </a:rPr>
              <a:t>          Any permanently occupied human dwelling place although an isolated occupied, may be described as settlement.  The word more usually indicates a community of dwellings and associated building ranging from a hamlet to a conurbation </a:t>
            </a:r>
            <a:r>
              <a:rPr lang="en-GB" sz="2800"/>
              <a:t>– Jackie Smith </a:t>
            </a:r>
            <a:endParaRPr lang="en-GB" sz="2800">
              <a:solidFill>
                <a:srgbClr val="FF0000"/>
              </a:solidFill>
            </a:endParaRPr>
          </a:p>
        </p:txBody>
      </p:sp>
    </p:spTree>
    <p:extLst>
      <p:ext uri="{BB962C8B-B14F-4D97-AF65-F5344CB8AC3E}">
        <p14:creationId xmlns:p14="http://schemas.microsoft.com/office/powerpoint/2010/main" val="35916378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4BBD0-C0A3-1049-8093-37D3885AB048}"/>
              </a:ext>
            </a:extLst>
          </p:cNvPr>
          <p:cNvSpPr>
            <a:spLocks noGrp="1"/>
          </p:cNvSpPr>
          <p:nvPr>
            <p:ph type="title"/>
          </p:nvPr>
        </p:nvSpPr>
        <p:spPr>
          <a:xfrm>
            <a:off x="816429" y="-30307"/>
            <a:ext cx="11522776" cy="1020907"/>
          </a:xfrm>
        </p:spPr>
        <p:txBody>
          <a:bodyPr anchor="t">
            <a:normAutofit fontScale="90000"/>
          </a:bodyPr>
          <a:lstStyle/>
          <a:p>
            <a:pPr algn="ctr"/>
            <a:r>
              <a:rPr lang="en-GB" sz="4000">
                <a:solidFill>
                  <a:srgbClr val="002060"/>
                </a:solidFill>
              </a:rPr>
              <a:t>FACTORS AFFECTING ORIGIN AND EVOLUTION OF SETTLEMENTS </a:t>
            </a:r>
            <a:endParaRPr lang="en-US" sz="4000">
              <a:solidFill>
                <a:srgbClr val="002060"/>
              </a:solidFill>
            </a:endParaRPr>
          </a:p>
        </p:txBody>
      </p:sp>
      <p:pic>
        <p:nvPicPr>
          <p:cNvPr id="4" name="Picture 4">
            <a:extLst>
              <a:ext uri="{FF2B5EF4-FFF2-40B4-BE49-F238E27FC236}">
                <a16:creationId xmlns:a16="http://schemas.microsoft.com/office/drawing/2014/main" id="{7A269B25-05C3-0A40-8F48-83C855FC20EB}"/>
              </a:ext>
            </a:extLst>
          </p:cNvPr>
          <p:cNvPicPr>
            <a:picLocks noGrp="1" noChangeAspect="1"/>
          </p:cNvPicPr>
          <p:nvPr>
            <p:ph idx="1"/>
          </p:nvPr>
        </p:nvPicPr>
        <p:blipFill>
          <a:blip r:embed="rId2"/>
          <a:stretch>
            <a:fillRect/>
          </a:stretch>
        </p:blipFill>
        <p:spPr>
          <a:xfrm>
            <a:off x="1855520" y="1010482"/>
            <a:ext cx="9110600" cy="5847518"/>
          </a:xfrm>
        </p:spPr>
      </p:pic>
    </p:spTree>
    <p:extLst>
      <p:ext uri="{BB962C8B-B14F-4D97-AF65-F5344CB8AC3E}">
        <p14:creationId xmlns:p14="http://schemas.microsoft.com/office/powerpoint/2010/main" val="1882225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93DB4-D2B0-7049-B05D-07FBE539E10A}"/>
              </a:ext>
            </a:extLst>
          </p:cNvPr>
          <p:cNvSpPr>
            <a:spLocks noGrp="1"/>
          </p:cNvSpPr>
          <p:nvPr>
            <p:ph type="title"/>
          </p:nvPr>
        </p:nvSpPr>
        <p:spPr>
          <a:xfrm>
            <a:off x="2173248" y="333994"/>
            <a:ext cx="8799551" cy="1261753"/>
          </a:xfrm>
        </p:spPr>
        <p:txBody>
          <a:bodyPr/>
          <a:lstStyle/>
          <a:p>
            <a:pPr algn="ctr"/>
            <a:r>
              <a:rPr lang="en-GB">
                <a:solidFill>
                  <a:srgbClr val="7030A0"/>
                </a:solidFill>
              </a:rPr>
              <a:t>TYPES OF SETTLEMENT </a:t>
            </a:r>
            <a:endParaRPr lang="en-US">
              <a:solidFill>
                <a:srgbClr val="7030A0"/>
              </a:solidFill>
            </a:endParaRPr>
          </a:p>
        </p:txBody>
      </p:sp>
      <p:pic>
        <p:nvPicPr>
          <p:cNvPr id="4" name="Picture 4">
            <a:extLst>
              <a:ext uri="{FF2B5EF4-FFF2-40B4-BE49-F238E27FC236}">
                <a16:creationId xmlns:a16="http://schemas.microsoft.com/office/drawing/2014/main" id="{C3CCBAA9-7AD5-BD4D-BF13-69A0BBF8D72E}"/>
              </a:ext>
            </a:extLst>
          </p:cNvPr>
          <p:cNvPicPr>
            <a:picLocks noGrp="1" noChangeAspect="1"/>
          </p:cNvPicPr>
          <p:nvPr>
            <p:ph idx="1"/>
          </p:nvPr>
        </p:nvPicPr>
        <p:blipFill>
          <a:blip r:embed="rId2"/>
          <a:stretch>
            <a:fillRect/>
          </a:stretch>
        </p:blipFill>
        <p:spPr>
          <a:xfrm>
            <a:off x="2006252" y="1094756"/>
            <a:ext cx="8799551" cy="5429250"/>
          </a:xfrm>
        </p:spPr>
      </p:pic>
    </p:spTree>
    <p:extLst>
      <p:ext uri="{BB962C8B-B14F-4D97-AF65-F5344CB8AC3E}">
        <p14:creationId xmlns:p14="http://schemas.microsoft.com/office/powerpoint/2010/main" val="1318360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3E787-9CE5-3A4F-9191-0B0FFCF8D99F}"/>
              </a:ext>
            </a:extLst>
          </p:cNvPr>
          <p:cNvSpPr>
            <a:spLocks noGrp="1"/>
          </p:cNvSpPr>
          <p:nvPr>
            <p:ph type="title"/>
          </p:nvPr>
        </p:nvSpPr>
        <p:spPr>
          <a:xfrm>
            <a:off x="1594262" y="239733"/>
            <a:ext cx="9601200" cy="1485900"/>
          </a:xfrm>
        </p:spPr>
        <p:txBody>
          <a:bodyPr anchor="ctr"/>
          <a:lstStyle/>
          <a:p>
            <a:pPr algn="ctr"/>
            <a:r>
              <a:rPr lang="en-GB">
                <a:solidFill>
                  <a:srgbClr val="7030A0"/>
                </a:solidFill>
              </a:rPr>
              <a:t>RURAL SETTLEMENT </a:t>
            </a:r>
            <a:endParaRPr lang="en-US">
              <a:solidFill>
                <a:srgbClr val="7030A0"/>
              </a:solidFill>
            </a:endParaRPr>
          </a:p>
        </p:txBody>
      </p:sp>
      <p:sp>
        <p:nvSpPr>
          <p:cNvPr id="3" name="Content Placeholder 2">
            <a:extLst>
              <a:ext uri="{FF2B5EF4-FFF2-40B4-BE49-F238E27FC236}">
                <a16:creationId xmlns:a16="http://schemas.microsoft.com/office/drawing/2014/main" id="{819D1A40-DC41-5448-9B76-366642C0BD58}"/>
              </a:ext>
            </a:extLst>
          </p:cNvPr>
          <p:cNvSpPr>
            <a:spLocks noGrp="1"/>
          </p:cNvSpPr>
          <p:nvPr>
            <p:ph idx="1"/>
          </p:nvPr>
        </p:nvSpPr>
        <p:spPr>
          <a:xfrm>
            <a:off x="2003961" y="1614302"/>
            <a:ext cx="8461170" cy="4750130"/>
          </a:xfrm>
        </p:spPr>
        <p:txBody>
          <a:bodyPr>
            <a:normAutofit/>
          </a:bodyPr>
          <a:lstStyle/>
          <a:p>
            <a:pPr marL="0" indent="0" algn="just">
              <a:buNone/>
            </a:pPr>
            <a:r>
              <a:rPr lang="en-GB" sz="3200">
                <a:solidFill>
                  <a:srgbClr val="0070C0"/>
                </a:solidFill>
              </a:rPr>
              <a:t>Definition:</a:t>
            </a:r>
          </a:p>
          <a:p>
            <a:pPr algn="just"/>
            <a:r>
              <a:rPr lang="en-GB" sz="3200">
                <a:solidFill>
                  <a:srgbClr val="0070C0"/>
                </a:solidFill>
              </a:rPr>
              <a:t>The rural settlements are concerned with the degree of dispersion of the dwellings and the life is supported by land based primarily economic acitivities like agricultural, livestock farming, forestry, mining and quarrying, gardening, fishing etc.</a:t>
            </a:r>
          </a:p>
          <a:p>
            <a:pPr algn="just"/>
            <a:r>
              <a:rPr lang="en-GB" sz="3200">
                <a:solidFill>
                  <a:srgbClr val="0070C0"/>
                </a:solidFill>
              </a:rPr>
              <a:t>Farms, hamlets and villages are also called rural settlement.</a:t>
            </a:r>
            <a:endParaRPr lang="en-US" sz="3200">
              <a:solidFill>
                <a:srgbClr val="0070C0"/>
              </a:solidFill>
            </a:endParaRPr>
          </a:p>
        </p:txBody>
      </p:sp>
    </p:spTree>
    <p:extLst>
      <p:ext uri="{BB962C8B-B14F-4D97-AF65-F5344CB8AC3E}">
        <p14:creationId xmlns:p14="http://schemas.microsoft.com/office/powerpoint/2010/main" val="1530068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4712A-2DBC-9F44-8303-ADED656CB74F}"/>
              </a:ext>
            </a:extLst>
          </p:cNvPr>
          <p:cNvSpPr>
            <a:spLocks noGrp="1"/>
          </p:cNvSpPr>
          <p:nvPr>
            <p:ph type="title"/>
          </p:nvPr>
        </p:nvSpPr>
        <p:spPr>
          <a:xfrm>
            <a:off x="1371600" y="83498"/>
            <a:ext cx="9601200" cy="779319"/>
          </a:xfrm>
        </p:spPr>
        <p:txBody>
          <a:bodyPr>
            <a:normAutofit/>
          </a:bodyPr>
          <a:lstStyle/>
          <a:p>
            <a:pPr algn="ctr"/>
            <a:r>
              <a:rPr lang="en-GB" sz="3600">
                <a:solidFill>
                  <a:srgbClr val="C00000"/>
                </a:solidFill>
              </a:rPr>
              <a:t>SITE AND SITUATION OF RURAL SETTLEMENT</a:t>
            </a:r>
            <a:endParaRPr lang="en-US" sz="3600">
              <a:solidFill>
                <a:srgbClr val="C00000"/>
              </a:solidFill>
            </a:endParaRPr>
          </a:p>
        </p:txBody>
      </p:sp>
      <p:pic>
        <p:nvPicPr>
          <p:cNvPr id="6" name="Picture 6">
            <a:extLst>
              <a:ext uri="{FF2B5EF4-FFF2-40B4-BE49-F238E27FC236}">
                <a16:creationId xmlns:a16="http://schemas.microsoft.com/office/drawing/2014/main" id="{787E86A6-83FA-FF43-AC14-1894D5CAF610}"/>
              </a:ext>
            </a:extLst>
          </p:cNvPr>
          <p:cNvPicPr>
            <a:picLocks noGrp="1" noChangeAspect="1"/>
          </p:cNvPicPr>
          <p:nvPr>
            <p:ph sz="half" idx="1"/>
          </p:nvPr>
        </p:nvPicPr>
        <p:blipFill>
          <a:blip r:embed="rId2"/>
          <a:stretch>
            <a:fillRect/>
          </a:stretch>
        </p:blipFill>
        <p:spPr>
          <a:xfrm>
            <a:off x="946315" y="862818"/>
            <a:ext cx="5149685" cy="5357811"/>
          </a:xfrm>
        </p:spPr>
      </p:pic>
      <p:sp>
        <p:nvSpPr>
          <p:cNvPr id="3" name="Content Placeholder 2">
            <a:extLst>
              <a:ext uri="{FF2B5EF4-FFF2-40B4-BE49-F238E27FC236}">
                <a16:creationId xmlns:a16="http://schemas.microsoft.com/office/drawing/2014/main" id="{A99D57A8-B1EB-B949-8D27-67371111E61C}"/>
              </a:ext>
            </a:extLst>
          </p:cNvPr>
          <p:cNvSpPr>
            <a:spLocks noGrp="1"/>
          </p:cNvSpPr>
          <p:nvPr>
            <p:ph sz="half" idx="2"/>
          </p:nvPr>
        </p:nvSpPr>
        <p:spPr>
          <a:xfrm>
            <a:off x="6605652" y="862817"/>
            <a:ext cx="5139788" cy="5357811"/>
          </a:xfrm>
        </p:spPr>
        <p:txBody>
          <a:bodyPr>
            <a:normAutofit/>
          </a:bodyPr>
          <a:lstStyle/>
          <a:p>
            <a:pPr marL="0" indent="0" algn="just">
              <a:buNone/>
            </a:pPr>
            <a:r>
              <a:rPr lang="en-GB" sz="2400">
                <a:solidFill>
                  <a:srgbClr val="7030A0"/>
                </a:solidFill>
              </a:rPr>
              <a:t>SITE:</a:t>
            </a:r>
          </a:p>
          <a:p>
            <a:pPr algn="just"/>
            <a:r>
              <a:rPr lang="en-GB" sz="2400">
                <a:solidFill>
                  <a:srgbClr val="7030A0"/>
                </a:solidFill>
              </a:rPr>
              <a:t>Drscribe the point at which a settlement is located, it describes the land it is build on.</a:t>
            </a:r>
          </a:p>
          <a:p>
            <a:pPr marL="0" indent="0" algn="just">
              <a:buNone/>
            </a:pPr>
            <a:r>
              <a:rPr lang="en-GB" sz="2400">
                <a:solidFill>
                  <a:srgbClr val="7030A0"/>
                </a:solidFill>
              </a:rPr>
              <a:t>SITUATION: </a:t>
            </a:r>
          </a:p>
          <a:p>
            <a:pPr algn="just"/>
            <a:r>
              <a:rPr lang="en-GB" sz="2400">
                <a:solidFill>
                  <a:srgbClr val="7030A0"/>
                </a:solidFill>
              </a:rPr>
              <a:t>Describe where settlement is located in relation to the surrounding features such as other settlements mountains, rivers and communication. It is the situation of a settlement that determine whether it will grow from a small hamlet into a village  </a:t>
            </a:r>
            <a:endParaRPr lang="en-US" sz="2400">
              <a:solidFill>
                <a:srgbClr val="7030A0"/>
              </a:solidFill>
            </a:endParaRPr>
          </a:p>
        </p:txBody>
      </p:sp>
    </p:spTree>
    <p:extLst>
      <p:ext uri="{BB962C8B-B14F-4D97-AF65-F5344CB8AC3E}">
        <p14:creationId xmlns:p14="http://schemas.microsoft.com/office/powerpoint/2010/main" val="37538497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CD4C1-4D01-2540-AA8D-A7E1A86DD4A8}"/>
              </a:ext>
            </a:extLst>
          </p:cNvPr>
          <p:cNvSpPr>
            <a:spLocks noGrp="1"/>
          </p:cNvSpPr>
          <p:nvPr>
            <p:ph type="title"/>
          </p:nvPr>
        </p:nvSpPr>
        <p:spPr>
          <a:xfrm>
            <a:off x="1470932" y="580531"/>
            <a:ext cx="9601200" cy="881372"/>
          </a:xfrm>
        </p:spPr>
        <p:txBody>
          <a:bodyPr/>
          <a:lstStyle/>
          <a:p>
            <a:pPr algn="ctr"/>
            <a:r>
              <a:rPr lang="en-GB">
                <a:solidFill>
                  <a:srgbClr val="FF0000"/>
                </a:solidFill>
              </a:rPr>
              <a:t>SITE OF RURAL SETTLEMENT </a:t>
            </a:r>
            <a:endParaRPr lang="en-US">
              <a:solidFill>
                <a:srgbClr val="FF0000"/>
              </a:solidFill>
            </a:endParaRPr>
          </a:p>
        </p:txBody>
      </p:sp>
      <p:sp>
        <p:nvSpPr>
          <p:cNvPr id="3" name="Content Placeholder 2">
            <a:extLst>
              <a:ext uri="{FF2B5EF4-FFF2-40B4-BE49-F238E27FC236}">
                <a16:creationId xmlns:a16="http://schemas.microsoft.com/office/drawing/2014/main" id="{72C6016A-CF70-874A-AC6E-CC902A4BD501}"/>
              </a:ext>
            </a:extLst>
          </p:cNvPr>
          <p:cNvSpPr>
            <a:spLocks noGrp="1"/>
          </p:cNvSpPr>
          <p:nvPr>
            <p:ph sz="half" idx="1"/>
          </p:nvPr>
        </p:nvSpPr>
        <p:spPr>
          <a:xfrm>
            <a:off x="1371600" y="1725633"/>
            <a:ext cx="4447786" cy="4551836"/>
          </a:xfrm>
        </p:spPr>
        <p:txBody>
          <a:bodyPr>
            <a:noAutofit/>
          </a:bodyPr>
          <a:lstStyle/>
          <a:p>
            <a:pPr marL="0" indent="0">
              <a:buNone/>
            </a:pPr>
            <a:r>
              <a:rPr lang="en-GB" sz="2800"/>
              <a:t>Sites favourable for rural settlements include the following:</a:t>
            </a:r>
          </a:p>
          <a:p>
            <a:r>
              <a:rPr lang="en-GB" sz="2800">
                <a:solidFill>
                  <a:srgbClr val="00B050"/>
                </a:solidFill>
              </a:rPr>
              <a:t>Water supply</a:t>
            </a:r>
          </a:p>
          <a:p>
            <a:r>
              <a:rPr lang="en-GB" sz="2800">
                <a:solidFill>
                  <a:srgbClr val="00B050"/>
                </a:solidFill>
              </a:rPr>
              <a:t>Land</a:t>
            </a:r>
          </a:p>
          <a:p>
            <a:r>
              <a:rPr lang="en-GB" sz="2800">
                <a:solidFill>
                  <a:srgbClr val="00B050"/>
                </a:solidFill>
              </a:rPr>
              <a:t>Dry land </a:t>
            </a:r>
          </a:p>
          <a:p>
            <a:r>
              <a:rPr lang="en-GB" sz="2800">
                <a:solidFill>
                  <a:srgbClr val="00B050"/>
                </a:solidFill>
              </a:rPr>
              <a:t>Housing </a:t>
            </a:r>
          </a:p>
          <a:p>
            <a:r>
              <a:rPr lang="en-GB" sz="2800">
                <a:solidFill>
                  <a:srgbClr val="00B050"/>
                </a:solidFill>
              </a:rPr>
              <a:t>Defence</a:t>
            </a:r>
          </a:p>
          <a:p>
            <a:r>
              <a:rPr lang="en-GB" sz="2800">
                <a:solidFill>
                  <a:srgbClr val="00B050"/>
                </a:solidFill>
              </a:rPr>
              <a:t>Planned settlement </a:t>
            </a:r>
            <a:endParaRPr lang="en-US" sz="2800">
              <a:solidFill>
                <a:srgbClr val="00B050"/>
              </a:solidFill>
            </a:endParaRPr>
          </a:p>
        </p:txBody>
      </p:sp>
      <p:pic>
        <p:nvPicPr>
          <p:cNvPr id="5" name="Picture 5">
            <a:extLst>
              <a:ext uri="{FF2B5EF4-FFF2-40B4-BE49-F238E27FC236}">
                <a16:creationId xmlns:a16="http://schemas.microsoft.com/office/drawing/2014/main" id="{F5026BAB-F570-9C43-BAEB-C1B92E5D8D04}"/>
              </a:ext>
            </a:extLst>
          </p:cNvPr>
          <p:cNvPicPr>
            <a:picLocks noGrp="1" noChangeAspect="1"/>
          </p:cNvPicPr>
          <p:nvPr>
            <p:ph sz="half" idx="2"/>
          </p:nvPr>
        </p:nvPicPr>
        <p:blipFill>
          <a:blip r:embed="rId2"/>
          <a:stretch>
            <a:fillRect/>
          </a:stretch>
        </p:blipFill>
        <p:spPr>
          <a:xfrm>
            <a:off x="6524625" y="1966851"/>
            <a:ext cx="4701268" cy="4310618"/>
          </a:xfrm>
        </p:spPr>
      </p:pic>
    </p:spTree>
    <p:extLst>
      <p:ext uri="{BB962C8B-B14F-4D97-AF65-F5344CB8AC3E}">
        <p14:creationId xmlns:p14="http://schemas.microsoft.com/office/powerpoint/2010/main" val="37062486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663DD6-64C0-914D-ADCE-7FED3A7050E1}"/>
              </a:ext>
            </a:extLst>
          </p:cNvPr>
          <p:cNvSpPr>
            <a:spLocks noGrp="1"/>
          </p:cNvSpPr>
          <p:nvPr>
            <p:ph idx="1"/>
          </p:nvPr>
        </p:nvSpPr>
        <p:spPr>
          <a:xfrm>
            <a:off x="1020534" y="111331"/>
            <a:ext cx="9889919" cy="6635338"/>
          </a:xfrm>
        </p:spPr>
        <p:txBody>
          <a:bodyPr>
            <a:noAutofit/>
          </a:bodyPr>
          <a:lstStyle/>
          <a:p>
            <a:pPr marL="0" indent="0" algn="just">
              <a:buNone/>
            </a:pPr>
            <a:r>
              <a:rPr lang="en-GB">
                <a:solidFill>
                  <a:srgbClr val="7030A0"/>
                </a:solidFill>
              </a:rPr>
              <a:t>WATER SUPPLY:</a:t>
            </a:r>
          </a:p>
          <a:p>
            <a:pPr algn="just"/>
            <a:r>
              <a:rPr lang="en-GB">
                <a:solidFill>
                  <a:srgbClr val="FF0000"/>
                </a:solidFill>
              </a:rPr>
              <a:t>Humans are largely dependent on water for life, thus, the supply os water has been a strong factor that determines the location of settlements like </a:t>
            </a:r>
            <a:r>
              <a:rPr lang="en-GB"/>
              <a:t>Tank or Lake site, Spring, Stream, River, Confluence and Canal settlements. </a:t>
            </a:r>
          </a:p>
          <a:p>
            <a:pPr algn="just"/>
            <a:r>
              <a:rPr lang="en-GB">
                <a:solidFill>
                  <a:srgbClr val="FF0000"/>
                </a:solidFill>
              </a:rPr>
              <a:t>Water is required not only for drinking, cooking and washing, but also for economically important activities such as irrigation, transport, etc.</a:t>
            </a:r>
          </a:p>
          <a:p>
            <a:pPr algn="just"/>
            <a:r>
              <a:rPr lang="en-GB">
                <a:solidFill>
                  <a:srgbClr val="FF0000"/>
                </a:solidFill>
              </a:rPr>
              <a:t>Water also forms a kind of natural defence to these settlements.</a:t>
            </a:r>
          </a:p>
          <a:p>
            <a:pPr marL="0" indent="0" algn="just">
              <a:buNone/>
            </a:pPr>
            <a:r>
              <a:rPr lang="en-GB">
                <a:solidFill>
                  <a:srgbClr val="7030A0"/>
                </a:solidFill>
              </a:rPr>
              <a:t>LAND: </a:t>
            </a:r>
          </a:p>
          <a:p>
            <a:pPr algn="just"/>
            <a:r>
              <a:rPr lang="en-GB">
                <a:solidFill>
                  <a:srgbClr val="FF0000"/>
                </a:solidFill>
              </a:rPr>
              <a:t>Land, that is suitable for agriculture is an important factor</a:t>
            </a:r>
            <a:r>
              <a:rPr lang="en-GB">
                <a:solidFill>
                  <a:srgbClr val="7030A0"/>
                </a:solidFill>
              </a:rPr>
              <a:t>. </a:t>
            </a:r>
            <a:endParaRPr lang="en-GB">
              <a:solidFill>
                <a:srgbClr val="FF0000"/>
              </a:solidFill>
            </a:endParaRPr>
          </a:p>
          <a:p>
            <a:pPr algn="just"/>
            <a:r>
              <a:rPr lang="en-GB">
                <a:solidFill>
                  <a:srgbClr val="FF0000"/>
                </a:solidFill>
              </a:rPr>
              <a:t>Since rural settlements are predominantly agricultural in nature, level plains and fertile lands needed for traditional crops are highly preferred.</a:t>
            </a:r>
            <a:r>
              <a:rPr lang="en-GB">
                <a:solidFill>
                  <a:srgbClr val="7030A0"/>
                </a:solidFill>
              </a:rPr>
              <a:t> </a:t>
            </a:r>
          </a:p>
          <a:p>
            <a:pPr marL="0" indent="0" algn="just">
              <a:buNone/>
            </a:pPr>
            <a:r>
              <a:rPr lang="en-GB">
                <a:solidFill>
                  <a:srgbClr val="7030A0"/>
                </a:solidFill>
              </a:rPr>
              <a:t>DRY LAND: </a:t>
            </a:r>
          </a:p>
          <a:p>
            <a:pPr algn="just"/>
            <a:r>
              <a:rPr lang="en-GB">
                <a:solidFill>
                  <a:srgbClr val="FF0000"/>
                </a:solidFill>
              </a:rPr>
              <a:t>Land, not threatened by floods, is usually chosen as a site for sets.</a:t>
            </a:r>
          </a:p>
          <a:p>
            <a:pPr algn="just"/>
            <a:r>
              <a:rPr lang="en-GB">
                <a:solidFill>
                  <a:srgbClr val="FF0000"/>
                </a:solidFill>
              </a:rPr>
              <a:t>Thus, high lying areas that provided water while being relatively dry and free floods are chosen.</a:t>
            </a:r>
          </a:p>
          <a:p>
            <a:pPr algn="just"/>
            <a:r>
              <a:rPr lang="en-GB">
                <a:solidFill>
                  <a:srgbClr val="FF0000"/>
                </a:solidFill>
              </a:rPr>
              <a:t>Such areas include outer bends of meanders, river terraces or levees and foothills. </a:t>
            </a:r>
          </a:p>
        </p:txBody>
      </p:sp>
    </p:spTree>
    <p:extLst>
      <p:ext uri="{BB962C8B-B14F-4D97-AF65-F5344CB8AC3E}">
        <p14:creationId xmlns:p14="http://schemas.microsoft.com/office/powerpoint/2010/main" val="302367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B034E72-316E-EE41-8283-4A74A33A6DEF}"/>
              </a:ext>
            </a:extLst>
          </p:cNvPr>
          <p:cNvSpPr>
            <a:spLocks noGrp="1"/>
          </p:cNvSpPr>
          <p:nvPr>
            <p:ph idx="1"/>
          </p:nvPr>
        </p:nvSpPr>
        <p:spPr>
          <a:xfrm>
            <a:off x="909205" y="0"/>
            <a:ext cx="10910453" cy="6858000"/>
          </a:xfrm>
        </p:spPr>
        <p:txBody>
          <a:bodyPr>
            <a:normAutofit lnSpcReduction="10000"/>
          </a:bodyPr>
          <a:lstStyle/>
          <a:p>
            <a:pPr marL="0" indent="0">
              <a:buNone/>
            </a:pPr>
            <a:r>
              <a:rPr lang="en-GB" sz="2400">
                <a:solidFill>
                  <a:srgbClr val="7030A0"/>
                </a:solidFill>
              </a:rPr>
              <a:t>HOUSING: </a:t>
            </a:r>
          </a:p>
          <a:p>
            <a:r>
              <a:rPr lang="en-GB" sz="2400">
                <a:solidFill>
                  <a:srgbClr val="FF0000"/>
                </a:solidFill>
              </a:rPr>
              <a:t>Availability of materials to build houses is another factor that influences the development of a settlement.</a:t>
            </a:r>
          </a:p>
          <a:p>
            <a:pPr marL="0" indent="0">
              <a:buNone/>
            </a:pPr>
            <a:r>
              <a:rPr lang="en-GB" sz="2400">
                <a:solidFill>
                  <a:srgbClr val="FF0000"/>
                </a:solidFill>
              </a:rPr>
              <a:t>Example: Easy availability of materials such as wood from forests, stone from surrounding rocks, mud bricks and ice blocks, etc. Serve the purpose of housing.</a:t>
            </a:r>
          </a:p>
          <a:p>
            <a:r>
              <a:rPr lang="en-GB" sz="2400">
                <a:solidFill>
                  <a:srgbClr val="FF0000"/>
                </a:solidFill>
              </a:rPr>
              <a:t>The type of construction of the houses is in accordance with the climatic conditions of the area.</a:t>
            </a:r>
          </a:p>
          <a:p>
            <a:pPr marL="0" indent="0">
              <a:buNone/>
            </a:pPr>
            <a:r>
              <a:rPr lang="en-GB" sz="2400">
                <a:solidFill>
                  <a:srgbClr val="FF0000"/>
                </a:solidFill>
              </a:rPr>
              <a:t>Example: In Northern Hemisphere – South facing slopes</a:t>
            </a:r>
          </a:p>
          <a:p>
            <a:pPr marL="0" indent="0">
              <a:buNone/>
            </a:pPr>
            <a:r>
              <a:rPr lang="en-GB" sz="2400">
                <a:solidFill>
                  <a:srgbClr val="FF0000"/>
                </a:solidFill>
              </a:rPr>
              <a:t>                 In Southern Hemisphere – North facing slopes</a:t>
            </a:r>
          </a:p>
          <a:p>
            <a:pPr marL="0" indent="0">
              <a:buNone/>
            </a:pPr>
            <a:r>
              <a:rPr lang="en-GB" sz="2400">
                <a:solidFill>
                  <a:srgbClr val="7030A0"/>
                </a:solidFill>
              </a:rPr>
              <a:t>DEFENCE</a:t>
            </a:r>
            <a:r>
              <a:rPr lang="en-GB" sz="2400">
                <a:solidFill>
                  <a:srgbClr val="FF0000"/>
                </a:solidFill>
              </a:rPr>
              <a:t>: </a:t>
            </a:r>
          </a:p>
          <a:p>
            <a:r>
              <a:rPr lang="en-GB" sz="2400">
                <a:solidFill>
                  <a:srgbClr val="FF0000"/>
                </a:solidFill>
              </a:rPr>
              <a:t>In the past, strategic positions like hills, islands, etc., were chosen to establish settlements in order to cope with the high political instability and hostility among ethic clans or tribes. Ex.: Inselberge (Nigeria)</a:t>
            </a:r>
          </a:p>
          <a:p>
            <a:pPr marL="0" indent="0">
              <a:buNone/>
            </a:pPr>
            <a:r>
              <a:rPr lang="en-GB" sz="2400">
                <a:solidFill>
                  <a:srgbClr val="7030A0"/>
                </a:solidFill>
              </a:rPr>
              <a:t>PLANNED SETTLEMENTS</a:t>
            </a:r>
            <a:r>
              <a:rPr lang="en-GB" sz="2400">
                <a:solidFill>
                  <a:srgbClr val="FF0000"/>
                </a:solidFill>
              </a:rPr>
              <a:t>: </a:t>
            </a:r>
          </a:p>
          <a:p>
            <a:r>
              <a:rPr lang="en-GB" sz="2400">
                <a:solidFill>
                  <a:srgbClr val="FF0000"/>
                </a:solidFill>
              </a:rPr>
              <a:t>Its nneed food, water and shelter as pre conditions. </a:t>
            </a:r>
          </a:p>
          <a:p>
            <a:pPr algn="just"/>
            <a:r>
              <a:rPr lang="en-GB" sz="2400">
                <a:solidFill>
                  <a:srgbClr val="FF0000"/>
                </a:solidFill>
              </a:rPr>
              <a:t>Settlements are reorganized or restructured according to place of governments or landlords, in order to facilitate agricultural production. </a:t>
            </a:r>
            <a:endParaRPr lang="en-GB" sz="2400">
              <a:solidFill>
                <a:srgbClr val="7030A0"/>
              </a:solidFill>
            </a:endParaRPr>
          </a:p>
        </p:txBody>
      </p:sp>
    </p:spTree>
    <p:extLst>
      <p:ext uri="{BB962C8B-B14F-4D97-AF65-F5344CB8AC3E}">
        <p14:creationId xmlns:p14="http://schemas.microsoft.com/office/powerpoint/2010/main" val="354749457"/>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10001025" id="{F9915BBD-9749-466F-995C-8C8D6A938EC0}" vid="{CF1D1A65-FC75-42D2-B7EF-D2991382DC6F}"/>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14</Slides>
  <Notes>0</Notes>
  <HiddenSlides>0</HiddenSlide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Crop</vt:lpstr>
      <vt:lpstr>Government college for women (a) kumbakonam department of geography ii m.sc. Applied geography 17.08.2020 population and settlement geography topic : site and situation of rural settlement </vt:lpstr>
      <vt:lpstr>MEANING AND DEFINITION OF SETTLEMENT </vt:lpstr>
      <vt:lpstr>FACTORS AFFECTING ORIGIN AND EVOLUTION OF SETTLEMENTS </vt:lpstr>
      <vt:lpstr>TYPES OF SETTLEMENT </vt:lpstr>
      <vt:lpstr>RURAL SETTLEMENT </vt:lpstr>
      <vt:lpstr>SITE AND SITUATION OF RURAL SETTLEMENT</vt:lpstr>
      <vt:lpstr>SITE OF RURAL SETTLEMENT </vt:lpstr>
      <vt:lpstr>PowerPoint Presentation</vt:lpstr>
      <vt:lpstr>PowerPoint Presentation</vt:lpstr>
      <vt:lpstr>SITUATION OF RURAL SETTLEMENT </vt:lpstr>
      <vt:lpstr>PowerPoint Presentation</vt:lpstr>
      <vt:lpstr>PowerPoint Presentation</vt:lpstr>
      <vt:lpstr>Differentiation between Site and Situation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Government college for women (a) kumbakonam department of geography ii m.sc. Applied geography 17.08.2020 population and settlement geography topic : site and situation of rural settlement </dc:title>
  <dc:creator>geomaheswari11@gmail.com</dc:creator>
  <cp:lastModifiedBy>geomaheswari11@gmail.com</cp:lastModifiedBy>
  <cp:revision>6</cp:revision>
  <dcterms:created xsi:type="dcterms:W3CDTF">2020-08-11T05:40:54Z</dcterms:created>
  <dcterms:modified xsi:type="dcterms:W3CDTF">2020-08-13T16:32:31Z</dcterms:modified>
</cp:coreProperties>
</file>