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viewProps" Target="view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8/25/2020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8/25/2020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8/25/2020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8/25/2020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8/25/2020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8/25/2020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8/25/2020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8/25/2020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8/25/2020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8/25/2020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4.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4.xml" /></Relationships>
</file>

<file path=ppt/slides/_rels/slide8.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4.xml" /></Relationships>
</file>

<file path=ppt/slides/_rels/slide9.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BD93D-C023-AD47-9925-FB891F1E748F}"/>
              </a:ext>
            </a:extLst>
          </p:cNvPr>
          <p:cNvSpPr>
            <a:spLocks noGrp="1"/>
          </p:cNvSpPr>
          <p:nvPr>
            <p:ph type="ctrTitle"/>
          </p:nvPr>
        </p:nvSpPr>
        <p:spPr>
          <a:xfrm>
            <a:off x="705097" y="129886"/>
            <a:ext cx="10502241" cy="2857500"/>
          </a:xfrm>
        </p:spPr>
        <p:txBody>
          <a:bodyPr>
            <a:normAutofit fontScale="90000"/>
          </a:bodyPr>
          <a:lstStyle/>
          <a:p>
            <a:r>
              <a:rPr lang="en-GB">
                <a:solidFill>
                  <a:srgbClr val="00B050"/>
                </a:solidFill>
              </a:rPr>
              <a:t>Ii m.sc. Applied geography </a:t>
            </a:r>
            <a:br>
              <a:rPr lang="en-GB">
                <a:solidFill>
                  <a:srgbClr val="00B050"/>
                </a:solidFill>
              </a:rPr>
            </a:br>
            <a:r>
              <a:rPr lang="en-GB">
                <a:solidFill>
                  <a:srgbClr val="00B050"/>
                </a:solidFill>
              </a:rPr>
              <a:t>population and settlement geography</a:t>
            </a:r>
            <a:br>
              <a:rPr lang="en-GB">
                <a:solidFill>
                  <a:srgbClr val="00B050"/>
                </a:solidFill>
              </a:rPr>
            </a:br>
            <a:r>
              <a:rPr lang="en-GB">
                <a:solidFill>
                  <a:srgbClr val="FF0000"/>
                </a:solidFill>
              </a:rPr>
              <a:t>topic : </a:t>
            </a:r>
            <a:r>
              <a:rPr lang="en-GB" i="1" u="sng">
                <a:solidFill>
                  <a:srgbClr val="FF0000"/>
                </a:solidFill>
              </a:rPr>
              <a:t>types of rural settlement</a:t>
            </a:r>
            <a:br>
              <a:rPr lang="en-GB">
                <a:solidFill>
                  <a:srgbClr val="00B050"/>
                </a:solidFill>
              </a:rPr>
            </a:br>
            <a:r>
              <a:rPr lang="en-GB">
                <a:solidFill>
                  <a:srgbClr val="00B050"/>
                </a:solidFill>
              </a:rPr>
              <a:t>21.8.2020 &amp; 25.08.2020</a:t>
            </a:r>
            <a:endParaRPr lang="en-US">
              <a:solidFill>
                <a:srgbClr val="00B050"/>
              </a:solidFill>
            </a:endParaRPr>
          </a:p>
        </p:txBody>
      </p:sp>
      <p:sp>
        <p:nvSpPr>
          <p:cNvPr id="3" name="Subtitle 2">
            <a:extLst>
              <a:ext uri="{FF2B5EF4-FFF2-40B4-BE49-F238E27FC236}">
                <a16:creationId xmlns:a16="http://schemas.microsoft.com/office/drawing/2014/main" id="{20928AB8-3E67-B841-860C-3111042CFD48}"/>
              </a:ext>
            </a:extLst>
          </p:cNvPr>
          <p:cNvSpPr>
            <a:spLocks noGrp="1"/>
          </p:cNvSpPr>
          <p:nvPr>
            <p:ph type="subTitle" idx="1"/>
          </p:nvPr>
        </p:nvSpPr>
        <p:spPr>
          <a:xfrm>
            <a:off x="4824350" y="3428999"/>
            <a:ext cx="5767449" cy="2857500"/>
          </a:xfrm>
        </p:spPr>
        <p:txBody>
          <a:bodyPr>
            <a:noAutofit/>
          </a:bodyPr>
          <a:lstStyle/>
          <a:p>
            <a:r>
              <a:rPr lang="en-GB" sz="2800">
                <a:solidFill>
                  <a:srgbClr val="7030A0"/>
                </a:solidFill>
              </a:rPr>
              <a:t>Presented by</a:t>
            </a:r>
            <a:endParaRPr lang="en-GB" sz="2800">
              <a:solidFill>
                <a:schemeClr val="accent3"/>
              </a:solidFill>
            </a:endParaRPr>
          </a:p>
          <a:p>
            <a:pPr algn="r"/>
            <a:r>
              <a:rPr lang="en-GB" sz="2800">
                <a:solidFill>
                  <a:schemeClr val="accent3"/>
                </a:solidFill>
              </a:rPr>
              <a:t>S. MAHESWARI,</a:t>
            </a:r>
          </a:p>
          <a:p>
            <a:pPr algn="r"/>
            <a:r>
              <a:rPr lang="en-GB" sz="2800">
                <a:solidFill>
                  <a:schemeClr val="accent3"/>
                </a:solidFill>
              </a:rPr>
              <a:t>GUEST LECTURER IN GEOGRAPHY,</a:t>
            </a:r>
          </a:p>
          <a:p>
            <a:pPr algn="r"/>
            <a:r>
              <a:rPr lang="en-GB" sz="2800">
                <a:solidFill>
                  <a:schemeClr val="accent3"/>
                </a:solidFill>
              </a:rPr>
              <a:t>GCW(A)K </a:t>
            </a:r>
            <a:endParaRPr lang="en-GB" sz="2800">
              <a:solidFill>
                <a:srgbClr val="7030A0"/>
              </a:solidFill>
            </a:endParaRPr>
          </a:p>
        </p:txBody>
      </p:sp>
    </p:spTree>
    <p:extLst>
      <p:ext uri="{BB962C8B-B14F-4D97-AF65-F5344CB8AC3E}">
        <p14:creationId xmlns:p14="http://schemas.microsoft.com/office/powerpoint/2010/main" val="577130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C9DB6-1635-674B-BB1D-9553649BF3AE}"/>
              </a:ext>
            </a:extLst>
          </p:cNvPr>
          <p:cNvSpPr>
            <a:spLocks noGrp="1"/>
          </p:cNvSpPr>
          <p:nvPr>
            <p:ph type="title"/>
          </p:nvPr>
        </p:nvSpPr>
        <p:spPr>
          <a:xfrm>
            <a:off x="2474024" y="281426"/>
            <a:ext cx="7729728" cy="1188720"/>
          </a:xfrm>
        </p:spPr>
        <p:txBody>
          <a:bodyPr/>
          <a:lstStyle/>
          <a:p>
            <a:r>
              <a:rPr lang="en-GB" i="1">
                <a:solidFill>
                  <a:srgbClr val="FF0000"/>
                </a:solidFill>
              </a:rPr>
              <a:t>Pastoral village </a:t>
            </a:r>
            <a:endParaRPr lang="en-US" i="1">
              <a:solidFill>
                <a:srgbClr val="FF0000"/>
              </a:solidFill>
            </a:endParaRPr>
          </a:p>
        </p:txBody>
      </p:sp>
      <p:sp>
        <p:nvSpPr>
          <p:cNvPr id="3" name="Content Placeholder 2">
            <a:extLst>
              <a:ext uri="{FF2B5EF4-FFF2-40B4-BE49-F238E27FC236}">
                <a16:creationId xmlns:a16="http://schemas.microsoft.com/office/drawing/2014/main" id="{831CECAC-1BD8-1A40-BEA1-D13F12653DA3}"/>
              </a:ext>
            </a:extLst>
          </p:cNvPr>
          <p:cNvSpPr>
            <a:spLocks noGrp="1"/>
          </p:cNvSpPr>
          <p:nvPr>
            <p:ph sz="half" idx="1"/>
          </p:nvPr>
        </p:nvSpPr>
        <p:spPr>
          <a:xfrm>
            <a:off x="1582737" y="1577766"/>
            <a:ext cx="4514088" cy="4572613"/>
          </a:xfrm>
        </p:spPr>
        <p:txBody>
          <a:bodyPr>
            <a:noAutofit/>
          </a:bodyPr>
          <a:lstStyle/>
          <a:p>
            <a:pPr algn="just"/>
            <a:r>
              <a:rPr lang="en-GB" sz="2400"/>
              <a:t>Pastoral villages are residential regions whose primary land use in pasture for livestock.</a:t>
            </a:r>
          </a:p>
          <a:p>
            <a:pPr algn="just"/>
            <a:r>
              <a:rPr lang="en-GB" sz="2400"/>
              <a:t>Pastured land use in these regions is so intense that more than half of the regions in this anthrome use at least 66% of their land for pasture like other village anthromes, pastoral villages are largely located im Asia. </a:t>
            </a:r>
            <a:endParaRPr lang="en-US" sz="2400"/>
          </a:p>
        </p:txBody>
      </p:sp>
      <p:pic>
        <p:nvPicPr>
          <p:cNvPr id="5" name="Picture 5">
            <a:extLst>
              <a:ext uri="{FF2B5EF4-FFF2-40B4-BE49-F238E27FC236}">
                <a16:creationId xmlns:a16="http://schemas.microsoft.com/office/drawing/2014/main" id="{882FA8FB-E918-B64A-B1B3-8A797F29170D}"/>
              </a:ext>
            </a:extLst>
          </p:cNvPr>
          <p:cNvPicPr>
            <a:picLocks noGrp="1" noChangeAspect="1"/>
          </p:cNvPicPr>
          <p:nvPr>
            <p:ph sz="half" idx="2"/>
          </p:nvPr>
        </p:nvPicPr>
        <p:blipFill>
          <a:blip r:embed="rId2"/>
          <a:stretch>
            <a:fillRect/>
          </a:stretch>
        </p:blipFill>
        <p:spPr>
          <a:xfrm>
            <a:off x="6338888" y="1818409"/>
            <a:ext cx="4270375" cy="3711039"/>
          </a:xfrm>
        </p:spPr>
      </p:pic>
    </p:spTree>
    <p:extLst>
      <p:ext uri="{BB962C8B-B14F-4D97-AF65-F5344CB8AC3E}">
        <p14:creationId xmlns:p14="http://schemas.microsoft.com/office/powerpoint/2010/main" val="2305384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8FE49-51B4-D44D-BA30-C2564D470797}"/>
              </a:ext>
            </a:extLst>
          </p:cNvPr>
          <p:cNvSpPr>
            <a:spLocks noGrp="1"/>
          </p:cNvSpPr>
          <p:nvPr>
            <p:ph type="title"/>
          </p:nvPr>
        </p:nvSpPr>
        <p:spPr>
          <a:xfrm>
            <a:off x="2671948" y="742208"/>
            <a:ext cx="7184747" cy="1373084"/>
          </a:xfrm>
        </p:spPr>
        <p:txBody>
          <a:bodyPr>
            <a:normAutofit/>
          </a:bodyPr>
          <a:lstStyle/>
          <a:p>
            <a:r>
              <a:rPr lang="en-GB" i="1">
                <a:solidFill>
                  <a:srgbClr val="FF0000"/>
                </a:solidFill>
              </a:rPr>
              <a:t>Classification of rural settlement on the basis of shape</a:t>
            </a:r>
            <a:endParaRPr lang="en-US" i="1">
              <a:solidFill>
                <a:srgbClr val="FF0000"/>
              </a:solidFill>
            </a:endParaRPr>
          </a:p>
        </p:txBody>
      </p:sp>
      <p:sp>
        <p:nvSpPr>
          <p:cNvPr id="3" name="Content Placeholder 2">
            <a:extLst>
              <a:ext uri="{FF2B5EF4-FFF2-40B4-BE49-F238E27FC236}">
                <a16:creationId xmlns:a16="http://schemas.microsoft.com/office/drawing/2014/main" id="{77A495CB-DBE7-F147-978E-CC81CB2A3783}"/>
              </a:ext>
            </a:extLst>
          </p:cNvPr>
          <p:cNvSpPr>
            <a:spLocks noGrp="1"/>
          </p:cNvSpPr>
          <p:nvPr>
            <p:ph idx="1"/>
          </p:nvPr>
        </p:nvSpPr>
        <p:spPr>
          <a:xfrm>
            <a:off x="2375065" y="2375258"/>
            <a:ext cx="7481629" cy="4238276"/>
          </a:xfrm>
        </p:spPr>
        <p:txBody>
          <a:bodyPr>
            <a:normAutofit/>
          </a:bodyPr>
          <a:lstStyle/>
          <a:p>
            <a:r>
              <a:rPr lang="en-GB" sz="2800">
                <a:solidFill>
                  <a:schemeClr val="accent3">
                    <a:lumMod val="50000"/>
                  </a:schemeClr>
                </a:solidFill>
              </a:rPr>
              <a:t>There are four major type of rural settlements are as follows:</a:t>
            </a:r>
          </a:p>
          <a:p>
            <a:r>
              <a:rPr lang="en-GB" sz="2800">
                <a:solidFill>
                  <a:schemeClr val="accent3">
                    <a:lumMod val="50000"/>
                  </a:schemeClr>
                </a:solidFill>
              </a:rPr>
              <a:t>1. Dispersed Settlements,</a:t>
            </a:r>
          </a:p>
          <a:p>
            <a:r>
              <a:rPr lang="en-GB" sz="2800">
                <a:solidFill>
                  <a:schemeClr val="accent3">
                    <a:lumMod val="50000"/>
                  </a:schemeClr>
                </a:solidFill>
              </a:rPr>
              <a:t>2. Fragmented or Hamleted Settlements,</a:t>
            </a:r>
          </a:p>
          <a:p>
            <a:r>
              <a:rPr lang="en-GB" sz="2800">
                <a:solidFill>
                  <a:schemeClr val="accent3">
                    <a:lumMod val="50000"/>
                  </a:schemeClr>
                </a:solidFill>
              </a:rPr>
              <a:t>3. Semi-compact or Composite Settlements, and </a:t>
            </a:r>
          </a:p>
          <a:p>
            <a:r>
              <a:rPr lang="en-GB" sz="2800">
                <a:solidFill>
                  <a:schemeClr val="accent3">
                    <a:lumMod val="50000"/>
                  </a:schemeClr>
                </a:solidFill>
              </a:rPr>
              <a:t>4. Compact or Agglomerated Settlements.</a:t>
            </a:r>
            <a:endParaRPr lang="en-US" sz="2800">
              <a:solidFill>
                <a:schemeClr val="accent3">
                  <a:lumMod val="50000"/>
                </a:schemeClr>
              </a:solidFill>
            </a:endParaRPr>
          </a:p>
        </p:txBody>
      </p:sp>
    </p:spTree>
    <p:extLst>
      <p:ext uri="{BB962C8B-B14F-4D97-AF65-F5344CB8AC3E}">
        <p14:creationId xmlns:p14="http://schemas.microsoft.com/office/powerpoint/2010/main" val="1970988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236E3-EAFF-6145-B189-392D330E4AE9}"/>
              </a:ext>
            </a:extLst>
          </p:cNvPr>
          <p:cNvSpPr>
            <a:spLocks noGrp="1"/>
          </p:cNvSpPr>
          <p:nvPr>
            <p:ph type="title"/>
          </p:nvPr>
        </p:nvSpPr>
        <p:spPr>
          <a:xfrm>
            <a:off x="2231136" y="0"/>
            <a:ext cx="7729728" cy="1117973"/>
          </a:xfrm>
        </p:spPr>
        <p:txBody>
          <a:bodyPr/>
          <a:lstStyle/>
          <a:p>
            <a:r>
              <a:rPr lang="en-GB" i="1">
                <a:solidFill>
                  <a:srgbClr val="7030A0"/>
                </a:solidFill>
              </a:rPr>
              <a:t>Dispersed settlements</a:t>
            </a:r>
            <a:endParaRPr lang="en-US" i="1">
              <a:solidFill>
                <a:srgbClr val="7030A0"/>
              </a:solidFill>
            </a:endParaRPr>
          </a:p>
        </p:txBody>
      </p:sp>
      <p:sp>
        <p:nvSpPr>
          <p:cNvPr id="3" name="Content Placeholder 2">
            <a:extLst>
              <a:ext uri="{FF2B5EF4-FFF2-40B4-BE49-F238E27FC236}">
                <a16:creationId xmlns:a16="http://schemas.microsoft.com/office/drawing/2014/main" id="{F6EA8111-8E95-0449-9CC6-751F3C685F0A}"/>
              </a:ext>
            </a:extLst>
          </p:cNvPr>
          <p:cNvSpPr>
            <a:spLocks noGrp="1"/>
          </p:cNvSpPr>
          <p:nvPr>
            <p:ph idx="1"/>
          </p:nvPr>
        </p:nvSpPr>
        <p:spPr>
          <a:xfrm>
            <a:off x="1187533" y="1391640"/>
            <a:ext cx="9797142" cy="5158344"/>
          </a:xfrm>
        </p:spPr>
        <p:txBody>
          <a:bodyPr>
            <a:normAutofit/>
          </a:bodyPr>
          <a:lstStyle/>
          <a:p>
            <a:pPr algn="just"/>
            <a:r>
              <a:rPr lang="en-GB" sz="2400">
                <a:solidFill>
                  <a:srgbClr val="002060"/>
                </a:solidFill>
              </a:rPr>
              <a:t>Dispersed settlement is also known as sprinkled settlement.  </a:t>
            </a:r>
          </a:p>
          <a:p>
            <a:pPr algn="just"/>
            <a:r>
              <a:rPr lang="en-GB" sz="2400">
                <a:solidFill>
                  <a:srgbClr val="002060"/>
                </a:solidFill>
              </a:rPr>
              <a:t>Its characterized by complete diffusion of farmsteads or homesteads over the entire revenue village land.</a:t>
            </a:r>
          </a:p>
          <a:p>
            <a:pPr algn="just"/>
            <a:r>
              <a:rPr lang="en-GB" sz="2400">
                <a:solidFill>
                  <a:srgbClr val="002060"/>
                </a:solidFill>
              </a:rPr>
              <a:t>There is long distance between dwellings compared with the congestion or compactness of the settlements in fertile plains.</a:t>
            </a:r>
          </a:p>
          <a:p>
            <a:pPr algn="just"/>
            <a:r>
              <a:rPr lang="en-GB" sz="2400">
                <a:solidFill>
                  <a:srgbClr val="002060"/>
                </a:solidFill>
              </a:rPr>
              <a:t>These settlements are commonly found in the areas of unsuitable climates, mountainous and hilly areas, thick forests, agricultural lands with poor fertility, regions of extensive cultivation and the regions where it is essential or more fruitful that farmer should live on his farm rather than in a distant compact settlement.</a:t>
            </a:r>
          </a:p>
          <a:p>
            <a:pPr algn="just"/>
            <a:r>
              <a:rPr lang="en-GB" sz="2400">
                <a:solidFill>
                  <a:srgbClr val="002060"/>
                </a:solidFill>
              </a:rPr>
              <a:t>Actually the phenomena of dispersed settlements are not very old but they are relatively recent in age.</a:t>
            </a:r>
            <a:endParaRPr lang="en-US" sz="2400">
              <a:solidFill>
                <a:srgbClr val="7030A0"/>
              </a:solidFill>
            </a:endParaRPr>
          </a:p>
        </p:txBody>
      </p:sp>
    </p:spTree>
    <p:extLst>
      <p:ext uri="{BB962C8B-B14F-4D97-AF65-F5344CB8AC3E}">
        <p14:creationId xmlns:p14="http://schemas.microsoft.com/office/powerpoint/2010/main" val="553623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C8627-27C0-7248-B414-2D618A63D2EB}"/>
              </a:ext>
            </a:extLst>
          </p:cNvPr>
          <p:cNvSpPr>
            <a:spLocks noGrp="1"/>
          </p:cNvSpPr>
          <p:nvPr>
            <p:ph type="title"/>
          </p:nvPr>
        </p:nvSpPr>
        <p:spPr>
          <a:xfrm>
            <a:off x="2231136" y="315438"/>
            <a:ext cx="7729728" cy="1206088"/>
          </a:xfrm>
        </p:spPr>
        <p:txBody>
          <a:bodyPr/>
          <a:lstStyle/>
          <a:p>
            <a:r>
              <a:rPr lang="en-GB" i="1">
                <a:solidFill>
                  <a:srgbClr val="7030A0"/>
                </a:solidFill>
              </a:rPr>
              <a:t>Dispersed settlements</a:t>
            </a:r>
            <a:endParaRPr lang="en-US" i="1">
              <a:solidFill>
                <a:srgbClr val="7030A0"/>
              </a:solidFill>
            </a:endParaRPr>
          </a:p>
        </p:txBody>
      </p:sp>
      <p:pic>
        <p:nvPicPr>
          <p:cNvPr id="4" name="Picture 4">
            <a:extLst>
              <a:ext uri="{FF2B5EF4-FFF2-40B4-BE49-F238E27FC236}">
                <a16:creationId xmlns:a16="http://schemas.microsoft.com/office/drawing/2014/main" id="{7BBCAA4D-2591-C849-8457-BF1EA8C9957B}"/>
              </a:ext>
            </a:extLst>
          </p:cNvPr>
          <p:cNvPicPr>
            <a:picLocks noGrp="1" noChangeAspect="1"/>
          </p:cNvPicPr>
          <p:nvPr>
            <p:ph idx="1"/>
          </p:nvPr>
        </p:nvPicPr>
        <p:blipFill>
          <a:blip r:embed="rId2"/>
          <a:stretch>
            <a:fillRect/>
          </a:stretch>
        </p:blipFill>
        <p:spPr>
          <a:xfrm>
            <a:off x="2231137" y="1840550"/>
            <a:ext cx="7729728" cy="5017450"/>
          </a:xfrm>
        </p:spPr>
      </p:pic>
    </p:spTree>
    <p:extLst>
      <p:ext uri="{BB962C8B-B14F-4D97-AF65-F5344CB8AC3E}">
        <p14:creationId xmlns:p14="http://schemas.microsoft.com/office/powerpoint/2010/main" val="766462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E237F-2C23-1842-9421-C558B8CDBCB7}"/>
              </a:ext>
            </a:extLst>
          </p:cNvPr>
          <p:cNvSpPr>
            <a:spLocks noGrp="1"/>
          </p:cNvSpPr>
          <p:nvPr>
            <p:ph type="title"/>
          </p:nvPr>
        </p:nvSpPr>
        <p:spPr>
          <a:xfrm>
            <a:off x="2231136" y="0"/>
            <a:ext cx="7729728" cy="1020536"/>
          </a:xfrm>
        </p:spPr>
        <p:txBody>
          <a:bodyPr/>
          <a:lstStyle/>
          <a:p>
            <a:r>
              <a:rPr lang="en-GB" i="1">
                <a:solidFill>
                  <a:srgbClr val="7030A0"/>
                </a:solidFill>
              </a:rPr>
              <a:t>Fragmented or hamleted settlements</a:t>
            </a:r>
            <a:endParaRPr lang="en-US" i="1">
              <a:solidFill>
                <a:srgbClr val="7030A0"/>
              </a:solidFill>
            </a:endParaRPr>
          </a:p>
        </p:txBody>
      </p:sp>
      <p:sp>
        <p:nvSpPr>
          <p:cNvPr id="3" name="Content Placeholder 2">
            <a:extLst>
              <a:ext uri="{FF2B5EF4-FFF2-40B4-BE49-F238E27FC236}">
                <a16:creationId xmlns:a16="http://schemas.microsoft.com/office/drawing/2014/main" id="{D5CBAA3D-0A2D-7B49-BE19-329FF9FD42AF}"/>
              </a:ext>
            </a:extLst>
          </p:cNvPr>
          <p:cNvSpPr>
            <a:spLocks noGrp="1"/>
          </p:cNvSpPr>
          <p:nvPr>
            <p:ph idx="1"/>
          </p:nvPr>
        </p:nvSpPr>
        <p:spPr>
          <a:xfrm>
            <a:off x="1243199" y="1447305"/>
            <a:ext cx="9277596" cy="5410695"/>
          </a:xfrm>
        </p:spPr>
        <p:txBody>
          <a:bodyPr>
            <a:normAutofit/>
          </a:bodyPr>
          <a:lstStyle/>
          <a:p>
            <a:pPr algn="just"/>
            <a:r>
              <a:rPr lang="en-GB" sz="2400">
                <a:solidFill>
                  <a:srgbClr val="0070C0"/>
                </a:solidFill>
              </a:rPr>
              <a:t>This type of settlements consists of several hamlets of fragments.</a:t>
            </a:r>
          </a:p>
          <a:p>
            <a:pPr algn="just"/>
            <a:r>
              <a:rPr lang="en-GB" sz="2400">
                <a:solidFill>
                  <a:srgbClr val="0070C0"/>
                </a:solidFill>
              </a:rPr>
              <a:t>Sometimes, its difficult to recognize the main site of the village.</a:t>
            </a:r>
          </a:p>
          <a:p>
            <a:pPr algn="just"/>
            <a:r>
              <a:rPr lang="en-GB" sz="2400">
                <a:solidFill>
                  <a:srgbClr val="0070C0"/>
                </a:solidFill>
              </a:rPr>
              <a:t>The fragmented and hamleted terms are by Enayat Ahmad and R.L.Singh.</a:t>
            </a:r>
          </a:p>
          <a:p>
            <a:pPr algn="just"/>
            <a:r>
              <a:rPr lang="en-GB" sz="2400">
                <a:solidFill>
                  <a:srgbClr val="0070C0"/>
                </a:solidFill>
              </a:rPr>
              <a:t>In some revenue villages, population is a distributed throughout the land in some hamlets in which it is difficult to trace the main site.</a:t>
            </a:r>
          </a:p>
          <a:p>
            <a:pPr algn="just"/>
            <a:r>
              <a:rPr lang="en-GB" sz="2400">
                <a:solidFill>
                  <a:srgbClr val="0070C0"/>
                </a:solidFill>
              </a:rPr>
              <a:t>The number of hamlets vary generally from four to ten or more.</a:t>
            </a:r>
          </a:p>
          <a:p>
            <a:pPr algn="just"/>
            <a:r>
              <a:rPr lang="en-GB" sz="2400">
                <a:solidFill>
                  <a:srgbClr val="0070C0"/>
                </a:solidFill>
              </a:rPr>
              <a:t>The hamlets are separated by the presence of cultivated fields, low lands, garden, nala or even tracts of forest.</a:t>
            </a:r>
          </a:p>
          <a:p>
            <a:pPr algn="just"/>
            <a:r>
              <a:rPr lang="en-GB" sz="2400">
                <a:solidFill>
                  <a:srgbClr val="0070C0"/>
                </a:solidFill>
              </a:rPr>
              <a:t>Hamleted tendency is caused by the absence of insecurity and economic advantages. </a:t>
            </a:r>
          </a:p>
          <a:p>
            <a:pPr algn="just"/>
            <a:r>
              <a:rPr lang="en-GB" sz="2400">
                <a:solidFill>
                  <a:srgbClr val="0070C0"/>
                </a:solidFill>
              </a:rPr>
              <a:t>Every hamlet has its own agricultural and pasture fields.</a:t>
            </a:r>
          </a:p>
          <a:p>
            <a:pPr algn="just"/>
            <a:endParaRPr lang="en-GB" sz="2400">
              <a:solidFill>
                <a:srgbClr val="0070C0"/>
              </a:solidFill>
            </a:endParaRPr>
          </a:p>
          <a:p>
            <a:pPr algn="just"/>
            <a:endParaRPr lang="en-US" sz="2400">
              <a:solidFill>
                <a:srgbClr val="0070C0"/>
              </a:solidFill>
            </a:endParaRPr>
          </a:p>
        </p:txBody>
      </p:sp>
    </p:spTree>
    <p:extLst>
      <p:ext uri="{BB962C8B-B14F-4D97-AF65-F5344CB8AC3E}">
        <p14:creationId xmlns:p14="http://schemas.microsoft.com/office/powerpoint/2010/main" val="1280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99F44-1026-2B42-8600-43A22828A748}"/>
              </a:ext>
            </a:extLst>
          </p:cNvPr>
          <p:cNvSpPr>
            <a:spLocks noGrp="1"/>
          </p:cNvSpPr>
          <p:nvPr>
            <p:ph type="title"/>
          </p:nvPr>
        </p:nvSpPr>
        <p:spPr>
          <a:xfrm>
            <a:off x="2064139" y="0"/>
            <a:ext cx="8512322" cy="964692"/>
          </a:xfrm>
        </p:spPr>
        <p:txBody>
          <a:bodyPr/>
          <a:lstStyle/>
          <a:p>
            <a:r>
              <a:rPr lang="en-GB" i="1">
                <a:solidFill>
                  <a:srgbClr val="7030A0"/>
                </a:solidFill>
              </a:rPr>
              <a:t>Semi-compact or Composite Settlements </a:t>
            </a:r>
            <a:endParaRPr lang="en-US" i="1">
              <a:solidFill>
                <a:srgbClr val="7030A0"/>
              </a:solidFill>
            </a:endParaRPr>
          </a:p>
        </p:txBody>
      </p:sp>
      <p:sp>
        <p:nvSpPr>
          <p:cNvPr id="3" name="Content Placeholder 2">
            <a:extLst>
              <a:ext uri="{FF2B5EF4-FFF2-40B4-BE49-F238E27FC236}">
                <a16:creationId xmlns:a16="http://schemas.microsoft.com/office/drawing/2014/main" id="{92273656-6349-3D45-945F-753DD30AC897}"/>
              </a:ext>
            </a:extLst>
          </p:cNvPr>
          <p:cNvSpPr>
            <a:spLocks noGrp="1"/>
          </p:cNvSpPr>
          <p:nvPr>
            <p:ph idx="1"/>
          </p:nvPr>
        </p:nvSpPr>
        <p:spPr>
          <a:xfrm>
            <a:off x="1224643" y="1187532"/>
            <a:ext cx="10056915" cy="4705776"/>
          </a:xfrm>
        </p:spPr>
        <p:txBody>
          <a:bodyPr>
            <a:normAutofit/>
          </a:bodyPr>
          <a:lstStyle/>
          <a:p>
            <a:pPr algn="just"/>
            <a:r>
              <a:rPr lang="en-GB" sz="2000"/>
              <a:t>This type of settlement is termed as ‘cluster and hamlet settlement by </a:t>
            </a:r>
            <a:r>
              <a:rPr lang="en-GB" sz="2000">
                <a:solidFill>
                  <a:srgbClr val="002060"/>
                </a:solidFill>
              </a:rPr>
              <a:t>Enayat Ahmad.</a:t>
            </a:r>
          </a:p>
          <a:p>
            <a:pPr algn="just"/>
            <a:r>
              <a:rPr lang="en-GB" sz="2000">
                <a:solidFill>
                  <a:srgbClr val="002060"/>
                </a:solidFill>
              </a:rPr>
              <a:t>Other wise termed as Hamleted cluster by R.L.Singh.</a:t>
            </a:r>
          </a:p>
          <a:p>
            <a:pPr algn="just"/>
            <a:r>
              <a:rPr lang="en-GB" sz="2000">
                <a:solidFill>
                  <a:srgbClr val="002060"/>
                </a:solidFill>
              </a:rPr>
              <a:t>These settlements, beside a compact village, one or two hamlets are also situated away from the main village in a maiza.</a:t>
            </a:r>
          </a:p>
          <a:p>
            <a:pPr algn="just"/>
            <a:r>
              <a:rPr lang="en-GB" sz="2000">
                <a:solidFill>
                  <a:srgbClr val="002060"/>
                </a:solidFill>
              </a:rPr>
              <a:t>It is an intermediate type between the two extremes i.e., nucleated and dispersion. So this type of settlement is characterised by both types.</a:t>
            </a:r>
          </a:p>
          <a:p>
            <a:pPr algn="just"/>
            <a:r>
              <a:rPr lang="en-GB" sz="2000">
                <a:solidFill>
                  <a:srgbClr val="002060"/>
                </a:solidFill>
              </a:rPr>
              <a:t>Such semi-compact settlements are also known as composite settlements. </a:t>
            </a:r>
          </a:p>
          <a:p>
            <a:pPr algn="just"/>
            <a:r>
              <a:rPr lang="en-GB" sz="2000">
                <a:solidFill>
                  <a:srgbClr val="002060"/>
                </a:solidFill>
              </a:rPr>
              <a:t>Such settlement is marked by one main village with two to five or more hamlets having the population of 100 to 200 people. </a:t>
            </a:r>
          </a:p>
          <a:p>
            <a:pPr algn="just"/>
            <a:r>
              <a:rPr lang="en-GB" sz="2000">
                <a:solidFill>
                  <a:srgbClr val="00B050"/>
                </a:solidFill>
              </a:rPr>
              <a:t>These hamlets are linked with the main site by the foot paths or bullock cart tracks. The creation of hamlets around an original nucleated settlement has often occurred in the past, often related with the process of reclamation of land for agriculture – </a:t>
            </a:r>
            <a:r>
              <a:rPr lang="en-GB" sz="2000" i="1">
                <a:solidFill>
                  <a:srgbClr val="FF0000"/>
                </a:solidFill>
              </a:rPr>
              <a:t>J.P.Misra.</a:t>
            </a:r>
            <a:endParaRPr lang="en-US" sz="2000">
              <a:solidFill>
                <a:srgbClr val="00B050"/>
              </a:solidFill>
            </a:endParaRPr>
          </a:p>
        </p:txBody>
      </p:sp>
    </p:spTree>
    <p:extLst>
      <p:ext uri="{BB962C8B-B14F-4D97-AF65-F5344CB8AC3E}">
        <p14:creationId xmlns:p14="http://schemas.microsoft.com/office/powerpoint/2010/main" val="3657281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CDF77-35CA-8A4F-B88F-C859D6C395A3}"/>
              </a:ext>
            </a:extLst>
          </p:cNvPr>
          <p:cNvSpPr>
            <a:spLocks noGrp="1"/>
          </p:cNvSpPr>
          <p:nvPr>
            <p:ph type="title"/>
          </p:nvPr>
        </p:nvSpPr>
        <p:spPr>
          <a:xfrm>
            <a:off x="1836964" y="1"/>
            <a:ext cx="8929561" cy="872094"/>
          </a:xfrm>
        </p:spPr>
        <p:txBody>
          <a:bodyPr/>
          <a:lstStyle/>
          <a:p>
            <a:r>
              <a:rPr lang="en-GB" i="1">
                <a:solidFill>
                  <a:srgbClr val="7030A0"/>
                </a:solidFill>
              </a:rPr>
              <a:t>Compact or agglomerated settlements</a:t>
            </a:r>
            <a:endParaRPr lang="en-US" i="1">
              <a:solidFill>
                <a:srgbClr val="7030A0"/>
              </a:solidFill>
            </a:endParaRPr>
          </a:p>
        </p:txBody>
      </p:sp>
      <p:sp>
        <p:nvSpPr>
          <p:cNvPr id="3" name="Content Placeholder 2">
            <a:extLst>
              <a:ext uri="{FF2B5EF4-FFF2-40B4-BE49-F238E27FC236}">
                <a16:creationId xmlns:a16="http://schemas.microsoft.com/office/drawing/2014/main" id="{11F64C92-F90E-C849-B602-A7A251C94FB1}"/>
              </a:ext>
            </a:extLst>
          </p:cNvPr>
          <p:cNvSpPr>
            <a:spLocks noGrp="1"/>
          </p:cNvSpPr>
          <p:nvPr>
            <p:ph idx="1"/>
          </p:nvPr>
        </p:nvSpPr>
        <p:spPr>
          <a:xfrm>
            <a:off x="983426" y="742208"/>
            <a:ext cx="11055619" cy="6115791"/>
          </a:xfrm>
        </p:spPr>
        <p:txBody>
          <a:bodyPr>
            <a:normAutofit/>
          </a:bodyPr>
          <a:lstStyle/>
          <a:p>
            <a:r>
              <a:rPr lang="en-GB" sz="2400"/>
              <a:t>In compact settlement all the dwellings are agglomerated at one single site or entire population of a village is concentrated in one cluster. </a:t>
            </a:r>
          </a:p>
          <a:p>
            <a:r>
              <a:rPr lang="en-GB" sz="2400"/>
              <a:t>When the individual dwellings are grouped in a relatively small portion of occupied territory and number of dwelling varies from few dozen in small hamlets to thousand of houses in very large villages and exhibit a high degree of cohesion they produce agglomerations of varying shape and size – A. Prasad.</a:t>
            </a:r>
          </a:p>
          <a:p>
            <a:r>
              <a:rPr lang="en-GB" sz="2400"/>
              <a:t>Compact settlement is the result of centripetal forces which are active in the village territory.</a:t>
            </a:r>
          </a:p>
          <a:p>
            <a:r>
              <a:rPr lang="en-GB" sz="2400"/>
              <a:t>Compact villages are found in the perennial river valleys and fertile track of agricultural land and such settlements have been mainly the characteristics of fertile plain since ancient times.</a:t>
            </a:r>
          </a:p>
          <a:p>
            <a:pPr algn="just"/>
            <a:r>
              <a:rPr lang="en-GB" sz="2400"/>
              <a:t>Some attractive forces which have led to the origin of the compact villages are flat plains with fertile soils, sufficient rainfall, agglomeration of water point, a high water table, perennial river, need of cooperation, social, economic, and religious thoughts, crop pattern, rich forest and insecurity im the past. </a:t>
            </a:r>
            <a:endParaRPr lang="en-US" sz="2400"/>
          </a:p>
        </p:txBody>
      </p:sp>
    </p:spTree>
    <p:extLst>
      <p:ext uri="{BB962C8B-B14F-4D97-AF65-F5344CB8AC3E}">
        <p14:creationId xmlns:p14="http://schemas.microsoft.com/office/powerpoint/2010/main" val="1231481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6B2B9-CF6E-C145-B5CE-22967364372D}"/>
              </a:ext>
            </a:extLst>
          </p:cNvPr>
          <p:cNvSpPr>
            <a:spLocks noGrp="1"/>
          </p:cNvSpPr>
          <p:nvPr>
            <p:ph type="title"/>
          </p:nvPr>
        </p:nvSpPr>
        <p:spPr>
          <a:xfrm>
            <a:off x="2231136" y="0"/>
            <a:ext cx="7729728" cy="964870"/>
          </a:xfrm>
        </p:spPr>
        <p:txBody>
          <a:bodyPr/>
          <a:lstStyle/>
          <a:p>
            <a:r>
              <a:rPr lang="en-GB" i="1">
                <a:solidFill>
                  <a:srgbClr val="7030A0"/>
                </a:solidFill>
              </a:rPr>
              <a:t>Types of settlement </a:t>
            </a:r>
            <a:endParaRPr lang="en-US" i="1">
              <a:solidFill>
                <a:srgbClr val="7030A0"/>
              </a:solidFill>
            </a:endParaRPr>
          </a:p>
        </p:txBody>
      </p:sp>
      <p:pic>
        <p:nvPicPr>
          <p:cNvPr id="4" name="Picture 4">
            <a:extLst>
              <a:ext uri="{FF2B5EF4-FFF2-40B4-BE49-F238E27FC236}">
                <a16:creationId xmlns:a16="http://schemas.microsoft.com/office/drawing/2014/main" id="{0747655D-8453-B94D-9F83-71DD474FACB7}"/>
              </a:ext>
            </a:extLst>
          </p:cNvPr>
          <p:cNvPicPr>
            <a:picLocks noGrp="1" noChangeAspect="1"/>
          </p:cNvPicPr>
          <p:nvPr>
            <p:ph idx="1"/>
          </p:nvPr>
        </p:nvPicPr>
        <p:blipFill>
          <a:blip r:embed="rId2"/>
          <a:stretch>
            <a:fillRect/>
          </a:stretch>
        </p:blipFill>
        <p:spPr>
          <a:xfrm>
            <a:off x="2231136" y="1113312"/>
            <a:ext cx="7729727" cy="5744687"/>
          </a:xfrm>
        </p:spPr>
      </p:pic>
    </p:spTree>
    <p:extLst>
      <p:ext uri="{BB962C8B-B14F-4D97-AF65-F5344CB8AC3E}">
        <p14:creationId xmlns:p14="http://schemas.microsoft.com/office/powerpoint/2010/main" val="796022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23070-28CF-4541-A9D8-6B936FCE8D31}"/>
              </a:ext>
            </a:extLst>
          </p:cNvPr>
          <p:cNvSpPr>
            <a:spLocks noGrp="1"/>
          </p:cNvSpPr>
          <p:nvPr>
            <p:ph type="title"/>
          </p:nvPr>
        </p:nvSpPr>
        <p:spPr>
          <a:xfrm>
            <a:off x="3692484" y="2640315"/>
            <a:ext cx="4063587" cy="1311942"/>
          </a:xfrm>
        </p:spPr>
        <p:txBody>
          <a:bodyPr>
            <a:normAutofit/>
          </a:bodyPr>
          <a:lstStyle/>
          <a:p>
            <a:r>
              <a:rPr lang="en-GB" sz="4000" i="1">
                <a:solidFill>
                  <a:srgbClr val="C00000"/>
                </a:solidFill>
              </a:rPr>
              <a:t>Thank you</a:t>
            </a:r>
            <a:endParaRPr lang="en-US" sz="4000" i="1">
              <a:solidFill>
                <a:srgbClr val="C00000"/>
              </a:solidFill>
            </a:endParaRPr>
          </a:p>
        </p:txBody>
      </p:sp>
    </p:spTree>
    <p:extLst>
      <p:ext uri="{BB962C8B-B14F-4D97-AF65-F5344CB8AC3E}">
        <p14:creationId xmlns:p14="http://schemas.microsoft.com/office/powerpoint/2010/main" val="81176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C1780-68AC-7B48-896A-A146FA08AC2A}"/>
              </a:ext>
            </a:extLst>
          </p:cNvPr>
          <p:cNvSpPr>
            <a:spLocks noGrp="1"/>
          </p:cNvSpPr>
          <p:nvPr>
            <p:ph type="title"/>
          </p:nvPr>
        </p:nvSpPr>
        <p:spPr>
          <a:xfrm>
            <a:off x="2472354" y="0"/>
            <a:ext cx="7729728" cy="686541"/>
          </a:xfrm>
        </p:spPr>
        <p:txBody>
          <a:bodyPr>
            <a:normAutofit fontScale="90000"/>
          </a:bodyPr>
          <a:lstStyle/>
          <a:p>
            <a:r>
              <a:rPr lang="en-GB">
                <a:solidFill>
                  <a:srgbClr val="7030A0"/>
                </a:solidFill>
              </a:rPr>
              <a:t>Types of rural settlement </a:t>
            </a:r>
            <a:endParaRPr lang="en-US">
              <a:solidFill>
                <a:srgbClr val="7030A0"/>
              </a:solidFill>
            </a:endParaRPr>
          </a:p>
        </p:txBody>
      </p:sp>
      <p:sp>
        <p:nvSpPr>
          <p:cNvPr id="3" name="Content Placeholder 2">
            <a:extLst>
              <a:ext uri="{FF2B5EF4-FFF2-40B4-BE49-F238E27FC236}">
                <a16:creationId xmlns:a16="http://schemas.microsoft.com/office/drawing/2014/main" id="{3ADEBA62-5519-CA4F-AF14-8B165C5D436A}"/>
              </a:ext>
            </a:extLst>
          </p:cNvPr>
          <p:cNvSpPr>
            <a:spLocks noGrp="1"/>
          </p:cNvSpPr>
          <p:nvPr>
            <p:ph idx="1"/>
          </p:nvPr>
        </p:nvSpPr>
        <p:spPr>
          <a:xfrm>
            <a:off x="612939" y="686541"/>
            <a:ext cx="10966121" cy="6280934"/>
          </a:xfrm>
        </p:spPr>
        <p:txBody>
          <a:bodyPr>
            <a:noAutofit/>
          </a:bodyPr>
          <a:lstStyle/>
          <a:p>
            <a:pPr algn="just"/>
            <a:r>
              <a:rPr lang="en-GB" sz="2400">
                <a:solidFill>
                  <a:srgbClr val="FF0000"/>
                </a:solidFill>
              </a:rPr>
              <a:t>The classification of rural settlement has been approached in various ways. Settlements may be classified by many authors. They are</a:t>
            </a:r>
          </a:p>
          <a:p>
            <a:pPr algn="just"/>
            <a:r>
              <a:rPr lang="en-GB" sz="2400">
                <a:solidFill>
                  <a:srgbClr val="FF0000"/>
                </a:solidFill>
              </a:rPr>
              <a:t>August Meitzen (1895)</a:t>
            </a:r>
          </a:p>
          <a:p>
            <a:pPr algn="just"/>
            <a:r>
              <a:rPr lang="en-GB" sz="2400">
                <a:solidFill>
                  <a:schemeClr val="tx1"/>
                </a:solidFill>
              </a:rPr>
              <a:t>He classified the rural settlements of Europe into two broad categories : </a:t>
            </a:r>
          </a:p>
          <a:p>
            <a:pPr marL="0" indent="0" algn="just">
              <a:buNone/>
            </a:pPr>
            <a:r>
              <a:rPr lang="en-GB" sz="2400">
                <a:solidFill>
                  <a:schemeClr val="tx1"/>
                </a:solidFill>
              </a:rPr>
              <a:t>   1. Nucleated Village – closely located together giving birth to a single large village.</a:t>
            </a:r>
          </a:p>
          <a:p>
            <a:pPr algn="just"/>
            <a:r>
              <a:rPr lang="en-GB" sz="2400">
                <a:solidFill>
                  <a:schemeClr val="tx1"/>
                </a:solidFill>
              </a:rPr>
              <a:t>2. Single Homestead or Isolated dwelling – scattered widely taking different sites for their location.  </a:t>
            </a:r>
          </a:p>
          <a:p>
            <a:pPr algn="just"/>
            <a:r>
              <a:rPr lang="en-GB" sz="2400">
                <a:solidFill>
                  <a:srgbClr val="FF0000"/>
                </a:solidFill>
              </a:rPr>
              <a:t>Ahlman (1928)</a:t>
            </a:r>
          </a:p>
          <a:p>
            <a:pPr algn="just"/>
            <a:r>
              <a:rPr lang="en-GB" sz="2400">
                <a:solidFill>
                  <a:schemeClr val="tx1"/>
                </a:solidFill>
              </a:rPr>
              <a:t>He observed three forms of villages in Denmark :</a:t>
            </a:r>
          </a:p>
          <a:p>
            <a:pPr algn="just"/>
            <a:r>
              <a:rPr lang="en-GB" sz="2400">
                <a:solidFill>
                  <a:schemeClr val="tx1"/>
                </a:solidFill>
              </a:rPr>
              <a:t>1. The close or round village with farmstead enclosing a square or circle about an open space.</a:t>
            </a:r>
          </a:p>
          <a:p>
            <a:pPr algn="just"/>
            <a:r>
              <a:rPr lang="en-GB" sz="2400">
                <a:solidFill>
                  <a:schemeClr val="tx1"/>
                </a:solidFill>
              </a:rPr>
              <a:t>2. The long village with farmstead in two rows along a road.</a:t>
            </a:r>
          </a:p>
          <a:p>
            <a:pPr algn="just"/>
            <a:r>
              <a:rPr lang="en-GB" sz="2400">
                <a:solidFill>
                  <a:schemeClr val="tx1"/>
                </a:solidFill>
              </a:rPr>
              <a:t>3. The irregular village.</a:t>
            </a:r>
          </a:p>
          <a:p>
            <a:pPr marL="0" indent="0" algn="just">
              <a:buNone/>
            </a:pPr>
            <a:r>
              <a:rPr lang="en-GB" sz="2400">
                <a:solidFill>
                  <a:schemeClr val="tx1"/>
                </a:solidFill>
              </a:rPr>
              <a:t>         </a:t>
            </a:r>
          </a:p>
          <a:p>
            <a:pPr marL="0" indent="0" algn="just">
              <a:buNone/>
            </a:pPr>
            <a:endParaRPr lang="en-GB" sz="2400">
              <a:solidFill>
                <a:schemeClr val="tx1"/>
              </a:solidFill>
            </a:endParaRPr>
          </a:p>
        </p:txBody>
      </p:sp>
    </p:spTree>
    <p:extLst>
      <p:ext uri="{BB962C8B-B14F-4D97-AF65-F5344CB8AC3E}">
        <p14:creationId xmlns:p14="http://schemas.microsoft.com/office/powerpoint/2010/main" val="1212596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C36E64-5A26-9646-A3B4-8411F5CEB7E7}"/>
              </a:ext>
            </a:extLst>
          </p:cNvPr>
          <p:cNvSpPr>
            <a:spLocks noGrp="1"/>
          </p:cNvSpPr>
          <p:nvPr>
            <p:ph idx="1"/>
          </p:nvPr>
        </p:nvSpPr>
        <p:spPr>
          <a:xfrm>
            <a:off x="1921080" y="69582"/>
            <a:ext cx="8349839" cy="6788418"/>
          </a:xfrm>
        </p:spPr>
        <p:txBody>
          <a:bodyPr>
            <a:noAutofit/>
          </a:bodyPr>
          <a:lstStyle/>
          <a:p>
            <a:pPr algn="just"/>
            <a:r>
              <a:rPr lang="en-GB" sz="2800">
                <a:solidFill>
                  <a:srgbClr val="FF0000"/>
                </a:solidFill>
              </a:rPr>
              <a:t>R.B.Hall (1913)</a:t>
            </a:r>
          </a:p>
          <a:p>
            <a:pPr algn="just"/>
            <a:r>
              <a:rPr lang="en-GB" sz="2800"/>
              <a:t>He studing and classifieds the rural settlements forms in Japan has recognized four main types of rural settlements: </a:t>
            </a:r>
          </a:p>
          <a:p>
            <a:pPr algn="just"/>
            <a:r>
              <a:rPr lang="en-GB" sz="2800"/>
              <a:t>1. Compact village</a:t>
            </a:r>
          </a:p>
          <a:p>
            <a:pPr algn="just"/>
            <a:r>
              <a:rPr lang="en-GB" sz="2800"/>
              <a:t>2. The Satsuma type</a:t>
            </a:r>
          </a:p>
          <a:p>
            <a:pPr algn="just"/>
            <a:r>
              <a:rPr lang="en-GB" sz="2800"/>
              <a:t>3. Castles and walled village</a:t>
            </a:r>
          </a:p>
          <a:p>
            <a:pPr algn="just"/>
            <a:r>
              <a:rPr lang="en-GB" sz="2800"/>
              <a:t>4. The Echigo type</a:t>
            </a:r>
          </a:p>
          <a:p>
            <a:pPr algn="just"/>
            <a:r>
              <a:rPr lang="en-GB" sz="2800">
                <a:solidFill>
                  <a:srgbClr val="FF0000"/>
                </a:solidFill>
              </a:rPr>
              <a:t>R.E.Dickinson (1949)</a:t>
            </a:r>
          </a:p>
          <a:p>
            <a:pPr algn="just"/>
            <a:r>
              <a:rPr lang="en-GB" sz="2800"/>
              <a:t>He studying the rural settlements of Germany, has recognized two extreme types of rural settlements : </a:t>
            </a:r>
          </a:p>
          <a:p>
            <a:pPr algn="just"/>
            <a:r>
              <a:rPr lang="en-GB" sz="2800"/>
              <a:t>1. Isolated farmstead</a:t>
            </a:r>
          </a:p>
          <a:p>
            <a:pPr algn="just"/>
            <a:r>
              <a:rPr lang="en-GB" sz="2800"/>
              <a:t>2. Nucleated village </a:t>
            </a:r>
            <a:endParaRPr lang="en-US" sz="2800"/>
          </a:p>
        </p:txBody>
      </p:sp>
    </p:spTree>
    <p:extLst>
      <p:ext uri="{BB962C8B-B14F-4D97-AF65-F5344CB8AC3E}">
        <p14:creationId xmlns:p14="http://schemas.microsoft.com/office/powerpoint/2010/main" val="493612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B0251B-6D9F-A347-938C-668C2BCE8B39}"/>
              </a:ext>
            </a:extLst>
          </p:cNvPr>
          <p:cNvSpPr>
            <a:spLocks noGrp="1"/>
          </p:cNvSpPr>
          <p:nvPr>
            <p:ph idx="1"/>
          </p:nvPr>
        </p:nvSpPr>
        <p:spPr>
          <a:xfrm>
            <a:off x="630877" y="270906"/>
            <a:ext cx="11281559" cy="6587094"/>
          </a:xfrm>
        </p:spPr>
        <p:txBody>
          <a:bodyPr>
            <a:noAutofit/>
          </a:bodyPr>
          <a:lstStyle/>
          <a:p>
            <a:r>
              <a:rPr lang="en-GB" sz="2000">
                <a:solidFill>
                  <a:srgbClr val="FF0000"/>
                </a:solidFill>
              </a:rPr>
              <a:t>Enayat Ahmad (1952)</a:t>
            </a:r>
          </a:p>
          <a:p>
            <a:r>
              <a:rPr lang="en-GB" sz="2000"/>
              <a:t>He recognized the following types of rural settlements in Uttar Prades(India):</a:t>
            </a:r>
          </a:p>
          <a:p>
            <a:r>
              <a:rPr lang="en-GB" sz="2000"/>
              <a:t>1. Compact Settlements – in which all the dwellings of a mauza (revenue village) are concentrated at one central site.</a:t>
            </a:r>
          </a:p>
          <a:p>
            <a:r>
              <a:rPr lang="en-GB" sz="2000"/>
              <a:t>2. Cluster and Hamlet settlements – in which besides a compact village, one or two hamlets are also situated away from the main village in a mauza.</a:t>
            </a:r>
          </a:p>
          <a:p>
            <a:r>
              <a:rPr lang="en-GB" sz="2000"/>
              <a:t>3. Fragmented or Hamleted settlements – this type consists of main village with several hamlets or fragments.</a:t>
            </a:r>
          </a:p>
          <a:p>
            <a:r>
              <a:rPr lang="en-GB" sz="2000"/>
              <a:t>4. Dispersed settlements – in which dwellings are not generally concentrated at one place but are isolated by some distance.</a:t>
            </a:r>
          </a:p>
          <a:p>
            <a:pPr algn="just"/>
            <a:r>
              <a:rPr lang="en-GB" sz="2000">
                <a:solidFill>
                  <a:srgbClr val="FF0000"/>
                </a:solidFill>
              </a:rPr>
              <a:t>R.L.Singh (1955)</a:t>
            </a:r>
          </a:p>
          <a:p>
            <a:pPr algn="just"/>
            <a:r>
              <a:rPr lang="en-GB" sz="2000"/>
              <a:t>He has recognized four main types of rural settlements in Middle Ganga Valley: </a:t>
            </a:r>
          </a:p>
          <a:p>
            <a:r>
              <a:rPr lang="en-GB" sz="2000"/>
              <a:t>1. Compact settlements</a:t>
            </a:r>
          </a:p>
          <a:p>
            <a:r>
              <a:rPr lang="en-GB" sz="2000"/>
              <a:t>2. Semi-compact or hamleted clusters</a:t>
            </a:r>
          </a:p>
          <a:p>
            <a:r>
              <a:rPr lang="en-GB" sz="2000"/>
              <a:t>3. Semi-sprinkled or fragmented or hamleted settlements</a:t>
            </a:r>
          </a:p>
          <a:p>
            <a:r>
              <a:rPr lang="en-GB" sz="2000"/>
              <a:t>4. Sprinkled or dispersed type settlement.</a:t>
            </a:r>
            <a:endParaRPr lang="en-US" sz="2000"/>
          </a:p>
        </p:txBody>
      </p:sp>
    </p:spTree>
    <p:extLst>
      <p:ext uri="{BB962C8B-B14F-4D97-AF65-F5344CB8AC3E}">
        <p14:creationId xmlns:p14="http://schemas.microsoft.com/office/powerpoint/2010/main" val="1418487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14E50B1C-D7E9-8E40-BD77-BAC23CFEE7F7}"/>
              </a:ext>
            </a:extLst>
          </p:cNvPr>
          <p:cNvPicPr>
            <a:picLocks noGrp="1" noChangeAspect="1"/>
          </p:cNvPicPr>
          <p:nvPr>
            <p:ph idx="1"/>
          </p:nvPr>
        </p:nvPicPr>
        <p:blipFill>
          <a:blip r:embed="rId2"/>
          <a:stretch>
            <a:fillRect/>
          </a:stretch>
        </p:blipFill>
        <p:spPr>
          <a:xfrm>
            <a:off x="593766" y="166997"/>
            <a:ext cx="11133117" cy="6549984"/>
          </a:xfrm>
        </p:spPr>
      </p:pic>
    </p:spTree>
    <p:extLst>
      <p:ext uri="{BB962C8B-B14F-4D97-AF65-F5344CB8AC3E}">
        <p14:creationId xmlns:p14="http://schemas.microsoft.com/office/powerpoint/2010/main" val="1368142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F5397-DDF0-6444-8EA4-805EA5CEC6D1}"/>
              </a:ext>
            </a:extLst>
          </p:cNvPr>
          <p:cNvSpPr>
            <a:spLocks noGrp="1"/>
          </p:cNvSpPr>
          <p:nvPr>
            <p:ph type="title"/>
          </p:nvPr>
        </p:nvSpPr>
        <p:spPr/>
        <p:txBody>
          <a:bodyPr/>
          <a:lstStyle/>
          <a:p>
            <a:r>
              <a:rPr lang="en-GB"/>
              <a:t>Functional classification of rural settlement </a:t>
            </a:r>
            <a:endParaRPr lang="en-US"/>
          </a:p>
        </p:txBody>
      </p:sp>
      <p:sp>
        <p:nvSpPr>
          <p:cNvPr id="3" name="Content Placeholder 2">
            <a:extLst>
              <a:ext uri="{FF2B5EF4-FFF2-40B4-BE49-F238E27FC236}">
                <a16:creationId xmlns:a16="http://schemas.microsoft.com/office/drawing/2014/main" id="{8B613F60-74BE-4643-AF44-7A07D2F910AD}"/>
              </a:ext>
            </a:extLst>
          </p:cNvPr>
          <p:cNvSpPr>
            <a:spLocks noGrp="1"/>
          </p:cNvSpPr>
          <p:nvPr>
            <p:ph idx="1"/>
          </p:nvPr>
        </p:nvSpPr>
        <p:spPr/>
        <p:txBody>
          <a:bodyPr>
            <a:normAutofit lnSpcReduction="10000"/>
          </a:bodyPr>
          <a:lstStyle/>
          <a:p>
            <a:pPr marL="0" indent="0">
              <a:buNone/>
            </a:pPr>
            <a:r>
              <a:rPr lang="en-GB" sz="2800">
                <a:solidFill>
                  <a:srgbClr val="FF0000"/>
                </a:solidFill>
              </a:rPr>
              <a:t>There are four main types of functional classification of rural settlement. They are</a:t>
            </a:r>
          </a:p>
          <a:p>
            <a:pPr marL="0" indent="0">
              <a:buNone/>
            </a:pPr>
            <a:r>
              <a:rPr lang="en-GB" sz="2800">
                <a:solidFill>
                  <a:srgbClr val="FF0000"/>
                </a:solidFill>
              </a:rPr>
              <a:t>1. Farming village</a:t>
            </a:r>
          </a:p>
          <a:p>
            <a:pPr marL="0" indent="0">
              <a:buNone/>
            </a:pPr>
            <a:r>
              <a:rPr lang="en-GB" sz="2800">
                <a:solidFill>
                  <a:srgbClr val="FF0000"/>
                </a:solidFill>
              </a:rPr>
              <a:t>2. Firshering village</a:t>
            </a:r>
          </a:p>
          <a:p>
            <a:pPr marL="0" indent="0">
              <a:buNone/>
            </a:pPr>
            <a:r>
              <a:rPr lang="en-GB" sz="2800">
                <a:solidFill>
                  <a:srgbClr val="FF0000"/>
                </a:solidFill>
              </a:rPr>
              <a:t>3. Lumberjack village</a:t>
            </a:r>
          </a:p>
          <a:p>
            <a:pPr marL="0" indent="0">
              <a:buNone/>
            </a:pPr>
            <a:r>
              <a:rPr lang="en-GB" sz="2800">
                <a:solidFill>
                  <a:srgbClr val="FF0000"/>
                </a:solidFill>
              </a:rPr>
              <a:t>4. Pastoral village </a:t>
            </a:r>
            <a:endParaRPr lang="en-US" sz="2800">
              <a:solidFill>
                <a:srgbClr val="FF0000"/>
              </a:solidFill>
            </a:endParaRPr>
          </a:p>
        </p:txBody>
      </p:sp>
    </p:spTree>
    <p:extLst>
      <p:ext uri="{BB962C8B-B14F-4D97-AF65-F5344CB8AC3E}">
        <p14:creationId xmlns:p14="http://schemas.microsoft.com/office/powerpoint/2010/main" val="475044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78346-F21E-284C-9852-34DA3E6CA3F0}"/>
              </a:ext>
            </a:extLst>
          </p:cNvPr>
          <p:cNvSpPr>
            <a:spLocks noGrp="1"/>
          </p:cNvSpPr>
          <p:nvPr>
            <p:ph type="title"/>
          </p:nvPr>
        </p:nvSpPr>
        <p:spPr>
          <a:xfrm>
            <a:off x="2231136" y="315261"/>
            <a:ext cx="7729728" cy="1188720"/>
          </a:xfrm>
        </p:spPr>
        <p:txBody>
          <a:bodyPr/>
          <a:lstStyle/>
          <a:p>
            <a:r>
              <a:rPr lang="en-GB" i="1">
                <a:solidFill>
                  <a:srgbClr val="FF0000"/>
                </a:solidFill>
              </a:rPr>
              <a:t>Farming village </a:t>
            </a:r>
            <a:endParaRPr lang="en-US" i="1">
              <a:solidFill>
                <a:srgbClr val="FF0000"/>
              </a:solidFill>
            </a:endParaRPr>
          </a:p>
        </p:txBody>
      </p:sp>
      <p:sp>
        <p:nvSpPr>
          <p:cNvPr id="3" name="Content Placeholder 2">
            <a:extLst>
              <a:ext uri="{FF2B5EF4-FFF2-40B4-BE49-F238E27FC236}">
                <a16:creationId xmlns:a16="http://schemas.microsoft.com/office/drawing/2014/main" id="{8D88DE58-59D7-0B40-9FB3-32122D0C24C3}"/>
              </a:ext>
            </a:extLst>
          </p:cNvPr>
          <p:cNvSpPr>
            <a:spLocks noGrp="1"/>
          </p:cNvSpPr>
          <p:nvPr>
            <p:ph sz="half" idx="1"/>
          </p:nvPr>
        </p:nvSpPr>
        <p:spPr>
          <a:xfrm>
            <a:off x="1131868" y="1892629"/>
            <a:ext cx="4964132" cy="4397581"/>
          </a:xfrm>
        </p:spPr>
        <p:txBody>
          <a:bodyPr>
            <a:noAutofit/>
          </a:bodyPr>
          <a:lstStyle/>
          <a:p>
            <a:pPr algn="just"/>
            <a:r>
              <a:rPr lang="en-GB" sz="2000"/>
              <a:t>It has been settled since the early 19</a:t>
            </a:r>
            <a:r>
              <a:rPr lang="en-GB" sz="2000" baseline="30000"/>
              <a:t>th</a:t>
            </a:r>
            <a:r>
              <a:rPr lang="en-GB" sz="2000"/>
              <a:t> century, first as a farming village.</a:t>
            </a:r>
          </a:p>
          <a:p>
            <a:pPr algn="just"/>
            <a:r>
              <a:rPr lang="en-GB" sz="2000"/>
              <a:t>This is mainly small scale farming village with farmers producing wheat, barley, vegetables and fruits.</a:t>
            </a:r>
          </a:p>
          <a:p>
            <a:pPr algn="just"/>
            <a:r>
              <a:rPr lang="en-GB" sz="2000"/>
              <a:t>Its a typical farming village which contains 280 houses. But in 1940 the farming village had only 1239 residents.</a:t>
            </a:r>
          </a:p>
          <a:p>
            <a:pPr algn="just"/>
            <a:r>
              <a:rPr lang="en-GB" sz="2000"/>
              <a:t>Originally a farming village, it has grown into an industrial center.</a:t>
            </a:r>
          </a:p>
          <a:p>
            <a:pPr algn="just"/>
            <a:r>
              <a:rPr lang="en-GB" sz="2000"/>
              <a:t>This former farming village showed up about 1950, a steady population decline. </a:t>
            </a:r>
            <a:endParaRPr lang="en-US" sz="2000"/>
          </a:p>
        </p:txBody>
      </p:sp>
      <p:pic>
        <p:nvPicPr>
          <p:cNvPr id="5" name="Picture 5">
            <a:extLst>
              <a:ext uri="{FF2B5EF4-FFF2-40B4-BE49-F238E27FC236}">
                <a16:creationId xmlns:a16="http://schemas.microsoft.com/office/drawing/2014/main" id="{FA9DA86A-6335-E94B-905B-1CA0669ED5DE}"/>
              </a:ext>
            </a:extLst>
          </p:cNvPr>
          <p:cNvPicPr>
            <a:picLocks noGrp="1" noChangeAspect="1"/>
          </p:cNvPicPr>
          <p:nvPr>
            <p:ph sz="half" idx="2"/>
          </p:nvPr>
        </p:nvPicPr>
        <p:blipFill>
          <a:blip r:embed="rId2"/>
          <a:stretch>
            <a:fillRect/>
          </a:stretch>
        </p:blipFill>
        <p:spPr>
          <a:xfrm>
            <a:off x="6441280" y="1892629"/>
            <a:ext cx="4139810" cy="4119254"/>
          </a:xfrm>
        </p:spPr>
      </p:pic>
    </p:spTree>
    <p:extLst>
      <p:ext uri="{BB962C8B-B14F-4D97-AF65-F5344CB8AC3E}">
        <p14:creationId xmlns:p14="http://schemas.microsoft.com/office/powerpoint/2010/main" val="2919633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1D08A-85B5-F340-A311-FB2448E4BB6A}"/>
              </a:ext>
            </a:extLst>
          </p:cNvPr>
          <p:cNvSpPr>
            <a:spLocks noGrp="1"/>
          </p:cNvSpPr>
          <p:nvPr>
            <p:ph type="title"/>
          </p:nvPr>
        </p:nvSpPr>
        <p:spPr>
          <a:xfrm>
            <a:off x="2231136" y="185374"/>
            <a:ext cx="7729728" cy="1188720"/>
          </a:xfrm>
        </p:spPr>
        <p:txBody>
          <a:bodyPr/>
          <a:lstStyle/>
          <a:p>
            <a:r>
              <a:rPr lang="en-GB" i="1">
                <a:solidFill>
                  <a:srgbClr val="FF0000"/>
                </a:solidFill>
              </a:rPr>
              <a:t>Fishering Village</a:t>
            </a:r>
            <a:endParaRPr lang="en-US" i="1">
              <a:solidFill>
                <a:srgbClr val="FF0000"/>
              </a:solidFill>
            </a:endParaRPr>
          </a:p>
        </p:txBody>
      </p:sp>
      <p:sp>
        <p:nvSpPr>
          <p:cNvPr id="3" name="Content Placeholder 2">
            <a:extLst>
              <a:ext uri="{FF2B5EF4-FFF2-40B4-BE49-F238E27FC236}">
                <a16:creationId xmlns:a16="http://schemas.microsoft.com/office/drawing/2014/main" id="{9C25C686-DF6C-2142-B49B-9E09678B867F}"/>
              </a:ext>
            </a:extLst>
          </p:cNvPr>
          <p:cNvSpPr>
            <a:spLocks noGrp="1"/>
          </p:cNvSpPr>
          <p:nvPr>
            <p:ph sz="half" idx="1"/>
          </p:nvPr>
        </p:nvSpPr>
        <p:spPr>
          <a:xfrm>
            <a:off x="1123208" y="1595746"/>
            <a:ext cx="4972792" cy="5262253"/>
          </a:xfrm>
        </p:spPr>
        <p:txBody>
          <a:bodyPr>
            <a:noAutofit/>
          </a:bodyPr>
          <a:lstStyle/>
          <a:p>
            <a:pPr algn="just"/>
            <a:r>
              <a:rPr lang="en-GB" sz="2400"/>
              <a:t>A fishing village is a village, usually near a fishing ground, with an economy based on catching fish and harvesting seafood.</a:t>
            </a:r>
          </a:p>
          <a:p>
            <a:pPr algn="just"/>
            <a:r>
              <a:rPr lang="en-GB" sz="2400"/>
              <a:t>The continents and islands around the world have coastlines totalling around 356,000 km.</a:t>
            </a:r>
          </a:p>
          <a:p>
            <a:pPr algn="just"/>
            <a:r>
              <a:rPr lang="en-GB" sz="2400"/>
              <a:t>From Neolithic time, these coastline, as well as the shorelines of inland lakes and the banks of rivers, have been punctuated with fishing villages.</a:t>
            </a:r>
          </a:p>
          <a:p>
            <a:pPr algn="just"/>
            <a:r>
              <a:rPr lang="en-GB" sz="2400"/>
              <a:t>Most surviving fishing village are traditional. </a:t>
            </a:r>
            <a:endParaRPr lang="en-US" sz="2400"/>
          </a:p>
        </p:txBody>
      </p:sp>
      <p:pic>
        <p:nvPicPr>
          <p:cNvPr id="5" name="Picture 5">
            <a:extLst>
              <a:ext uri="{FF2B5EF4-FFF2-40B4-BE49-F238E27FC236}">
                <a16:creationId xmlns:a16="http://schemas.microsoft.com/office/drawing/2014/main" id="{D2A3B716-8348-9A4E-A62D-8FB59199DBAB}"/>
              </a:ext>
            </a:extLst>
          </p:cNvPr>
          <p:cNvPicPr>
            <a:picLocks noGrp="1" noChangeAspect="1"/>
          </p:cNvPicPr>
          <p:nvPr>
            <p:ph sz="half" idx="2"/>
          </p:nvPr>
        </p:nvPicPr>
        <p:blipFill>
          <a:blip r:embed="rId2"/>
          <a:stretch>
            <a:fillRect/>
          </a:stretch>
        </p:blipFill>
        <p:spPr>
          <a:xfrm>
            <a:off x="6572871" y="1744187"/>
            <a:ext cx="4495921" cy="4928439"/>
          </a:xfrm>
        </p:spPr>
      </p:pic>
    </p:spTree>
    <p:extLst>
      <p:ext uri="{BB962C8B-B14F-4D97-AF65-F5344CB8AC3E}">
        <p14:creationId xmlns:p14="http://schemas.microsoft.com/office/powerpoint/2010/main" val="1183763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5A009-B9D9-2C48-8E61-EECC17303502}"/>
              </a:ext>
            </a:extLst>
          </p:cNvPr>
          <p:cNvSpPr>
            <a:spLocks noGrp="1"/>
          </p:cNvSpPr>
          <p:nvPr>
            <p:ph type="title"/>
          </p:nvPr>
        </p:nvSpPr>
        <p:spPr>
          <a:xfrm>
            <a:off x="2435243" y="222484"/>
            <a:ext cx="7729728" cy="1188720"/>
          </a:xfrm>
        </p:spPr>
        <p:txBody>
          <a:bodyPr/>
          <a:lstStyle/>
          <a:p>
            <a:r>
              <a:rPr lang="en-GB" i="1">
                <a:solidFill>
                  <a:srgbClr val="FF0000"/>
                </a:solidFill>
              </a:rPr>
              <a:t>Lumberjacks village </a:t>
            </a:r>
            <a:endParaRPr lang="en-US" i="1">
              <a:solidFill>
                <a:srgbClr val="FF0000"/>
              </a:solidFill>
            </a:endParaRPr>
          </a:p>
        </p:txBody>
      </p:sp>
      <p:sp>
        <p:nvSpPr>
          <p:cNvPr id="3" name="Content Placeholder 2">
            <a:extLst>
              <a:ext uri="{FF2B5EF4-FFF2-40B4-BE49-F238E27FC236}">
                <a16:creationId xmlns:a16="http://schemas.microsoft.com/office/drawing/2014/main" id="{625158EF-86F3-3346-9A81-B6A297B8FDB7}"/>
              </a:ext>
            </a:extLst>
          </p:cNvPr>
          <p:cNvSpPr>
            <a:spLocks noGrp="1"/>
          </p:cNvSpPr>
          <p:nvPr>
            <p:ph sz="half" idx="1"/>
          </p:nvPr>
        </p:nvSpPr>
        <p:spPr>
          <a:xfrm>
            <a:off x="1131868" y="1558636"/>
            <a:ext cx="4721816" cy="4527468"/>
          </a:xfrm>
        </p:spPr>
        <p:txBody>
          <a:bodyPr>
            <a:noAutofit/>
          </a:bodyPr>
          <a:lstStyle/>
          <a:p>
            <a:pPr algn="just"/>
            <a:r>
              <a:rPr lang="en-GB" sz="2000"/>
              <a:t>Lumberjacks are mostly North American workers is the logging industry who perform the initial harvesting and transport of trees for ultimate processing into forest products.</a:t>
            </a:r>
          </a:p>
          <a:p>
            <a:pPr algn="just"/>
            <a:r>
              <a:rPr lang="en-GB" sz="2000"/>
              <a:t>The term usually refers to a bygone era (before 1945 in U.S.) when hand tools were used in harvesting trees. Because of his historical ties, the term lumberjack has become ingrained in popular culture through folklore, mass media and spectator sports.</a:t>
            </a:r>
          </a:p>
          <a:p>
            <a:pPr algn="just"/>
            <a:r>
              <a:rPr lang="en-GB" sz="2000"/>
              <a:t>The actual work was difficult, dangerous, intermittent, low-paying and primitive in living conditions. </a:t>
            </a:r>
            <a:endParaRPr lang="en-US" sz="2000"/>
          </a:p>
        </p:txBody>
      </p:sp>
      <p:pic>
        <p:nvPicPr>
          <p:cNvPr id="5" name="Picture 5">
            <a:extLst>
              <a:ext uri="{FF2B5EF4-FFF2-40B4-BE49-F238E27FC236}">
                <a16:creationId xmlns:a16="http://schemas.microsoft.com/office/drawing/2014/main" id="{CD82B9E1-6D61-CF48-A4E0-AC1278670A02}"/>
              </a:ext>
            </a:extLst>
          </p:cNvPr>
          <p:cNvPicPr>
            <a:picLocks noGrp="1" noChangeAspect="1"/>
          </p:cNvPicPr>
          <p:nvPr>
            <p:ph sz="half" idx="2"/>
          </p:nvPr>
        </p:nvPicPr>
        <p:blipFill>
          <a:blip r:embed="rId2"/>
          <a:stretch>
            <a:fillRect/>
          </a:stretch>
        </p:blipFill>
        <p:spPr>
          <a:xfrm>
            <a:off x="6494318" y="1707078"/>
            <a:ext cx="4721816" cy="4527468"/>
          </a:xfrm>
        </p:spPr>
      </p:pic>
    </p:spTree>
    <p:extLst>
      <p:ext uri="{BB962C8B-B14F-4D97-AF65-F5344CB8AC3E}">
        <p14:creationId xmlns:p14="http://schemas.microsoft.com/office/powerpoint/2010/main" val="885225926"/>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18</Slides>
  <Notes>0</Notes>
  <HiddenSlides>0</HiddenSlide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Parcel</vt:lpstr>
      <vt:lpstr>Ii m.sc. Applied geography  population and settlement geography topic : types of rural settlement 21.8.2020 &amp; 25.08.2020</vt:lpstr>
      <vt:lpstr>Types of rural settlement </vt:lpstr>
      <vt:lpstr>PowerPoint Presentation</vt:lpstr>
      <vt:lpstr>PowerPoint Presentation</vt:lpstr>
      <vt:lpstr>PowerPoint Presentation</vt:lpstr>
      <vt:lpstr>Functional classification of rural settlement </vt:lpstr>
      <vt:lpstr>Farming village </vt:lpstr>
      <vt:lpstr>Fishering Village</vt:lpstr>
      <vt:lpstr>Lumberjacks village </vt:lpstr>
      <vt:lpstr>Pastoral village </vt:lpstr>
      <vt:lpstr>Classification of rural settlement on the basis of shape</vt:lpstr>
      <vt:lpstr>Dispersed settlements</vt:lpstr>
      <vt:lpstr>Dispersed settlements</vt:lpstr>
      <vt:lpstr>Fragmented or hamleted settlements</vt:lpstr>
      <vt:lpstr>Semi-compact or Composite Settlements </vt:lpstr>
      <vt:lpstr>Compact or agglomerated settlements</vt:lpstr>
      <vt:lpstr>Types of settlement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m.sc. Applied geography  population and settlement geography topic : types of rural settlement .8.2020</dc:title>
  <dc:creator>geomaheswari11@gmail.com</dc:creator>
  <cp:lastModifiedBy>geomaheswari11@gmail.com</cp:lastModifiedBy>
  <cp:revision>10</cp:revision>
  <dcterms:created xsi:type="dcterms:W3CDTF">2020-08-12T15:30:34Z</dcterms:created>
  <dcterms:modified xsi:type="dcterms:W3CDTF">2020-08-25T06:32:35Z</dcterms:modified>
</cp:coreProperties>
</file>