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ink/ink1.xml" ContentType="application/inkml+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 /><Relationship Id="rId13" Type="http://schemas.openxmlformats.org/officeDocument/2006/relationships/slide" Target="slides/slide12.xml" /><Relationship Id="rId18" Type="http://schemas.openxmlformats.org/officeDocument/2006/relationships/viewProps" Target="viewProps.xml" /><Relationship Id="rId3" Type="http://schemas.openxmlformats.org/officeDocument/2006/relationships/slide" Target="slides/slide2.xml" /><Relationship Id="rId7" Type="http://schemas.openxmlformats.org/officeDocument/2006/relationships/slide" Target="slides/slide6.xml" /><Relationship Id="rId12" Type="http://schemas.openxmlformats.org/officeDocument/2006/relationships/slide" Target="slides/slide11.xml" /><Relationship Id="rId17" Type="http://schemas.openxmlformats.org/officeDocument/2006/relationships/presProps" Target="presProps.xml" /><Relationship Id="rId2" Type="http://schemas.openxmlformats.org/officeDocument/2006/relationships/slide" Target="slides/slide1.xml" /><Relationship Id="rId16" Type="http://schemas.openxmlformats.org/officeDocument/2006/relationships/slide" Target="slides/slide15.xml" /><Relationship Id="rId20" Type="http://schemas.openxmlformats.org/officeDocument/2006/relationships/tableStyles" Target="tableStyles.xml"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slide" Target="slides/slide10.xml" /><Relationship Id="rId5" Type="http://schemas.openxmlformats.org/officeDocument/2006/relationships/slide" Target="slides/slide4.xml" /><Relationship Id="rId15" Type="http://schemas.openxmlformats.org/officeDocument/2006/relationships/slide" Target="slides/slide14.xml" /><Relationship Id="rId10" Type="http://schemas.openxmlformats.org/officeDocument/2006/relationships/slide" Target="slides/slide9.xml" /><Relationship Id="rId19" Type="http://schemas.openxmlformats.org/officeDocument/2006/relationships/theme" Target="theme/theme1.xml" /><Relationship Id="rId4" Type="http://schemas.openxmlformats.org/officeDocument/2006/relationships/slide" Target="slides/slide3.xml" /><Relationship Id="rId9" Type="http://schemas.openxmlformats.org/officeDocument/2006/relationships/slide" Target="slides/slide8.xml" /><Relationship Id="rId14" Type="http://schemas.openxmlformats.org/officeDocument/2006/relationships/slide" Target="slides/slide13.xml" /></Relationships>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0-08-16T16:27:57.365"/>
    </inkml:context>
    <inkml:brush xml:id="br0">
      <inkml:brushProperty name="width" value="0.05" units="cm"/>
      <inkml:brushProperty name="height" value="0.05" units="cm"/>
    </inkml:brush>
  </inkml:definitions>
  <inkml:trace contextRef="#ctx0" brushRef="#br0">1 1,'0'0,"0"51,0 1,0-52</inkml:trace>
</inkml:ink>
</file>

<file path=ppt/slideLayouts/_rels/slideLayout1.xml.rels><?xml version="1.0" encoding="UTF-8" standalone="yes"?>
<Relationships xmlns="http://schemas.openxmlformats.org/package/2006/relationships"><Relationship Id="rId2" Type="http://schemas.openxmlformats.org/officeDocument/2006/relationships/image" Target="../media/image2.png" /><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66" name="Picture 2" descr="\\DROBO-FS\QuickDrops\JB\PPTX NG\Droplets\LightingOverlay.png"/>
          <p:cNvPicPr>
            <a:picLocks noChangeAspect="1" noChangeArrowheads="1"/>
          </p:cNvPicPr>
          <p:nvPr/>
        </p:nvPicPr>
        <p:blipFill>
          <a:blip r:embed="rId2">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xmlns="">
                <a:solidFill>
                  <a:srgbClr val="FFFFFF"/>
                </a:solidFill>
              </a14:hiddenFill>
            </a:ext>
          </a:extLst>
        </p:spPr>
      </p:pic>
      <p:grpSp>
        <p:nvGrpSpPr>
          <p:cNvPr id="11" name="Group 10"/>
          <p:cNvGrpSpPr/>
          <p:nvPr/>
        </p:nvGrpSpPr>
        <p:grpSpPr>
          <a:xfrm>
            <a:off x="0" y="0"/>
            <a:ext cx="2305051" cy="6858001"/>
            <a:chOff x="0" y="0"/>
            <a:chExt cx="2305051" cy="6858001"/>
          </a:xfrm>
          <a:gradFill flip="none" rotWithShape="1">
            <a:gsLst>
              <a:gs pos="0">
                <a:schemeClr val="tx2"/>
              </a:gs>
              <a:gs pos="100000">
                <a:schemeClr val="bg2">
                  <a:lumMod val="60000"/>
                  <a:lumOff val="40000"/>
                </a:schemeClr>
              </a:gs>
            </a:gsLst>
            <a:lin ang="5400000" scaled="0"/>
            <a:tileRect/>
          </a:gradFill>
        </p:grpSpPr>
        <p:sp>
          <p:nvSpPr>
            <p:cNvPr id="12" name="Rectangle 5"/>
            <p:cNvSpPr>
              <a:spLocks noChangeArrowheads="1"/>
            </p:cNvSpPr>
            <p:nvPr/>
          </p:nvSpPr>
          <p:spPr bwMode="auto">
            <a:xfrm>
              <a:off x="1209675" y="4763"/>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13" name="Freeform 6"/>
            <p:cNvSpPr>
              <a:spLocks noEditPoints="1"/>
            </p:cNvSpPr>
            <p:nvPr/>
          </p:nvSpPr>
          <p:spPr bwMode="auto">
            <a:xfrm>
              <a:off x="1128713"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4" name="Freeform 7"/>
            <p:cNvSpPr>
              <a:spLocks noEditPoints="1"/>
            </p:cNvSpPr>
            <p:nvPr/>
          </p:nvSpPr>
          <p:spPr bwMode="auto">
            <a:xfrm>
              <a:off x="1123950"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5" name="Rectangle 8"/>
            <p:cNvSpPr>
              <a:spLocks noChangeArrowheads="1"/>
            </p:cNvSpPr>
            <p:nvPr/>
          </p:nvSpPr>
          <p:spPr bwMode="auto">
            <a:xfrm>
              <a:off x="414338" y="9525"/>
              <a:ext cx="28575" cy="4481513"/>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16" name="Freeform 9"/>
            <p:cNvSpPr>
              <a:spLocks noEditPoints="1"/>
            </p:cNvSpPr>
            <p:nvPr/>
          </p:nvSpPr>
          <p:spPr bwMode="auto">
            <a:xfrm>
              <a:off x="333375"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7" name="Freeform 10"/>
            <p:cNvSpPr/>
            <p:nvPr/>
          </p:nvSpPr>
          <p:spPr bwMode="auto">
            <a:xfrm>
              <a:off x="190500" y="9525"/>
              <a:ext cx="152400" cy="908050"/>
            </a:xfrm>
            <a:custGeom>
              <a:avLst/>
              <a:gdLst/>
              <a:ahLst/>
              <a:cxnLst/>
              <a:rect l="0" t="0" r="r" b="b"/>
              <a:pathLst>
                <a:path w="96" h="572">
                  <a:moveTo>
                    <a:pt x="15" y="572"/>
                  </a:moveTo>
                  <a:lnTo>
                    <a:pt x="0" y="566"/>
                  </a:lnTo>
                  <a:lnTo>
                    <a:pt x="81" y="380"/>
                  </a:lnTo>
                  <a:lnTo>
                    <a:pt x="81" y="0"/>
                  </a:lnTo>
                  <a:lnTo>
                    <a:pt x="96" y="0"/>
                  </a:lnTo>
                  <a:lnTo>
                    <a:pt x="96" y="383"/>
                  </a:lnTo>
                  <a:lnTo>
                    <a:pt x="15" y="57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8" name="Freeform 11"/>
            <p:cNvSpPr/>
            <p:nvPr/>
          </p:nvSpPr>
          <p:spPr bwMode="auto">
            <a:xfrm>
              <a:off x="1290638" y="14288"/>
              <a:ext cx="376238" cy="1801813"/>
            </a:xfrm>
            <a:custGeom>
              <a:avLst/>
              <a:gdLst/>
              <a:ahLst/>
              <a:cxnLst/>
              <a:rect l="0" t="0" r="r" b="b"/>
              <a:pathLst>
                <a:path w="237" h="1135">
                  <a:moveTo>
                    <a:pt x="222" y="1135"/>
                  </a:moveTo>
                  <a:lnTo>
                    <a:pt x="0" y="620"/>
                  </a:lnTo>
                  <a:lnTo>
                    <a:pt x="0" y="0"/>
                  </a:lnTo>
                  <a:lnTo>
                    <a:pt x="18" y="0"/>
                  </a:lnTo>
                  <a:lnTo>
                    <a:pt x="18" y="617"/>
                  </a:lnTo>
                  <a:lnTo>
                    <a:pt x="237" y="1129"/>
                  </a:lnTo>
                  <a:lnTo>
                    <a:pt x="222"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9" name="Freeform 12"/>
            <p:cNvSpPr>
              <a:spLocks noEditPoints="1"/>
            </p:cNvSpPr>
            <p:nvPr/>
          </p:nvSpPr>
          <p:spPr bwMode="auto">
            <a:xfrm>
              <a:off x="1600200" y="180181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0" name="Freeform 13"/>
            <p:cNvSpPr/>
            <p:nvPr/>
          </p:nvSpPr>
          <p:spPr bwMode="auto">
            <a:xfrm>
              <a:off x="1381125" y="9525"/>
              <a:ext cx="371475" cy="1425575"/>
            </a:xfrm>
            <a:custGeom>
              <a:avLst/>
              <a:gdLst/>
              <a:ahLst/>
              <a:cxnLst/>
              <a:rect l="0" t="0" r="r" b="b"/>
              <a:pathLst>
                <a:path w="234" h="898">
                  <a:moveTo>
                    <a:pt x="219" y="898"/>
                  </a:moveTo>
                  <a:lnTo>
                    <a:pt x="0" y="383"/>
                  </a:lnTo>
                  <a:lnTo>
                    <a:pt x="0" y="0"/>
                  </a:lnTo>
                  <a:lnTo>
                    <a:pt x="15" y="0"/>
                  </a:lnTo>
                  <a:lnTo>
                    <a:pt x="15" y="380"/>
                  </a:lnTo>
                  <a:lnTo>
                    <a:pt x="234" y="892"/>
                  </a:lnTo>
                  <a:lnTo>
                    <a:pt x="219"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1" name="Freeform 14"/>
            <p:cNvSpPr/>
            <p:nvPr/>
          </p:nvSpPr>
          <p:spPr bwMode="auto">
            <a:xfrm>
              <a:off x="1643063"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2" name="Freeform 15"/>
            <p:cNvSpPr>
              <a:spLocks noEditPoints="1"/>
            </p:cNvSpPr>
            <p:nvPr/>
          </p:nvSpPr>
          <p:spPr bwMode="auto">
            <a:xfrm>
              <a:off x="1685925" y="14208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3" name="Freeform 16"/>
            <p:cNvSpPr>
              <a:spLocks noEditPoints="1"/>
            </p:cNvSpPr>
            <p:nvPr/>
          </p:nvSpPr>
          <p:spPr bwMode="auto">
            <a:xfrm>
              <a:off x="168592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4" name="Freeform 17"/>
            <p:cNvSpPr/>
            <p:nvPr/>
          </p:nvSpPr>
          <p:spPr bwMode="auto">
            <a:xfrm>
              <a:off x="1743075" y="4763"/>
              <a:ext cx="419100" cy="522288"/>
            </a:xfrm>
            <a:custGeom>
              <a:avLst/>
              <a:gdLst/>
              <a:ahLst/>
              <a:cxnLst/>
              <a:rect l="0" t="0" r="r" b="b"/>
              <a:pathLst>
                <a:path w="264" h="329">
                  <a:moveTo>
                    <a:pt x="252" y="329"/>
                  </a:moveTo>
                  <a:lnTo>
                    <a:pt x="45" y="120"/>
                  </a:lnTo>
                  <a:lnTo>
                    <a:pt x="0" y="6"/>
                  </a:lnTo>
                  <a:lnTo>
                    <a:pt x="15" y="0"/>
                  </a:lnTo>
                  <a:lnTo>
                    <a:pt x="60" y="111"/>
                  </a:lnTo>
                  <a:lnTo>
                    <a:pt x="264" y="317"/>
                  </a:lnTo>
                  <a:lnTo>
                    <a:pt x="252" y="329"/>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5" name="Freeform 18"/>
            <p:cNvSpPr>
              <a:spLocks noEditPoints="1"/>
            </p:cNvSpPr>
            <p:nvPr/>
          </p:nvSpPr>
          <p:spPr bwMode="auto">
            <a:xfrm>
              <a:off x="2119313"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6" name="Freeform 19"/>
            <p:cNvSpPr/>
            <p:nvPr/>
          </p:nvSpPr>
          <p:spPr bwMode="auto">
            <a:xfrm>
              <a:off x="952500" y="4763"/>
              <a:ext cx="152400" cy="908050"/>
            </a:xfrm>
            <a:custGeom>
              <a:avLst/>
              <a:gdLst/>
              <a:ahLst/>
              <a:cxnLst/>
              <a:rect l="0" t="0" r="r" b="b"/>
              <a:pathLst>
                <a:path w="96" h="572">
                  <a:moveTo>
                    <a:pt x="15" y="572"/>
                  </a:moveTo>
                  <a:lnTo>
                    <a:pt x="0" y="572"/>
                  </a:lnTo>
                  <a:lnTo>
                    <a:pt x="0" y="189"/>
                  </a:lnTo>
                  <a:lnTo>
                    <a:pt x="81" y="0"/>
                  </a:lnTo>
                  <a:lnTo>
                    <a:pt x="96" y="6"/>
                  </a:lnTo>
                  <a:lnTo>
                    <a:pt x="15" y="192"/>
                  </a:lnTo>
                  <a:lnTo>
                    <a:pt x="15" y="57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7" name="Freeform 20"/>
            <p:cNvSpPr>
              <a:spLocks noEditPoints="1"/>
            </p:cNvSpPr>
            <p:nvPr/>
          </p:nvSpPr>
          <p:spPr bwMode="auto">
            <a:xfrm>
              <a:off x="86677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2"/>
                    <a:pt x="4" y="20"/>
                  </a:cubicBezTo>
                  <a:cubicBezTo>
                    <a:pt x="4" y="29"/>
                    <a:pt x="11"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8" name="Freeform 21"/>
            <p:cNvSpPr>
              <a:spLocks noEditPoints="1"/>
            </p:cNvSpPr>
            <p:nvPr/>
          </p:nvSpPr>
          <p:spPr bwMode="auto">
            <a:xfrm>
              <a:off x="890588" y="15541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9" name="Freeform 22"/>
            <p:cNvSpPr/>
            <p:nvPr/>
          </p:nvSpPr>
          <p:spPr bwMode="auto">
            <a:xfrm>
              <a:off x="738188" y="5622925"/>
              <a:ext cx="338138" cy="1216025"/>
            </a:xfrm>
            <a:custGeom>
              <a:avLst/>
              <a:gdLst/>
              <a:ahLst/>
              <a:cxnLst/>
              <a:rect l="0" t="0" r="r" b="b"/>
              <a:pathLst>
                <a:path w="213" h="766">
                  <a:moveTo>
                    <a:pt x="213" y="766"/>
                  </a:moveTo>
                  <a:lnTo>
                    <a:pt x="195" y="766"/>
                  </a:lnTo>
                  <a:lnTo>
                    <a:pt x="195" y="464"/>
                  </a:lnTo>
                  <a:lnTo>
                    <a:pt x="0" y="6"/>
                  </a:lnTo>
                  <a:lnTo>
                    <a:pt x="12" y="0"/>
                  </a:lnTo>
                  <a:lnTo>
                    <a:pt x="213" y="461"/>
                  </a:lnTo>
                  <a:lnTo>
                    <a:pt x="213" y="76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0" name="Freeform 23"/>
            <p:cNvSpPr>
              <a:spLocks noEditPoints="1"/>
            </p:cNvSpPr>
            <p:nvPr/>
          </p:nvSpPr>
          <p:spPr bwMode="auto">
            <a:xfrm>
              <a:off x="647700" y="5480050"/>
              <a:ext cx="157163" cy="157163"/>
            </a:xfrm>
            <a:custGeom>
              <a:avLst/>
              <a:gdLst/>
              <a:ahLst/>
              <a:cxnLst/>
              <a:rect l="0" t="0" r="r" b="b"/>
              <a:pathLst>
                <a:path w="33" h="33">
                  <a:moveTo>
                    <a:pt x="17" y="33"/>
                  </a:moveTo>
                  <a:cubicBezTo>
                    <a:pt x="8" y="33"/>
                    <a:pt x="0" y="26"/>
                    <a:pt x="0" y="17"/>
                  </a:cubicBezTo>
                  <a:cubicBezTo>
                    <a:pt x="0" y="8"/>
                    <a:pt x="8" y="0"/>
                    <a:pt x="17" y="0"/>
                  </a:cubicBezTo>
                  <a:cubicBezTo>
                    <a:pt x="26" y="0"/>
                    <a:pt x="33" y="8"/>
                    <a:pt x="33" y="17"/>
                  </a:cubicBezTo>
                  <a:cubicBezTo>
                    <a:pt x="33" y="26"/>
                    <a:pt x="26" y="33"/>
                    <a:pt x="17" y="33"/>
                  </a:cubicBezTo>
                  <a:close/>
                  <a:moveTo>
                    <a:pt x="17" y="4"/>
                  </a:moveTo>
                  <a:cubicBezTo>
                    <a:pt x="10" y="4"/>
                    <a:pt x="4" y="10"/>
                    <a:pt x="4" y="17"/>
                  </a:cubicBezTo>
                  <a:cubicBezTo>
                    <a:pt x="4" y="24"/>
                    <a:pt x="10" y="29"/>
                    <a:pt x="17" y="29"/>
                  </a:cubicBezTo>
                  <a:cubicBezTo>
                    <a:pt x="23" y="29"/>
                    <a:pt x="29" y="24"/>
                    <a:pt x="29" y="17"/>
                  </a:cubicBezTo>
                  <a:cubicBezTo>
                    <a:pt x="29" y="10"/>
                    <a:pt x="23"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1" name="Freeform 24"/>
            <p:cNvSpPr>
              <a:spLocks noEditPoints="1"/>
            </p:cNvSpPr>
            <p:nvPr/>
          </p:nvSpPr>
          <p:spPr bwMode="auto">
            <a:xfrm>
              <a:off x="66675" y="903288"/>
              <a:ext cx="190500" cy="190500"/>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2"/>
                    <a:pt x="4" y="20"/>
                  </a:cubicBezTo>
                  <a:cubicBezTo>
                    <a:pt x="4" y="29"/>
                    <a:pt x="12"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2" name="Freeform 25"/>
            <p:cNvSpPr/>
            <p:nvPr/>
          </p:nvSpPr>
          <p:spPr bwMode="auto">
            <a:xfrm>
              <a:off x="0" y="3897313"/>
              <a:ext cx="133350" cy="266700"/>
            </a:xfrm>
            <a:custGeom>
              <a:avLst/>
              <a:gdLst/>
              <a:ahLst/>
              <a:cxnLst/>
              <a:rect l="0" t="0" r="r" b="b"/>
              <a:pathLst>
                <a:path w="84" h="168">
                  <a:moveTo>
                    <a:pt x="69" y="168"/>
                  </a:moveTo>
                  <a:lnTo>
                    <a:pt x="0" y="6"/>
                  </a:lnTo>
                  <a:lnTo>
                    <a:pt x="12" y="0"/>
                  </a:lnTo>
                  <a:lnTo>
                    <a:pt x="84" y="162"/>
                  </a:lnTo>
                  <a:lnTo>
                    <a:pt x="69" y="16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3" name="Freeform 26"/>
            <p:cNvSpPr>
              <a:spLocks noEditPoints="1"/>
            </p:cNvSpPr>
            <p:nvPr/>
          </p:nvSpPr>
          <p:spPr bwMode="auto">
            <a:xfrm>
              <a:off x="66675" y="414972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4" name="Freeform 27"/>
            <p:cNvSpPr/>
            <p:nvPr/>
          </p:nvSpPr>
          <p:spPr bwMode="auto">
            <a:xfrm>
              <a:off x="0" y="1644650"/>
              <a:ext cx="133350" cy="269875"/>
            </a:xfrm>
            <a:custGeom>
              <a:avLst/>
              <a:gdLst/>
              <a:ahLst/>
              <a:cxnLst/>
              <a:rect l="0" t="0" r="r" b="b"/>
              <a:pathLst>
                <a:path w="84" h="170">
                  <a:moveTo>
                    <a:pt x="12" y="170"/>
                  </a:moveTo>
                  <a:lnTo>
                    <a:pt x="0" y="164"/>
                  </a:lnTo>
                  <a:lnTo>
                    <a:pt x="69" y="0"/>
                  </a:lnTo>
                  <a:lnTo>
                    <a:pt x="84" y="6"/>
                  </a:lnTo>
                  <a:lnTo>
                    <a:pt x="12" y="17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5" name="Freeform 28"/>
            <p:cNvSpPr>
              <a:spLocks noEditPoints="1"/>
            </p:cNvSpPr>
            <p:nvPr/>
          </p:nvSpPr>
          <p:spPr bwMode="auto">
            <a:xfrm>
              <a:off x="66675" y="146843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6" name="Freeform 29"/>
            <p:cNvSpPr/>
            <p:nvPr/>
          </p:nvSpPr>
          <p:spPr bwMode="auto">
            <a:xfrm>
              <a:off x="695325" y="4763"/>
              <a:ext cx="309563" cy="1558925"/>
            </a:xfrm>
            <a:custGeom>
              <a:avLst/>
              <a:gdLst/>
              <a:ahLst/>
              <a:cxnLst/>
              <a:rect l="0" t="0" r="r" b="b"/>
              <a:pathLst>
                <a:path w="195" h="982">
                  <a:moveTo>
                    <a:pt x="195" y="982"/>
                  </a:moveTo>
                  <a:lnTo>
                    <a:pt x="177" y="982"/>
                  </a:lnTo>
                  <a:lnTo>
                    <a:pt x="177" y="805"/>
                  </a:lnTo>
                  <a:lnTo>
                    <a:pt x="0" y="629"/>
                  </a:lnTo>
                  <a:lnTo>
                    <a:pt x="0" y="0"/>
                  </a:lnTo>
                  <a:lnTo>
                    <a:pt x="18" y="0"/>
                  </a:lnTo>
                  <a:lnTo>
                    <a:pt x="18" y="623"/>
                  </a:lnTo>
                  <a:lnTo>
                    <a:pt x="195" y="796"/>
                  </a:lnTo>
                  <a:lnTo>
                    <a:pt x="195" y="98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7" name="Freeform 30"/>
            <p:cNvSpPr>
              <a:spLocks noEditPoints="1"/>
            </p:cNvSpPr>
            <p:nvPr/>
          </p:nvSpPr>
          <p:spPr bwMode="auto">
            <a:xfrm>
              <a:off x="57150" y="48815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8" name="Freeform 31"/>
            <p:cNvSpPr/>
            <p:nvPr/>
          </p:nvSpPr>
          <p:spPr bwMode="auto">
            <a:xfrm>
              <a:off x="138113" y="5060950"/>
              <a:ext cx="304800" cy="1778000"/>
            </a:xfrm>
            <a:custGeom>
              <a:avLst/>
              <a:gdLst/>
              <a:ahLst/>
              <a:cxnLst/>
              <a:rect l="0" t="0" r="r" b="b"/>
              <a:pathLst>
                <a:path w="192" h="1120">
                  <a:moveTo>
                    <a:pt x="192" y="1120"/>
                  </a:moveTo>
                  <a:lnTo>
                    <a:pt x="177" y="1120"/>
                  </a:lnTo>
                  <a:lnTo>
                    <a:pt x="177" y="360"/>
                  </a:lnTo>
                  <a:lnTo>
                    <a:pt x="0" y="183"/>
                  </a:lnTo>
                  <a:lnTo>
                    <a:pt x="0" y="0"/>
                  </a:lnTo>
                  <a:lnTo>
                    <a:pt x="15" y="0"/>
                  </a:lnTo>
                  <a:lnTo>
                    <a:pt x="15" y="177"/>
                  </a:lnTo>
                  <a:lnTo>
                    <a:pt x="192" y="354"/>
                  </a:lnTo>
                  <a:lnTo>
                    <a:pt x="192" y="112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9" name="Freeform 32"/>
            <p:cNvSpPr>
              <a:spLocks noEditPoints="1"/>
            </p:cNvSpPr>
            <p:nvPr/>
          </p:nvSpPr>
          <p:spPr bwMode="auto">
            <a:xfrm>
              <a:off x="561975" y="64309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0" name="Rectangle 33"/>
            <p:cNvSpPr>
              <a:spLocks noChangeArrowheads="1"/>
            </p:cNvSpPr>
            <p:nvPr/>
          </p:nvSpPr>
          <p:spPr bwMode="auto">
            <a:xfrm>
              <a:off x="642938" y="6610350"/>
              <a:ext cx="23813" cy="242888"/>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41" name="Freeform 34"/>
            <p:cNvSpPr>
              <a:spLocks noEditPoints="1"/>
            </p:cNvSpPr>
            <p:nvPr/>
          </p:nvSpPr>
          <p:spPr bwMode="auto">
            <a:xfrm>
              <a:off x="76200" y="6430963"/>
              <a:ext cx="190500" cy="188913"/>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2" name="Freeform 35"/>
            <p:cNvSpPr/>
            <p:nvPr/>
          </p:nvSpPr>
          <p:spPr bwMode="auto">
            <a:xfrm>
              <a:off x="0" y="5978525"/>
              <a:ext cx="190500" cy="461963"/>
            </a:xfrm>
            <a:custGeom>
              <a:avLst/>
              <a:gdLst/>
              <a:ahLst/>
              <a:cxnLst/>
              <a:rect l="0" t="0" r="r" b="b"/>
              <a:pathLst>
                <a:path w="120" h="291">
                  <a:moveTo>
                    <a:pt x="120" y="291"/>
                  </a:moveTo>
                  <a:lnTo>
                    <a:pt x="105" y="291"/>
                  </a:lnTo>
                  <a:lnTo>
                    <a:pt x="105" y="114"/>
                  </a:lnTo>
                  <a:lnTo>
                    <a:pt x="0" y="9"/>
                  </a:lnTo>
                  <a:lnTo>
                    <a:pt x="12" y="0"/>
                  </a:lnTo>
                  <a:lnTo>
                    <a:pt x="120" y="108"/>
                  </a:lnTo>
                  <a:lnTo>
                    <a:pt x="120" y="29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3" name="Freeform 36"/>
            <p:cNvSpPr/>
            <p:nvPr/>
          </p:nvSpPr>
          <p:spPr bwMode="auto">
            <a:xfrm>
              <a:off x="1014413" y="1801813"/>
              <a:ext cx="214313" cy="755650"/>
            </a:xfrm>
            <a:custGeom>
              <a:avLst/>
              <a:gdLst/>
              <a:ahLst/>
              <a:cxnLst/>
              <a:rect l="0" t="0" r="r" b="b"/>
              <a:pathLst>
                <a:path w="135" h="476">
                  <a:moveTo>
                    <a:pt x="12" y="476"/>
                  </a:moveTo>
                  <a:lnTo>
                    <a:pt x="0" y="476"/>
                  </a:lnTo>
                  <a:lnTo>
                    <a:pt x="0" y="128"/>
                  </a:lnTo>
                  <a:lnTo>
                    <a:pt x="126" y="0"/>
                  </a:lnTo>
                  <a:lnTo>
                    <a:pt x="135" y="9"/>
                  </a:lnTo>
                  <a:lnTo>
                    <a:pt x="12" y="131"/>
                  </a:lnTo>
                  <a:lnTo>
                    <a:pt x="12" y="47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4" name="Freeform 37"/>
            <p:cNvSpPr>
              <a:spLocks noEditPoints="1"/>
            </p:cNvSpPr>
            <p:nvPr/>
          </p:nvSpPr>
          <p:spPr bwMode="auto">
            <a:xfrm>
              <a:off x="938213" y="2547938"/>
              <a:ext cx="166688" cy="160338"/>
            </a:xfrm>
            <a:custGeom>
              <a:avLst/>
              <a:gdLst/>
              <a:ahLst/>
              <a:cxnLst/>
              <a:rect l="0" t="0" r="r" b="b"/>
              <a:pathLst>
                <a:path w="35" h="34">
                  <a:moveTo>
                    <a:pt x="18" y="34"/>
                  </a:moveTo>
                  <a:cubicBezTo>
                    <a:pt x="8" y="34"/>
                    <a:pt x="0" y="26"/>
                    <a:pt x="0" y="17"/>
                  </a:cubicBezTo>
                  <a:cubicBezTo>
                    <a:pt x="0" y="7"/>
                    <a:pt x="8" y="0"/>
                    <a:pt x="18" y="0"/>
                  </a:cubicBezTo>
                  <a:cubicBezTo>
                    <a:pt x="27" y="0"/>
                    <a:pt x="35" y="7"/>
                    <a:pt x="35" y="17"/>
                  </a:cubicBezTo>
                  <a:cubicBezTo>
                    <a:pt x="35" y="26"/>
                    <a:pt x="27" y="34"/>
                    <a:pt x="18" y="34"/>
                  </a:cubicBezTo>
                  <a:close/>
                  <a:moveTo>
                    <a:pt x="18" y="4"/>
                  </a:moveTo>
                  <a:cubicBezTo>
                    <a:pt x="10" y="4"/>
                    <a:pt x="4" y="10"/>
                    <a:pt x="4" y="17"/>
                  </a:cubicBezTo>
                  <a:cubicBezTo>
                    <a:pt x="4" y="24"/>
                    <a:pt x="10" y="30"/>
                    <a:pt x="18" y="30"/>
                  </a:cubicBezTo>
                  <a:cubicBezTo>
                    <a:pt x="25" y="30"/>
                    <a:pt x="31" y="24"/>
                    <a:pt x="31" y="17"/>
                  </a:cubicBezTo>
                  <a:cubicBezTo>
                    <a:pt x="31" y="10"/>
                    <a:pt x="25" y="4"/>
                    <a:pt x="18"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5" name="Freeform 38"/>
            <p:cNvSpPr/>
            <p:nvPr/>
          </p:nvSpPr>
          <p:spPr bwMode="auto">
            <a:xfrm>
              <a:off x="595313" y="4763"/>
              <a:ext cx="638175" cy="4025900"/>
            </a:xfrm>
            <a:custGeom>
              <a:avLst/>
              <a:gdLst/>
              <a:ahLst/>
              <a:cxnLst/>
              <a:rect l="0" t="0" r="r" b="b"/>
              <a:pathLst>
                <a:path w="402" h="2536">
                  <a:moveTo>
                    <a:pt x="402" y="2536"/>
                  </a:moveTo>
                  <a:lnTo>
                    <a:pt x="387" y="2536"/>
                  </a:lnTo>
                  <a:lnTo>
                    <a:pt x="387" y="2311"/>
                  </a:lnTo>
                  <a:lnTo>
                    <a:pt x="0" y="1925"/>
                  </a:lnTo>
                  <a:lnTo>
                    <a:pt x="0" y="0"/>
                  </a:lnTo>
                  <a:lnTo>
                    <a:pt x="15" y="0"/>
                  </a:lnTo>
                  <a:lnTo>
                    <a:pt x="15" y="1916"/>
                  </a:lnTo>
                  <a:lnTo>
                    <a:pt x="402" y="2302"/>
                  </a:lnTo>
                  <a:lnTo>
                    <a:pt x="402" y="253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6" name="Freeform 39"/>
            <p:cNvSpPr/>
            <p:nvPr/>
          </p:nvSpPr>
          <p:spPr bwMode="auto">
            <a:xfrm>
              <a:off x="1223963"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7" name="Freeform 40"/>
            <p:cNvSpPr>
              <a:spLocks noEditPoints="1"/>
            </p:cNvSpPr>
            <p:nvPr/>
          </p:nvSpPr>
          <p:spPr bwMode="auto">
            <a:xfrm>
              <a:off x="1300163" y="1849438"/>
              <a:ext cx="109538" cy="107950"/>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8" name="Freeform 41"/>
            <p:cNvSpPr/>
            <p:nvPr/>
          </p:nvSpPr>
          <p:spPr bwMode="auto">
            <a:xfrm>
              <a:off x="280988" y="3417888"/>
              <a:ext cx="142875" cy="474663"/>
            </a:xfrm>
            <a:custGeom>
              <a:avLst/>
              <a:gdLst/>
              <a:ahLst/>
              <a:cxnLst/>
              <a:rect l="0" t="0" r="r" b="b"/>
              <a:pathLst>
                <a:path w="90" h="299">
                  <a:moveTo>
                    <a:pt x="12" y="299"/>
                  </a:moveTo>
                  <a:lnTo>
                    <a:pt x="0" y="299"/>
                  </a:lnTo>
                  <a:lnTo>
                    <a:pt x="0" y="80"/>
                  </a:lnTo>
                  <a:lnTo>
                    <a:pt x="81" y="0"/>
                  </a:lnTo>
                  <a:lnTo>
                    <a:pt x="90" y="8"/>
                  </a:lnTo>
                  <a:lnTo>
                    <a:pt x="12" y="83"/>
                  </a:lnTo>
                  <a:lnTo>
                    <a:pt x="12" y="299"/>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9" name="Freeform 42"/>
            <p:cNvSpPr>
              <a:spLocks noEditPoints="1"/>
            </p:cNvSpPr>
            <p:nvPr/>
          </p:nvSpPr>
          <p:spPr bwMode="auto">
            <a:xfrm>
              <a:off x="238125" y="3883025"/>
              <a:ext cx="109538" cy="109538"/>
            </a:xfrm>
            <a:custGeom>
              <a:avLst/>
              <a:gdLst/>
              <a:ahLst/>
              <a:cxnLst/>
              <a:rect l="0" t="0" r="r" b="b"/>
              <a:pathLst>
                <a:path w="23" h="23">
                  <a:moveTo>
                    <a:pt x="11" y="23"/>
                  </a:moveTo>
                  <a:cubicBezTo>
                    <a:pt x="5" y="23"/>
                    <a:pt x="0" y="18"/>
                    <a:pt x="0" y="12"/>
                  </a:cubicBezTo>
                  <a:cubicBezTo>
                    <a:pt x="0" y="5"/>
                    <a:pt x="5" y="0"/>
                    <a:pt x="11" y="0"/>
                  </a:cubicBezTo>
                  <a:cubicBezTo>
                    <a:pt x="17" y="0"/>
                    <a:pt x="23" y="5"/>
                    <a:pt x="23" y="12"/>
                  </a:cubicBezTo>
                  <a:cubicBezTo>
                    <a:pt x="23" y="18"/>
                    <a:pt x="17" y="23"/>
                    <a:pt x="11" y="23"/>
                  </a:cubicBezTo>
                  <a:close/>
                  <a:moveTo>
                    <a:pt x="11" y="4"/>
                  </a:moveTo>
                  <a:cubicBezTo>
                    <a:pt x="7" y="4"/>
                    <a:pt x="4" y="8"/>
                    <a:pt x="4" y="12"/>
                  </a:cubicBezTo>
                  <a:cubicBezTo>
                    <a:pt x="4" y="16"/>
                    <a:pt x="7" y="19"/>
                    <a:pt x="11" y="19"/>
                  </a:cubicBezTo>
                  <a:cubicBezTo>
                    <a:pt x="15" y="19"/>
                    <a:pt x="19" y="16"/>
                    <a:pt x="19" y="12"/>
                  </a:cubicBezTo>
                  <a:cubicBezTo>
                    <a:pt x="19" y="8"/>
                    <a:pt x="15" y="4"/>
                    <a:pt x="11"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0" name="Freeform 43"/>
            <p:cNvSpPr/>
            <p:nvPr/>
          </p:nvSpPr>
          <p:spPr bwMode="auto">
            <a:xfrm>
              <a:off x="4763" y="2166938"/>
              <a:ext cx="114300" cy="452438"/>
            </a:xfrm>
            <a:custGeom>
              <a:avLst/>
              <a:gdLst/>
              <a:ahLst/>
              <a:cxnLst/>
              <a:rect l="0" t="0" r="r" b="b"/>
              <a:pathLst>
                <a:path w="72" h="285">
                  <a:moveTo>
                    <a:pt x="6" y="285"/>
                  </a:moveTo>
                  <a:lnTo>
                    <a:pt x="0" y="276"/>
                  </a:lnTo>
                  <a:lnTo>
                    <a:pt x="60" y="216"/>
                  </a:lnTo>
                  <a:lnTo>
                    <a:pt x="60" y="0"/>
                  </a:lnTo>
                  <a:lnTo>
                    <a:pt x="72" y="0"/>
                  </a:lnTo>
                  <a:lnTo>
                    <a:pt x="72" y="222"/>
                  </a:lnTo>
                  <a:lnTo>
                    <a:pt x="6" y="28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1" name="Freeform 44"/>
            <p:cNvSpPr>
              <a:spLocks noEditPoints="1"/>
            </p:cNvSpPr>
            <p:nvPr/>
          </p:nvSpPr>
          <p:spPr bwMode="auto">
            <a:xfrm>
              <a:off x="52388" y="2066925"/>
              <a:ext cx="109538" cy="109538"/>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2" name="Rectangle 45"/>
            <p:cNvSpPr>
              <a:spLocks noChangeArrowheads="1"/>
            </p:cNvSpPr>
            <p:nvPr/>
          </p:nvSpPr>
          <p:spPr bwMode="auto">
            <a:xfrm>
              <a:off x="1228725" y="4662488"/>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53" name="Freeform 46"/>
            <p:cNvSpPr/>
            <p:nvPr/>
          </p:nvSpPr>
          <p:spPr bwMode="auto">
            <a:xfrm>
              <a:off x="1319213" y="5041900"/>
              <a:ext cx="371475" cy="1801813"/>
            </a:xfrm>
            <a:custGeom>
              <a:avLst/>
              <a:gdLst/>
              <a:ahLst/>
              <a:cxnLst/>
              <a:rect l="0" t="0" r="r" b="b"/>
              <a:pathLst>
                <a:path w="234" h="1135">
                  <a:moveTo>
                    <a:pt x="15" y="1135"/>
                  </a:moveTo>
                  <a:lnTo>
                    <a:pt x="0" y="1135"/>
                  </a:lnTo>
                  <a:lnTo>
                    <a:pt x="0" y="515"/>
                  </a:lnTo>
                  <a:lnTo>
                    <a:pt x="0" y="512"/>
                  </a:lnTo>
                  <a:lnTo>
                    <a:pt x="219" y="0"/>
                  </a:lnTo>
                  <a:lnTo>
                    <a:pt x="234" y="6"/>
                  </a:lnTo>
                  <a:lnTo>
                    <a:pt x="15" y="518"/>
                  </a:lnTo>
                  <a:lnTo>
                    <a:pt x="15"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4" name="Freeform 47"/>
            <p:cNvSpPr>
              <a:spLocks noEditPoints="1"/>
            </p:cNvSpPr>
            <p:nvPr/>
          </p:nvSpPr>
          <p:spPr bwMode="auto">
            <a:xfrm>
              <a:off x="1147763"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5" name="Freeform 48"/>
            <p:cNvSpPr/>
            <p:nvPr/>
          </p:nvSpPr>
          <p:spPr bwMode="auto">
            <a:xfrm>
              <a:off x="819150" y="3983038"/>
              <a:ext cx="347663" cy="2860675"/>
            </a:xfrm>
            <a:custGeom>
              <a:avLst/>
              <a:gdLst/>
              <a:ahLst/>
              <a:cxnLst/>
              <a:rect l="0" t="0" r="r" b="b"/>
              <a:pathLst>
                <a:path w="219" h="1802">
                  <a:moveTo>
                    <a:pt x="219" y="1802"/>
                  </a:moveTo>
                  <a:lnTo>
                    <a:pt x="201" y="1802"/>
                  </a:lnTo>
                  <a:lnTo>
                    <a:pt x="201" y="1185"/>
                  </a:lnTo>
                  <a:lnTo>
                    <a:pt x="0" y="3"/>
                  </a:lnTo>
                  <a:lnTo>
                    <a:pt x="15" y="0"/>
                  </a:lnTo>
                  <a:lnTo>
                    <a:pt x="219" y="1185"/>
                  </a:lnTo>
                  <a:lnTo>
                    <a:pt x="219" y="180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6" name="Freeform 49"/>
            <p:cNvSpPr>
              <a:spLocks noEditPoints="1"/>
            </p:cNvSpPr>
            <p:nvPr/>
          </p:nvSpPr>
          <p:spPr bwMode="auto">
            <a:xfrm>
              <a:off x="728663" y="3806825"/>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7" name="Freeform 50"/>
            <p:cNvSpPr>
              <a:spLocks noEditPoints="1"/>
            </p:cNvSpPr>
            <p:nvPr/>
          </p:nvSpPr>
          <p:spPr bwMode="auto">
            <a:xfrm>
              <a:off x="1624013"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8" name="Freeform 51"/>
            <p:cNvSpPr/>
            <p:nvPr/>
          </p:nvSpPr>
          <p:spPr bwMode="auto">
            <a:xfrm>
              <a:off x="1404938" y="5422900"/>
              <a:ext cx="371475" cy="1425575"/>
            </a:xfrm>
            <a:custGeom>
              <a:avLst/>
              <a:gdLst/>
              <a:ahLst/>
              <a:cxnLst/>
              <a:rect l="0" t="0" r="r" b="b"/>
              <a:pathLst>
                <a:path w="234" h="898">
                  <a:moveTo>
                    <a:pt x="18" y="898"/>
                  </a:moveTo>
                  <a:lnTo>
                    <a:pt x="0" y="898"/>
                  </a:lnTo>
                  <a:lnTo>
                    <a:pt x="0" y="515"/>
                  </a:lnTo>
                  <a:lnTo>
                    <a:pt x="0" y="512"/>
                  </a:lnTo>
                  <a:lnTo>
                    <a:pt x="222" y="0"/>
                  </a:lnTo>
                  <a:lnTo>
                    <a:pt x="234" y="6"/>
                  </a:lnTo>
                  <a:lnTo>
                    <a:pt x="18" y="518"/>
                  </a:lnTo>
                  <a:lnTo>
                    <a:pt x="18"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9" name="Freeform 52"/>
            <p:cNvSpPr/>
            <p:nvPr/>
          </p:nvSpPr>
          <p:spPr bwMode="auto">
            <a:xfrm>
              <a:off x="1666875"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0" name="Freeform 53"/>
            <p:cNvSpPr>
              <a:spLocks noEditPoints="1"/>
            </p:cNvSpPr>
            <p:nvPr/>
          </p:nvSpPr>
          <p:spPr bwMode="auto">
            <a:xfrm>
              <a:off x="1709738"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1" name="Freeform 54"/>
            <p:cNvSpPr>
              <a:spLocks noEditPoints="1"/>
            </p:cNvSpPr>
            <p:nvPr/>
          </p:nvSpPr>
          <p:spPr bwMode="auto">
            <a:xfrm>
              <a:off x="1709738"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2" name="Freeform 55"/>
            <p:cNvSpPr/>
            <p:nvPr/>
          </p:nvSpPr>
          <p:spPr bwMode="auto">
            <a:xfrm>
              <a:off x="1766888" y="6330950"/>
              <a:ext cx="419100" cy="527050"/>
            </a:xfrm>
            <a:custGeom>
              <a:avLst/>
              <a:gdLst/>
              <a:ahLst/>
              <a:cxnLst/>
              <a:rect l="0" t="0" r="r" b="b"/>
              <a:pathLst>
                <a:path w="264" h="332">
                  <a:moveTo>
                    <a:pt x="12" y="332"/>
                  </a:moveTo>
                  <a:lnTo>
                    <a:pt x="0" y="326"/>
                  </a:lnTo>
                  <a:lnTo>
                    <a:pt x="45" y="206"/>
                  </a:lnTo>
                  <a:lnTo>
                    <a:pt x="255" y="0"/>
                  </a:lnTo>
                  <a:lnTo>
                    <a:pt x="264" y="12"/>
                  </a:lnTo>
                  <a:lnTo>
                    <a:pt x="60" y="215"/>
                  </a:lnTo>
                  <a:lnTo>
                    <a:pt x="12" y="33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3" name="Freeform 56"/>
            <p:cNvSpPr>
              <a:spLocks noEditPoints="1"/>
            </p:cNvSpPr>
            <p:nvPr/>
          </p:nvSpPr>
          <p:spPr bwMode="auto">
            <a:xfrm>
              <a:off x="2147888"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4" name="Freeform 57"/>
            <p:cNvSpPr/>
            <p:nvPr/>
          </p:nvSpPr>
          <p:spPr bwMode="auto">
            <a:xfrm>
              <a:off x="504825" y="9525"/>
              <a:ext cx="233363" cy="5103813"/>
            </a:xfrm>
            <a:custGeom>
              <a:avLst/>
              <a:gdLst/>
              <a:ahLst/>
              <a:cxnLst/>
              <a:rect l="0" t="0" r="r" b="b"/>
              <a:pathLst>
                <a:path w="147" h="3215">
                  <a:moveTo>
                    <a:pt x="132" y="3215"/>
                  </a:moveTo>
                  <a:lnTo>
                    <a:pt x="129" y="2754"/>
                  </a:lnTo>
                  <a:lnTo>
                    <a:pt x="0" y="1901"/>
                  </a:lnTo>
                  <a:lnTo>
                    <a:pt x="0" y="0"/>
                  </a:lnTo>
                  <a:lnTo>
                    <a:pt x="15" y="0"/>
                  </a:lnTo>
                  <a:lnTo>
                    <a:pt x="15" y="1898"/>
                  </a:lnTo>
                  <a:lnTo>
                    <a:pt x="144" y="2754"/>
                  </a:lnTo>
                  <a:lnTo>
                    <a:pt x="147" y="3215"/>
                  </a:lnTo>
                  <a:lnTo>
                    <a:pt x="132" y="321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5" name="Freeform 58"/>
            <p:cNvSpPr>
              <a:spLocks noEditPoints="1"/>
            </p:cNvSpPr>
            <p:nvPr/>
          </p:nvSpPr>
          <p:spPr bwMode="auto">
            <a:xfrm>
              <a:off x="633413" y="5103813"/>
              <a:ext cx="185738" cy="185738"/>
            </a:xfrm>
            <a:custGeom>
              <a:avLst/>
              <a:gdLst/>
              <a:ahLst/>
              <a:cxnLst/>
              <a:rect l="0" t="0" r="r" b="b"/>
              <a:pathLst>
                <a:path w="39" h="39">
                  <a:moveTo>
                    <a:pt x="20" y="39"/>
                  </a:moveTo>
                  <a:cubicBezTo>
                    <a:pt x="9" y="39"/>
                    <a:pt x="0" y="30"/>
                    <a:pt x="0" y="19"/>
                  </a:cubicBezTo>
                  <a:cubicBezTo>
                    <a:pt x="0" y="9"/>
                    <a:pt x="9" y="0"/>
                    <a:pt x="20" y="0"/>
                  </a:cubicBezTo>
                  <a:cubicBezTo>
                    <a:pt x="30" y="0"/>
                    <a:pt x="39" y="9"/>
                    <a:pt x="39" y="19"/>
                  </a:cubicBezTo>
                  <a:cubicBezTo>
                    <a:pt x="39" y="30"/>
                    <a:pt x="30" y="39"/>
                    <a:pt x="20" y="39"/>
                  </a:cubicBezTo>
                  <a:close/>
                  <a:moveTo>
                    <a:pt x="20" y="4"/>
                  </a:moveTo>
                  <a:cubicBezTo>
                    <a:pt x="11" y="4"/>
                    <a:pt x="4" y="11"/>
                    <a:pt x="4" y="19"/>
                  </a:cubicBezTo>
                  <a:cubicBezTo>
                    <a:pt x="4" y="28"/>
                    <a:pt x="11" y="35"/>
                    <a:pt x="20" y="35"/>
                  </a:cubicBezTo>
                  <a:cubicBezTo>
                    <a:pt x="28" y="35"/>
                    <a:pt x="35" y="28"/>
                    <a:pt x="35" y="19"/>
                  </a:cubicBezTo>
                  <a:cubicBezTo>
                    <a:pt x="35"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2" name="Title 1"/>
          <p:cNvSpPr>
            <a:spLocks noGrp="1"/>
          </p:cNvSpPr>
          <p:nvPr>
            <p:ph type="ctrTitle"/>
          </p:nvPr>
        </p:nvSpPr>
        <p:spPr>
          <a:xfrm>
            <a:off x="1876424" y="1122363"/>
            <a:ext cx="8791575" cy="2387600"/>
          </a:xfrm>
        </p:spPr>
        <p:txBody>
          <a:bodyPr anchor="b">
            <a:normAutofit/>
          </a:bodyPr>
          <a:lstStyle>
            <a:lvl1pPr algn="l">
              <a:defRPr sz="4800"/>
            </a:lvl1pPr>
          </a:lstStyle>
          <a:p>
            <a:r>
              <a:rPr lang="en-US"/>
              <a:t>Click to edit Master title style</a:t>
            </a:r>
            <a:endParaRPr lang="en-US" dirty="0"/>
          </a:p>
        </p:txBody>
      </p:sp>
      <p:sp>
        <p:nvSpPr>
          <p:cNvPr id="3" name="Subtitle 2"/>
          <p:cNvSpPr>
            <a:spLocks noGrp="1"/>
          </p:cNvSpPr>
          <p:nvPr>
            <p:ph type="subTitle" idx="1"/>
          </p:nvPr>
        </p:nvSpPr>
        <p:spPr>
          <a:xfrm>
            <a:off x="1876424" y="3602038"/>
            <a:ext cx="8791575" cy="1655762"/>
          </a:xfrm>
        </p:spPr>
        <p:txBody>
          <a:bodyPr>
            <a:normAutofit/>
          </a:bodyPr>
          <a:lstStyle>
            <a:lvl1pPr marL="0" indent="0" algn="l">
              <a:buNone/>
              <a:defRPr sz="2000" cap="all"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077511" y="5410201"/>
            <a:ext cx="2743200" cy="365125"/>
          </a:xfrm>
        </p:spPr>
        <p:txBody>
          <a:bodyPr/>
          <a:lstStyle/>
          <a:p>
            <a:fld id="{48A87A34-81AB-432B-8DAE-1953F412C126}" type="datetimeFigureOut">
              <a:rPr lang="en-US" dirty="0"/>
              <a:t>8/31/2020</a:t>
            </a:fld>
            <a:endParaRPr lang="en-US" dirty="0"/>
          </a:p>
        </p:txBody>
      </p:sp>
      <p:sp>
        <p:nvSpPr>
          <p:cNvPr id="5" name="Footer Placeholder 4"/>
          <p:cNvSpPr>
            <a:spLocks noGrp="1"/>
          </p:cNvSpPr>
          <p:nvPr>
            <p:ph type="ftr" sz="quarter" idx="11"/>
          </p:nvPr>
        </p:nvSpPr>
        <p:spPr>
          <a:xfrm>
            <a:off x="1876424" y="5410201"/>
            <a:ext cx="5124886" cy="365125"/>
          </a:xfrm>
        </p:spPr>
        <p:txBody>
          <a:bodyPr/>
          <a:lstStyle/>
          <a:p>
            <a:endParaRPr lang="en-US" dirty="0"/>
          </a:p>
        </p:txBody>
      </p:sp>
      <p:sp>
        <p:nvSpPr>
          <p:cNvPr id="6" name="Slide Number Placeholder 5"/>
          <p:cNvSpPr>
            <a:spLocks noGrp="1"/>
          </p:cNvSpPr>
          <p:nvPr>
            <p:ph type="sldNum" sz="quarter" idx="12"/>
          </p:nvPr>
        </p:nvSpPr>
        <p:spPr>
          <a:xfrm>
            <a:off x="9896911" y="5410199"/>
            <a:ext cx="771089"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0" y="4304664"/>
            <a:ext cx="9912355" cy="819355"/>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41411" y="606426"/>
            <a:ext cx="9912354" cy="3299778"/>
          </a:xfrm>
          <a:prstGeom prst="round2DiagRect">
            <a:avLst>
              <a:gd name="adj1" fmla="val 486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3200"/>
            </a:lvl1pPr>
          </a:lstStyle>
          <a:p>
            <a:pPr marL="0" lvl="0" indent="0">
              <a:buNone/>
            </a:pPr>
            <a:r>
              <a:rPr lang="en-US"/>
              <a:t>Click icon to add picture</a:t>
            </a:r>
            <a:endParaRPr lang="en-US" dirty="0"/>
          </a:p>
        </p:txBody>
      </p:sp>
      <p:sp>
        <p:nvSpPr>
          <p:cNvPr id="4" name="Text Placeholder 3"/>
          <p:cNvSpPr>
            <a:spLocks noGrp="1"/>
          </p:cNvSpPr>
          <p:nvPr>
            <p:ph type="body" sz="half" idx="2"/>
          </p:nvPr>
        </p:nvSpPr>
        <p:spPr>
          <a:xfrm>
            <a:off x="1141364" y="5124020"/>
            <a:ext cx="9910859" cy="682472"/>
          </a:xfrm>
        </p:spPr>
        <p:txBody>
          <a:bodyP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8/31/2020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56" y="609600"/>
            <a:ext cx="9905955" cy="3429000"/>
          </a:xfrm>
        </p:spPr>
        <p:txBody>
          <a:bodyPr anchor="ctr">
            <a:normAutofit/>
          </a:bodyPr>
          <a:lstStyle>
            <a:lvl1pPr>
              <a:defRPr sz="3600"/>
            </a:lvl1pPr>
          </a:lstStyle>
          <a:p>
            <a:r>
              <a:rPr lang="en-US"/>
              <a:t>Click to edit Master title style</a:t>
            </a:r>
            <a:endParaRPr lang="en-US" dirty="0"/>
          </a:p>
        </p:txBody>
      </p:sp>
      <p:sp>
        <p:nvSpPr>
          <p:cNvPr id="4" name="Text Placeholder 3"/>
          <p:cNvSpPr>
            <a:spLocks noGrp="1"/>
          </p:cNvSpPr>
          <p:nvPr>
            <p:ph type="body" sz="half" idx="2"/>
          </p:nvPr>
        </p:nvSpPr>
        <p:spPr>
          <a:xfrm>
            <a:off x="1141410" y="4419599"/>
            <a:ext cx="9904459" cy="1371599"/>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8/31/2020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599"/>
            <a:ext cx="9302752" cy="2748429"/>
          </a:xfrm>
        </p:spPr>
        <p:txBody>
          <a:bodyPr anchor="ctr">
            <a:normAutofit/>
          </a:bodyPr>
          <a:lstStyle>
            <a:lvl1pPr>
              <a:defRPr sz="3600"/>
            </a:lvl1pPr>
          </a:lstStyle>
          <a:p>
            <a:r>
              <a:rPr lang="en-US"/>
              <a:t>Click to edit Master title style</a:t>
            </a:r>
            <a:endParaRPr lang="en-US" dirty="0"/>
          </a:p>
        </p:txBody>
      </p:sp>
      <p:sp>
        <p:nvSpPr>
          <p:cNvPr id="12" name="Text Placeholder 3"/>
          <p:cNvSpPr>
            <a:spLocks noGrp="1"/>
          </p:cNvSpPr>
          <p:nvPr>
            <p:ph type="body" sz="half" idx="13"/>
          </p:nvPr>
        </p:nvSpPr>
        <p:spPr>
          <a:xfrm>
            <a:off x="1720644" y="3365557"/>
            <a:ext cx="875229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4" name="Text Placeholder 3"/>
          <p:cNvSpPr>
            <a:spLocks noGrp="1"/>
          </p:cNvSpPr>
          <p:nvPr>
            <p:ph type="body" sz="half" idx="2"/>
          </p:nvPr>
        </p:nvSpPr>
        <p:spPr>
          <a:xfrm>
            <a:off x="1141411" y="4309919"/>
            <a:ext cx="9906002" cy="1489496"/>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8/31/2020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
        <p:nvSpPr>
          <p:cNvPr id="60" name="TextBox 59"/>
          <p:cNvSpPr txBox="1"/>
          <p:nvPr/>
        </p:nvSpPr>
        <p:spPr>
          <a:xfrm>
            <a:off x="903512" y="73239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61" name="TextBox 60"/>
          <p:cNvSpPr txBox="1"/>
          <p:nvPr/>
        </p:nvSpPr>
        <p:spPr>
          <a:xfrm>
            <a:off x="10537370" y="2764972"/>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0" y="2134041"/>
            <a:ext cx="9906001" cy="2511835"/>
          </a:xfrm>
        </p:spPr>
        <p:txBody>
          <a:bodyPr anchor="b">
            <a:normAutofit/>
          </a:bodyPr>
          <a:lstStyle>
            <a:lvl1pPr>
              <a:defRPr sz="3600"/>
            </a:lvl1pPr>
          </a:lstStyle>
          <a:p>
            <a:r>
              <a:rPr lang="en-US"/>
              <a:t>Click to edit Master title style</a:t>
            </a:r>
            <a:endParaRPr lang="en-US" dirty="0"/>
          </a:p>
        </p:txBody>
      </p:sp>
      <p:sp>
        <p:nvSpPr>
          <p:cNvPr id="4" name="Text Placeholder 3"/>
          <p:cNvSpPr>
            <a:spLocks noGrp="1"/>
          </p:cNvSpPr>
          <p:nvPr>
            <p:ph type="body" sz="half" idx="2"/>
          </p:nvPr>
        </p:nvSpPr>
        <p:spPr>
          <a:xfrm>
            <a:off x="1141364" y="4657655"/>
            <a:ext cx="9904505" cy="1140644"/>
          </a:xfrm>
        </p:spPr>
        <p:txBody>
          <a:bodyPr anchor="t">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8/31/2020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1141413" y="609600"/>
            <a:ext cx="9905998" cy="1905000"/>
          </a:xfrm>
        </p:spPr>
        <p:txBody>
          <a:bodyPr/>
          <a:lstStyle/>
          <a:p>
            <a:r>
              <a:rPr lang="en-US"/>
              <a:t>Click to edit Master title style</a:t>
            </a:r>
            <a:endParaRPr lang="en-US" dirty="0"/>
          </a:p>
        </p:txBody>
      </p:sp>
      <p:sp>
        <p:nvSpPr>
          <p:cNvPr id="7" name="Text Placeholder 2"/>
          <p:cNvSpPr>
            <a:spLocks noGrp="1"/>
          </p:cNvSpPr>
          <p:nvPr>
            <p:ph type="body" idx="1"/>
          </p:nvPr>
        </p:nvSpPr>
        <p:spPr>
          <a:xfrm>
            <a:off x="1141410" y="2674463"/>
            <a:ext cx="3196899"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1127918" y="3360263"/>
            <a:ext cx="3208735"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4514766" y="2677635"/>
            <a:ext cx="3184385"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 name="Text Placeholder 3"/>
          <p:cNvSpPr>
            <a:spLocks noGrp="1"/>
          </p:cNvSpPr>
          <p:nvPr>
            <p:ph type="body" sz="half" idx="16"/>
          </p:nvPr>
        </p:nvSpPr>
        <p:spPr>
          <a:xfrm>
            <a:off x="4504213" y="3363435"/>
            <a:ext cx="3195830"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7852442" y="2674463"/>
            <a:ext cx="3194968"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Text Placeholder 3"/>
          <p:cNvSpPr>
            <a:spLocks noGrp="1"/>
          </p:cNvSpPr>
          <p:nvPr>
            <p:ph type="body" sz="half" idx="17"/>
          </p:nvPr>
        </p:nvSpPr>
        <p:spPr>
          <a:xfrm>
            <a:off x="7852442" y="3360263"/>
            <a:ext cx="3194968"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8/31/2020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1141411" y="609600"/>
            <a:ext cx="9905999" cy="1905000"/>
          </a:xfrm>
        </p:spPr>
        <p:txBody>
          <a:bodyPr/>
          <a:lstStyle/>
          <a:p>
            <a:r>
              <a:rPr lang="en-US"/>
              <a:t>Click to edit Master title style</a:t>
            </a:r>
            <a:endParaRPr lang="en-US" dirty="0"/>
          </a:p>
        </p:txBody>
      </p:sp>
      <p:sp>
        <p:nvSpPr>
          <p:cNvPr id="19" name="Text Placeholder 2"/>
          <p:cNvSpPr>
            <a:spLocks noGrp="1"/>
          </p:cNvSpPr>
          <p:nvPr>
            <p:ph type="body" idx="1"/>
          </p:nvPr>
        </p:nvSpPr>
        <p:spPr>
          <a:xfrm>
            <a:off x="1141413" y="4404596"/>
            <a:ext cx="319524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1141413" y="2666998"/>
            <a:ext cx="31952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a:t>Click icon to add picture</a:t>
            </a:r>
            <a:endParaRPr lang="en-US" dirty="0"/>
          </a:p>
        </p:txBody>
      </p:sp>
      <p:sp>
        <p:nvSpPr>
          <p:cNvPr id="21" name="Text Placeholder 3"/>
          <p:cNvSpPr>
            <a:spLocks noGrp="1"/>
          </p:cNvSpPr>
          <p:nvPr>
            <p:ph type="body" sz="half" idx="18"/>
          </p:nvPr>
        </p:nvSpPr>
        <p:spPr>
          <a:xfrm>
            <a:off x="1141413" y="4980858"/>
            <a:ext cx="3195240" cy="81784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4489053" y="4404596"/>
            <a:ext cx="320040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4489053" y="2666998"/>
            <a:ext cx="31989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a:t>Click icon to add picture</a:t>
            </a:r>
            <a:endParaRPr lang="en-US" dirty="0"/>
          </a:p>
        </p:txBody>
      </p:sp>
      <p:sp>
        <p:nvSpPr>
          <p:cNvPr id="24" name="Text Placeholder 3"/>
          <p:cNvSpPr>
            <a:spLocks noGrp="1"/>
          </p:cNvSpPr>
          <p:nvPr>
            <p:ph type="body" sz="half" idx="19"/>
          </p:nvPr>
        </p:nvSpPr>
        <p:spPr>
          <a:xfrm>
            <a:off x="4487593" y="4980857"/>
            <a:ext cx="3200400" cy="81034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7852567" y="4404595"/>
            <a:ext cx="3190741"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7852442" y="2666998"/>
            <a:ext cx="3194969"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a:t>Click icon to add picture</a:t>
            </a:r>
            <a:endParaRPr lang="en-US" dirty="0"/>
          </a:p>
        </p:txBody>
      </p:sp>
      <p:sp>
        <p:nvSpPr>
          <p:cNvPr id="27" name="Text Placeholder 3"/>
          <p:cNvSpPr>
            <a:spLocks noGrp="1"/>
          </p:cNvSpPr>
          <p:nvPr>
            <p:ph type="body" sz="half" idx="20"/>
          </p:nvPr>
        </p:nvSpPr>
        <p:spPr>
          <a:xfrm>
            <a:off x="7852442" y="4980854"/>
            <a:ext cx="3194968" cy="81034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8/31/2020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8/31/2020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042400" y="609599"/>
            <a:ext cx="2005011" cy="518160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141410" y="609599"/>
            <a:ext cx="7748590" cy="518160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8/31/2020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8/31/2020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41411" y="1419226"/>
            <a:ext cx="9906000" cy="2852737"/>
          </a:xfrm>
        </p:spPr>
        <p:txBody>
          <a:bodyPr anchor="b">
            <a:normAutofit/>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41411" y="4424362"/>
            <a:ext cx="9906000" cy="1374776"/>
          </a:xfrm>
        </p:spPr>
        <p:txBody>
          <a:bodyPr>
            <a:normAutofit/>
          </a:bodyPr>
          <a:lstStyle>
            <a:lvl1pPr marL="0" indent="0">
              <a:buNone/>
              <a:defRPr sz="1800" cap="all" baseline="0">
                <a:solidFill>
                  <a:schemeClr val="tx1">
                    <a:tint val="75000"/>
                  </a:schemeClr>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8A87A34-81AB-432B-8DAE-1953F412C126}" type="datetimeFigureOut">
              <a:rPr lang="en-US" dirty="0"/>
              <a:t>8/31/2020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41410" y="2249486"/>
            <a:ext cx="4878389" cy="354171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2249486"/>
            <a:ext cx="4875211" cy="354171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8/31/2020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19126"/>
            <a:ext cx="9906000" cy="1477961"/>
          </a:xfrm>
        </p:spPr>
        <p:txBody>
          <a:bodyPr/>
          <a:lstStyle/>
          <a:p>
            <a:r>
              <a:rPr lang="en-US"/>
              <a:t>Click to edit Master title style</a:t>
            </a:r>
            <a:endParaRPr lang="en-US" dirty="0"/>
          </a:p>
        </p:txBody>
      </p:sp>
      <p:sp>
        <p:nvSpPr>
          <p:cNvPr id="3" name="Text Placeholder 2"/>
          <p:cNvSpPr>
            <a:spLocks noGrp="1"/>
          </p:cNvSpPr>
          <p:nvPr>
            <p:ph type="body" idx="1"/>
          </p:nvPr>
        </p:nvSpPr>
        <p:spPr>
          <a:xfrm>
            <a:off x="1370019" y="2249486"/>
            <a:ext cx="4649783"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41410" y="3073397"/>
            <a:ext cx="4878391" cy="271780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00808" y="2249485"/>
            <a:ext cx="4646602"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3073397"/>
            <a:ext cx="4875210" cy="271780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8/31/2020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8/31/2020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8/31/2020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6705" y="609601"/>
            <a:ext cx="3856037" cy="1639884"/>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56200" y="592666"/>
            <a:ext cx="5891209" cy="5198534"/>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46705" y="2249486"/>
            <a:ext cx="3856037"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8/31/2020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3" y="609600"/>
            <a:ext cx="5934508" cy="1639886"/>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7380721" y="609601"/>
            <a:ext cx="3666690" cy="5181599"/>
          </a:xfrm>
          <a:prstGeom prst="round2DiagRect">
            <a:avLst>
              <a:gd name="adj1" fmla="val 5608"/>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141410" y="2249486"/>
            <a:ext cx="5934511"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8/31/2020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13" Type="http://schemas.openxmlformats.org/officeDocument/2006/relationships/slideLayout" Target="../slideLayouts/slideLayout13.xml" /><Relationship Id="rId18" Type="http://schemas.openxmlformats.org/officeDocument/2006/relationships/theme" Target="../theme/theme1.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slideLayout" Target="../slideLayouts/slideLayout12.xml" /><Relationship Id="rId17" Type="http://schemas.openxmlformats.org/officeDocument/2006/relationships/slideLayout" Target="../slideLayouts/slideLayout17.xml" /><Relationship Id="rId2" Type="http://schemas.openxmlformats.org/officeDocument/2006/relationships/slideLayout" Target="../slideLayouts/slideLayout2.xml" /><Relationship Id="rId16" Type="http://schemas.openxmlformats.org/officeDocument/2006/relationships/slideLayout" Target="../slideLayouts/slideLayout16.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5" Type="http://schemas.openxmlformats.org/officeDocument/2006/relationships/slideLayout" Target="../slideLayouts/slideLayout15.xml" /><Relationship Id="rId10" Type="http://schemas.openxmlformats.org/officeDocument/2006/relationships/slideLayout" Target="../slideLayouts/slideLayout10.xml" /><Relationship Id="rId19" Type="http://schemas.openxmlformats.org/officeDocument/2006/relationships/image" Target="../media/image2.png" /><Relationship Id="rId4" Type="http://schemas.openxmlformats.org/officeDocument/2006/relationships/slideLayout" Target="../slideLayouts/slideLayout4.xml" /><Relationship Id="rId9" Type="http://schemas.openxmlformats.org/officeDocument/2006/relationships/slideLayout" Target="../slideLayouts/slideLayout9.xml" /><Relationship Id="rId14" Type="http://schemas.openxmlformats.org/officeDocument/2006/relationships/slideLayout" Target="../slideLayouts/slideLayout14.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2" descr="\\DROBO-FS\QuickDrops\JB\PPTX NG\Droplets\LightingOverlay.png"/>
          <p:cNvPicPr>
            <a:picLocks noChangeAspect="1" noChangeArrowheads="1"/>
          </p:cNvPicPr>
          <p:nvPr/>
        </p:nvPicPr>
        <p:blipFill>
          <a:blip r:embed="rId19">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xmlns="">
                <a:solidFill>
                  <a:srgbClr val="FFFFFF"/>
                </a:solidFill>
              </a14:hiddenFill>
            </a:ext>
          </a:extLst>
        </p:spPr>
      </p:pic>
      <p:grpSp>
        <p:nvGrpSpPr>
          <p:cNvPr id="8" name="Group 7"/>
          <p:cNvGrpSpPr/>
          <p:nvPr/>
        </p:nvGrpSpPr>
        <p:grpSpPr>
          <a:xfrm>
            <a:off x="-14288" y="0"/>
            <a:ext cx="12053888" cy="6858001"/>
            <a:chOff x="-14288" y="0"/>
            <a:chExt cx="12053888" cy="6858001"/>
          </a:xfrm>
        </p:grpSpPr>
        <p:grpSp>
          <p:nvGrpSpPr>
            <p:cNvPr id="9" name="Group 8"/>
            <p:cNvGrpSpPr/>
            <p:nvPr/>
          </p:nvGrpSpPr>
          <p:grpSpPr>
            <a:xfrm>
              <a:off x="-14288" y="0"/>
              <a:ext cx="1220788" cy="6858001"/>
              <a:chOff x="-14288" y="0"/>
              <a:chExt cx="1220788" cy="6858001"/>
            </a:xfrm>
            <a:gradFill flip="none" rotWithShape="1">
              <a:gsLst>
                <a:gs pos="0">
                  <a:schemeClr val="tx2"/>
                </a:gs>
                <a:gs pos="100000">
                  <a:schemeClr val="bg2">
                    <a:lumMod val="60000"/>
                    <a:lumOff val="40000"/>
                  </a:schemeClr>
                </a:gs>
              </a:gsLst>
              <a:lin ang="5400000" scaled="0"/>
              <a:tileRect/>
            </a:gradFill>
          </p:grpSpPr>
          <p:sp>
            <p:nvSpPr>
              <p:cNvPr id="21" name="Rectangle 5"/>
              <p:cNvSpPr>
                <a:spLocks noChangeArrowheads="1"/>
              </p:cNvSpPr>
              <p:nvPr/>
            </p:nvSpPr>
            <p:spPr bwMode="auto">
              <a:xfrm>
                <a:off x="114300" y="4763"/>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22" name="Freeform 6"/>
              <p:cNvSpPr>
                <a:spLocks noEditPoints="1"/>
              </p:cNvSpPr>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3" name="Freeform 7"/>
              <p:cNvSpPr>
                <a:spLocks noEditPoints="1"/>
              </p:cNvSpPr>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4" name="Freeform 8"/>
              <p:cNvSpPr/>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5" name="Freeform 9"/>
              <p:cNvSpPr>
                <a:spLocks noEditPoints="1"/>
              </p:cNvSpPr>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6" name="Freeform 10"/>
              <p:cNvSpPr/>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7" name="Freeform 11"/>
              <p:cNvSpPr/>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8" name="Freeform 12"/>
              <p:cNvSpPr>
                <a:spLocks noEditPoints="1"/>
              </p:cNvSpPr>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9" name="Freeform 13"/>
              <p:cNvSpPr>
                <a:spLocks noEditPoints="1"/>
              </p:cNvSpPr>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0" name="Freeform 14"/>
              <p:cNvSpPr/>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1" name="Freeform 15"/>
              <p:cNvSpPr>
                <a:spLocks noEditPoints="1"/>
              </p:cNvSpPr>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2" name="Line 16"/>
              <p:cNvSpPr>
                <a:spLocks noChangeShapeType="1"/>
              </p:cNvSpPr>
              <p:nvPr/>
            </p:nvSpPr>
            <p:spPr bwMode="auto">
              <a:xfrm>
                <a:off x="-4763" y="9525"/>
                <a:ext cx="0" cy="0"/>
              </a:xfrm>
              <a:prstGeom prst="line">
                <a:avLst/>
              </a:prstGeom>
              <a:grpFill/>
              <a:ln w="15" cap="flat">
                <a:solidFill>
                  <a:srgbClr val="FFFFFF"/>
                </a:solidFill>
                <a:prstDash val="solid"/>
                <a:miter lim="800000"/>
                <a:headEnd/>
                <a:tailEnd/>
              </a:ln>
            </p:spPr>
          </p:sp>
          <p:sp>
            <p:nvSpPr>
              <p:cNvPr id="33" name="Freeform 17"/>
              <p:cNvSpPr/>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4" name="Freeform 18"/>
              <p:cNvSpPr/>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5" name="Freeform 19"/>
              <p:cNvSpPr/>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6" name="Freeform 20"/>
              <p:cNvSpPr>
                <a:spLocks noEditPoints="1"/>
              </p:cNvSpPr>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7" name="Rectangle 21"/>
              <p:cNvSpPr>
                <a:spLocks noChangeArrowheads="1"/>
              </p:cNvSpPr>
              <p:nvPr/>
            </p:nvSpPr>
            <p:spPr bwMode="auto">
              <a:xfrm>
                <a:off x="133350" y="4662488"/>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38" name="Freeform 22"/>
              <p:cNvSpPr/>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9" name="Freeform 23"/>
              <p:cNvSpPr>
                <a:spLocks noEditPoints="1"/>
              </p:cNvSpPr>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0" name="Freeform 24"/>
              <p:cNvSpPr/>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1" name="Freeform 25"/>
              <p:cNvSpPr>
                <a:spLocks noEditPoints="1"/>
              </p:cNvSpPr>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2" name="Freeform 26"/>
              <p:cNvSpPr/>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3" name="Freeform 27"/>
              <p:cNvSpPr/>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4" name="Freeform 28"/>
              <p:cNvSpPr>
                <a:spLocks noEditPoints="1"/>
              </p:cNvSpPr>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5" name="Freeform 29"/>
              <p:cNvSpPr>
                <a:spLocks noEditPoints="1"/>
              </p:cNvSpPr>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6" name="Freeform 30"/>
              <p:cNvSpPr/>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7" name="Freeform 31"/>
              <p:cNvSpPr>
                <a:spLocks noEditPoints="1"/>
              </p:cNvSpPr>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grpSp>
        <p:grpSp>
          <p:nvGrpSpPr>
            <p:cNvPr id="10" name="Group 9"/>
            <p:cNvGrpSpPr/>
            <p:nvPr/>
          </p:nvGrpSpPr>
          <p:grpSpPr>
            <a:xfrm>
              <a:off x="11364912" y="0"/>
              <a:ext cx="674688" cy="6848476"/>
              <a:chOff x="11364912" y="0"/>
              <a:chExt cx="674688" cy="6848476"/>
            </a:xfrm>
            <a:gradFill flip="none" rotWithShape="1">
              <a:gsLst>
                <a:gs pos="0">
                  <a:schemeClr val="tx2">
                    <a:alpha val="80000"/>
                  </a:schemeClr>
                </a:gs>
                <a:gs pos="100000">
                  <a:schemeClr val="bg2">
                    <a:lumMod val="60000"/>
                    <a:lumOff val="40000"/>
                    <a:alpha val="60000"/>
                  </a:schemeClr>
                </a:gs>
              </a:gsLst>
              <a:lin ang="5400000" scaled="0"/>
              <a:tileRect/>
            </a:gradFill>
          </p:grpSpPr>
          <p:sp>
            <p:nvSpPr>
              <p:cNvPr id="11" name="Freeform 32"/>
              <p:cNvSpPr/>
              <p:nvPr/>
            </p:nvSpPr>
            <p:spPr bwMode="auto">
              <a:xfrm>
                <a:off x="11483975"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2" name="Freeform 33"/>
              <p:cNvSpPr>
                <a:spLocks noEditPoints="1"/>
              </p:cNvSpPr>
              <p:nvPr/>
            </p:nvSpPr>
            <p:spPr bwMode="auto">
              <a:xfrm>
                <a:off x="11364912"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3" name="Freeform 34"/>
              <p:cNvSpPr>
                <a:spLocks noEditPoints="1"/>
              </p:cNvSpPr>
              <p:nvPr/>
            </p:nvSpPr>
            <p:spPr bwMode="auto">
              <a:xfrm>
                <a:off x="11631612"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4" name="Freeform 35"/>
              <p:cNvSpPr/>
              <p:nvPr/>
            </p:nvSpPr>
            <p:spPr bwMode="auto">
              <a:xfrm>
                <a:off x="11531600"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5" name="Freeform 36"/>
              <p:cNvSpPr>
                <a:spLocks noEditPoints="1"/>
              </p:cNvSpPr>
              <p:nvPr/>
            </p:nvSpPr>
            <p:spPr bwMode="auto">
              <a:xfrm>
                <a:off x="11772900"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6" name="Freeform 37"/>
              <p:cNvSpPr/>
              <p:nvPr/>
            </p:nvSpPr>
            <p:spPr bwMode="auto">
              <a:xfrm>
                <a:off x="11710987"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7" name="Freeform 38"/>
              <p:cNvSpPr>
                <a:spLocks noEditPoints="1"/>
              </p:cNvSpPr>
              <p:nvPr/>
            </p:nvSpPr>
            <p:spPr bwMode="auto">
              <a:xfrm>
                <a:off x="11636375"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8" name="Freeform 39"/>
              <p:cNvSpPr/>
              <p:nvPr/>
            </p:nvSpPr>
            <p:spPr bwMode="auto">
              <a:xfrm>
                <a:off x="11441112"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9" name="Freeform 40"/>
              <p:cNvSpPr>
                <a:spLocks noEditPoints="1"/>
              </p:cNvSpPr>
              <p:nvPr/>
            </p:nvSpPr>
            <p:spPr bwMode="auto">
              <a:xfrm>
                <a:off x="11849100"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0" name="Rectangle 41"/>
              <p:cNvSpPr>
                <a:spLocks noChangeArrowheads="1"/>
              </p:cNvSpPr>
              <p:nvPr/>
            </p:nvSpPr>
            <p:spPr bwMode="auto">
              <a:xfrm>
                <a:off x="11939587" y="6596063"/>
                <a:ext cx="23813" cy="252413"/>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grpSp>
      </p:grpSp>
      <p:sp>
        <p:nvSpPr>
          <p:cNvPr id="2" name="Title Placeholder 1"/>
          <p:cNvSpPr>
            <a:spLocks noGrp="1"/>
          </p:cNvSpPr>
          <p:nvPr>
            <p:ph type="title"/>
          </p:nvPr>
        </p:nvSpPr>
        <p:spPr>
          <a:xfrm>
            <a:off x="1141413" y="618518"/>
            <a:ext cx="9905998" cy="1478570"/>
          </a:xfrm>
          <a:prstGeom prst="rect">
            <a:avLst/>
          </a:prstGeom>
        </p:spPr>
        <p:txBody>
          <a:bodyPr vert="horz" lIns="91440" tIns="45720" rIns="91440" bIns="45720" rtlCol="0" anchor="ctr">
            <a:normAutofit/>
          </a:bodyPr>
          <a:lstStyle/>
          <a:p>
            <a:endParaRPr lang="en-US" dirty="0"/>
          </a:p>
        </p:txBody>
      </p:sp>
      <p:sp>
        <p:nvSpPr>
          <p:cNvPr id="3" name="Text Placeholder 2"/>
          <p:cNvSpPr>
            <a:spLocks noGrp="1"/>
          </p:cNvSpPr>
          <p:nvPr>
            <p:ph type="body" idx="1"/>
          </p:nvPr>
        </p:nvSpPr>
        <p:spPr>
          <a:xfrm>
            <a:off x="1141412" y="2249487"/>
            <a:ext cx="9905999" cy="354171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456921" y="5883276"/>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8A87A34-81AB-432B-8DAE-1953F412C126}" type="datetimeFigureOut">
              <a:rPr lang="en-US" dirty="0"/>
              <a:pPr/>
              <a:t>8/31/2020</a:t>
            </a:fld>
            <a:endParaRPr lang="en-US" dirty="0"/>
          </a:p>
        </p:txBody>
      </p:sp>
      <p:sp>
        <p:nvSpPr>
          <p:cNvPr id="5" name="Footer Placeholder 4"/>
          <p:cNvSpPr>
            <a:spLocks noGrp="1"/>
          </p:cNvSpPr>
          <p:nvPr>
            <p:ph type="ftr" sz="quarter" idx="3"/>
          </p:nvPr>
        </p:nvSpPr>
        <p:spPr>
          <a:xfrm>
            <a:off x="1141411" y="5883275"/>
            <a:ext cx="6239309" cy="365125"/>
          </a:xfrm>
          <a:prstGeom prst="rect">
            <a:avLst/>
          </a:prstGeom>
        </p:spPr>
        <p:txBody>
          <a:bodyPr vert="horz" lIns="91440" tIns="45720" rIns="91440" bIns="45720" rtlCol="0" anchor="ctr"/>
          <a:lstStyle>
            <a:lvl1pPr algn="l">
              <a:defRPr sz="1050" cap="all" baseline="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276321" y="5883274"/>
            <a:ext cx="771089"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l" defTabSz="914400" rtl="0" eaLnBrk="1" latinLnBrk="0" hangingPunct="1">
        <a:lnSpc>
          <a:spcPct val="90000"/>
        </a:lnSpc>
        <a:spcBef>
          <a:spcPct val="0"/>
        </a:spcBef>
        <a:buNone/>
        <a:defRPr sz="3600" kern="1200" cap="all"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SzPct val="125000"/>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SzPct val="125000"/>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SzPct val="125000"/>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5.xml.rels><?xml version="1.0" encoding="UTF-8" standalone="yes"?>
<Relationships xmlns="http://schemas.openxmlformats.org/package/2006/relationships"><Relationship Id="rId2" Type="http://schemas.openxmlformats.org/officeDocument/2006/relationships/image" Target="../media/image3.jpeg" /><Relationship Id="rId1" Type="http://schemas.openxmlformats.org/officeDocument/2006/relationships/slideLayout" Target="../slideLayouts/slideLayout2.xml" /></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xml.rels><?xml version="1.0" encoding="UTF-8" standalone="yes"?>
<Relationships xmlns="http://schemas.openxmlformats.org/package/2006/relationships"><Relationship Id="rId3" Type="http://schemas.openxmlformats.org/officeDocument/2006/relationships/image" Target="../media/image3.png" /><Relationship Id="rId2" Type="http://schemas.openxmlformats.org/officeDocument/2006/relationships/customXml" Target="../ink/ink1.xml" /><Relationship Id="rId1" Type="http://schemas.openxmlformats.org/officeDocument/2006/relationships/slideLayout" Target="../slideLayouts/slideLayout2.xml" /></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948429-0B9D-3540-B77E-23ED00477B9F}"/>
              </a:ext>
            </a:extLst>
          </p:cNvPr>
          <p:cNvSpPr>
            <a:spLocks noGrp="1"/>
          </p:cNvSpPr>
          <p:nvPr>
            <p:ph type="ctrTitle"/>
          </p:nvPr>
        </p:nvSpPr>
        <p:spPr>
          <a:xfrm>
            <a:off x="1272268" y="222662"/>
            <a:ext cx="9647463" cy="3379376"/>
          </a:xfrm>
        </p:spPr>
        <p:txBody>
          <a:bodyPr anchor="ctr">
            <a:normAutofit fontScale="90000"/>
          </a:bodyPr>
          <a:lstStyle/>
          <a:p>
            <a:pPr algn="ctr"/>
            <a:r>
              <a:rPr lang="en-GB">
                <a:solidFill>
                  <a:srgbClr val="7030A0"/>
                </a:solidFill>
              </a:rPr>
              <a:t>Ii m.sc. Applied geography</a:t>
            </a:r>
            <a:br>
              <a:rPr lang="en-GB">
                <a:solidFill>
                  <a:srgbClr val="7030A0"/>
                </a:solidFill>
              </a:rPr>
            </a:br>
            <a:r>
              <a:rPr lang="en-GB" i="1">
                <a:solidFill>
                  <a:srgbClr val="7030A0"/>
                </a:solidFill>
              </a:rPr>
              <a:t>title</a:t>
            </a:r>
            <a:r>
              <a:rPr lang="en-GB">
                <a:solidFill>
                  <a:srgbClr val="7030A0"/>
                </a:solidFill>
              </a:rPr>
              <a:t> : </a:t>
            </a:r>
            <a:r>
              <a:rPr lang="en-GB" i="1">
                <a:solidFill>
                  <a:srgbClr val="7030A0"/>
                </a:solidFill>
              </a:rPr>
              <a:t>population and settlement geography</a:t>
            </a:r>
            <a:br>
              <a:rPr lang="en-GB" i="1">
                <a:solidFill>
                  <a:srgbClr val="7030A0"/>
                </a:solidFill>
              </a:rPr>
            </a:br>
            <a:r>
              <a:rPr lang="en-GB">
                <a:solidFill>
                  <a:srgbClr val="7030A0"/>
                </a:solidFill>
              </a:rPr>
              <a:t>date</a:t>
            </a:r>
            <a:r>
              <a:rPr lang="en-GB" i="1">
                <a:solidFill>
                  <a:srgbClr val="7030A0"/>
                </a:solidFill>
              </a:rPr>
              <a:t> : 31.</a:t>
            </a:r>
            <a:r>
              <a:rPr lang="en-GB">
                <a:solidFill>
                  <a:srgbClr val="7030A0"/>
                </a:solidFill>
              </a:rPr>
              <a:t>08.2020</a:t>
            </a:r>
            <a:br>
              <a:rPr lang="en-GB">
                <a:solidFill>
                  <a:srgbClr val="7030A0"/>
                </a:solidFill>
              </a:rPr>
            </a:br>
            <a:r>
              <a:rPr lang="en-GB" sz="3600">
                <a:solidFill>
                  <a:schemeClr val="accent2">
                    <a:lumMod val="60000"/>
                    <a:lumOff val="40000"/>
                  </a:schemeClr>
                </a:solidFill>
              </a:rPr>
              <a:t>topic : size and spacing of rural settlements</a:t>
            </a:r>
            <a:endParaRPr lang="en-US">
              <a:solidFill>
                <a:srgbClr val="7030A0"/>
              </a:solidFill>
            </a:endParaRPr>
          </a:p>
        </p:txBody>
      </p:sp>
      <p:sp>
        <p:nvSpPr>
          <p:cNvPr id="3" name="Subtitle 2">
            <a:extLst>
              <a:ext uri="{FF2B5EF4-FFF2-40B4-BE49-F238E27FC236}">
                <a16:creationId xmlns:a16="http://schemas.microsoft.com/office/drawing/2014/main" id="{B874723A-8113-8E4C-9FE7-07C4A39B89FC}"/>
              </a:ext>
            </a:extLst>
          </p:cNvPr>
          <p:cNvSpPr>
            <a:spLocks noGrp="1"/>
          </p:cNvSpPr>
          <p:nvPr>
            <p:ph type="subTitle" idx="1"/>
          </p:nvPr>
        </p:nvSpPr>
        <p:spPr>
          <a:xfrm>
            <a:off x="5325341" y="3602037"/>
            <a:ext cx="5342658" cy="2539732"/>
          </a:xfrm>
        </p:spPr>
        <p:txBody>
          <a:bodyPr>
            <a:noAutofit/>
          </a:bodyPr>
          <a:lstStyle/>
          <a:p>
            <a:pPr algn="ctr"/>
            <a:r>
              <a:rPr lang="en-GB" sz="2400">
                <a:solidFill>
                  <a:srgbClr val="FF0000"/>
                </a:solidFill>
              </a:rPr>
              <a:t>Presented by</a:t>
            </a:r>
          </a:p>
          <a:p>
            <a:pPr algn="r"/>
            <a:r>
              <a:rPr lang="en-GB" sz="2400">
                <a:solidFill>
                  <a:srgbClr val="FF0000"/>
                </a:solidFill>
              </a:rPr>
              <a:t>s. Maheswari,</a:t>
            </a:r>
          </a:p>
          <a:p>
            <a:pPr algn="r"/>
            <a:r>
              <a:rPr lang="en-GB" sz="2400">
                <a:solidFill>
                  <a:srgbClr val="FF0000"/>
                </a:solidFill>
              </a:rPr>
              <a:t>Guest lecturer in geography,</a:t>
            </a:r>
          </a:p>
          <a:p>
            <a:pPr algn="r"/>
            <a:r>
              <a:rPr lang="en-GB" sz="2400">
                <a:solidFill>
                  <a:srgbClr val="FF0000"/>
                </a:solidFill>
              </a:rPr>
              <a:t>Gcw(a)k</a:t>
            </a:r>
          </a:p>
          <a:p>
            <a:pPr algn="r"/>
            <a:endParaRPr lang="en-US" sz="2400">
              <a:solidFill>
                <a:srgbClr val="FF0000"/>
              </a:solidFill>
            </a:endParaRPr>
          </a:p>
        </p:txBody>
      </p:sp>
    </p:spTree>
    <p:extLst>
      <p:ext uri="{BB962C8B-B14F-4D97-AF65-F5344CB8AC3E}">
        <p14:creationId xmlns:p14="http://schemas.microsoft.com/office/powerpoint/2010/main" val="210651168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749EACB-5C87-9340-B3EB-2BC7A0BF866B}"/>
              </a:ext>
            </a:extLst>
          </p:cNvPr>
          <p:cNvSpPr>
            <a:spLocks noGrp="1"/>
          </p:cNvSpPr>
          <p:nvPr>
            <p:ph idx="1"/>
          </p:nvPr>
        </p:nvSpPr>
        <p:spPr>
          <a:xfrm>
            <a:off x="1141412" y="0"/>
            <a:ext cx="9905999" cy="6698425"/>
          </a:xfrm>
        </p:spPr>
        <p:txBody>
          <a:bodyPr>
            <a:normAutofit fontScale="92500"/>
          </a:bodyPr>
          <a:lstStyle/>
          <a:p>
            <a:pPr algn="just"/>
            <a:r>
              <a:rPr lang="en-GB"/>
              <a:t>C.E. Mather had applied this formula for the calculation of spacing between farmstead im the United States of America in 1944.</a:t>
            </a:r>
          </a:p>
          <a:p>
            <a:pPr algn="just"/>
            <a:r>
              <a:rPr lang="en-GB"/>
              <a:t>Spacing of rural settlement belongs to relative locational arrangement of villages.</a:t>
            </a:r>
          </a:p>
          <a:p>
            <a:pPr algn="just"/>
            <a:r>
              <a:rPr lang="en-GB"/>
              <a:t>It is an important base for analysis of distributional pattern of villages in a region.</a:t>
            </a:r>
          </a:p>
          <a:p>
            <a:pPr algn="just"/>
            <a:r>
              <a:rPr lang="en-GB"/>
              <a:t>The spacing between two settlemens is generally derived by nearest neighbour analysis method. </a:t>
            </a:r>
          </a:p>
          <a:p>
            <a:pPr algn="just"/>
            <a:r>
              <a:rPr lang="en-GB"/>
              <a:t>This method  was introduced by Swainson in 1935 and followed by Barnes and Robinson and Mather with simple modifications.</a:t>
            </a:r>
          </a:p>
          <a:p>
            <a:pPr algn="just"/>
            <a:r>
              <a:rPr lang="en-GB"/>
              <a:t>This type method commonly dividing the four main types for given below : </a:t>
            </a:r>
          </a:p>
          <a:p>
            <a:pPr marL="457200" indent="-457200" algn="just">
              <a:buFont typeface="+mj-lt"/>
              <a:buAutoNum type="arabicPeriod"/>
            </a:pPr>
            <a:r>
              <a:rPr lang="en-GB"/>
              <a:t>Low Spacing Regions,</a:t>
            </a:r>
          </a:p>
          <a:p>
            <a:pPr marL="457200" indent="-457200" algn="just">
              <a:buFont typeface="+mj-lt"/>
              <a:buAutoNum type="arabicPeriod"/>
            </a:pPr>
            <a:r>
              <a:rPr lang="en-GB"/>
              <a:t>Medium Spacing Regions,</a:t>
            </a:r>
          </a:p>
          <a:p>
            <a:pPr marL="457200" indent="-457200" algn="just">
              <a:buFont typeface="+mj-lt"/>
              <a:buAutoNum type="arabicPeriod"/>
            </a:pPr>
            <a:r>
              <a:rPr lang="en-GB"/>
              <a:t>High Spacing Regions, and </a:t>
            </a:r>
          </a:p>
          <a:p>
            <a:pPr marL="457200" indent="-457200" algn="just">
              <a:buFont typeface="+mj-lt"/>
              <a:buAutoNum type="arabicPeriod"/>
            </a:pPr>
            <a:r>
              <a:rPr lang="en-GB"/>
              <a:t>Very High Spacing Regions.</a:t>
            </a:r>
            <a:endParaRPr lang="en-US"/>
          </a:p>
        </p:txBody>
      </p:sp>
    </p:spTree>
    <p:extLst>
      <p:ext uri="{BB962C8B-B14F-4D97-AF65-F5344CB8AC3E}">
        <p14:creationId xmlns:p14="http://schemas.microsoft.com/office/powerpoint/2010/main" val="25894485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AC66C7-BCEF-A742-B6BD-3478EABCCD53}"/>
              </a:ext>
            </a:extLst>
          </p:cNvPr>
          <p:cNvSpPr>
            <a:spLocks noGrp="1"/>
          </p:cNvSpPr>
          <p:nvPr>
            <p:ph type="title"/>
          </p:nvPr>
        </p:nvSpPr>
        <p:spPr>
          <a:xfrm>
            <a:off x="1141413" y="222663"/>
            <a:ext cx="9905998" cy="241218"/>
          </a:xfrm>
        </p:spPr>
        <p:txBody>
          <a:bodyPr/>
          <a:lstStyle/>
          <a:p>
            <a:pPr algn="ctr"/>
            <a:r>
              <a:rPr lang="en-GB" i="1" u="sng">
                <a:solidFill>
                  <a:schemeClr val="accent4"/>
                </a:solidFill>
              </a:rPr>
              <a:t>Ii. Village density </a:t>
            </a:r>
            <a:endParaRPr lang="en-US" i="1" u="sng">
              <a:solidFill>
                <a:schemeClr val="accent4"/>
              </a:solidFill>
            </a:endParaRPr>
          </a:p>
        </p:txBody>
      </p:sp>
      <p:sp>
        <p:nvSpPr>
          <p:cNvPr id="3" name="Content Placeholder 2">
            <a:extLst>
              <a:ext uri="{FF2B5EF4-FFF2-40B4-BE49-F238E27FC236}">
                <a16:creationId xmlns:a16="http://schemas.microsoft.com/office/drawing/2014/main" id="{F96C3F60-2AAB-2E43-BF84-E45B23558B33}"/>
              </a:ext>
            </a:extLst>
          </p:cNvPr>
          <p:cNvSpPr>
            <a:spLocks noGrp="1"/>
          </p:cNvSpPr>
          <p:nvPr>
            <p:ph idx="1"/>
          </p:nvPr>
        </p:nvSpPr>
        <p:spPr>
          <a:xfrm>
            <a:off x="1141413" y="667987"/>
            <a:ext cx="9905998" cy="5967351"/>
          </a:xfrm>
        </p:spPr>
        <p:txBody>
          <a:bodyPr>
            <a:noAutofit/>
          </a:bodyPr>
          <a:lstStyle/>
          <a:p>
            <a:pPr algn="just"/>
            <a:r>
              <a:rPr lang="en-GB" sz="2000"/>
              <a:t>Density of villages or rural settlements is one of the closely interwoven attributes of their spatial patterns.</a:t>
            </a:r>
          </a:p>
          <a:p>
            <a:pPr algn="just"/>
            <a:r>
              <a:rPr lang="en-GB" sz="2000"/>
              <a:t>Its relates the distribution of rural settlements to the expansion of total rural area of the region.</a:t>
            </a:r>
          </a:p>
          <a:p>
            <a:pPr algn="just"/>
            <a:r>
              <a:rPr lang="en-GB" sz="2000"/>
              <a:t>The density of villages tends to decrease with the increasing distance as well as size of villages.</a:t>
            </a:r>
          </a:p>
          <a:p>
            <a:pPr algn="just"/>
            <a:r>
              <a:rPr lang="en-GB" sz="2000"/>
              <a:t>This may be judged on the basis of area and population both.</a:t>
            </a:r>
          </a:p>
          <a:p>
            <a:pPr algn="just"/>
            <a:r>
              <a:rPr lang="en-GB" sz="2000"/>
              <a:t>Following formula is used to calculate the village density : </a:t>
            </a:r>
          </a:p>
          <a:p>
            <a:pPr marL="0" indent="0" algn="just">
              <a:buNone/>
            </a:pPr>
            <a:r>
              <a:rPr lang="en-GB" sz="2000"/>
              <a:t>                              D = N/A × 100</a:t>
            </a:r>
          </a:p>
          <a:p>
            <a:pPr marL="0" indent="0" algn="just">
              <a:buNone/>
            </a:pPr>
            <a:r>
              <a:rPr lang="en-GB" sz="2000"/>
              <a:t>Where,</a:t>
            </a:r>
          </a:p>
          <a:p>
            <a:pPr marL="0" indent="0" algn="just">
              <a:buNone/>
            </a:pPr>
            <a:r>
              <a:rPr lang="en-GB" sz="2000"/>
              <a:t>    D = Village Density,</a:t>
            </a:r>
          </a:p>
          <a:p>
            <a:pPr marL="0" indent="0" algn="just">
              <a:buNone/>
            </a:pPr>
            <a:r>
              <a:rPr lang="en-GB" sz="2000"/>
              <a:t>    A = Total rural area of the region,</a:t>
            </a:r>
          </a:p>
          <a:p>
            <a:pPr marL="0" indent="0" algn="just">
              <a:buNone/>
            </a:pPr>
            <a:r>
              <a:rPr lang="en-GB" sz="2000"/>
              <a:t>    N = Total number of villages in the region. </a:t>
            </a:r>
            <a:endParaRPr lang="en-US" sz="2000"/>
          </a:p>
        </p:txBody>
      </p:sp>
    </p:spTree>
    <p:extLst>
      <p:ext uri="{BB962C8B-B14F-4D97-AF65-F5344CB8AC3E}">
        <p14:creationId xmlns:p14="http://schemas.microsoft.com/office/powerpoint/2010/main" val="72643775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39451E-9B7F-AD44-A677-5A74581A13C5}"/>
              </a:ext>
            </a:extLst>
          </p:cNvPr>
          <p:cNvSpPr>
            <a:spLocks noGrp="1"/>
          </p:cNvSpPr>
          <p:nvPr>
            <p:ph type="title"/>
          </p:nvPr>
        </p:nvSpPr>
        <p:spPr>
          <a:xfrm>
            <a:off x="1141413" y="0"/>
            <a:ext cx="9905998" cy="1595747"/>
          </a:xfrm>
        </p:spPr>
        <p:txBody>
          <a:bodyPr/>
          <a:lstStyle/>
          <a:p>
            <a:pPr algn="ctr"/>
            <a:r>
              <a:rPr lang="en-GB" b="1" i="1" u="sng">
                <a:solidFill>
                  <a:srgbClr val="7030A0"/>
                </a:solidFill>
              </a:rPr>
              <a:t>Iii. Dispersion of rural settlements </a:t>
            </a:r>
            <a:endParaRPr lang="en-US" b="1" i="1" u="sng">
              <a:solidFill>
                <a:srgbClr val="7030A0"/>
              </a:solidFill>
            </a:endParaRPr>
          </a:p>
        </p:txBody>
      </p:sp>
      <p:sp>
        <p:nvSpPr>
          <p:cNvPr id="3" name="Content Placeholder 2">
            <a:extLst>
              <a:ext uri="{FF2B5EF4-FFF2-40B4-BE49-F238E27FC236}">
                <a16:creationId xmlns:a16="http://schemas.microsoft.com/office/drawing/2014/main" id="{747A0731-060B-FF4F-9607-A3538FE32EC6}"/>
              </a:ext>
            </a:extLst>
          </p:cNvPr>
          <p:cNvSpPr>
            <a:spLocks noGrp="1"/>
          </p:cNvSpPr>
          <p:nvPr>
            <p:ph idx="1"/>
          </p:nvPr>
        </p:nvSpPr>
        <p:spPr>
          <a:xfrm>
            <a:off x="1141413" y="1595746"/>
            <a:ext cx="9905999" cy="4861461"/>
          </a:xfrm>
        </p:spPr>
        <p:txBody>
          <a:bodyPr>
            <a:noAutofit/>
          </a:bodyPr>
          <a:lstStyle/>
          <a:p>
            <a:pPr algn="just"/>
            <a:r>
              <a:rPr lang="en-GB" sz="2800">
                <a:solidFill>
                  <a:schemeClr val="accent3"/>
                </a:solidFill>
              </a:rPr>
              <a:t>For the analysis of spacing and dispersion of rural settlements, nearest neighbour method, introduced by J.P. Clark and F.C.Evance in 1954 is favourite method.</a:t>
            </a:r>
          </a:p>
          <a:p>
            <a:pPr algn="just"/>
            <a:r>
              <a:rPr lang="en-GB" sz="2800">
                <a:solidFill>
                  <a:schemeClr val="accent3"/>
                </a:solidFill>
              </a:rPr>
              <a:t>Applying this method, nearest neighbour ratio (Rn ratio) is calculated for a particular region which indicates the distribution pattern of the settlements.</a:t>
            </a:r>
          </a:p>
          <a:p>
            <a:pPr algn="just"/>
            <a:r>
              <a:rPr lang="en-GB" sz="2800">
                <a:solidFill>
                  <a:schemeClr val="accent3"/>
                </a:solidFill>
              </a:rPr>
              <a:t>Obtaining this index, ot is attempted to know that distribution pattern of rural settlements in region is clustered or random or regular. </a:t>
            </a:r>
            <a:endParaRPr lang="en-US" sz="2800">
              <a:solidFill>
                <a:schemeClr val="accent3"/>
              </a:solidFill>
            </a:endParaRPr>
          </a:p>
        </p:txBody>
      </p:sp>
    </p:spTree>
    <p:extLst>
      <p:ext uri="{BB962C8B-B14F-4D97-AF65-F5344CB8AC3E}">
        <p14:creationId xmlns:p14="http://schemas.microsoft.com/office/powerpoint/2010/main" val="79411885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69D6757-791B-0648-98BE-5FBD1214CCCF}"/>
              </a:ext>
            </a:extLst>
          </p:cNvPr>
          <p:cNvSpPr>
            <a:spLocks noGrp="1"/>
          </p:cNvSpPr>
          <p:nvPr>
            <p:ph idx="1"/>
          </p:nvPr>
        </p:nvSpPr>
        <p:spPr>
          <a:xfrm>
            <a:off x="1769104" y="450891"/>
            <a:ext cx="8653791" cy="6126926"/>
          </a:xfrm>
        </p:spPr>
        <p:txBody>
          <a:bodyPr>
            <a:normAutofit fontScale="92500"/>
          </a:bodyPr>
          <a:lstStyle/>
          <a:p>
            <a:r>
              <a:rPr lang="en-GB" sz="2800">
                <a:solidFill>
                  <a:srgbClr val="FF0000"/>
                </a:solidFill>
              </a:rPr>
              <a:t>Rn ratio may be calculated from the formula given below :</a:t>
            </a:r>
          </a:p>
          <a:p>
            <a:pPr marL="0" indent="0" algn="ctr">
              <a:buNone/>
            </a:pPr>
            <a:r>
              <a:rPr lang="en-GB" sz="2800">
                <a:solidFill>
                  <a:srgbClr val="FF0000"/>
                </a:solidFill>
              </a:rPr>
              <a:t>Rn = Do / De</a:t>
            </a:r>
          </a:p>
          <a:p>
            <a:pPr marL="0" indent="0">
              <a:buNone/>
            </a:pPr>
            <a:r>
              <a:rPr lang="en-GB" sz="2800">
                <a:solidFill>
                  <a:srgbClr val="FF0000"/>
                </a:solidFill>
              </a:rPr>
              <a:t>                                    Do = Do</a:t>
            </a:r>
          </a:p>
          <a:p>
            <a:pPr marL="0" indent="0">
              <a:buNone/>
            </a:pPr>
            <a:r>
              <a:rPr lang="en-GB" sz="2800">
                <a:solidFill>
                  <a:srgbClr val="FF0000"/>
                </a:solidFill>
              </a:rPr>
              <a:t>                                    De = 0.5√A/N</a:t>
            </a:r>
          </a:p>
          <a:p>
            <a:pPr marL="0" indent="0">
              <a:buNone/>
            </a:pPr>
            <a:r>
              <a:rPr lang="en-GB" sz="2800">
                <a:solidFill>
                  <a:srgbClr val="FF0000"/>
                </a:solidFill>
              </a:rPr>
              <a:t>Where,</a:t>
            </a:r>
          </a:p>
          <a:p>
            <a:pPr marL="0" indent="0">
              <a:buNone/>
            </a:pPr>
            <a:r>
              <a:rPr lang="en-GB" sz="2800">
                <a:solidFill>
                  <a:srgbClr val="FF0000"/>
                </a:solidFill>
              </a:rPr>
              <a:t>         Rn = Nearest Neighbour Ratio</a:t>
            </a:r>
          </a:p>
          <a:p>
            <a:pPr marL="0" indent="0">
              <a:buNone/>
            </a:pPr>
            <a:r>
              <a:rPr lang="en-GB" sz="2800">
                <a:solidFill>
                  <a:srgbClr val="FF0000"/>
                </a:solidFill>
              </a:rPr>
              <a:t>         Do = Average of observed nearest neighbour  distances</a:t>
            </a:r>
          </a:p>
          <a:p>
            <a:pPr marL="0" indent="0">
              <a:buNone/>
            </a:pPr>
            <a:r>
              <a:rPr lang="en-GB" sz="2800">
                <a:solidFill>
                  <a:srgbClr val="FF0000"/>
                </a:solidFill>
              </a:rPr>
              <a:t>         De = Average of expected nearest neighbour distances</a:t>
            </a:r>
          </a:p>
          <a:p>
            <a:pPr marL="0" indent="0">
              <a:buNone/>
            </a:pPr>
            <a:r>
              <a:rPr lang="en-GB" sz="2800">
                <a:solidFill>
                  <a:srgbClr val="FF0000"/>
                </a:solidFill>
              </a:rPr>
              <a:t>           A = Total area of the region</a:t>
            </a:r>
          </a:p>
          <a:p>
            <a:pPr marL="0" indent="0">
              <a:buNone/>
            </a:pPr>
            <a:r>
              <a:rPr lang="en-GB" sz="2800">
                <a:solidFill>
                  <a:srgbClr val="FF0000"/>
                </a:solidFill>
              </a:rPr>
              <a:t>           N = Total number of settlements.</a:t>
            </a:r>
            <a:endParaRPr lang="en-US" sz="2800">
              <a:solidFill>
                <a:srgbClr val="FF0000"/>
              </a:solidFill>
            </a:endParaRPr>
          </a:p>
        </p:txBody>
      </p:sp>
    </p:spTree>
    <p:extLst>
      <p:ext uri="{BB962C8B-B14F-4D97-AF65-F5344CB8AC3E}">
        <p14:creationId xmlns:p14="http://schemas.microsoft.com/office/powerpoint/2010/main" val="33551850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EAC6C3E-A295-6B47-B741-F43F94FCFC41}"/>
              </a:ext>
            </a:extLst>
          </p:cNvPr>
          <p:cNvSpPr>
            <a:spLocks noGrp="1"/>
          </p:cNvSpPr>
          <p:nvPr>
            <p:ph idx="1"/>
          </p:nvPr>
        </p:nvSpPr>
        <p:spPr>
          <a:xfrm>
            <a:off x="1985407" y="538101"/>
            <a:ext cx="8164286" cy="5974772"/>
          </a:xfrm>
        </p:spPr>
        <p:txBody>
          <a:bodyPr/>
          <a:lstStyle/>
          <a:p>
            <a:pPr algn="just"/>
            <a:r>
              <a:rPr lang="en-GB">
                <a:solidFill>
                  <a:srgbClr val="FF0000"/>
                </a:solidFill>
              </a:rPr>
              <a:t>This statistical test compares observed point patterns against theoretically derived random patterns.</a:t>
            </a:r>
          </a:p>
          <a:p>
            <a:pPr algn="just"/>
            <a:r>
              <a:rPr lang="en-GB">
                <a:solidFill>
                  <a:srgbClr val="FF0000"/>
                </a:solidFill>
              </a:rPr>
              <a:t>The average of the distances between each observed point and its nearest neighbour is divided by the expected random spacing to obtain nearest neighbour ratio.</a:t>
            </a:r>
          </a:p>
          <a:p>
            <a:pPr algn="just"/>
            <a:r>
              <a:rPr lang="en-GB">
                <a:solidFill>
                  <a:srgbClr val="FF0000"/>
                </a:solidFill>
              </a:rPr>
              <a:t>Rn values range from 0 to 2.149.</a:t>
            </a:r>
          </a:p>
          <a:p>
            <a:pPr algn="just"/>
            <a:r>
              <a:rPr lang="en-GB">
                <a:solidFill>
                  <a:srgbClr val="FF0000"/>
                </a:solidFill>
              </a:rPr>
              <a:t>Rn value 0 indicates complete clustered distribution, 1.0 presents random distribution and 2.15 is the indication of uniform or grid distribution.</a:t>
            </a:r>
          </a:p>
          <a:p>
            <a:pPr algn="just"/>
            <a:r>
              <a:rPr lang="en-GB">
                <a:solidFill>
                  <a:srgbClr val="FF0000"/>
                </a:solidFill>
              </a:rPr>
              <a:t>The use of Rn index is in describing, not explaining, a point pattern (Maurya, S.D., 2011).</a:t>
            </a:r>
            <a:endParaRPr lang="en-US">
              <a:solidFill>
                <a:srgbClr val="FF0000"/>
              </a:solidFill>
            </a:endParaRPr>
          </a:p>
        </p:txBody>
      </p:sp>
    </p:spTree>
    <p:extLst>
      <p:ext uri="{BB962C8B-B14F-4D97-AF65-F5344CB8AC3E}">
        <p14:creationId xmlns:p14="http://schemas.microsoft.com/office/powerpoint/2010/main" val="52746941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840E5C-0685-6843-97FF-10329B9769F9}"/>
              </a:ext>
            </a:extLst>
          </p:cNvPr>
          <p:cNvSpPr>
            <a:spLocks noGrp="1"/>
          </p:cNvSpPr>
          <p:nvPr>
            <p:ph type="title"/>
          </p:nvPr>
        </p:nvSpPr>
        <p:spPr>
          <a:xfrm>
            <a:off x="1141413" y="618517"/>
            <a:ext cx="9905998" cy="5393365"/>
          </a:xfrm>
        </p:spPr>
        <p:txBody>
          <a:bodyPr/>
          <a:lstStyle/>
          <a:p>
            <a:endParaRPr lang="en-US"/>
          </a:p>
        </p:txBody>
      </p:sp>
      <p:pic>
        <p:nvPicPr>
          <p:cNvPr id="4" name="Picture 13">
            <a:extLst>
              <a:ext uri="{FF2B5EF4-FFF2-40B4-BE49-F238E27FC236}">
                <a16:creationId xmlns:a16="http://schemas.microsoft.com/office/drawing/2014/main" id="{6DF026D7-9211-5C4F-86E4-7998AB6F45E4}"/>
              </a:ext>
            </a:extLst>
          </p:cNvPr>
          <p:cNvPicPr>
            <a:picLocks noGrp="1" noChangeAspect="1"/>
          </p:cNvPicPr>
          <p:nvPr>
            <p:ph sz="half" idx="1"/>
          </p:nvPr>
        </p:nvPicPr>
        <p:blipFill>
          <a:blip r:embed="rId2"/>
          <a:stretch>
            <a:fillRect/>
          </a:stretch>
        </p:blipFill>
        <p:spPr>
          <a:xfrm>
            <a:off x="1141413" y="648476"/>
            <a:ext cx="9905998" cy="5591007"/>
          </a:xfrm>
        </p:spPr>
      </p:pic>
    </p:spTree>
    <p:extLst>
      <p:ext uri="{BB962C8B-B14F-4D97-AF65-F5344CB8AC3E}">
        <p14:creationId xmlns:p14="http://schemas.microsoft.com/office/powerpoint/2010/main" val="40219415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E793B3-695B-7142-9D9A-069A4ADAC1C2}"/>
              </a:ext>
            </a:extLst>
          </p:cNvPr>
          <p:cNvSpPr>
            <a:spLocks noGrp="1"/>
          </p:cNvSpPr>
          <p:nvPr>
            <p:ph type="title"/>
          </p:nvPr>
        </p:nvSpPr>
        <p:spPr>
          <a:xfrm>
            <a:off x="1141413" y="1"/>
            <a:ext cx="9905998" cy="760764"/>
          </a:xfrm>
        </p:spPr>
        <p:txBody>
          <a:bodyPr/>
          <a:lstStyle/>
          <a:p>
            <a:pPr algn="ctr"/>
            <a:r>
              <a:rPr lang="en-GB" i="1">
                <a:solidFill>
                  <a:schemeClr val="accent3"/>
                </a:solidFill>
              </a:rPr>
              <a:t>Size and spacing of rural settlements </a:t>
            </a:r>
            <a:endParaRPr lang="en-US" i="1">
              <a:solidFill>
                <a:schemeClr val="accent3"/>
              </a:solidFill>
            </a:endParaRPr>
          </a:p>
        </p:txBody>
      </p:sp>
      <p:sp>
        <p:nvSpPr>
          <p:cNvPr id="3" name="Content Placeholder 2">
            <a:extLst>
              <a:ext uri="{FF2B5EF4-FFF2-40B4-BE49-F238E27FC236}">
                <a16:creationId xmlns:a16="http://schemas.microsoft.com/office/drawing/2014/main" id="{CB6EEDB8-802F-6040-B970-F3DB9AF27F99}"/>
              </a:ext>
            </a:extLst>
          </p:cNvPr>
          <p:cNvSpPr>
            <a:spLocks noGrp="1"/>
          </p:cNvSpPr>
          <p:nvPr>
            <p:ph idx="1"/>
          </p:nvPr>
        </p:nvSpPr>
        <p:spPr>
          <a:xfrm>
            <a:off x="1141412" y="760764"/>
            <a:ext cx="10103036" cy="5789219"/>
          </a:xfrm>
        </p:spPr>
        <p:txBody>
          <a:bodyPr>
            <a:noAutofit/>
          </a:bodyPr>
          <a:lstStyle/>
          <a:p>
            <a:pPr algn="just"/>
            <a:r>
              <a:rPr lang="en-GB">
                <a:solidFill>
                  <a:schemeClr val="bg1"/>
                </a:solidFill>
              </a:rPr>
              <a:t>The distribution pattern of settlements are significantly influenced by their size and spacing.</a:t>
            </a:r>
          </a:p>
          <a:p>
            <a:pPr algn="just"/>
            <a:r>
              <a:rPr lang="en-GB">
                <a:solidFill>
                  <a:schemeClr val="bg1"/>
                </a:solidFill>
              </a:rPr>
              <a:t>Generally, small settlements or villages are located at smaller distance and big centres have relatively longer distance apart.</a:t>
            </a:r>
          </a:p>
          <a:p>
            <a:pPr algn="just"/>
            <a:r>
              <a:rPr lang="en-GB">
                <a:solidFill>
                  <a:schemeClr val="bg1"/>
                </a:solidFill>
              </a:rPr>
              <a:t>Areas which are densely populated due to fertile soils, plain land, availability of various resources like irrigation, transport etc. villages are much in number lying at smaller distance from each other.</a:t>
            </a:r>
          </a:p>
          <a:p>
            <a:pPr algn="just"/>
            <a:r>
              <a:rPr lang="en-GB">
                <a:solidFill>
                  <a:schemeClr val="bg1"/>
                </a:solidFill>
              </a:rPr>
              <a:t>Otherwise, in uneven and unproductive or less productive areas, density of population is very low and resultant number of villages is few denoting low village density.</a:t>
            </a:r>
          </a:p>
          <a:p>
            <a:pPr algn="just"/>
            <a:r>
              <a:rPr lang="en-GB">
                <a:solidFill>
                  <a:schemeClr val="bg1"/>
                </a:solidFill>
              </a:rPr>
              <a:t>Here an attempt is made to describe the facts relating to the size and spacing of rural settlements.</a:t>
            </a:r>
            <a:endParaRPr lang="en-US">
              <a:solidFill>
                <a:schemeClr val="bg1"/>
              </a:solidFill>
            </a:endParaRPr>
          </a:p>
        </p:txBody>
      </p:sp>
    </p:spTree>
    <p:extLst>
      <p:ext uri="{BB962C8B-B14F-4D97-AF65-F5344CB8AC3E}">
        <p14:creationId xmlns:p14="http://schemas.microsoft.com/office/powerpoint/2010/main" val="29145385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70BDC-7D40-EA49-9F90-C1C660CBBDDB}"/>
              </a:ext>
            </a:extLst>
          </p:cNvPr>
          <p:cNvSpPr>
            <a:spLocks noGrp="1"/>
          </p:cNvSpPr>
          <p:nvPr>
            <p:ph type="title"/>
          </p:nvPr>
        </p:nvSpPr>
        <p:spPr/>
        <p:txBody>
          <a:bodyPr/>
          <a:lstStyle/>
          <a:p>
            <a:pPr algn="ctr"/>
            <a:r>
              <a:rPr lang="en-GB" i="1">
                <a:solidFill>
                  <a:srgbClr val="7030A0"/>
                </a:solidFill>
              </a:rPr>
              <a:t>Size of rural settlement</a:t>
            </a:r>
            <a:endParaRPr lang="en-US" i="1">
              <a:solidFill>
                <a:srgbClr val="7030A0"/>
              </a:solidFill>
            </a:endParaRPr>
          </a:p>
        </p:txBody>
      </p:sp>
      <p:sp>
        <p:nvSpPr>
          <p:cNvPr id="3" name="Content Placeholder 2">
            <a:extLst>
              <a:ext uri="{FF2B5EF4-FFF2-40B4-BE49-F238E27FC236}">
                <a16:creationId xmlns:a16="http://schemas.microsoft.com/office/drawing/2014/main" id="{36038B11-B8A9-F641-B09F-28F51B07F312}"/>
              </a:ext>
            </a:extLst>
          </p:cNvPr>
          <p:cNvSpPr>
            <a:spLocks noGrp="1"/>
          </p:cNvSpPr>
          <p:nvPr>
            <p:ph idx="1"/>
          </p:nvPr>
        </p:nvSpPr>
        <p:spPr>
          <a:xfrm>
            <a:off x="1141413" y="1762744"/>
            <a:ext cx="9905999" cy="4713019"/>
          </a:xfrm>
        </p:spPr>
        <p:txBody>
          <a:bodyPr>
            <a:noAutofit/>
          </a:bodyPr>
          <a:lstStyle/>
          <a:p>
            <a:pPr algn="just"/>
            <a:r>
              <a:rPr lang="en-GB" sz="2800">
                <a:solidFill>
                  <a:srgbClr val="FFFF00"/>
                </a:solidFill>
              </a:rPr>
              <a:t>The village size is one of the main determinants of the density and distributional pattern of rural settlements.</a:t>
            </a:r>
          </a:p>
          <a:p>
            <a:pPr algn="just"/>
            <a:r>
              <a:rPr lang="en-GB" sz="2800">
                <a:solidFill>
                  <a:srgbClr val="FFFF00"/>
                </a:solidFill>
              </a:rPr>
              <a:t>The size of rural settlement is depend on two important ways. They are. </a:t>
            </a:r>
          </a:p>
          <a:p>
            <a:pPr marL="514350" indent="-514350" algn="just">
              <a:buFont typeface="+mj-lt"/>
              <a:buAutoNum type="arabicPeriod"/>
            </a:pPr>
            <a:r>
              <a:rPr lang="en-GB" sz="2800">
                <a:solidFill>
                  <a:schemeClr val="accent3">
                    <a:lumMod val="75000"/>
                  </a:schemeClr>
                </a:solidFill>
              </a:rPr>
              <a:t>Areal Size,  and</a:t>
            </a:r>
          </a:p>
          <a:p>
            <a:pPr marL="457200" indent="-457200" algn="just">
              <a:buFont typeface="+mj-lt"/>
              <a:buAutoNum type="arabicPeriod"/>
            </a:pPr>
            <a:r>
              <a:rPr lang="en-GB" sz="2800">
                <a:solidFill>
                  <a:schemeClr val="accent3">
                    <a:lumMod val="75000"/>
                  </a:schemeClr>
                </a:solidFill>
              </a:rPr>
              <a:t>Population Size. </a:t>
            </a:r>
          </a:p>
          <a:p>
            <a:pPr marL="0" indent="0" algn="just">
              <a:buNone/>
            </a:pPr>
            <a:r>
              <a:rPr lang="en-GB" sz="2800">
                <a:solidFill>
                  <a:srgbClr val="FFFF00"/>
                </a:solidFill>
              </a:rPr>
              <a:t>  These are the main factors of the distribution patterns of rural settlements.</a:t>
            </a:r>
          </a:p>
          <a:p>
            <a:pPr marL="0" indent="0" algn="just">
              <a:buNone/>
            </a:pPr>
            <a:r>
              <a:rPr lang="en-GB" sz="2800">
                <a:solidFill>
                  <a:srgbClr val="FFFF00"/>
                </a:solidFill>
              </a:rPr>
              <a:t>  </a:t>
            </a:r>
            <a:endParaRPr lang="en-US" sz="2800">
              <a:solidFill>
                <a:srgbClr val="FFFF00"/>
              </a:solidFill>
            </a:endParaRPr>
          </a:p>
        </p:txBody>
      </p:sp>
    </p:spTree>
    <p:extLst>
      <p:ext uri="{BB962C8B-B14F-4D97-AF65-F5344CB8AC3E}">
        <p14:creationId xmlns:p14="http://schemas.microsoft.com/office/powerpoint/2010/main" val="20789917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5AB393D-88D0-5F42-BF19-FCD098C7B2F2}"/>
              </a:ext>
            </a:extLst>
          </p:cNvPr>
          <p:cNvSpPr>
            <a:spLocks noGrp="1"/>
          </p:cNvSpPr>
          <p:nvPr>
            <p:ph idx="1"/>
          </p:nvPr>
        </p:nvSpPr>
        <p:spPr>
          <a:xfrm>
            <a:off x="2013856" y="506556"/>
            <a:ext cx="8164287" cy="5844887"/>
          </a:xfrm>
        </p:spPr>
        <p:txBody>
          <a:bodyPr>
            <a:normAutofit fontScale="92500" lnSpcReduction="20000"/>
          </a:bodyPr>
          <a:lstStyle/>
          <a:p>
            <a:pPr marL="0" indent="0" algn="ctr">
              <a:buNone/>
            </a:pPr>
            <a:r>
              <a:rPr lang="en-GB" sz="2600" i="1" u="sng">
                <a:solidFill>
                  <a:schemeClr val="accent4"/>
                </a:solidFill>
              </a:rPr>
              <a:t>I. AREAL SIZE</a:t>
            </a:r>
          </a:p>
          <a:p>
            <a:pPr algn="just"/>
            <a:r>
              <a:rPr lang="en-GB" sz="2600">
                <a:solidFill>
                  <a:schemeClr val="bg2">
                    <a:lumMod val="50000"/>
                  </a:schemeClr>
                </a:solidFill>
              </a:rPr>
              <a:t>The Areal size is known as occupied area by the settlement.</a:t>
            </a:r>
          </a:p>
          <a:p>
            <a:pPr algn="just"/>
            <a:r>
              <a:rPr lang="en-GB" sz="2600">
                <a:solidFill>
                  <a:schemeClr val="bg2">
                    <a:lumMod val="50000"/>
                  </a:schemeClr>
                </a:solidFill>
              </a:rPr>
              <a:t>The areal size of rural settlements are greatly influenced by the following: </a:t>
            </a:r>
          </a:p>
          <a:p>
            <a:pPr marL="457200" indent="-457200" algn="just">
              <a:buFont typeface="+mj-lt"/>
              <a:buAutoNum type="arabicPeriod"/>
            </a:pPr>
            <a:r>
              <a:rPr lang="en-GB" sz="2600">
                <a:solidFill>
                  <a:schemeClr val="bg2">
                    <a:lumMod val="50000"/>
                  </a:schemeClr>
                </a:solidFill>
              </a:rPr>
              <a:t>Topography,  </a:t>
            </a:r>
          </a:p>
          <a:p>
            <a:pPr marL="457200" indent="-457200" algn="just">
              <a:buFont typeface="+mj-lt"/>
              <a:buAutoNum type="arabicPeriod"/>
            </a:pPr>
            <a:r>
              <a:rPr lang="en-GB" sz="2600">
                <a:solidFill>
                  <a:schemeClr val="bg2">
                    <a:lumMod val="50000"/>
                  </a:schemeClr>
                </a:solidFill>
              </a:rPr>
              <a:t>Soil fertility,</a:t>
            </a:r>
          </a:p>
          <a:p>
            <a:pPr marL="457200" indent="-457200" algn="just">
              <a:buFont typeface="+mj-lt"/>
              <a:buAutoNum type="arabicPeriod"/>
            </a:pPr>
            <a:r>
              <a:rPr lang="en-GB" sz="2600">
                <a:solidFill>
                  <a:schemeClr val="bg2">
                    <a:lumMod val="50000"/>
                  </a:schemeClr>
                </a:solidFill>
              </a:rPr>
              <a:t>Facility of irrigation,</a:t>
            </a:r>
          </a:p>
          <a:p>
            <a:pPr marL="457200" indent="-457200" algn="just">
              <a:buFont typeface="+mj-lt"/>
              <a:buAutoNum type="arabicPeriod"/>
            </a:pPr>
            <a:r>
              <a:rPr lang="en-GB" sz="2600">
                <a:solidFill>
                  <a:schemeClr val="bg2">
                    <a:lumMod val="50000"/>
                  </a:schemeClr>
                </a:solidFill>
              </a:rPr>
              <a:t>Land tenure system,</a:t>
            </a:r>
          </a:p>
          <a:p>
            <a:pPr marL="457200" indent="-457200" algn="just">
              <a:buFont typeface="+mj-lt"/>
              <a:buAutoNum type="arabicPeriod"/>
            </a:pPr>
            <a:r>
              <a:rPr lang="en-GB" sz="2600">
                <a:solidFill>
                  <a:schemeClr val="bg2">
                    <a:lumMod val="50000"/>
                  </a:schemeClr>
                </a:solidFill>
              </a:rPr>
              <a:t>Agricultural system,</a:t>
            </a:r>
          </a:p>
          <a:p>
            <a:pPr marL="457200" indent="-457200" algn="just">
              <a:buFont typeface="+mj-lt"/>
              <a:buAutoNum type="arabicPeriod"/>
            </a:pPr>
            <a:r>
              <a:rPr lang="en-GB" sz="2600">
                <a:solidFill>
                  <a:schemeClr val="bg2">
                    <a:lumMod val="50000"/>
                  </a:schemeClr>
                </a:solidFill>
              </a:rPr>
              <a:t>Productivity,</a:t>
            </a:r>
          </a:p>
          <a:p>
            <a:pPr marL="457200" indent="-457200" algn="just">
              <a:buFont typeface="+mj-lt"/>
              <a:buAutoNum type="arabicPeriod"/>
            </a:pPr>
            <a:r>
              <a:rPr lang="en-GB" sz="2600">
                <a:solidFill>
                  <a:schemeClr val="bg2">
                    <a:lumMod val="50000"/>
                  </a:schemeClr>
                </a:solidFill>
              </a:rPr>
              <a:t>Transport facilities and </a:t>
            </a:r>
          </a:p>
          <a:p>
            <a:pPr marL="457200" indent="-457200" algn="just">
              <a:buFont typeface="+mj-lt"/>
              <a:buAutoNum type="arabicPeriod"/>
            </a:pPr>
            <a:r>
              <a:rPr lang="en-GB" sz="2600">
                <a:solidFill>
                  <a:schemeClr val="bg2">
                    <a:lumMod val="50000"/>
                  </a:schemeClr>
                </a:solidFill>
              </a:rPr>
              <a:t>Other geographical factors. </a:t>
            </a:r>
          </a:p>
          <a:p>
            <a:pPr marL="457200" indent="-457200" algn="just">
              <a:buFont typeface="+mj-lt"/>
              <a:buAutoNum type="arabicPeriod"/>
            </a:pPr>
            <a:endParaRPr lang="en-US"/>
          </a:p>
        </p:txBody>
      </p:sp>
    </p:spTree>
    <p:extLst>
      <p:ext uri="{BB962C8B-B14F-4D97-AF65-F5344CB8AC3E}">
        <p14:creationId xmlns:p14="http://schemas.microsoft.com/office/powerpoint/2010/main" val="39210694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EB3E1AC-3254-BF44-9DE8-6B51C14FC748}"/>
              </a:ext>
            </a:extLst>
          </p:cNvPr>
          <p:cNvSpPr>
            <a:spLocks noGrp="1"/>
          </p:cNvSpPr>
          <p:nvPr>
            <p:ph idx="1"/>
          </p:nvPr>
        </p:nvSpPr>
        <p:spPr>
          <a:xfrm>
            <a:off x="2264352" y="816430"/>
            <a:ext cx="7663296" cy="5696444"/>
          </a:xfrm>
        </p:spPr>
        <p:txBody>
          <a:bodyPr/>
          <a:lstStyle/>
          <a:p>
            <a:r>
              <a:rPr lang="en-GB">
                <a:solidFill>
                  <a:schemeClr val="bg2">
                    <a:lumMod val="50000"/>
                  </a:schemeClr>
                </a:solidFill>
              </a:rPr>
              <a:t>Areal size means total area lying under the boundary of revenue village.</a:t>
            </a:r>
          </a:p>
          <a:p>
            <a:r>
              <a:rPr lang="en-GB">
                <a:solidFill>
                  <a:schemeClr val="bg2">
                    <a:lumMod val="50000"/>
                  </a:schemeClr>
                </a:solidFill>
              </a:rPr>
              <a:t>Average areal size of villages of a region can be following the formula :</a:t>
            </a:r>
          </a:p>
          <a:p>
            <a:pPr marL="0" indent="0" algn="ctr">
              <a:buNone/>
            </a:pPr>
            <a:r>
              <a:rPr lang="en-GB">
                <a:solidFill>
                  <a:schemeClr val="bg2">
                    <a:lumMod val="50000"/>
                  </a:schemeClr>
                </a:solidFill>
              </a:rPr>
              <a:t>Average areal size of village = </a:t>
            </a:r>
            <a:r>
              <a:rPr lang="en-GB">
                <a:solidFill>
                  <a:srgbClr val="FF0000"/>
                </a:solidFill>
              </a:rPr>
              <a:t>€ R P / N</a:t>
            </a:r>
          </a:p>
          <a:p>
            <a:pPr marL="0" indent="0" algn="ctr">
              <a:buNone/>
            </a:pPr>
            <a:r>
              <a:rPr lang="en-GB">
                <a:solidFill>
                  <a:schemeClr val="bg2">
                    <a:lumMod val="50000"/>
                  </a:schemeClr>
                </a:solidFill>
              </a:rPr>
              <a:t>                                       </a:t>
            </a:r>
          </a:p>
          <a:p>
            <a:pPr marL="0" indent="0">
              <a:buNone/>
            </a:pPr>
            <a:r>
              <a:rPr lang="en-GB">
                <a:solidFill>
                  <a:schemeClr val="bg2">
                    <a:lumMod val="50000"/>
                  </a:schemeClr>
                </a:solidFill>
              </a:rPr>
              <a:t>              Where,</a:t>
            </a:r>
          </a:p>
          <a:p>
            <a:pPr marL="0" indent="0" algn="ctr">
              <a:buNone/>
            </a:pPr>
            <a:r>
              <a:rPr lang="en-GB">
                <a:solidFill>
                  <a:schemeClr val="bg2">
                    <a:lumMod val="50000"/>
                  </a:schemeClr>
                </a:solidFill>
              </a:rPr>
              <a:t>€ R P = Total rural area of the region,</a:t>
            </a:r>
          </a:p>
          <a:p>
            <a:pPr marL="0" indent="0">
              <a:buNone/>
            </a:pPr>
            <a:r>
              <a:rPr lang="en-GB">
                <a:solidFill>
                  <a:schemeClr val="bg2">
                    <a:lumMod val="50000"/>
                  </a:schemeClr>
                </a:solidFill>
              </a:rPr>
              <a:t>                 N = Total number of villages. </a:t>
            </a:r>
          </a:p>
          <a:p>
            <a:pPr marL="0" indent="0" algn="ctr">
              <a:buNone/>
            </a:pPr>
            <a:endParaRPr lang="en-GB">
              <a:solidFill>
                <a:schemeClr val="bg2">
                  <a:lumMod val="50000"/>
                </a:schemeClr>
              </a:solidFill>
            </a:endParaRPr>
          </a:p>
          <a:p>
            <a:pPr marL="0" indent="0" algn="ctr">
              <a:buNone/>
            </a:pPr>
            <a:endParaRPr lang="en-US">
              <a:solidFill>
                <a:schemeClr val="bg2">
                  <a:lumMod val="50000"/>
                </a:schemeClr>
              </a:solidFill>
            </a:endParaRPr>
          </a:p>
        </p:txBody>
      </p:sp>
      <mc:AlternateContent xmlns:mc="http://schemas.openxmlformats.org/markup-compatibility/2006" xmlns:p14="http://schemas.microsoft.com/office/powerpoint/2010/main">
        <mc:Choice Requires="p14">
          <p:contentPart p14:bwMode="auto" r:id="rId2">
            <p14:nvContentPartPr>
              <p14:cNvPr id="8" name="Ink 7">
                <a:extLst>
                  <a:ext uri="{FF2B5EF4-FFF2-40B4-BE49-F238E27FC236}">
                    <a16:creationId xmlns:a16="http://schemas.microsoft.com/office/drawing/2014/main" id="{C1CDD016-56BC-5847-BF3D-1EF398466C2A}"/>
                  </a:ext>
                </a:extLst>
              </p14:cNvPr>
              <p14:cNvContentPartPr/>
              <p14:nvPr/>
            </p14:nvContentPartPr>
            <p14:xfrm>
              <a:off x="9778389" y="2690177"/>
              <a:ext cx="360" cy="37440"/>
            </p14:xfrm>
          </p:contentPart>
        </mc:Choice>
        <mc:Fallback xmlns="">
          <p:pic>
            <p:nvPicPr>
              <p:cNvPr id="8" name="Ink 7">
                <a:extLst>
                  <a:ext uri="{FF2B5EF4-FFF2-40B4-BE49-F238E27FC236}">
                    <a16:creationId xmlns:a16="http://schemas.microsoft.com/office/drawing/2014/main" id="{C1CDD016-56BC-5847-BF3D-1EF398466C2A}"/>
                  </a:ext>
                </a:extLst>
              </p:cNvPr>
              <p:cNvPicPr/>
              <p:nvPr/>
            </p:nvPicPr>
            <p:blipFill>
              <a:blip r:embed="rId3"/>
              <a:stretch>
                <a:fillRect/>
              </a:stretch>
            </p:blipFill>
            <p:spPr>
              <a:xfrm>
                <a:off x="9769749" y="2681537"/>
                <a:ext cx="18000" cy="55080"/>
              </a:xfrm>
              <a:prstGeom prst="rect">
                <a:avLst/>
              </a:prstGeom>
            </p:spPr>
          </p:pic>
        </mc:Fallback>
      </mc:AlternateContent>
    </p:spTree>
    <p:extLst>
      <p:ext uri="{BB962C8B-B14F-4D97-AF65-F5344CB8AC3E}">
        <p14:creationId xmlns:p14="http://schemas.microsoft.com/office/powerpoint/2010/main" val="33018620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217B082-F9B0-3B43-9DD8-FC5A06BDE8BC}"/>
              </a:ext>
            </a:extLst>
          </p:cNvPr>
          <p:cNvSpPr>
            <a:spLocks noGrp="1"/>
          </p:cNvSpPr>
          <p:nvPr>
            <p:ph idx="1"/>
          </p:nvPr>
        </p:nvSpPr>
        <p:spPr>
          <a:xfrm>
            <a:off x="1143000" y="-133597"/>
            <a:ext cx="9905999" cy="6991597"/>
          </a:xfrm>
        </p:spPr>
        <p:txBody>
          <a:bodyPr>
            <a:noAutofit/>
          </a:bodyPr>
          <a:lstStyle/>
          <a:p>
            <a:pPr marL="0" indent="0" algn="ctr">
              <a:buNone/>
            </a:pPr>
            <a:r>
              <a:rPr lang="en-GB" sz="2800" i="1" u="sng">
                <a:solidFill>
                  <a:srgbClr val="7030A0"/>
                </a:solidFill>
              </a:rPr>
              <a:t>II. POPULATION SIZE</a:t>
            </a:r>
          </a:p>
          <a:p>
            <a:pPr algn="just"/>
            <a:r>
              <a:rPr lang="en-GB" sz="2800">
                <a:solidFill>
                  <a:srgbClr val="FF0000"/>
                </a:solidFill>
              </a:rPr>
              <a:t>Population size denotes the number of people inhabiting in the settlement.</a:t>
            </a:r>
          </a:p>
          <a:p>
            <a:pPr algn="just"/>
            <a:r>
              <a:rPr lang="en-GB" sz="2800">
                <a:solidFill>
                  <a:srgbClr val="FF0000"/>
                </a:solidFill>
              </a:rPr>
              <a:t>The current definition states that census rural is the population outside settlements with fewer than 1000 inhabitants and population density below 400 people per square kms.</a:t>
            </a:r>
          </a:p>
          <a:p>
            <a:pPr algn="just"/>
            <a:r>
              <a:rPr lang="en-GB" sz="2800">
                <a:solidFill>
                  <a:srgbClr val="FF0000"/>
                </a:solidFill>
              </a:rPr>
              <a:t>According to this population size,  its classified the following categories:</a:t>
            </a:r>
          </a:p>
          <a:p>
            <a:pPr marL="457200" indent="-457200" algn="just">
              <a:buFont typeface="+mj-lt"/>
              <a:buAutoNum type="arabicPeriod"/>
            </a:pPr>
            <a:r>
              <a:rPr lang="en-GB" sz="2800">
                <a:solidFill>
                  <a:srgbClr val="FF0000"/>
                </a:solidFill>
              </a:rPr>
              <a:t>Very small village,</a:t>
            </a:r>
          </a:p>
          <a:p>
            <a:pPr marL="457200" indent="-457200" algn="just">
              <a:buFont typeface="+mj-lt"/>
              <a:buAutoNum type="arabicPeriod"/>
            </a:pPr>
            <a:r>
              <a:rPr lang="en-GB" sz="2800">
                <a:solidFill>
                  <a:srgbClr val="FF0000"/>
                </a:solidFill>
              </a:rPr>
              <a:t>Small villages,</a:t>
            </a:r>
          </a:p>
          <a:p>
            <a:pPr marL="457200" indent="-457200" algn="just">
              <a:buFont typeface="+mj-lt"/>
              <a:buAutoNum type="arabicPeriod"/>
            </a:pPr>
            <a:r>
              <a:rPr lang="en-GB" sz="2800">
                <a:solidFill>
                  <a:srgbClr val="FF0000"/>
                </a:solidFill>
              </a:rPr>
              <a:t>Medium villages, and </a:t>
            </a:r>
          </a:p>
          <a:p>
            <a:pPr marL="457200" indent="-457200" algn="just">
              <a:buFont typeface="+mj-lt"/>
              <a:buAutoNum type="arabicPeriod"/>
            </a:pPr>
            <a:r>
              <a:rPr lang="en-GB" sz="2800">
                <a:solidFill>
                  <a:srgbClr val="FF0000"/>
                </a:solidFill>
              </a:rPr>
              <a:t>Big villages. </a:t>
            </a:r>
            <a:endParaRPr lang="en-US" sz="2800">
              <a:solidFill>
                <a:srgbClr val="FF0000"/>
              </a:solidFill>
            </a:endParaRPr>
          </a:p>
        </p:txBody>
      </p:sp>
    </p:spTree>
    <p:extLst>
      <p:ext uri="{BB962C8B-B14F-4D97-AF65-F5344CB8AC3E}">
        <p14:creationId xmlns:p14="http://schemas.microsoft.com/office/powerpoint/2010/main" val="21995169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EF152-B926-CD49-840A-475B65475846}"/>
              </a:ext>
            </a:extLst>
          </p:cNvPr>
          <p:cNvSpPr>
            <a:spLocks noGrp="1"/>
          </p:cNvSpPr>
          <p:nvPr>
            <p:ph type="title"/>
          </p:nvPr>
        </p:nvSpPr>
        <p:spPr>
          <a:xfrm>
            <a:off x="1141413" y="0"/>
            <a:ext cx="9905998" cy="1632857"/>
          </a:xfrm>
        </p:spPr>
        <p:txBody>
          <a:bodyPr/>
          <a:lstStyle/>
          <a:p>
            <a:pPr algn="ctr"/>
            <a:r>
              <a:rPr lang="en-GB" i="1">
                <a:solidFill>
                  <a:srgbClr val="FF0000"/>
                </a:solidFill>
              </a:rPr>
              <a:t>Spacing of rural settlements</a:t>
            </a:r>
            <a:endParaRPr lang="en-US" i="1">
              <a:solidFill>
                <a:srgbClr val="FF0000"/>
              </a:solidFill>
            </a:endParaRPr>
          </a:p>
        </p:txBody>
      </p:sp>
      <p:sp>
        <p:nvSpPr>
          <p:cNvPr id="3" name="Content Placeholder 2">
            <a:extLst>
              <a:ext uri="{FF2B5EF4-FFF2-40B4-BE49-F238E27FC236}">
                <a16:creationId xmlns:a16="http://schemas.microsoft.com/office/drawing/2014/main" id="{7FBEF880-0BE8-1F44-A256-AD1CC1F0C054}"/>
              </a:ext>
            </a:extLst>
          </p:cNvPr>
          <p:cNvSpPr>
            <a:spLocks noGrp="1"/>
          </p:cNvSpPr>
          <p:nvPr>
            <p:ph idx="1"/>
          </p:nvPr>
        </p:nvSpPr>
        <p:spPr>
          <a:xfrm>
            <a:off x="1141412" y="1502971"/>
            <a:ext cx="10065926" cy="4880016"/>
          </a:xfrm>
        </p:spPr>
        <p:txBody>
          <a:bodyPr/>
          <a:lstStyle/>
          <a:p>
            <a:pPr marL="0" indent="0">
              <a:buNone/>
            </a:pPr>
            <a:r>
              <a:rPr lang="en-GB" i="1" u="sng">
                <a:solidFill>
                  <a:schemeClr val="accent3">
                    <a:lumMod val="50000"/>
                  </a:schemeClr>
                </a:solidFill>
              </a:rPr>
              <a:t>INTRODUCTION: </a:t>
            </a:r>
            <a:endParaRPr lang="en-GB" i="1" u="sng">
              <a:solidFill>
                <a:schemeClr val="bg1"/>
              </a:solidFill>
            </a:endParaRPr>
          </a:p>
          <a:p>
            <a:r>
              <a:rPr lang="en-GB">
                <a:solidFill>
                  <a:schemeClr val="bg1"/>
                </a:solidFill>
              </a:rPr>
              <a:t>In the study of distribution pattern of settlements, the spacing or distance between them has much importance.</a:t>
            </a:r>
          </a:p>
          <a:p>
            <a:pPr algn="just"/>
            <a:r>
              <a:rPr lang="en-GB">
                <a:solidFill>
                  <a:schemeClr val="bg1"/>
                </a:solidFill>
              </a:rPr>
              <a:t>According to Mukerjee (1969) “ the covariance of spacing of rural settlements depends on fundamental factors such as fertility of land productivity of agriculture, nature of crops grown, agronomic characteristics, distribution and availability of water, density of rural population, population size and types of rural settlements, mode of living, history and stages of land occupancy, relative strengths of tribal population and several other factors”.</a:t>
            </a:r>
          </a:p>
        </p:txBody>
      </p:sp>
    </p:spTree>
    <p:extLst>
      <p:ext uri="{BB962C8B-B14F-4D97-AF65-F5344CB8AC3E}">
        <p14:creationId xmlns:p14="http://schemas.microsoft.com/office/powerpoint/2010/main" val="262284169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213E7AE-C505-0644-8BAE-9FC9AC860ABA}"/>
              </a:ext>
            </a:extLst>
          </p:cNvPr>
          <p:cNvSpPr>
            <a:spLocks noGrp="1"/>
          </p:cNvSpPr>
          <p:nvPr>
            <p:ph idx="1"/>
          </p:nvPr>
        </p:nvSpPr>
        <p:spPr>
          <a:xfrm>
            <a:off x="1141412" y="371104"/>
            <a:ext cx="9973150" cy="5974773"/>
          </a:xfrm>
        </p:spPr>
        <p:txBody>
          <a:bodyPr>
            <a:normAutofit/>
          </a:bodyPr>
          <a:lstStyle/>
          <a:p>
            <a:pPr algn="just"/>
            <a:r>
              <a:rPr lang="en-GB">
                <a:solidFill>
                  <a:schemeClr val="bg1"/>
                </a:solidFill>
              </a:rPr>
              <a:t>In the study of human settlements, spacing is termed as extension of areal size, therefore spacing of villages belong to relative locational arrangements of them. It is an important base for analysis of distributional pattern of villages in the district.</a:t>
            </a:r>
          </a:p>
          <a:p>
            <a:pPr algn="just"/>
            <a:r>
              <a:rPr lang="en-GB">
                <a:solidFill>
                  <a:schemeClr val="bg1"/>
                </a:solidFill>
              </a:rPr>
              <a:t>Donglass, “The spacing of rural settlement depend on three important factors, i.e., the agricultural prosperity, surface relief of land and historical perspectives of the area.</a:t>
            </a:r>
          </a:p>
          <a:p>
            <a:pPr algn="just"/>
            <a:r>
              <a:rPr lang="en-GB">
                <a:solidFill>
                  <a:schemeClr val="bg1"/>
                </a:solidFill>
              </a:rPr>
              <a:t>In the study of spacing of rural settlements, by geographers, following three method have been commonly used:</a:t>
            </a:r>
          </a:p>
          <a:p>
            <a:pPr marL="457200" indent="-457200" algn="just">
              <a:buFont typeface="+mj-lt"/>
              <a:buAutoNum type="arabicPeriod"/>
            </a:pPr>
            <a:r>
              <a:rPr lang="en-GB">
                <a:solidFill>
                  <a:schemeClr val="bg1"/>
                </a:solidFill>
              </a:rPr>
              <a:t>Relative Spacing of Village,</a:t>
            </a:r>
          </a:p>
          <a:p>
            <a:pPr marL="457200" indent="-457200" algn="just">
              <a:buFont typeface="+mj-lt"/>
              <a:buAutoNum type="arabicPeriod"/>
            </a:pPr>
            <a:r>
              <a:rPr lang="en-GB">
                <a:solidFill>
                  <a:schemeClr val="bg1"/>
                </a:solidFill>
              </a:rPr>
              <a:t>Village Density, and</a:t>
            </a:r>
          </a:p>
          <a:p>
            <a:pPr marL="457200" indent="-457200" algn="just">
              <a:buFont typeface="+mj-lt"/>
              <a:buAutoNum type="arabicPeriod"/>
            </a:pPr>
            <a:r>
              <a:rPr lang="en-GB">
                <a:solidFill>
                  <a:schemeClr val="bg1"/>
                </a:solidFill>
              </a:rPr>
              <a:t>Dispersion of Rural Settlements.</a:t>
            </a:r>
            <a:endParaRPr lang="en-US">
              <a:solidFill>
                <a:schemeClr val="bg1"/>
              </a:solidFill>
            </a:endParaRPr>
          </a:p>
        </p:txBody>
      </p:sp>
    </p:spTree>
    <p:extLst>
      <p:ext uri="{BB962C8B-B14F-4D97-AF65-F5344CB8AC3E}">
        <p14:creationId xmlns:p14="http://schemas.microsoft.com/office/powerpoint/2010/main" val="8107343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8C1404-A654-D646-8769-3E723FDD7C6C}"/>
              </a:ext>
            </a:extLst>
          </p:cNvPr>
          <p:cNvSpPr>
            <a:spLocks noGrp="1"/>
          </p:cNvSpPr>
          <p:nvPr>
            <p:ph type="title"/>
          </p:nvPr>
        </p:nvSpPr>
        <p:spPr>
          <a:xfrm>
            <a:off x="1141413" y="1"/>
            <a:ext cx="9905998" cy="556656"/>
          </a:xfrm>
        </p:spPr>
        <p:txBody>
          <a:bodyPr>
            <a:normAutofit fontScale="90000"/>
          </a:bodyPr>
          <a:lstStyle/>
          <a:p>
            <a:pPr algn="ctr"/>
            <a:r>
              <a:rPr lang="en-GB" i="1">
                <a:solidFill>
                  <a:schemeClr val="accent4"/>
                </a:solidFill>
              </a:rPr>
              <a:t>I. </a:t>
            </a:r>
            <a:r>
              <a:rPr lang="en-GB" i="1" u="sng">
                <a:solidFill>
                  <a:schemeClr val="accent4"/>
                </a:solidFill>
              </a:rPr>
              <a:t>Relative spacing of villages </a:t>
            </a:r>
            <a:endParaRPr lang="en-US" i="1" u="sng">
              <a:solidFill>
                <a:schemeClr val="accent4"/>
              </a:solidFill>
            </a:endParaRPr>
          </a:p>
        </p:txBody>
      </p:sp>
      <p:sp>
        <p:nvSpPr>
          <p:cNvPr id="3" name="Content Placeholder 2">
            <a:extLst>
              <a:ext uri="{FF2B5EF4-FFF2-40B4-BE49-F238E27FC236}">
                <a16:creationId xmlns:a16="http://schemas.microsoft.com/office/drawing/2014/main" id="{2980C087-798F-CD4A-BBB4-FF54C305E64D}"/>
              </a:ext>
            </a:extLst>
          </p:cNvPr>
          <p:cNvSpPr>
            <a:spLocks noGrp="1"/>
          </p:cNvSpPr>
          <p:nvPr>
            <p:ph idx="1"/>
          </p:nvPr>
        </p:nvSpPr>
        <p:spPr>
          <a:xfrm>
            <a:off x="1414968" y="769915"/>
            <a:ext cx="9358888" cy="6088085"/>
          </a:xfrm>
        </p:spPr>
        <p:txBody>
          <a:bodyPr>
            <a:normAutofit fontScale="92500" lnSpcReduction="10000"/>
          </a:bodyPr>
          <a:lstStyle/>
          <a:p>
            <a:pPr algn="just"/>
            <a:r>
              <a:rPr lang="en-GB"/>
              <a:t>The areal analysis of rural settlements denotes their relative locational arrangement and is inseparable inter-related to areal extent. The relative or average distance between two settlements depends upon the density of settlements in an area. </a:t>
            </a:r>
          </a:p>
          <a:p>
            <a:pPr algn="just"/>
            <a:r>
              <a:rPr lang="en-GB"/>
              <a:t>To measure the distributional pattern of settlement in any region, Mather’s formula commonly known as hypothetical distance method is given the below : </a:t>
            </a:r>
          </a:p>
          <a:p>
            <a:pPr marL="0" indent="0" algn="just">
              <a:buNone/>
            </a:pPr>
            <a:r>
              <a:rPr lang="en-GB"/>
              <a:t>D = 1.0746 × √A/N</a:t>
            </a:r>
          </a:p>
          <a:p>
            <a:pPr marL="0" indent="0" algn="just">
              <a:buNone/>
            </a:pPr>
            <a:r>
              <a:rPr lang="en-GB"/>
              <a:t>       Where,</a:t>
            </a:r>
          </a:p>
          <a:p>
            <a:pPr marL="0" indent="0" algn="just">
              <a:buNone/>
            </a:pPr>
            <a:r>
              <a:rPr lang="en-GB"/>
              <a:t>                     D = Relative Spacing,</a:t>
            </a:r>
          </a:p>
          <a:p>
            <a:pPr marL="0" indent="0" algn="just">
              <a:buNone/>
            </a:pPr>
            <a:r>
              <a:rPr lang="en-GB"/>
              <a:t>                     A = Total area of the region, and</a:t>
            </a:r>
          </a:p>
          <a:p>
            <a:pPr marL="0" indent="0" algn="just">
              <a:buNone/>
            </a:pPr>
            <a:r>
              <a:rPr lang="en-GB"/>
              <a:t>                     N = Total number of inhabited village in the region.</a:t>
            </a:r>
          </a:p>
          <a:p>
            <a:pPr marL="0" indent="0" algn="just">
              <a:buNone/>
            </a:pPr>
            <a:r>
              <a:rPr lang="en-GB"/>
              <a:t>            1.0746 = Constant </a:t>
            </a:r>
          </a:p>
          <a:p>
            <a:pPr marL="0" indent="0" algn="just">
              <a:buNone/>
            </a:pPr>
            <a:endParaRPr lang="en-GB"/>
          </a:p>
        </p:txBody>
      </p:sp>
    </p:spTree>
    <p:extLst>
      <p:ext uri="{BB962C8B-B14F-4D97-AF65-F5344CB8AC3E}">
        <p14:creationId xmlns:p14="http://schemas.microsoft.com/office/powerpoint/2010/main" val="191399228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 /></Relationships>
</file>

<file path=ppt/theme/theme1.xml><?xml version="1.0" encoding="utf-8"?>
<a:theme xmlns:a="http://schemas.openxmlformats.org/drawingml/2006/main" name="Circuit">
  <a:themeElements>
    <a:clrScheme name="Circuit">
      <a:dk1>
        <a:sysClr val="windowText" lastClr="000000"/>
      </a:dk1>
      <a:lt1>
        <a:sysClr val="window" lastClr="FFFFFF"/>
      </a:lt1>
      <a:dk2>
        <a:srgbClr val="134770"/>
      </a:dk2>
      <a:lt2>
        <a:srgbClr val="82FFFF"/>
      </a:lt2>
      <a:accent1>
        <a:srgbClr val="9ACD4C"/>
      </a:accent1>
      <a:accent2>
        <a:srgbClr val="FAA93A"/>
      </a:accent2>
      <a:accent3>
        <a:srgbClr val="D35940"/>
      </a:accent3>
      <a:accent4>
        <a:srgbClr val="B258D3"/>
      </a:accent4>
      <a:accent5>
        <a:srgbClr val="63A0CC"/>
      </a:accent5>
      <a:accent6>
        <a:srgbClr val="8AC4A7"/>
      </a:accent6>
      <a:hlink>
        <a:srgbClr val="B8FA56"/>
      </a:hlink>
      <a:folHlink>
        <a:srgbClr val="7AF8CC"/>
      </a:folHlink>
    </a:clrScheme>
    <a:fontScheme name="Circui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ircuit">
      <a:fillStyleLst>
        <a:solidFill>
          <a:schemeClr val="phClr"/>
        </a:solidFill>
        <a:gradFill rotWithShape="1">
          <a:gsLst>
            <a:gs pos="0">
              <a:schemeClr val="phClr">
                <a:tint val="58000"/>
                <a:satMod val="108000"/>
                <a:lumMod val="110000"/>
              </a:schemeClr>
            </a:gs>
            <a:gs pos="100000">
              <a:schemeClr val="phClr">
                <a:tint val="81000"/>
                <a:satMod val="109000"/>
                <a:lumMod val="105000"/>
              </a:schemeClr>
            </a:gs>
          </a:gsLst>
          <a:lin ang="5040000" scaled="0"/>
        </a:gradFill>
        <a:gradFill rotWithShape="1">
          <a:gsLst>
            <a:gs pos="0">
              <a:schemeClr val="phClr">
                <a:tint val="94000"/>
                <a:satMod val="105000"/>
                <a:lumMod val="102000"/>
              </a:schemeClr>
            </a:gs>
            <a:gs pos="100000">
              <a:schemeClr val="phClr">
                <a:shade val="74000"/>
                <a:satMod val="128000"/>
                <a:lumMod val="10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98000"/>
                <a:hueMod val="94000"/>
                <a:satMod val="148000"/>
                <a:lumMod val="150000"/>
              </a:schemeClr>
            </a:gs>
            <a:gs pos="100000">
              <a:schemeClr val="phClr">
                <a:shade val="92000"/>
                <a:hueMod val="104000"/>
                <a:satMod val="140000"/>
                <a:lumMod val="68000"/>
              </a:schemeClr>
            </a:gs>
          </a:gsLst>
          <a:lin ang="5040000" scaled="0"/>
        </a:gradFill>
        <a:blipFill>
          <a:blip xmlns:r="http://schemas.openxmlformats.org/officeDocument/2006/relationships" r:embed="rId1">
            <a:duotone>
              <a:schemeClr val="phClr">
                <a:shade val="88000"/>
                <a:hueMod val="106000"/>
                <a:satMod val="140000"/>
                <a:lumMod val="54000"/>
              </a:schemeClr>
              <a:schemeClr val="phClr">
                <a:tint val="98000"/>
                <a:hueMod val="90000"/>
                <a:satMod val="150000"/>
                <a:lumMod val="160000"/>
              </a:schemeClr>
            </a:duotone>
          </a:blip>
          <a:stretch/>
        </a:blipFill>
      </a:bgFillStyleLst>
    </a:fmtScheme>
  </a:themeElements>
  <a:objectDefaults/>
  <a:extraClrSchemeLst/>
  <a:extLst>
    <a:ext uri="{05A4C25C-085E-4340-85A3-A5531E510DB2}">
      <thm15:themeFamily xmlns:thm15="http://schemas.microsoft.com/office/thememl/2012/main" name="Circuit" id="{0AC2F7E7-15F5-431C-B2A2-456FE929F56C}" vid="{0911B802-464C-4241-8DD9-B60FF88E379F}"/>
    </a:ext>
  </a:extLst>
</a:theme>
</file>

<file path=docProps/app.xml><?xml version="1.0" encoding="utf-8"?>
<Properties xmlns="http://schemas.openxmlformats.org/officeDocument/2006/extended-properties" xmlns:vt="http://schemas.openxmlformats.org/officeDocument/2006/docPropsVTypes">
  <Application>Microsoft Office PowerPoint</Application>
  <PresentationFormat>Widescreen</PresentationFormat>
  <Slides>15</Slides>
  <Notes>0</Notes>
  <HiddenSlides>0</HiddenSlide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Circuit</vt:lpstr>
      <vt:lpstr>Ii m.sc. Applied geography title : population and settlement geography date : 31.08.2020 topic : size and spacing of rural settlements</vt:lpstr>
      <vt:lpstr>Size and spacing of rural settlements </vt:lpstr>
      <vt:lpstr>Size of rural settlement</vt:lpstr>
      <vt:lpstr>PowerPoint Presentation</vt:lpstr>
      <vt:lpstr>PowerPoint Presentation</vt:lpstr>
      <vt:lpstr>PowerPoint Presentation</vt:lpstr>
      <vt:lpstr>Spacing of rural settlements</vt:lpstr>
      <vt:lpstr>PowerPoint Presentation</vt:lpstr>
      <vt:lpstr>I. Relative spacing of villages </vt:lpstr>
      <vt:lpstr>PowerPoint Presentation</vt:lpstr>
      <vt:lpstr>Ii. Village density </vt:lpstr>
      <vt:lpstr>Iii. Dispersion of rural settlements </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Ii m.sc. Applied geography title : population and settlement geography date : .08.2020 topic : size and spacing of rural settlements</dc:title>
  <dc:creator>geomaheswari11@gmail.com</dc:creator>
  <cp:lastModifiedBy>geomaheswari11@gmail.com</cp:lastModifiedBy>
  <cp:revision>7</cp:revision>
  <dcterms:created xsi:type="dcterms:W3CDTF">2020-08-16T10:01:05Z</dcterms:created>
  <dcterms:modified xsi:type="dcterms:W3CDTF">2020-08-31T05:08:56Z</dcterms:modified>
</cp:coreProperties>
</file>