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4" r:id="rId5"/>
    <p:sldId id="258" r:id="rId6"/>
    <p:sldId id="259" r:id="rId7"/>
    <p:sldId id="260" r:id="rId8"/>
    <p:sldId id="261" r:id="rId9"/>
    <p:sldId id="265" r:id="rId10"/>
    <p:sldId id="266" r:id="rId11"/>
    <p:sldId id="267" r:id="rId12"/>
    <p:sldId id="268" r:id="rId13"/>
    <p:sldId id="270" r:id="rId14"/>
    <p:sldId id="271" r:id="rId15"/>
    <p:sldId id="269" r:id="rId16"/>
    <p:sldId id="272" r:id="rId17"/>
    <p:sldId id="262" r:id="rId18"/>
    <p:sldId id="263" r:id="rId19"/>
    <p:sldId id="275" r:id="rId20"/>
    <p:sldId id="276" r:id="rId21"/>
    <p:sldId id="277" r:id="rId22"/>
    <p:sldId id="278" r:id="rId23"/>
    <p:sldId id="279" r:id="rId24"/>
    <p:sldId id="282" r:id="rId25"/>
    <p:sldId id="264" r:id="rId26"/>
    <p:sldId id="280" r:id="rId27"/>
    <p:sldId id="28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69F4F-5C77-5345-92B2-8C943577CB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209460-F607-2C4A-B04D-DC6FB4C91D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628917-A08A-FE48-AF9D-86DB8D731496}"/>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5" name="Footer Placeholder 4">
            <a:extLst>
              <a:ext uri="{FF2B5EF4-FFF2-40B4-BE49-F238E27FC236}">
                <a16:creationId xmlns:a16="http://schemas.microsoft.com/office/drawing/2014/main" id="{E060BBC0-3975-6748-8979-15C7C5D13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CD4AC9-6339-7D4D-ABEF-15AD8FFA33FD}"/>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85374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FAA34-9914-3243-A743-BE0B231B2F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D9074A-2A44-BD4D-B03F-AD9AD710A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8DEA4-B906-3040-8EBF-BDA54851849B}"/>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5" name="Footer Placeholder 4">
            <a:extLst>
              <a:ext uri="{FF2B5EF4-FFF2-40B4-BE49-F238E27FC236}">
                <a16:creationId xmlns:a16="http://schemas.microsoft.com/office/drawing/2014/main" id="{2C5CA82D-952F-6549-931E-BB25930C6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485468-E874-A149-8757-0C7B677534DD}"/>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1382867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D9A4DB-0595-544B-A3AD-2734B7B782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6CF5A9-207D-5B41-8E6D-B8A3E9DCC6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ECDBC4-CCC4-7F47-B4A9-7543243E878A}"/>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5" name="Footer Placeholder 4">
            <a:extLst>
              <a:ext uri="{FF2B5EF4-FFF2-40B4-BE49-F238E27FC236}">
                <a16:creationId xmlns:a16="http://schemas.microsoft.com/office/drawing/2014/main" id="{CA83D04A-884B-B145-A158-E05EFE9DA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D2EB5C-E195-B345-BA96-534A41654A54}"/>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191302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14838-606F-6D4E-8F79-8BE301E35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1833CE-1A4F-8145-BC76-C4CCB30DB8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C61BE3-A878-7F42-8D6A-80F970BA0C97}"/>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5" name="Footer Placeholder 4">
            <a:extLst>
              <a:ext uri="{FF2B5EF4-FFF2-40B4-BE49-F238E27FC236}">
                <a16:creationId xmlns:a16="http://schemas.microsoft.com/office/drawing/2014/main" id="{3C6AE128-7146-1746-8454-B0A4BB048B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69FDEB-B23D-434E-BC0C-767F4C36FF8E}"/>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3892852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834C-88D9-5C41-8654-9404E6A1FE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970825-533C-2649-BBD5-DB5356DB0F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5CCB4C-ACEB-C741-8E30-6A962925C6EF}"/>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5" name="Footer Placeholder 4">
            <a:extLst>
              <a:ext uri="{FF2B5EF4-FFF2-40B4-BE49-F238E27FC236}">
                <a16:creationId xmlns:a16="http://schemas.microsoft.com/office/drawing/2014/main" id="{695DA98F-C841-874B-B076-F40A060CF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D1A5B-AFEF-4549-8B1F-9147F6A98495}"/>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1967461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E6D50-5D22-E247-A9E8-3A8B0421E8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4D571C-1FAB-8E4C-ACC9-4B3553ED15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C6AFFA-FAF1-3A40-BA4A-CD11351CB8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FB6B30-3F9C-0149-824E-01B76C4AAF05}"/>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6" name="Footer Placeholder 5">
            <a:extLst>
              <a:ext uri="{FF2B5EF4-FFF2-40B4-BE49-F238E27FC236}">
                <a16:creationId xmlns:a16="http://schemas.microsoft.com/office/drawing/2014/main" id="{B8A10010-B2F4-7E44-9E2C-E4D22A6981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0DA9F5-141E-384D-B3AC-EB0CFAAEC8BD}"/>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394533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B7E7D-4FD8-0742-98BF-C73C7D9450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B6463F-C752-5D40-BD5C-C528058D3F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E90079-FFEA-6647-996F-1A51C02C9A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68EFE1-1460-2349-968D-FB4D032A0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950DE1-C2FA-6942-9559-8EFDF2928B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129FB8-07F8-7C4E-8718-5C8342CB7C71}"/>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8" name="Footer Placeholder 7">
            <a:extLst>
              <a:ext uri="{FF2B5EF4-FFF2-40B4-BE49-F238E27FC236}">
                <a16:creationId xmlns:a16="http://schemas.microsoft.com/office/drawing/2014/main" id="{FE1D2320-6A24-A344-BCD4-CF0D7DC55C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D60DB0-1155-EC41-9A55-9B747BB3B058}"/>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3397899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A894F-AF45-AB45-B191-C6BC78212C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05AF75-D443-3A4D-AECD-82F3D5F02B6E}"/>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4" name="Footer Placeholder 3">
            <a:extLst>
              <a:ext uri="{FF2B5EF4-FFF2-40B4-BE49-F238E27FC236}">
                <a16:creationId xmlns:a16="http://schemas.microsoft.com/office/drawing/2014/main" id="{B848AC9C-861F-2B46-9182-2047CA9697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06BB3D-559E-3042-9D74-5CA89AF59357}"/>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3568721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59612D-4DD8-864D-BDF6-52116C0B31A1}"/>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3" name="Footer Placeholder 2">
            <a:extLst>
              <a:ext uri="{FF2B5EF4-FFF2-40B4-BE49-F238E27FC236}">
                <a16:creationId xmlns:a16="http://schemas.microsoft.com/office/drawing/2014/main" id="{0649AA89-6028-814E-85AA-D4A8EBA417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5D8F94-67DB-3A4C-9C22-D30E5374C653}"/>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211086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51E96-396E-EC44-932F-6AC85CCC9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B6AB7B-CAF6-A841-81B1-932D342191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14A938-C3C8-AB4C-8A6F-ECC125F378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EBC30D-8165-4240-86B9-1C04A08A3434}"/>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6" name="Footer Placeholder 5">
            <a:extLst>
              <a:ext uri="{FF2B5EF4-FFF2-40B4-BE49-F238E27FC236}">
                <a16:creationId xmlns:a16="http://schemas.microsoft.com/office/drawing/2014/main" id="{2FDDAFAD-5211-6D4E-8ED2-F2DD78411D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925E1D-0955-2443-8FFA-4FFB1F95B9ED}"/>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257933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8E3E9-98A1-AA4D-A2A1-5428EBF43B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B22181-6467-5D4E-A72F-E5E44E21F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E1C878-AD00-AC4B-93BE-D5AC3057A5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2B86EE-190E-254A-A7DF-0FF6332BF7FF}"/>
              </a:ext>
            </a:extLst>
          </p:cNvPr>
          <p:cNvSpPr>
            <a:spLocks noGrp="1"/>
          </p:cNvSpPr>
          <p:nvPr>
            <p:ph type="dt" sz="half" idx="10"/>
          </p:nvPr>
        </p:nvSpPr>
        <p:spPr/>
        <p:txBody>
          <a:bodyPr/>
          <a:lstStyle/>
          <a:p>
            <a:fld id="{F43347BD-F8F6-454A-A714-62E22DF0BA41}" type="datetimeFigureOut">
              <a:rPr lang="en-US" smtClean="0"/>
              <a:t>9/7/2020</a:t>
            </a:fld>
            <a:endParaRPr lang="en-US"/>
          </a:p>
        </p:txBody>
      </p:sp>
      <p:sp>
        <p:nvSpPr>
          <p:cNvPr id="6" name="Footer Placeholder 5">
            <a:extLst>
              <a:ext uri="{FF2B5EF4-FFF2-40B4-BE49-F238E27FC236}">
                <a16:creationId xmlns:a16="http://schemas.microsoft.com/office/drawing/2014/main" id="{D617ED18-EFE1-324E-9C99-5E2D8779F7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AF1DBA-547E-964C-96E3-5886A8CB5B0C}"/>
              </a:ext>
            </a:extLst>
          </p:cNvPr>
          <p:cNvSpPr>
            <a:spLocks noGrp="1"/>
          </p:cNvSpPr>
          <p:nvPr>
            <p:ph type="sldNum" sz="quarter" idx="12"/>
          </p:nvPr>
        </p:nvSpPr>
        <p:spPr/>
        <p:txBody>
          <a:bodyPr/>
          <a:lstStyle/>
          <a:p>
            <a:fld id="{DCBE35C6-D76C-A44A-A6C7-301AB3C691D9}" type="slidenum">
              <a:rPr lang="en-US" smtClean="0"/>
              <a:t>‹#›</a:t>
            </a:fld>
            <a:endParaRPr lang="en-US"/>
          </a:p>
        </p:txBody>
      </p:sp>
    </p:spTree>
    <p:extLst>
      <p:ext uri="{BB962C8B-B14F-4D97-AF65-F5344CB8AC3E}">
        <p14:creationId xmlns:p14="http://schemas.microsoft.com/office/powerpoint/2010/main" val="3762259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0CFC8B-CE65-3B4F-BCDB-4B4FED30A9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579678-0FEB-EA47-9A01-02B8E5FD5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A1F331-11D8-8D41-83AE-1953E3F7B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3347BD-F8F6-454A-A714-62E22DF0BA41}" type="datetimeFigureOut">
              <a:rPr lang="en-US" smtClean="0"/>
              <a:t>9/7/2020</a:t>
            </a:fld>
            <a:endParaRPr lang="en-US"/>
          </a:p>
        </p:txBody>
      </p:sp>
      <p:sp>
        <p:nvSpPr>
          <p:cNvPr id="5" name="Footer Placeholder 4">
            <a:extLst>
              <a:ext uri="{FF2B5EF4-FFF2-40B4-BE49-F238E27FC236}">
                <a16:creationId xmlns:a16="http://schemas.microsoft.com/office/drawing/2014/main" id="{ACFF5675-E9AD-4E42-9FC5-1B0954E2B2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76A84A-A0FE-674C-B345-83E0A4328C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E35C6-D76C-A44A-A6C7-301AB3C691D9}" type="slidenum">
              <a:rPr lang="en-US" smtClean="0"/>
              <a:t>‹#›</a:t>
            </a:fld>
            <a:endParaRPr lang="en-US"/>
          </a:p>
        </p:txBody>
      </p:sp>
    </p:spTree>
    <p:extLst>
      <p:ext uri="{BB962C8B-B14F-4D97-AF65-F5344CB8AC3E}">
        <p14:creationId xmlns:p14="http://schemas.microsoft.com/office/powerpoint/2010/main" val="2483006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4.xml" /></Relationships>
</file>

<file path=ppt/slides/_rels/slide11.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4.xml" /></Relationships>
</file>

<file path=ppt/slides/_rels/slide13.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4.xml" /></Relationships>
</file>

<file path=ppt/slides/_rels/slide14.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4.xml" /></Relationships>
</file>

<file path=ppt/slides/_rels/slide15.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4.xml" /></Relationships>
</file>

<file path=ppt/slides/_rels/slide16.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4.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6C241-752B-454B-952D-2F4D06331976}"/>
              </a:ext>
            </a:extLst>
          </p:cNvPr>
          <p:cNvSpPr>
            <a:spLocks noGrp="1"/>
          </p:cNvSpPr>
          <p:nvPr>
            <p:ph type="ctrTitle"/>
          </p:nvPr>
        </p:nvSpPr>
        <p:spPr/>
        <p:txBody>
          <a:bodyPr>
            <a:normAutofit fontScale="90000"/>
          </a:bodyPr>
          <a:lstStyle/>
          <a:p>
            <a:r>
              <a:rPr lang="en-GB">
                <a:solidFill>
                  <a:srgbClr val="7030A0"/>
                </a:solidFill>
              </a:rPr>
              <a:t>II M.Sc. APPLIED GEOGRAPHY</a:t>
            </a:r>
            <a:br>
              <a:rPr lang="en-GB">
                <a:solidFill>
                  <a:srgbClr val="7030A0"/>
                </a:solidFill>
              </a:rPr>
            </a:br>
            <a:r>
              <a:rPr lang="en-GB" sz="3200">
                <a:solidFill>
                  <a:srgbClr val="7030A0"/>
                </a:solidFill>
              </a:rPr>
              <a:t>GOVERNMENT COLLEGE FOR WOMEN (A) KUMBAKONAM</a:t>
            </a:r>
            <a:br>
              <a:rPr lang="en-GB" sz="3200">
                <a:solidFill>
                  <a:srgbClr val="7030A0"/>
                </a:solidFill>
              </a:rPr>
            </a:br>
            <a:r>
              <a:rPr lang="en-GB" sz="3200">
                <a:solidFill>
                  <a:schemeClr val="accent2">
                    <a:lumMod val="50000"/>
                  </a:schemeClr>
                </a:solidFill>
              </a:rPr>
              <a:t>POPULATION AND SETTLEMENT GEOGRAPHY</a:t>
            </a:r>
            <a:br>
              <a:rPr lang="en-GB" sz="3200">
                <a:solidFill>
                  <a:schemeClr val="accent2">
                    <a:lumMod val="50000"/>
                  </a:schemeClr>
                </a:solidFill>
              </a:rPr>
            </a:br>
            <a:r>
              <a:rPr lang="en-GB" sz="3200" b="1" i="1" u="sng">
                <a:solidFill>
                  <a:schemeClr val="accent1"/>
                </a:solidFill>
              </a:rPr>
              <a:t>TITLE : RURAL MORPHOLOGY</a:t>
            </a:r>
            <a:br>
              <a:rPr lang="en-GB" sz="3200" b="1" i="1" u="sng">
                <a:solidFill>
                  <a:schemeClr val="accent1"/>
                </a:solidFill>
              </a:rPr>
            </a:br>
            <a:r>
              <a:rPr lang="en-GB" sz="3200" b="1" i="1" u="sng">
                <a:solidFill>
                  <a:schemeClr val="accent1"/>
                </a:solidFill>
              </a:rPr>
              <a:t>04</a:t>
            </a:r>
            <a:r>
              <a:rPr lang="en-GB" sz="3200" b="1" i="1">
                <a:solidFill>
                  <a:schemeClr val="accent1"/>
                </a:solidFill>
              </a:rPr>
              <a:t>.09.2020 &amp; 07.09.2020</a:t>
            </a:r>
            <a:endParaRPr lang="en-US">
              <a:solidFill>
                <a:srgbClr val="7030A0"/>
              </a:solidFill>
            </a:endParaRPr>
          </a:p>
        </p:txBody>
      </p:sp>
      <p:sp>
        <p:nvSpPr>
          <p:cNvPr id="3" name="Subtitle 2">
            <a:extLst>
              <a:ext uri="{FF2B5EF4-FFF2-40B4-BE49-F238E27FC236}">
                <a16:creationId xmlns:a16="http://schemas.microsoft.com/office/drawing/2014/main" id="{053E7894-8CD7-9A4B-BCE2-97AC588A66B8}"/>
              </a:ext>
            </a:extLst>
          </p:cNvPr>
          <p:cNvSpPr>
            <a:spLocks noGrp="1"/>
          </p:cNvSpPr>
          <p:nvPr>
            <p:ph type="subTitle" idx="1"/>
          </p:nvPr>
        </p:nvSpPr>
        <p:spPr>
          <a:xfrm>
            <a:off x="4119252" y="3602037"/>
            <a:ext cx="6548747" cy="2387599"/>
          </a:xfrm>
        </p:spPr>
        <p:txBody>
          <a:bodyPr/>
          <a:lstStyle/>
          <a:p>
            <a:r>
              <a:rPr lang="en-GB"/>
              <a:t>PRESENTED BY</a:t>
            </a:r>
          </a:p>
          <a:p>
            <a:pPr algn="r"/>
            <a:r>
              <a:rPr lang="en-GB" b="1" i="1">
                <a:solidFill>
                  <a:srgbClr val="FF0000"/>
                </a:solidFill>
              </a:rPr>
              <a:t>S. MAHESWARI</a:t>
            </a:r>
          </a:p>
          <a:p>
            <a:pPr algn="r"/>
            <a:r>
              <a:rPr lang="en-GB" b="1" i="1">
                <a:solidFill>
                  <a:srgbClr val="FF0000"/>
                </a:solidFill>
              </a:rPr>
              <a:t>GUEST LECTURER IN GEOGRAPHY </a:t>
            </a:r>
            <a:endParaRPr lang="en-US" b="1" i="1">
              <a:solidFill>
                <a:srgbClr val="FF0000"/>
              </a:solidFill>
            </a:endParaRPr>
          </a:p>
        </p:txBody>
      </p:sp>
    </p:spTree>
    <p:extLst>
      <p:ext uri="{BB962C8B-B14F-4D97-AF65-F5344CB8AC3E}">
        <p14:creationId xmlns:p14="http://schemas.microsoft.com/office/powerpoint/2010/main" val="958256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4255B-E569-A042-8DF3-3643587BE51D}"/>
              </a:ext>
            </a:extLst>
          </p:cNvPr>
          <p:cNvSpPr>
            <a:spLocks noGrp="1"/>
          </p:cNvSpPr>
          <p:nvPr>
            <p:ph type="title"/>
          </p:nvPr>
        </p:nvSpPr>
        <p:spPr>
          <a:xfrm>
            <a:off x="838200" y="18256"/>
            <a:ext cx="10515600" cy="1020836"/>
          </a:xfrm>
        </p:spPr>
        <p:txBody>
          <a:bodyPr/>
          <a:lstStyle/>
          <a:p>
            <a:pPr algn="ctr"/>
            <a:r>
              <a:rPr lang="en-GB" b="1" i="1">
                <a:solidFill>
                  <a:srgbClr val="FF0000"/>
                </a:solidFill>
              </a:rPr>
              <a:t>SEMI-CIRCULAR PATTERN </a:t>
            </a:r>
            <a:endParaRPr lang="en-US" b="1" i="1">
              <a:solidFill>
                <a:srgbClr val="FF0000"/>
              </a:solidFill>
            </a:endParaRPr>
          </a:p>
        </p:txBody>
      </p:sp>
      <p:sp>
        <p:nvSpPr>
          <p:cNvPr id="3" name="Content Placeholder 2">
            <a:extLst>
              <a:ext uri="{FF2B5EF4-FFF2-40B4-BE49-F238E27FC236}">
                <a16:creationId xmlns:a16="http://schemas.microsoft.com/office/drawing/2014/main" id="{9414480A-03E5-E945-ABB2-4050B74E3AF5}"/>
              </a:ext>
            </a:extLst>
          </p:cNvPr>
          <p:cNvSpPr>
            <a:spLocks noGrp="1"/>
          </p:cNvSpPr>
          <p:nvPr>
            <p:ph sz="half" idx="1"/>
          </p:nvPr>
        </p:nvSpPr>
        <p:spPr>
          <a:xfrm>
            <a:off x="838200" y="1039092"/>
            <a:ext cx="5667252" cy="4822434"/>
          </a:xfrm>
        </p:spPr>
        <p:txBody>
          <a:bodyPr>
            <a:noAutofit/>
          </a:bodyPr>
          <a:lstStyle/>
          <a:p>
            <a:pPr algn="just" fontAlgn="base"/>
            <a:r>
              <a:rPr lang="en-GB" sz="2400" b="0">
                <a:solidFill>
                  <a:srgbClr val="000000"/>
                </a:solidFill>
                <a:effectLst/>
                <a:latin typeface="Georgia"/>
              </a:rPr>
              <a:t>The fishermen and salt producers develop their settlements along the sea coasts and salt lakes, respectively.</a:t>
            </a:r>
          </a:p>
          <a:p>
            <a:pPr algn="just" fontAlgn="base"/>
            <a:r>
              <a:rPr lang="en-GB" sz="2400" b="0">
                <a:solidFill>
                  <a:srgbClr val="000000"/>
                </a:solidFill>
                <a:effectLst/>
                <a:latin typeface="Georgia"/>
              </a:rPr>
              <a:t>Since the people prefer to stay near the water, they construct their houses along the coasts. Such settlements acquire the circular or semi-circular shapes. In the vicinity of crater lakes and on the levees of ox-bow lakes, such settlements are found.</a:t>
            </a:r>
          </a:p>
          <a:p>
            <a:pPr algn="just" fontAlgn="base"/>
            <a:r>
              <a:rPr lang="en-GB" sz="2400" b="0">
                <a:solidFill>
                  <a:srgbClr val="000000"/>
                </a:solidFill>
                <a:effectLst/>
                <a:latin typeface="Georgia"/>
              </a:rPr>
              <a:t>The main occupation of the people of circular settlements is to err their livelihood from the water either by catching fish, water-nuts, grasses, or by providing services to the recreates, picnic goers and aesthetic beauty lovers.</a:t>
            </a:r>
          </a:p>
        </p:txBody>
      </p:sp>
      <p:pic>
        <p:nvPicPr>
          <p:cNvPr id="5" name="Picture 5">
            <a:extLst>
              <a:ext uri="{FF2B5EF4-FFF2-40B4-BE49-F238E27FC236}">
                <a16:creationId xmlns:a16="http://schemas.microsoft.com/office/drawing/2014/main" id="{041973E7-8BC8-7A4A-81D2-59344A32134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143750" y="1280308"/>
            <a:ext cx="4527468" cy="5047013"/>
          </a:xfrm>
        </p:spPr>
      </p:pic>
    </p:spTree>
    <p:extLst>
      <p:ext uri="{BB962C8B-B14F-4D97-AF65-F5344CB8AC3E}">
        <p14:creationId xmlns:p14="http://schemas.microsoft.com/office/powerpoint/2010/main" val="32517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7FAE4-887B-E945-B9EE-6115C448206A}"/>
              </a:ext>
            </a:extLst>
          </p:cNvPr>
          <p:cNvSpPr>
            <a:spLocks noGrp="1"/>
          </p:cNvSpPr>
          <p:nvPr>
            <p:ph type="title"/>
          </p:nvPr>
        </p:nvSpPr>
        <p:spPr/>
        <p:txBody>
          <a:bodyPr/>
          <a:lstStyle/>
          <a:p>
            <a:pPr algn="ctr"/>
            <a:r>
              <a:rPr lang="en-GB" b="1">
                <a:solidFill>
                  <a:srgbClr val="FF0000"/>
                </a:solidFill>
              </a:rPr>
              <a:t>FAN SHAPED PATTERN </a:t>
            </a:r>
            <a:endParaRPr lang="en-US" b="1">
              <a:solidFill>
                <a:srgbClr val="FF0000"/>
              </a:solidFill>
            </a:endParaRPr>
          </a:p>
        </p:txBody>
      </p:sp>
      <p:sp>
        <p:nvSpPr>
          <p:cNvPr id="3" name="Content Placeholder 2">
            <a:extLst>
              <a:ext uri="{FF2B5EF4-FFF2-40B4-BE49-F238E27FC236}">
                <a16:creationId xmlns:a16="http://schemas.microsoft.com/office/drawing/2014/main" id="{7F3B4E63-498E-AB41-88B7-7CA75354603C}"/>
              </a:ext>
            </a:extLst>
          </p:cNvPr>
          <p:cNvSpPr>
            <a:spLocks noGrp="1"/>
          </p:cNvSpPr>
          <p:nvPr>
            <p:ph sz="half" idx="1"/>
          </p:nvPr>
        </p:nvSpPr>
        <p:spPr/>
        <p:txBody>
          <a:bodyPr/>
          <a:lstStyle/>
          <a:p>
            <a:pPr algn="just"/>
            <a:r>
              <a:rPr lang="en-GB" b="1" i="0">
                <a:solidFill>
                  <a:srgbClr val="222222"/>
                </a:solidFill>
                <a:effectLst/>
                <a:latin typeface="Arial" panose="020B0604020202020204" pitchFamily="34" charset="0"/>
              </a:rPr>
              <a:t> Fan shaped villages are found in deltaic and foothill areas.</a:t>
            </a:r>
            <a:endParaRPr lang="en-GB" b="0" i="0">
              <a:solidFill>
                <a:srgbClr val="222222"/>
              </a:solidFill>
              <a:effectLst/>
              <a:latin typeface="Arial" panose="020B0604020202020204" pitchFamily="34" charset="0"/>
            </a:endParaRPr>
          </a:p>
          <a:p>
            <a:pPr algn="just"/>
            <a:r>
              <a:rPr lang="en-GB" b="1" i="0">
                <a:solidFill>
                  <a:srgbClr val="222222"/>
                </a:solidFill>
                <a:effectLst/>
                <a:latin typeface="Arial" panose="020B0604020202020204" pitchFamily="34" charset="0"/>
              </a:rPr>
              <a:t>2. Most of these settlements are located in alluvial fan areas of the Himalayan foothills and in the deltas of Mahandi, Godavari and Krishna rivers.</a:t>
            </a:r>
            <a:endParaRPr lang="en-GB" b="0" i="0">
              <a:solidFill>
                <a:srgbClr val="222222"/>
              </a:solidFill>
              <a:effectLst/>
              <a:latin typeface="Arial" panose="020B0604020202020204" pitchFamily="34" charset="0"/>
            </a:endParaRPr>
          </a:p>
        </p:txBody>
      </p:sp>
      <p:pic>
        <p:nvPicPr>
          <p:cNvPr id="5" name="Picture 5">
            <a:extLst>
              <a:ext uri="{FF2B5EF4-FFF2-40B4-BE49-F238E27FC236}">
                <a16:creationId xmlns:a16="http://schemas.microsoft.com/office/drawing/2014/main" id="{016E87D9-1BE6-5544-8533-F103B3EC2C5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09756" y="2000941"/>
            <a:ext cx="4544044" cy="4000705"/>
          </a:xfrm>
        </p:spPr>
      </p:pic>
    </p:spTree>
    <p:extLst>
      <p:ext uri="{BB962C8B-B14F-4D97-AF65-F5344CB8AC3E}">
        <p14:creationId xmlns:p14="http://schemas.microsoft.com/office/powerpoint/2010/main" val="2031267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463F-15D7-8D48-894E-FB103EC40BFA}"/>
              </a:ext>
            </a:extLst>
          </p:cNvPr>
          <p:cNvSpPr>
            <a:spLocks noGrp="1"/>
          </p:cNvSpPr>
          <p:nvPr>
            <p:ph type="title"/>
          </p:nvPr>
        </p:nvSpPr>
        <p:spPr>
          <a:xfrm>
            <a:off x="838200" y="204107"/>
            <a:ext cx="10515600" cy="1043272"/>
          </a:xfrm>
        </p:spPr>
        <p:txBody>
          <a:bodyPr/>
          <a:lstStyle/>
          <a:p>
            <a:pPr algn="ctr"/>
            <a:r>
              <a:rPr lang="en-GB" b="1" i="1">
                <a:solidFill>
                  <a:srgbClr val="FF0000"/>
                </a:solidFill>
              </a:rPr>
              <a:t>ARROW PATTERN </a:t>
            </a:r>
            <a:endParaRPr lang="en-US" b="1" i="1">
              <a:solidFill>
                <a:srgbClr val="FF0000"/>
              </a:solidFill>
            </a:endParaRPr>
          </a:p>
        </p:txBody>
      </p:sp>
      <p:sp>
        <p:nvSpPr>
          <p:cNvPr id="3" name="Content Placeholder 2">
            <a:extLst>
              <a:ext uri="{FF2B5EF4-FFF2-40B4-BE49-F238E27FC236}">
                <a16:creationId xmlns:a16="http://schemas.microsoft.com/office/drawing/2014/main" id="{58999D06-54E3-4A49-BE44-32F72ED94F28}"/>
              </a:ext>
            </a:extLst>
          </p:cNvPr>
          <p:cNvSpPr>
            <a:spLocks noGrp="1"/>
          </p:cNvSpPr>
          <p:nvPr>
            <p:ph sz="half" idx="1"/>
          </p:nvPr>
        </p:nvSpPr>
        <p:spPr>
          <a:xfrm>
            <a:off x="559871" y="1599928"/>
            <a:ext cx="6317426" cy="4875835"/>
          </a:xfrm>
        </p:spPr>
        <p:txBody>
          <a:bodyPr>
            <a:noAutofit/>
          </a:bodyPr>
          <a:lstStyle/>
          <a:p>
            <a:pPr algn="just"/>
            <a:r>
              <a:rPr lang="en-GB" sz="3200"/>
              <a:t>The shape of a village settled in the end of cape or at the bend od a meandering river or lake becomes like arrow.</a:t>
            </a:r>
          </a:p>
          <a:p>
            <a:pPr algn="just"/>
            <a:r>
              <a:rPr lang="en-GB" sz="3200"/>
              <a:t>In such pattern of rural settlement the main concentrations of houses are along the river, sea or lake and the houses also spread outward along the main road which goes outward from the main settlement. </a:t>
            </a:r>
            <a:endParaRPr lang="en-US" sz="3200"/>
          </a:p>
        </p:txBody>
      </p:sp>
      <p:pic>
        <p:nvPicPr>
          <p:cNvPr id="5" name="Picture 5">
            <a:extLst>
              <a:ext uri="{FF2B5EF4-FFF2-40B4-BE49-F238E27FC236}">
                <a16:creationId xmlns:a16="http://schemas.microsoft.com/office/drawing/2014/main" id="{F8002B0C-D95E-6941-A18A-5227E750CE3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77297" y="1247379"/>
            <a:ext cx="4754832" cy="4634618"/>
          </a:xfrm>
        </p:spPr>
      </p:pic>
    </p:spTree>
    <p:extLst>
      <p:ext uri="{BB962C8B-B14F-4D97-AF65-F5344CB8AC3E}">
        <p14:creationId xmlns:p14="http://schemas.microsoft.com/office/powerpoint/2010/main" val="2100245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FC041-9706-564B-A179-9FCB85295A9A}"/>
              </a:ext>
            </a:extLst>
          </p:cNvPr>
          <p:cNvSpPr>
            <a:spLocks noGrp="1"/>
          </p:cNvSpPr>
          <p:nvPr>
            <p:ph type="title"/>
          </p:nvPr>
        </p:nvSpPr>
        <p:spPr/>
        <p:txBody>
          <a:bodyPr/>
          <a:lstStyle/>
          <a:p>
            <a:pPr algn="ctr"/>
            <a:r>
              <a:rPr lang="en-GB" b="1" i="1">
                <a:solidFill>
                  <a:srgbClr val="FF0000"/>
                </a:solidFill>
              </a:rPr>
              <a:t>CHESS BOARD PATTERN </a:t>
            </a:r>
            <a:endParaRPr lang="en-US" b="1" i="1">
              <a:solidFill>
                <a:srgbClr val="FF0000"/>
              </a:solidFill>
            </a:endParaRPr>
          </a:p>
        </p:txBody>
      </p:sp>
      <p:sp>
        <p:nvSpPr>
          <p:cNvPr id="3" name="Content Placeholder 2">
            <a:extLst>
              <a:ext uri="{FF2B5EF4-FFF2-40B4-BE49-F238E27FC236}">
                <a16:creationId xmlns:a16="http://schemas.microsoft.com/office/drawing/2014/main" id="{A3A71299-5C5C-7B4A-AD53-9FC5D9DCFE93}"/>
              </a:ext>
            </a:extLst>
          </p:cNvPr>
          <p:cNvSpPr>
            <a:spLocks noGrp="1"/>
          </p:cNvSpPr>
          <p:nvPr>
            <p:ph sz="half" idx="1"/>
          </p:nvPr>
        </p:nvSpPr>
        <p:spPr/>
        <p:txBody>
          <a:bodyPr>
            <a:normAutofit/>
          </a:bodyPr>
          <a:lstStyle/>
          <a:p>
            <a:pPr algn="just"/>
            <a:r>
              <a:rPr lang="en-GB" sz="3200" b="0" i="0">
                <a:solidFill>
                  <a:srgbClr val="333333"/>
                </a:solidFill>
                <a:effectLst/>
                <a:latin typeface="Roboto" panose="02000000000000000000" pitchFamily="2" charset="0"/>
              </a:rPr>
              <a:t> This is a type of settlement found generally at the junction of two roads. The village streets meet each other at an angle or are parallel to each other. This pattern is common in the northern plains.</a:t>
            </a:r>
            <a:endParaRPr lang="en-US" sz="3200"/>
          </a:p>
        </p:txBody>
      </p:sp>
      <p:pic>
        <p:nvPicPr>
          <p:cNvPr id="5" name="Picture 5">
            <a:extLst>
              <a:ext uri="{FF2B5EF4-FFF2-40B4-BE49-F238E27FC236}">
                <a16:creationId xmlns:a16="http://schemas.microsoft.com/office/drawing/2014/main" id="{90D88081-1AA8-F846-A03F-658F94B024D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35537" y="2078182"/>
            <a:ext cx="4249138" cy="3729594"/>
          </a:xfrm>
        </p:spPr>
      </p:pic>
    </p:spTree>
    <p:extLst>
      <p:ext uri="{BB962C8B-B14F-4D97-AF65-F5344CB8AC3E}">
        <p14:creationId xmlns:p14="http://schemas.microsoft.com/office/powerpoint/2010/main" val="1872746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9E02B-24EE-A64A-BDB4-4DF76855CD31}"/>
              </a:ext>
            </a:extLst>
          </p:cNvPr>
          <p:cNvSpPr>
            <a:spLocks noGrp="1"/>
          </p:cNvSpPr>
          <p:nvPr>
            <p:ph type="title"/>
          </p:nvPr>
        </p:nvSpPr>
        <p:spPr/>
        <p:txBody>
          <a:bodyPr/>
          <a:lstStyle/>
          <a:p>
            <a:pPr algn="ctr"/>
            <a:r>
              <a:rPr lang="en-GB" b="1" i="1">
                <a:solidFill>
                  <a:srgbClr val="FF0000"/>
                </a:solidFill>
              </a:rPr>
              <a:t>L-SHAPED PATTERN </a:t>
            </a:r>
            <a:endParaRPr lang="en-US" b="1" i="1">
              <a:solidFill>
                <a:srgbClr val="FF0000"/>
              </a:solidFill>
            </a:endParaRPr>
          </a:p>
        </p:txBody>
      </p:sp>
      <p:sp>
        <p:nvSpPr>
          <p:cNvPr id="3" name="Content Placeholder 2">
            <a:extLst>
              <a:ext uri="{FF2B5EF4-FFF2-40B4-BE49-F238E27FC236}">
                <a16:creationId xmlns:a16="http://schemas.microsoft.com/office/drawing/2014/main" id="{5874998A-219D-444D-881A-97BA63B133BF}"/>
              </a:ext>
            </a:extLst>
          </p:cNvPr>
          <p:cNvSpPr>
            <a:spLocks noGrp="1"/>
          </p:cNvSpPr>
          <p:nvPr>
            <p:ph sz="half" idx="1"/>
          </p:nvPr>
        </p:nvSpPr>
        <p:spPr/>
        <p:txBody>
          <a:bodyPr>
            <a:normAutofit/>
          </a:bodyPr>
          <a:lstStyle/>
          <a:p>
            <a:pPr algn="just"/>
            <a:r>
              <a:rPr lang="en-GB" sz="3600" b="0" i="0">
                <a:solidFill>
                  <a:srgbClr val="424142"/>
                </a:solidFill>
                <a:effectLst/>
                <a:latin typeface="Georgia"/>
              </a:rPr>
              <a:t>Sometimes, at the junction of a main road and a minor street or track, two rectangular blocks of houses meet at right angles giving L-shaped pattern.</a:t>
            </a:r>
            <a:endParaRPr lang="en-US" sz="3600"/>
          </a:p>
        </p:txBody>
      </p:sp>
      <p:pic>
        <p:nvPicPr>
          <p:cNvPr id="5" name="Picture 5">
            <a:extLst>
              <a:ext uri="{FF2B5EF4-FFF2-40B4-BE49-F238E27FC236}">
                <a16:creationId xmlns:a16="http://schemas.microsoft.com/office/drawing/2014/main" id="{2F13E7CA-9212-BE4F-A9F5-69E23797542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82986" y="1825625"/>
            <a:ext cx="4692485" cy="3632651"/>
          </a:xfrm>
        </p:spPr>
      </p:pic>
    </p:spTree>
    <p:extLst>
      <p:ext uri="{BB962C8B-B14F-4D97-AF65-F5344CB8AC3E}">
        <p14:creationId xmlns:p14="http://schemas.microsoft.com/office/powerpoint/2010/main" val="915192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65A0-90F5-174C-9685-AD7816B121AC}"/>
              </a:ext>
            </a:extLst>
          </p:cNvPr>
          <p:cNvSpPr>
            <a:spLocks noGrp="1"/>
          </p:cNvSpPr>
          <p:nvPr>
            <p:ph type="title"/>
          </p:nvPr>
        </p:nvSpPr>
        <p:spPr/>
        <p:txBody>
          <a:bodyPr/>
          <a:lstStyle/>
          <a:p>
            <a:pPr algn="ctr"/>
            <a:r>
              <a:rPr lang="en-GB" b="1" i="1">
                <a:solidFill>
                  <a:srgbClr val="FF0000"/>
                </a:solidFill>
              </a:rPr>
              <a:t>T-SHAPED PATTERN </a:t>
            </a:r>
            <a:endParaRPr lang="en-US" b="1" i="1">
              <a:solidFill>
                <a:srgbClr val="FF0000"/>
              </a:solidFill>
            </a:endParaRPr>
          </a:p>
        </p:txBody>
      </p:sp>
      <p:sp>
        <p:nvSpPr>
          <p:cNvPr id="3" name="Content Placeholder 2">
            <a:extLst>
              <a:ext uri="{FF2B5EF4-FFF2-40B4-BE49-F238E27FC236}">
                <a16:creationId xmlns:a16="http://schemas.microsoft.com/office/drawing/2014/main" id="{8370ACF1-5024-B54B-A18C-D1184F667FE5}"/>
              </a:ext>
            </a:extLst>
          </p:cNvPr>
          <p:cNvSpPr>
            <a:spLocks noGrp="1"/>
          </p:cNvSpPr>
          <p:nvPr>
            <p:ph sz="half" idx="1"/>
          </p:nvPr>
        </p:nvSpPr>
        <p:spPr>
          <a:xfrm>
            <a:off x="838199" y="1825625"/>
            <a:ext cx="5674673" cy="4667250"/>
          </a:xfrm>
        </p:spPr>
        <p:txBody>
          <a:bodyPr>
            <a:normAutofit/>
          </a:bodyPr>
          <a:lstStyle/>
          <a:p>
            <a:pPr algn="just"/>
            <a:r>
              <a:rPr lang="en-GB" sz="3200" b="0" i="0">
                <a:solidFill>
                  <a:srgbClr val="3A3A3A"/>
                </a:solidFill>
                <a:effectLst/>
                <a:latin typeface="Lato"/>
              </a:rPr>
              <a:t>T -shaped settlements emerge at tri-junction of the roads while Y- shaped settlements develop as the places where two roads meet on the third one and houses are built along these roads. Cruciform settlements grow on the cross-roads and houses spread in all the four directions.</a:t>
            </a:r>
            <a:endParaRPr lang="en-US" sz="3200"/>
          </a:p>
        </p:txBody>
      </p:sp>
      <p:pic>
        <p:nvPicPr>
          <p:cNvPr id="4" name="Picture 4">
            <a:extLst>
              <a:ext uri="{FF2B5EF4-FFF2-40B4-BE49-F238E27FC236}">
                <a16:creationId xmlns:a16="http://schemas.microsoft.com/office/drawing/2014/main" id="{44CD9828-45BE-CB4B-A1D9-E7EE6D8EC0F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57975" y="1690688"/>
            <a:ext cx="4695825" cy="4667250"/>
          </a:xfrm>
        </p:spPr>
      </p:pic>
    </p:spTree>
    <p:extLst>
      <p:ext uri="{BB962C8B-B14F-4D97-AF65-F5344CB8AC3E}">
        <p14:creationId xmlns:p14="http://schemas.microsoft.com/office/powerpoint/2010/main" val="1008519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625CE-8F75-1944-8B03-6D11F64F7414}"/>
              </a:ext>
            </a:extLst>
          </p:cNvPr>
          <p:cNvSpPr>
            <a:spLocks noGrp="1"/>
          </p:cNvSpPr>
          <p:nvPr>
            <p:ph type="title"/>
          </p:nvPr>
        </p:nvSpPr>
        <p:spPr/>
        <p:txBody>
          <a:bodyPr/>
          <a:lstStyle/>
          <a:p>
            <a:pPr algn="ctr"/>
            <a:r>
              <a:rPr lang="en-GB" b="1" i="1">
                <a:solidFill>
                  <a:srgbClr val="FF0000"/>
                </a:solidFill>
              </a:rPr>
              <a:t>AMORPHOUS PATTERN </a:t>
            </a:r>
            <a:endParaRPr lang="en-US" b="1" i="1">
              <a:solidFill>
                <a:srgbClr val="FF0000"/>
              </a:solidFill>
            </a:endParaRPr>
          </a:p>
        </p:txBody>
      </p:sp>
      <p:sp>
        <p:nvSpPr>
          <p:cNvPr id="3" name="Content Placeholder 2">
            <a:extLst>
              <a:ext uri="{FF2B5EF4-FFF2-40B4-BE49-F238E27FC236}">
                <a16:creationId xmlns:a16="http://schemas.microsoft.com/office/drawing/2014/main" id="{28E8F056-5078-D04D-B4BC-56D806985EFC}"/>
              </a:ext>
            </a:extLst>
          </p:cNvPr>
          <p:cNvSpPr>
            <a:spLocks noGrp="1"/>
          </p:cNvSpPr>
          <p:nvPr>
            <p:ph sz="half" idx="1"/>
          </p:nvPr>
        </p:nvSpPr>
        <p:spPr>
          <a:xfrm>
            <a:off x="838199" y="1825625"/>
            <a:ext cx="6101444" cy="4351338"/>
          </a:xfrm>
        </p:spPr>
        <p:txBody>
          <a:bodyPr>
            <a:noAutofit/>
          </a:bodyPr>
          <a:lstStyle/>
          <a:p>
            <a:pPr algn="just"/>
            <a:r>
              <a:rPr lang="en-GB" sz="3200" b="0" i="0">
                <a:solidFill>
                  <a:srgbClr val="3C4043"/>
                </a:solidFill>
                <a:effectLst/>
                <a:latin typeface="Roboto" panose="02000000000000000000" pitchFamily="2" charset="0"/>
              </a:rPr>
              <a:t>The </a:t>
            </a:r>
            <a:r>
              <a:rPr lang="en-GB" sz="3200" b="1" i="0">
                <a:solidFill>
                  <a:srgbClr val="3C4043"/>
                </a:solidFill>
                <a:effectLst/>
                <a:latin typeface="Roboto" panose="02000000000000000000" pitchFamily="2" charset="0"/>
              </a:rPr>
              <a:t>amorphous</a:t>
            </a:r>
            <a:r>
              <a:rPr lang="en-GB" sz="3200" b="0" i="0">
                <a:solidFill>
                  <a:srgbClr val="3C4043"/>
                </a:solidFill>
                <a:effectLst/>
                <a:latin typeface="Roboto" panose="02000000000000000000" pitchFamily="2" charset="0"/>
              </a:rPr>
              <a:t> type, consisting of clustered or scattered </a:t>
            </a:r>
            <a:r>
              <a:rPr lang="en-GB" sz="3200" b="1" i="0">
                <a:solidFill>
                  <a:srgbClr val="3C4043"/>
                </a:solidFill>
                <a:effectLst/>
                <a:latin typeface="Roboto" panose="02000000000000000000" pitchFamily="2" charset="0"/>
              </a:rPr>
              <a:t>settlements</a:t>
            </a:r>
            <a:r>
              <a:rPr lang="en-GB" sz="3200" b="0" i="0">
                <a:solidFill>
                  <a:srgbClr val="3C4043"/>
                </a:solidFill>
                <a:effectLst/>
                <a:latin typeface="Roboto" panose="02000000000000000000" pitchFamily="2" charset="0"/>
              </a:rPr>
              <a:t> built on raised land, is often dispersed throughout the terrain. ... Over time more earth is added to extend the mound as the </a:t>
            </a:r>
            <a:r>
              <a:rPr lang="en-GB" sz="3200" b="1" i="0">
                <a:solidFill>
                  <a:srgbClr val="3C4043"/>
                </a:solidFill>
                <a:effectLst/>
                <a:latin typeface="Roboto" panose="02000000000000000000" pitchFamily="2" charset="0"/>
              </a:rPr>
              <a:t>settlement</a:t>
            </a:r>
            <a:r>
              <a:rPr lang="en-GB" sz="3200" b="0" i="0">
                <a:solidFill>
                  <a:srgbClr val="3C4043"/>
                </a:solidFill>
                <a:effectLst/>
                <a:latin typeface="Roboto" panose="02000000000000000000" pitchFamily="2" charset="0"/>
              </a:rPr>
              <a:t> gradually expands in an </a:t>
            </a:r>
            <a:r>
              <a:rPr lang="en-GB" sz="3200" b="1" i="0">
                <a:solidFill>
                  <a:srgbClr val="3C4043"/>
                </a:solidFill>
                <a:effectLst/>
                <a:latin typeface="Roboto" panose="02000000000000000000" pitchFamily="2" charset="0"/>
              </a:rPr>
              <a:t>amorphous pattern</a:t>
            </a:r>
            <a:r>
              <a:rPr lang="en-GB" sz="3200" b="0" i="0">
                <a:solidFill>
                  <a:srgbClr val="3C4043"/>
                </a:solidFill>
                <a:effectLst/>
                <a:latin typeface="Roboto" panose="02000000000000000000" pitchFamily="2" charset="0"/>
              </a:rPr>
              <a:t>.</a:t>
            </a:r>
            <a:endParaRPr lang="en-US" sz="3200"/>
          </a:p>
        </p:txBody>
      </p:sp>
      <p:pic>
        <p:nvPicPr>
          <p:cNvPr id="5" name="Picture 5">
            <a:extLst>
              <a:ext uri="{FF2B5EF4-FFF2-40B4-BE49-F238E27FC236}">
                <a16:creationId xmlns:a16="http://schemas.microsoft.com/office/drawing/2014/main" id="{6412AF33-D873-F84D-9B0B-0FE5D21FE9B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481516" y="1985406"/>
            <a:ext cx="3872284" cy="3970812"/>
          </a:xfrm>
        </p:spPr>
      </p:pic>
    </p:spTree>
    <p:extLst>
      <p:ext uri="{BB962C8B-B14F-4D97-AF65-F5344CB8AC3E}">
        <p14:creationId xmlns:p14="http://schemas.microsoft.com/office/powerpoint/2010/main" val="1084326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EF5F6-DD86-B44A-B670-7FDD1F85B646}"/>
              </a:ext>
            </a:extLst>
          </p:cNvPr>
          <p:cNvSpPr>
            <a:spLocks noGrp="1"/>
          </p:cNvSpPr>
          <p:nvPr>
            <p:ph type="title"/>
          </p:nvPr>
        </p:nvSpPr>
        <p:spPr/>
        <p:txBody>
          <a:bodyPr/>
          <a:lstStyle/>
          <a:p>
            <a:pPr algn="ctr"/>
            <a:r>
              <a:rPr lang="en-GB" b="1" i="1">
                <a:solidFill>
                  <a:srgbClr val="7030A0"/>
                </a:solidFill>
              </a:rPr>
              <a:t>FUNCTIONAL MORPHOLOGY OF VILLAGES </a:t>
            </a:r>
            <a:endParaRPr lang="en-US" b="1" i="1">
              <a:solidFill>
                <a:srgbClr val="7030A0"/>
              </a:solidFill>
            </a:endParaRPr>
          </a:p>
        </p:txBody>
      </p:sp>
      <p:sp>
        <p:nvSpPr>
          <p:cNvPr id="3" name="Content Placeholder 2">
            <a:extLst>
              <a:ext uri="{FF2B5EF4-FFF2-40B4-BE49-F238E27FC236}">
                <a16:creationId xmlns:a16="http://schemas.microsoft.com/office/drawing/2014/main" id="{2AFCB7D9-5F43-484B-8A52-0C629AB1CBCD}"/>
              </a:ext>
            </a:extLst>
          </p:cNvPr>
          <p:cNvSpPr>
            <a:spLocks noGrp="1"/>
          </p:cNvSpPr>
          <p:nvPr>
            <p:ph idx="1"/>
          </p:nvPr>
        </p:nvSpPr>
        <p:spPr>
          <a:xfrm>
            <a:off x="838200" y="1410195"/>
            <a:ext cx="10515600" cy="5082680"/>
          </a:xfrm>
        </p:spPr>
        <p:txBody>
          <a:bodyPr/>
          <a:lstStyle/>
          <a:p>
            <a:pPr algn="just"/>
            <a:r>
              <a:rPr lang="en-GB"/>
              <a:t>This type of a settlement is concerned with the economic activities performed by the people living in it, and the land use pattern of the settlement or a revenue village.</a:t>
            </a:r>
          </a:p>
          <a:p>
            <a:pPr algn="just"/>
            <a:r>
              <a:rPr lang="en-GB"/>
              <a:t>Occupationally, rural settlements are predominantly agricultural and their inhabitants are mostly engaged in primary activities such as agriculture, livestock raising, fishing, collections of wild item, gardening, mining and quarrying etc.</a:t>
            </a:r>
          </a:p>
          <a:p>
            <a:pPr algn="just"/>
            <a:r>
              <a:rPr lang="en-GB"/>
              <a:t>The functional morphology or the land use of Indian village may be described as functional zones in and around the inhabited clustered or semiclustered village.</a:t>
            </a:r>
          </a:p>
          <a:p>
            <a:pPr algn="just"/>
            <a:r>
              <a:rPr lang="en-GB"/>
              <a:t>Various functional zones or land use zones may be seen from inhabited village outwards to its boundary. </a:t>
            </a:r>
            <a:endParaRPr lang="en-US"/>
          </a:p>
        </p:txBody>
      </p:sp>
    </p:spTree>
    <p:extLst>
      <p:ext uri="{BB962C8B-B14F-4D97-AF65-F5344CB8AC3E}">
        <p14:creationId xmlns:p14="http://schemas.microsoft.com/office/powerpoint/2010/main" val="3799260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90935-70BF-1B4C-BF26-8A58AF5E351F}"/>
              </a:ext>
            </a:extLst>
          </p:cNvPr>
          <p:cNvSpPr>
            <a:spLocks noGrp="1"/>
          </p:cNvSpPr>
          <p:nvPr>
            <p:ph idx="1"/>
          </p:nvPr>
        </p:nvSpPr>
        <p:spPr>
          <a:xfrm>
            <a:off x="1560244" y="628124"/>
            <a:ext cx="9071511" cy="5601752"/>
          </a:xfrm>
        </p:spPr>
        <p:txBody>
          <a:bodyPr>
            <a:normAutofit/>
          </a:bodyPr>
          <a:lstStyle/>
          <a:p>
            <a:r>
              <a:rPr lang="en-GB" sz="3600"/>
              <a:t>Functional zones of a normal Indian village are as follows:</a:t>
            </a:r>
          </a:p>
          <a:p>
            <a:pPr marL="514350" indent="-514350">
              <a:buFont typeface="+mj-lt"/>
              <a:buAutoNum type="arabicPeriod"/>
            </a:pPr>
            <a:r>
              <a:rPr lang="en-GB" sz="3600"/>
              <a:t>Inhabited Area</a:t>
            </a:r>
          </a:p>
          <a:p>
            <a:pPr marL="514350" indent="-514350">
              <a:buFont typeface="+mj-lt"/>
              <a:buAutoNum type="arabicPeriod"/>
            </a:pPr>
            <a:r>
              <a:rPr lang="en-GB" sz="3600"/>
              <a:t>Uncultivated Land including Gardens,</a:t>
            </a:r>
          </a:p>
          <a:p>
            <a:pPr marL="514350" indent="-514350">
              <a:buFont typeface="+mj-lt"/>
              <a:buAutoNum type="arabicPeriod"/>
            </a:pPr>
            <a:r>
              <a:rPr lang="en-GB" sz="3600"/>
              <a:t>Inner Agricultural Land,</a:t>
            </a:r>
          </a:p>
          <a:p>
            <a:pPr marL="514350" indent="-514350">
              <a:buFont typeface="+mj-lt"/>
              <a:buAutoNum type="arabicPeriod"/>
            </a:pPr>
            <a:r>
              <a:rPr lang="en-GB" sz="3600"/>
              <a:t>Middle Agricultural Land,</a:t>
            </a:r>
          </a:p>
          <a:p>
            <a:pPr marL="514350" indent="-514350">
              <a:buFont typeface="+mj-lt"/>
              <a:buAutoNum type="arabicPeriod"/>
            </a:pPr>
            <a:r>
              <a:rPr lang="en-GB" sz="3600"/>
              <a:t>Outer Agricultural Land. </a:t>
            </a:r>
            <a:endParaRPr lang="en-US" sz="3600"/>
          </a:p>
        </p:txBody>
      </p:sp>
    </p:spTree>
    <p:extLst>
      <p:ext uri="{BB962C8B-B14F-4D97-AF65-F5344CB8AC3E}">
        <p14:creationId xmlns:p14="http://schemas.microsoft.com/office/powerpoint/2010/main" val="2317064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385BBD-2229-E246-9BBB-690FCC756D40}"/>
              </a:ext>
            </a:extLst>
          </p:cNvPr>
          <p:cNvSpPr>
            <a:spLocks noGrp="1"/>
          </p:cNvSpPr>
          <p:nvPr>
            <p:ph idx="1"/>
          </p:nvPr>
        </p:nvSpPr>
        <p:spPr>
          <a:xfrm>
            <a:off x="838200" y="482435"/>
            <a:ext cx="10515600" cy="5694528"/>
          </a:xfrm>
        </p:spPr>
        <p:txBody>
          <a:bodyPr/>
          <a:lstStyle/>
          <a:p>
            <a:pPr marL="514350" indent="-514350" algn="just">
              <a:buFont typeface="+mj-lt"/>
              <a:buAutoNum type="arabicPeriod"/>
            </a:pPr>
            <a:r>
              <a:rPr lang="en-GB" b="1" i="1">
                <a:solidFill>
                  <a:srgbClr val="FF0000"/>
                </a:solidFill>
              </a:rPr>
              <a:t>INHABITED AREA :</a:t>
            </a:r>
          </a:p>
          <a:p>
            <a:pPr algn="just"/>
            <a:r>
              <a:rPr lang="en-GB"/>
              <a:t>It presents the builtup area which is used mainly for</a:t>
            </a:r>
            <a:r>
              <a:rPr lang="en-GB" b="1"/>
              <a:t> </a:t>
            </a:r>
            <a:r>
              <a:rPr lang="en-GB"/>
              <a:t>residential purpose.  </a:t>
            </a:r>
          </a:p>
          <a:p>
            <a:pPr algn="just"/>
            <a:r>
              <a:rPr lang="en-GB"/>
              <a:t>Its occupied by streets and dwellings and is generally surrounded by gardens, open lands, agricultural lands etc. </a:t>
            </a:r>
          </a:p>
          <a:p>
            <a:pPr algn="just"/>
            <a:r>
              <a:rPr lang="en-GB"/>
              <a:t>The dwellings of different social classes and castes are located generally in different parts or zones of the village.</a:t>
            </a:r>
          </a:p>
          <a:p>
            <a:pPr marL="514350" indent="-514350" algn="just">
              <a:buAutoNum type="arabicPeriod" startAt="2"/>
            </a:pPr>
            <a:r>
              <a:rPr lang="en-GB" b="1" i="1">
                <a:solidFill>
                  <a:srgbClr val="FF0000"/>
                </a:solidFill>
              </a:rPr>
              <a:t>UNCULTIVATED LAND INCLUDING GARDENS :</a:t>
            </a:r>
          </a:p>
          <a:p>
            <a:pPr algn="just"/>
            <a:r>
              <a:rPr lang="en-GB"/>
              <a:t>Its in the form of a contiguous zone around the inhabited or </a:t>
            </a:r>
          </a:p>
          <a:p>
            <a:pPr algn="just"/>
            <a:r>
              <a:rPr lang="en-GB"/>
              <a:t>build-up area containing community or common land, composite pits, wells, gardens, play ground etc.</a:t>
            </a:r>
            <a:endParaRPr lang="en-US"/>
          </a:p>
        </p:txBody>
      </p:sp>
    </p:spTree>
    <p:extLst>
      <p:ext uri="{BB962C8B-B14F-4D97-AF65-F5344CB8AC3E}">
        <p14:creationId xmlns:p14="http://schemas.microsoft.com/office/powerpoint/2010/main" val="2483687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2518B-4181-8349-A549-B62A1E292674}"/>
              </a:ext>
            </a:extLst>
          </p:cNvPr>
          <p:cNvSpPr>
            <a:spLocks noGrp="1"/>
          </p:cNvSpPr>
          <p:nvPr>
            <p:ph type="title"/>
          </p:nvPr>
        </p:nvSpPr>
        <p:spPr>
          <a:xfrm>
            <a:off x="838200" y="1"/>
            <a:ext cx="10515600" cy="834983"/>
          </a:xfrm>
        </p:spPr>
        <p:txBody>
          <a:bodyPr/>
          <a:lstStyle/>
          <a:p>
            <a:pPr algn="ctr"/>
            <a:r>
              <a:rPr lang="en-GB" b="1" i="1">
                <a:solidFill>
                  <a:schemeClr val="accent6">
                    <a:lumMod val="50000"/>
                  </a:schemeClr>
                </a:solidFill>
              </a:rPr>
              <a:t>RURAL MORPHOLOGY </a:t>
            </a:r>
            <a:endParaRPr lang="en-US" b="1" i="1">
              <a:solidFill>
                <a:schemeClr val="accent6">
                  <a:lumMod val="50000"/>
                </a:schemeClr>
              </a:solidFill>
            </a:endParaRPr>
          </a:p>
        </p:txBody>
      </p:sp>
      <p:sp>
        <p:nvSpPr>
          <p:cNvPr id="3" name="Content Placeholder 2">
            <a:extLst>
              <a:ext uri="{FF2B5EF4-FFF2-40B4-BE49-F238E27FC236}">
                <a16:creationId xmlns:a16="http://schemas.microsoft.com/office/drawing/2014/main" id="{8FB991A9-845D-CC45-BF29-6781FACF4860}"/>
              </a:ext>
            </a:extLst>
          </p:cNvPr>
          <p:cNvSpPr>
            <a:spLocks noGrp="1"/>
          </p:cNvSpPr>
          <p:nvPr>
            <p:ph idx="1"/>
          </p:nvPr>
        </p:nvSpPr>
        <p:spPr>
          <a:xfrm>
            <a:off x="838200" y="834983"/>
            <a:ext cx="10907238" cy="5770665"/>
          </a:xfrm>
        </p:spPr>
        <p:txBody>
          <a:bodyPr>
            <a:noAutofit/>
          </a:bodyPr>
          <a:lstStyle/>
          <a:p>
            <a:pPr marL="0" indent="0" algn="just">
              <a:buNone/>
            </a:pPr>
            <a:r>
              <a:rPr lang="en-GB" b="1" i="1">
                <a:solidFill>
                  <a:srgbClr val="7030A0"/>
                </a:solidFill>
                <a:effectLst/>
                <a:latin typeface="Roboto" panose="02000000000000000000" pitchFamily="2" charset="0"/>
              </a:rPr>
              <a:t>INTRODUCTION</a:t>
            </a:r>
            <a:r>
              <a:rPr lang="en-GB" b="0" i="0">
                <a:solidFill>
                  <a:srgbClr val="3C4043"/>
                </a:solidFill>
                <a:effectLst/>
                <a:latin typeface="Roboto" panose="02000000000000000000" pitchFamily="2" charset="0"/>
              </a:rPr>
              <a:t> </a:t>
            </a:r>
          </a:p>
          <a:p>
            <a:pPr algn="just"/>
            <a:r>
              <a:rPr lang="en-GB" b="0" i="0">
                <a:solidFill>
                  <a:srgbClr val="3C4043"/>
                </a:solidFill>
                <a:effectLst/>
                <a:latin typeface="Roboto" panose="02000000000000000000" pitchFamily="2" charset="0"/>
              </a:rPr>
              <a:t>The study of </a:t>
            </a:r>
            <a:r>
              <a:rPr lang="en-GB" b="1" i="0">
                <a:solidFill>
                  <a:srgbClr val="3C4043"/>
                </a:solidFill>
                <a:effectLst/>
                <a:latin typeface="Roboto" panose="02000000000000000000" pitchFamily="2" charset="0"/>
              </a:rPr>
              <a:t>rural morphology</a:t>
            </a:r>
            <a:r>
              <a:rPr lang="en-GB" b="0" i="0">
                <a:solidFill>
                  <a:srgbClr val="3C4043"/>
                </a:solidFill>
                <a:effectLst/>
                <a:latin typeface="Roboto" panose="02000000000000000000" pitchFamily="2" charset="0"/>
              </a:rPr>
              <a:t> includes all the features that. combine to determine the existing forms of </a:t>
            </a:r>
            <a:r>
              <a:rPr lang="en-GB" b="1" i="0">
                <a:solidFill>
                  <a:srgbClr val="3C4043"/>
                </a:solidFill>
                <a:effectLst/>
                <a:latin typeface="Roboto" panose="02000000000000000000" pitchFamily="2" charset="0"/>
              </a:rPr>
              <a:t>rural</a:t>
            </a:r>
            <a:r>
              <a:rPr lang="en-GB" b="0" i="0">
                <a:solidFill>
                  <a:srgbClr val="3C4043"/>
                </a:solidFill>
                <a:effectLst/>
                <a:latin typeface="Roboto" panose="02000000000000000000" pitchFamily="2" charset="0"/>
              </a:rPr>
              <a:t> landscape. The. ground plan (external outline and internal arrangement of streets.</a:t>
            </a:r>
          </a:p>
          <a:p>
            <a:pPr algn="just"/>
            <a:r>
              <a:rPr lang="en-GB">
                <a:solidFill>
                  <a:srgbClr val="3C4043"/>
                </a:solidFill>
                <a:latin typeface="Roboto" panose="02000000000000000000" pitchFamily="2" charset="0"/>
              </a:rPr>
              <a:t>It includes the study of layout and socio-economic structure and outer shape or pattern of rural settlemens. </a:t>
            </a:r>
          </a:p>
          <a:p>
            <a:pPr marL="0" indent="0" algn="just">
              <a:buNone/>
            </a:pPr>
            <a:r>
              <a:rPr lang="en-GB" b="1" i="1">
                <a:solidFill>
                  <a:srgbClr val="7030A0"/>
                </a:solidFill>
                <a:latin typeface="Roboto" panose="02000000000000000000" pitchFamily="2" charset="0"/>
              </a:rPr>
              <a:t>TYPES OF RURAL MORPHOLOGY  </a:t>
            </a:r>
          </a:p>
          <a:p>
            <a:pPr algn="just"/>
            <a:r>
              <a:rPr lang="en-GB">
                <a:solidFill>
                  <a:srgbClr val="3C4043"/>
                </a:solidFill>
                <a:latin typeface="Roboto" panose="02000000000000000000" pitchFamily="2" charset="0"/>
              </a:rPr>
              <a:t>To make the study convenient, rural morphology may be divided into three broad categories. They are</a:t>
            </a:r>
          </a:p>
          <a:p>
            <a:pPr marL="514350" indent="-514350" algn="just">
              <a:buFont typeface="+mj-lt"/>
              <a:buAutoNum type="arabicPeriod"/>
            </a:pPr>
            <a:r>
              <a:rPr lang="en-GB">
                <a:solidFill>
                  <a:srgbClr val="FF0000"/>
                </a:solidFill>
              </a:rPr>
              <a:t>Physical Morphology of Villages Pattern,</a:t>
            </a:r>
          </a:p>
          <a:p>
            <a:pPr marL="514350" indent="-514350" algn="just">
              <a:buFont typeface="+mj-lt"/>
              <a:buAutoNum type="arabicPeriod"/>
            </a:pPr>
            <a:r>
              <a:rPr lang="en-GB">
                <a:solidFill>
                  <a:srgbClr val="FF0000"/>
                </a:solidFill>
              </a:rPr>
              <a:t>Functional Morphology of villages,</a:t>
            </a:r>
          </a:p>
          <a:p>
            <a:pPr marL="514350" indent="-514350" algn="just">
              <a:buFont typeface="+mj-lt"/>
              <a:buAutoNum type="arabicPeriod"/>
            </a:pPr>
            <a:r>
              <a:rPr lang="en-GB">
                <a:solidFill>
                  <a:srgbClr val="FF0000"/>
                </a:solidFill>
              </a:rPr>
              <a:t>Social Morphology of Villages. </a:t>
            </a:r>
            <a:endParaRPr lang="en-US">
              <a:solidFill>
                <a:srgbClr val="FF0000"/>
              </a:solidFill>
            </a:endParaRPr>
          </a:p>
        </p:txBody>
      </p:sp>
    </p:spTree>
    <p:extLst>
      <p:ext uri="{BB962C8B-B14F-4D97-AF65-F5344CB8AC3E}">
        <p14:creationId xmlns:p14="http://schemas.microsoft.com/office/powerpoint/2010/main" val="433268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0B0D77-E123-DB41-9975-B2809A0B5EC2}"/>
              </a:ext>
            </a:extLst>
          </p:cNvPr>
          <p:cNvSpPr>
            <a:spLocks noGrp="1"/>
          </p:cNvSpPr>
          <p:nvPr>
            <p:ph idx="1"/>
          </p:nvPr>
        </p:nvSpPr>
        <p:spPr>
          <a:xfrm>
            <a:off x="1317419" y="469446"/>
            <a:ext cx="9797143" cy="5919107"/>
          </a:xfrm>
        </p:spPr>
        <p:txBody>
          <a:bodyPr>
            <a:noAutofit/>
          </a:bodyPr>
          <a:lstStyle/>
          <a:p>
            <a:pPr marL="514350" indent="-514350" algn="just">
              <a:buAutoNum type="arabicPeriod" startAt="3"/>
            </a:pPr>
            <a:r>
              <a:rPr lang="en-GB" b="1" i="1">
                <a:solidFill>
                  <a:srgbClr val="FF0000"/>
                </a:solidFill>
              </a:rPr>
              <a:t>INNER AGRICULTURAL LAND : </a:t>
            </a:r>
          </a:p>
          <a:p>
            <a:pPr algn="just"/>
            <a:r>
              <a:rPr lang="en-GB"/>
              <a:t>It is inner belt of the agricultural land situated around the inhabited and uncultivated lands which is usually used to obtain two or more crops in a year, so that it is the zone of intensive cropping.</a:t>
            </a:r>
          </a:p>
          <a:p>
            <a:pPr algn="just"/>
            <a:r>
              <a:rPr lang="en-GB"/>
              <a:t>This land is used mainly for the cropping vegetables, flowers, fodder, etc.</a:t>
            </a:r>
          </a:p>
          <a:p>
            <a:pPr marL="514350" indent="-514350" algn="just">
              <a:buAutoNum type="arabicPeriod" startAt="4"/>
            </a:pPr>
            <a:r>
              <a:rPr lang="en-GB" b="1" i="1">
                <a:solidFill>
                  <a:srgbClr val="FF0000"/>
                </a:solidFill>
              </a:rPr>
              <a:t>MIDDLE AGRICULTURAL LAND : </a:t>
            </a:r>
          </a:p>
          <a:p>
            <a:pPr algn="just"/>
            <a:r>
              <a:rPr lang="en-GB"/>
              <a:t>Its as an intermediate zone between the zones of inner agricultural land and marginal or outer agricultural land.</a:t>
            </a:r>
          </a:p>
          <a:p>
            <a:pPr algn="just"/>
            <a:r>
              <a:rPr lang="en-GB"/>
              <a:t>This belt is characterized by double cropping system which is used mainly for the production of grain or some commercial crops.</a:t>
            </a:r>
          </a:p>
        </p:txBody>
      </p:sp>
    </p:spTree>
    <p:extLst>
      <p:ext uri="{BB962C8B-B14F-4D97-AF65-F5344CB8AC3E}">
        <p14:creationId xmlns:p14="http://schemas.microsoft.com/office/powerpoint/2010/main" val="3304454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FE484F-CBCA-B64B-B53D-19DB610E52F0}"/>
              </a:ext>
            </a:extLst>
          </p:cNvPr>
          <p:cNvSpPr>
            <a:spLocks noGrp="1"/>
          </p:cNvSpPr>
          <p:nvPr>
            <p:ph idx="1"/>
          </p:nvPr>
        </p:nvSpPr>
        <p:spPr>
          <a:xfrm>
            <a:off x="1985405" y="1194057"/>
            <a:ext cx="7867403" cy="3834400"/>
          </a:xfrm>
        </p:spPr>
        <p:txBody>
          <a:bodyPr/>
          <a:lstStyle/>
          <a:p>
            <a:pPr marL="514350" indent="-514350" algn="just">
              <a:buAutoNum type="arabicPeriod" startAt="5"/>
            </a:pPr>
            <a:r>
              <a:rPr lang="en-GB" b="1" i="1">
                <a:solidFill>
                  <a:srgbClr val="FF0000"/>
                </a:solidFill>
              </a:rPr>
              <a:t>OUTER AGRICULTURAL LAND : </a:t>
            </a:r>
          </a:p>
          <a:p>
            <a:pPr algn="just"/>
            <a:r>
              <a:rPr lang="en-GB"/>
              <a:t>This outer agricultural belt lies along the margin of the village at highest distance.</a:t>
            </a:r>
          </a:p>
          <a:p>
            <a:pPr algn="just"/>
            <a:r>
              <a:rPr lang="en-GB"/>
              <a:t>This agricultural zone provides one or two crops of grain or other items in a years and is generally less productive.</a:t>
            </a:r>
          </a:p>
          <a:p>
            <a:pPr algn="just"/>
            <a:r>
              <a:rPr lang="en-GB"/>
              <a:t>In some cases it may also contain gardens and forested lands, and sometimes wasteland. </a:t>
            </a:r>
            <a:endParaRPr lang="en-US"/>
          </a:p>
        </p:txBody>
      </p:sp>
    </p:spTree>
    <p:extLst>
      <p:ext uri="{BB962C8B-B14F-4D97-AF65-F5344CB8AC3E}">
        <p14:creationId xmlns:p14="http://schemas.microsoft.com/office/powerpoint/2010/main" val="2371152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BC3AE-B528-E34D-A65C-77EEC409750F}"/>
              </a:ext>
            </a:extLst>
          </p:cNvPr>
          <p:cNvSpPr>
            <a:spLocks noGrp="1"/>
          </p:cNvSpPr>
          <p:nvPr>
            <p:ph type="title"/>
          </p:nvPr>
        </p:nvSpPr>
        <p:spPr/>
        <p:txBody>
          <a:bodyPr/>
          <a:lstStyle/>
          <a:p>
            <a:pPr algn="ctr"/>
            <a:r>
              <a:rPr lang="en-GB" b="1" i="1">
                <a:solidFill>
                  <a:srgbClr val="7030A0"/>
                </a:solidFill>
              </a:rPr>
              <a:t>SOCIAL MORPHOLOGY OF VILLAGES </a:t>
            </a:r>
            <a:endParaRPr lang="en-US" b="1" i="1">
              <a:solidFill>
                <a:srgbClr val="7030A0"/>
              </a:solidFill>
            </a:endParaRPr>
          </a:p>
        </p:txBody>
      </p:sp>
      <p:sp>
        <p:nvSpPr>
          <p:cNvPr id="3" name="Content Placeholder 2">
            <a:extLst>
              <a:ext uri="{FF2B5EF4-FFF2-40B4-BE49-F238E27FC236}">
                <a16:creationId xmlns:a16="http://schemas.microsoft.com/office/drawing/2014/main" id="{DC82BBF5-1200-5F40-8895-F6865F13BE8B}"/>
              </a:ext>
            </a:extLst>
          </p:cNvPr>
          <p:cNvSpPr>
            <a:spLocks noGrp="1"/>
          </p:cNvSpPr>
          <p:nvPr>
            <p:ph idx="1"/>
          </p:nvPr>
        </p:nvSpPr>
        <p:spPr/>
        <p:txBody>
          <a:bodyPr>
            <a:normAutofit lnSpcReduction="10000"/>
          </a:bodyPr>
          <a:lstStyle/>
          <a:p>
            <a:pPr algn="just"/>
            <a:r>
              <a:rPr lang="en-GB"/>
              <a:t>Social factors especially the caste system and jajmani system play dominant role in affecting the interal morphological structure of the village in India.</a:t>
            </a:r>
          </a:p>
          <a:p>
            <a:pPr algn="just"/>
            <a:r>
              <a:rPr lang="en-GB"/>
              <a:t>Generally the economic prosperity, social status and functional attributes are very much linked, with the centuries old caste hierarchy which gives a distinct size, shape and layout to the rural dwellings.</a:t>
            </a:r>
          </a:p>
          <a:p>
            <a:pPr algn="just"/>
            <a:r>
              <a:rPr lang="en-GB"/>
              <a:t>Families belonging forward castes possess pretentious houses with large courtyard and separate apartment for each adult member, while socially depressed castes and untouchables have generally single room hut or kachcha houses shared by all members of the family and sometimes by cattle as well without much open space. </a:t>
            </a:r>
            <a:endParaRPr lang="en-US"/>
          </a:p>
        </p:txBody>
      </p:sp>
    </p:spTree>
    <p:extLst>
      <p:ext uri="{BB962C8B-B14F-4D97-AF65-F5344CB8AC3E}">
        <p14:creationId xmlns:p14="http://schemas.microsoft.com/office/powerpoint/2010/main" val="2347832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75F1A-CB7D-E449-82EE-44D13344F6BF}"/>
              </a:ext>
            </a:extLst>
          </p:cNvPr>
          <p:cNvSpPr>
            <a:spLocks noGrp="1"/>
          </p:cNvSpPr>
          <p:nvPr>
            <p:ph idx="1"/>
          </p:nvPr>
        </p:nvSpPr>
        <p:spPr>
          <a:xfrm>
            <a:off x="838200" y="757051"/>
            <a:ext cx="10515600" cy="5343897"/>
          </a:xfrm>
        </p:spPr>
        <p:txBody>
          <a:bodyPr/>
          <a:lstStyle/>
          <a:p>
            <a:pPr algn="just"/>
            <a:r>
              <a:rPr lang="en-GB"/>
              <a:t>In British India, numerous caste-based hamlets emerged within the boundary of revenue village.</a:t>
            </a:r>
          </a:p>
          <a:p>
            <a:pPr algn="just"/>
            <a:r>
              <a:rPr lang="en-GB"/>
              <a:t>Such hamlets together with their inhabitants are closely associated with the main village site following the jajmani system and looks like a single functional unit.</a:t>
            </a:r>
          </a:p>
          <a:p>
            <a:pPr algn="just"/>
            <a:r>
              <a:rPr lang="en-GB"/>
              <a:t>The Indian rural society, in terms of the production-organization system, is constituted of the four socio-economic classes :</a:t>
            </a:r>
          </a:p>
          <a:p>
            <a:pPr marL="514350" indent="-514350" algn="just">
              <a:buFont typeface="+mj-lt"/>
              <a:buAutoNum type="arabicPeriod"/>
            </a:pPr>
            <a:r>
              <a:rPr lang="en-GB" i="1">
                <a:solidFill>
                  <a:srgbClr val="7030A0"/>
                </a:solidFill>
              </a:rPr>
              <a:t>Agriculturist,</a:t>
            </a:r>
          </a:p>
          <a:p>
            <a:pPr marL="514350" indent="-514350" algn="just">
              <a:buFont typeface="+mj-lt"/>
              <a:buAutoNum type="arabicPeriod"/>
            </a:pPr>
            <a:r>
              <a:rPr lang="en-GB" i="1">
                <a:solidFill>
                  <a:srgbClr val="7030A0"/>
                </a:solidFill>
              </a:rPr>
              <a:t>The artisans,</a:t>
            </a:r>
          </a:p>
          <a:p>
            <a:pPr marL="514350" indent="-514350" algn="just">
              <a:buFont typeface="+mj-lt"/>
              <a:buAutoNum type="arabicPeriod"/>
            </a:pPr>
            <a:r>
              <a:rPr lang="en-GB" i="1">
                <a:solidFill>
                  <a:srgbClr val="7030A0"/>
                </a:solidFill>
              </a:rPr>
              <a:t>The services castes, and </a:t>
            </a:r>
          </a:p>
          <a:p>
            <a:pPr marL="514350" indent="-514350" algn="just">
              <a:buFont typeface="+mj-lt"/>
              <a:buAutoNum type="arabicPeriod"/>
            </a:pPr>
            <a:r>
              <a:rPr lang="en-GB" i="1">
                <a:solidFill>
                  <a:srgbClr val="7030A0"/>
                </a:solidFill>
              </a:rPr>
              <a:t>Agricultural labourers. </a:t>
            </a:r>
            <a:endParaRPr lang="en-US" i="1">
              <a:solidFill>
                <a:srgbClr val="7030A0"/>
              </a:solidFill>
            </a:endParaRPr>
          </a:p>
        </p:txBody>
      </p:sp>
    </p:spTree>
    <p:extLst>
      <p:ext uri="{BB962C8B-B14F-4D97-AF65-F5344CB8AC3E}">
        <p14:creationId xmlns:p14="http://schemas.microsoft.com/office/powerpoint/2010/main" val="3083445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02D93-3E4D-5745-AE08-1D5009ED75A1}"/>
              </a:ext>
            </a:extLst>
          </p:cNvPr>
          <p:cNvSpPr>
            <a:spLocks noGrp="1"/>
          </p:cNvSpPr>
          <p:nvPr>
            <p:ph type="title"/>
          </p:nvPr>
        </p:nvSpPr>
        <p:spPr/>
        <p:txBody>
          <a:bodyPr/>
          <a:lstStyle/>
          <a:p>
            <a:r>
              <a:rPr lang="en-GB" b="1" i="1">
                <a:solidFill>
                  <a:srgbClr val="7030A0"/>
                </a:solidFill>
              </a:rPr>
              <a:t>GROWTH MODELS OF RURAL MORPHOLOGY :</a:t>
            </a:r>
            <a:endParaRPr lang="en-US" b="1" i="1">
              <a:solidFill>
                <a:srgbClr val="7030A0"/>
              </a:solidFill>
            </a:endParaRPr>
          </a:p>
        </p:txBody>
      </p:sp>
      <p:sp>
        <p:nvSpPr>
          <p:cNvPr id="3" name="Content Placeholder 2">
            <a:extLst>
              <a:ext uri="{FF2B5EF4-FFF2-40B4-BE49-F238E27FC236}">
                <a16:creationId xmlns:a16="http://schemas.microsoft.com/office/drawing/2014/main" id="{CD9E86C2-FBA9-364D-882D-11B8EFB4FC44}"/>
              </a:ext>
            </a:extLst>
          </p:cNvPr>
          <p:cNvSpPr>
            <a:spLocks noGrp="1"/>
          </p:cNvSpPr>
          <p:nvPr>
            <p:ph idx="1"/>
          </p:nvPr>
        </p:nvSpPr>
        <p:spPr>
          <a:xfrm>
            <a:off x="838200" y="1391640"/>
            <a:ext cx="10515600" cy="4785323"/>
          </a:xfrm>
        </p:spPr>
        <p:txBody>
          <a:bodyPr>
            <a:normAutofit lnSpcReduction="10000"/>
          </a:bodyPr>
          <a:lstStyle/>
          <a:p>
            <a:pPr algn="just"/>
            <a:r>
              <a:rPr lang="en-GB"/>
              <a:t>As human occupance is a cultural phenomenon, the cultural attributes play significant role in the development of morphological structure at different sites.</a:t>
            </a:r>
          </a:p>
          <a:p>
            <a:pPr algn="just"/>
            <a:r>
              <a:rPr lang="en-GB"/>
              <a:t>Some growth models or rural morphology with single nucleus or multinuclei, all having their socio-spatial and functional dimensions may be hypothesized and tested.</a:t>
            </a:r>
          </a:p>
          <a:p>
            <a:pPr algn="just"/>
            <a:r>
              <a:rPr lang="en-GB"/>
              <a:t>According to socio-spatial organization, following three models are very common in the rural India :</a:t>
            </a:r>
          </a:p>
          <a:p>
            <a:pPr marL="514350" indent="-514350" algn="just">
              <a:buFont typeface="+mj-lt"/>
              <a:buAutoNum type="arabicPeriod"/>
            </a:pPr>
            <a:r>
              <a:rPr lang="en-GB" i="1">
                <a:solidFill>
                  <a:srgbClr val="FF0000"/>
                </a:solidFill>
              </a:rPr>
              <a:t>Hamleted Village of Different Castes,</a:t>
            </a:r>
          </a:p>
          <a:p>
            <a:pPr marL="514350" indent="-514350" algn="just">
              <a:buFont typeface="+mj-lt"/>
              <a:buAutoNum type="arabicPeriod"/>
            </a:pPr>
            <a:r>
              <a:rPr lang="en-GB" i="1">
                <a:solidFill>
                  <a:srgbClr val="FF0000"/>
                </a:solidFill>
              </a:rPr>
              <a:t>Clustered Village or Various Social Groups, and </a:t>
            </a:r>
          </a:p>
          <a:p>
            <a:pPr marL="514350" indent="-514350" algn="just">
              <a:buFont typeface="+mj-lt"/>
              <a:buAutoNum type="arabicPeriod"/>
            </a:pPr>
            <a:r>
              <a:rPr lang="en-GB" i="1">
                <a:solidFill>
                  <a:srgbClr val="FF0000"/>
                </a:solidFill>
              </a:rPr>
              <a:t>Irregular Village Morphology. </a:t>
            </a:r>
            <a:endParaRPr lang="en-US" i="1">
              <a:solidFill>
                <a:srgbClr val="FF0000"/>
              </a:solidFill>
            </a:endParaRPr>
          </a:p>
        </p:txBody>
      </p:sp>
    </p:spTree>
    <p:extLst>
      <p:ext uri="{BB962C8B-B14F-4D97-AF65-F5344CB8AC3E}">
        <p14:creationId xmlns:p14="http://schemas.microsoft.com/office/powerpoint/2010/main" val="1543236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03AE8-2E2B-F642-A527-4919221CCE72}"/>
              </a:ext>
            </a:extLst>
          </p:cNvPr>
          <p:cNvSpPr>
            <a:spLocks noGrp="1"/>
          </p:cNvSpPr>
          <p:nvPr>
            <p:ph type="title"/>
          </p:nvPr>
        </p:nvSpPr>
        <p:spPr/>
        <p:txBody>
          <a:bodyPr>
            <a:normAutofit/>
          </a:bodyPr>
          <a:lstStyle/>
          <a:p>
            <a:r>
              <a:rPr lang="en-GB" sz="4000" b="1" i="0">
                <a:solidFill>
                  <a:srgbClr val="FF0000"/>
                </a:solidFill>
                <a:effectLst/>
                <a:latin typeface="Arial" panose="020B0604020202020204" pitchFamily="34" charset="0"/>
              </a:rPr>
              <a:t>Major problem of rural settlements are:</a:t>
            </a:r>
            <a:endParaRPr lang="en-GB" sz="4000" b="0" i="0">
              <a:solidFill>
                <a:srgbClr val="FF0000"/>
              </a:solidFill>
              <a:effectLst/>
              <a:latin typeface="Arial" panose="020B0604020202020204" pitchFamily="34" charset="0"/>
            </a:endParaRPr>
          </a:p>
        </p:txBody>
      </p:sp>
      <p:sp>
        <p:nvSpPr>
          <p:cNvPr id="3" name="Content Placeholder 2">
            <a:extLst>
              <a:ext uri="{FF2B5EF4-FFF2-40B4-BE49-F238E27FC236}">
                <a16:creationId xmlns:a16="http://schemas.microsoft.com/office/drawing/2014/main" id="{50054E73-5DC8-9B4E-9E60-6FEB37CE6381}"/>
              </a:ext>
            </a:extLst>
          </p:cNvPr>
          <p:cNvSpPr>
            <a:spLocks noGrp="1"/>
          </p:cNvSpPr>
          <p:nvPr>
            <p:ph idx="1"/>
          </p:nvPr>
        </p:nvSpPr>
        <p:spPr>
          <a:xfrm>
            <a:off x="838200" y="1335974"/>
            <a:ext cx="10515600" cy="4840989"/>
          </a:xfrm>
        </p:spPr>
        <p:txBody>
          <a:bodyPr>
            <a:noAutofit/>
          </a:bodyPr>
          <a:lstStyle/>
          <a:p>
            <a:pPr algn="just"/>
            <a:r>
              <a:rPr lang="en-GB" b="1" i="0">
                <a:solidFill>
                  <a:srgbClr val="000000"/>
                </a:solidFill>
                <a:effectLst/>
                <a:latin typeface="Arial" panose="020B0604020202020204" pitchFamily="34" charset="0"/>
              </a:rPr>
              <a:t>i. Rural settlements </a:t>
            </a:r>
            <a:r>
              <a:rPr lang="en-GB" b="1" i="0">
                <a:solidFill>
                  <a:srgbClr val="231F20"/>
                </a:solidFill>
                <a:effectLst/>
                <a:latin typeface="Arial" panose="020B0604020202020204" pitchFamily="34" charset="0"/>
              </a:rPr>
              <a:t>in the developing countries have poor infrastructure facilities.</a:t>
            </a:r>
            <a:endParaRPr lang="en-GB" b="0" i="0">
              <a:solidFill>
                <a:srgbClr val="222222"/>
              </a:solidFill>
              <a:effectLst/>
              <a:latin typeface="Arial" panose="020B0604020202020204" pitchFamily="34" charset="0"/>
            </a:endParaRPr>
          </a:p>
          <a:p>
            <a:pPr algn="just"/>
            <a:r>
              <a:rPr lang="en-GB" b="1" i="0">
                <a:solidFill>
                  <a:srgbClr val="231F20"/>
                </a:solidFill>
                <a:effectLst/>
                <a:latin typeface="Arial" panose="020B0604020202020204" pitchFamily="34" charset="0"/>
              </a:rPr>
              <a:t>ii. Supply of water to rural settlements in developing countries is not adequate. People in villages, particularly in mountainous and arid areas have to walk long distances to fetch drinking water.</a:t>
            </a:r>
            <a:endParaRPr lang="en-GB" b="0" i="0">
              <a:solidFill>
                <a:srgbClr val="222222"/>
              </a:solidFill>
              <a:effectLst/>
              <a:latin typeface="Arial" panose="020B0604020202020204" pitchFamily="34" charset="0"/>
            </a:endParaRPr>
          </a:p>
          <a:p>
            <a:pPr algn="just"/>
            <a:r>
              <a:rPr lang="en-GB" b="1" i="0">
                <a:solidFill>
                  <a:srgbClr val="000000"/>
                </a:solidFill>
                <a:effectLst/>
                <a:latin typeface="Arial" panose="020B0604020202020204" pitchFamily="34" charset="0"/>
              </a:rPr>
              <a:t>iii. </a:t>
            </a:r>
            <a:r>
              <a:rPr lang="en-GB" b="1" i="0">
                <a:solidFill>
                  <a:srgbClr val="231F20"/>
                </a:solidFill>
                <a:effectLst/>
                <a:latin typeface="Arial" panose="020B0604020202020204" pitchFamily="34" charset="0"/>
              </a:rPr>
              <a:t>Water borne diseases such as cholera and jaundice are common problem because of lack of safe drinking water and unhygienic conditions.</a:t>
            </a:r>
            <a:endParaRPr lang="en-GB" b="0" i="0">
              <a:solidFill>
                <a:srgbClr val="222222"/>
              </a:solidFill>
              <a:effectLst/>
              <a:latin typeface="Arial" panose="020B0604020202020204" pitchFamily="34" charset="0"/>
            </a:endParaRPr>
          </a:p>
          <a:p>
            <a:pPr algn="just"/>
            <a:r>
              <a:rPr lang="en-GB" b="1" i="0">
                <a:solidFill>
                  <a:srgbClr val="000000"/>
                </a:solidFill>
                <a:effectLst/>
                <a:latin typeface="Arial" panose="020B0604020202020204" pitchFamily="34" charset="0"/>
              </a:rPr>
              <a:t>iv. </a:t>
            </a:r>
            <a:r>
              <a:rPr lang="en-GB" b="1" i="0">
                <a:solidFill>
                  <a:srgbClr val="231F20"/>
                </a:solidFill>
                <a:effectLst/>
                <a:latin typeface="Arial" panose="020B0604020202020204" pitchFamily="34" charset="0"/>
              </a:rPr>
              <a:t>Villages are adversely affected by the conditions of drought and flood. This in turn affects the crop cultivation.</a:t>
            </a:r>
            <a:endParaRPr lang="en-GB" b="0" i="0">
              <a:solidFill>
                <a:srgbClr val="222222"/>
              </a:solidFill>
              <a:effectLst/>
              <a:latin typeface="Arial" panose="020B0604020202020204" pitchFamily="34" charset="0"/>
            </a:endParaRPr>
          </a:p>
          <a:p>
            <a:pPr marL="0" indent="0" algn="just">
              <a:buNone/>
            </a:pPr>
            <a:endParaRPr lang="en-GB" b="0" i="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3304575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E3942B-5019-9544-877E-2B99BCDAA616}"/>
              </a:ext>
            </a:extLst>
          </p:cNvPr>
          <p:cNvSpPr>
            <a:spLocks noGrp="1"/>
          </p:cNvSpPr>
          <p:nvPr>
            <p:ph idx="1"/>
          </p:nvPr>
        </p:nvSpPr>
        <p:spPr>
          <a:xfrm>
            <a:off x="838200" y="779318"/>
            <a:ext cx="10515600" cy="5750194"/>
          </a:xfrm>
        </p:spPr>
        <p:txBody>
          <a:bodyPr/>
          <a:lstStyle/>
          <a:p>
            <a:pPr algn="just"/>
            <a:r>
              <a:rPr lang="en-GB" sz="2800" b="1" i="0">
                <a:solidFill>
                  <a:srgbClr val="000000"/>
                </a:solidFill>
                <a:effectLst/>
                <a:latin typeface="Arial" panose="020B0604020202020204" pitchFamily="34" charset="0"/>
              </a:rPr>
              <a:t>v. </a:t>
            </a:r>
            <a:r>
              <a:rPr lang="en-GB" sz="2800" b="1" i="0">
                <a:solidFill>
                  <a:srgbClr val="231F20"/>
                </a:solidFill>
                <a:effectLst/>
                <a:latin typeface="Arial" panose="020B0604020202020204" pitchFamily="34" charset="0"/>
              </a:rPr>
              <a:t>The absence of toilet and garbage disposal facilities cause health related problems.</a:t>
            </a:r>
            <a:endParaRPr lang="en-GB" sz="2800" b="0" i="0">
              <a:solidFill>
                <a:srgbClr val="222222"/>
              </a:solidFill>
              <a:effectLst/>
              <a:latin typeface="Arial" panose="020B0604020202020204" pitchFamily="34" charset="0"/>
            </a:endParaRPr>
          </a:p>
          <a:p>
            <a:pPr algn="just"/>
            <a:r>
              <a:rPr lang="en-GB" sz="2800" b="1" i="0">
                <a:solidFill>
                  <a:srgbClr val="000000"/>
                </a:solidFill>
                <a:effectLst/>
                <a:latin typeface="Arial" panose="020B0604020202020204" pitchFamily="34" charset="0"/>
              </a:rPr>
              <a:t>vi. </a:t>
            </a:r>
            <a:r>
              <a:rPr lang="en-GB" sz="2800" b="1" i="0">
                <a:solidFill>
                  <a:srgbClr val="231F20"/>
                </a:solidFill>
                <a:effectLst/>
                <a:latin typeface="Arial" panose="020B0604020202020204" pitchFamily="34" charset="0"/>
              </a:rPr>
              <a:t>The houses made up of mud, wood and thatch get damaged during heavy rains and floods.</a:t>
            </a:r>
            <a:endParaRPr lang="en-GB" sz="2800" b="0" i="0">
              <a:solidFill>
                <a:srgbClr val="222222"/>
              </a:solidFill>
              <a:effectLst/>
              <a:latin typeface="Arial" panose="020B0604020202020204" pitchFamily="34" charset="0"/>
            </a:endParaRPr>
          </a:p>
          <a:p>
            <a:pPr algn="just"/>
            <a:r>
              <a:rPr lang="en-GB" sz="2800" b="1" i="0">
                <a:solidFill>
                  <a:srgbClr val="000000"/>
                </a:solidFill>
                <a:effectLst/>
                <a:latin typeface="Arial" panose="020B0604020202020204" pitchFamily="34" charset="0"/>
              </a:rPr>
              <a:t>vii. </a:t>
            </a:r>
            <a:r>
              <a:rPr lang="en-GB" sz="2800" b="1" i="0">
                <a:solidFill>
                  <a:srgbClr val="231F20"/>
                </a:solidFill>
                <a:effectLst/>
                <a:latin typeface="Arial" panose="020B0604020202020204" pitchFamily="34" charset="0"/>
              </a:rPr>
              <a:t>Most houses have no proper ventilation.</a:t>
            </a:r>
            <a:endParaRPr lang="en-GB" sz="2800" b="0" i="0">
              <a:solidFill>
                <a:srgbClr val="222222"/>
              </a:solidFill>
              <a:effectLst/>
              <a:latin typeface="Arial" panose="020B0604020202020204" pitchFamily="34" charset="0"/>
            </a:endParaRPr>
          </a:p>
          <a:p>
            <a:pPr algn="just"/>
            <a:r>
              <a:rPr lang="en-GB" sz="2800" b="1" i="0">
                <a:solidFill>
                  <a:srgbClr val="000000"/>
                </a:solidFill>
                <a:effectLst/>
                <a:latin typeface="Arial" panose="020B0604020202020204" pitchFamily="34" charset="0"/>
              </a:rPr>
              <a:t>viii. </a:t>
            </a:r>
            <a:r>
              <a:rPr lang="en-GB" sz="2800" b="1" i="0">
                <a:solidFill>
                  <a:srgbClr val="231F20"/>
                </a:solidFill>
                <a:effectLst/>
                <a:latin typeface="Arial" panose="020B0604020202020204" pitchFamily="34" charset="0"/>
              </a:rPr>
              <a:t>Unmetalled roads and lack of modern communication network causes difficulties in providing emergency services during floods.</a:t>
            </a:r>
            <a:endParaRPr lang="en-GB" sz="2800" b="0" i="0">
              <a:solidFill>
                <a:srgbClr val="222222"/>
              </a:solidFill>
              <a:effectLst/>
              <a:latin typeface="Arial" panose="020B0604020202020204" pitchFamily="34" charset="0"/>
            </a:endParaRPr>
          </a:p>
          <a:p>
            <a:pPr algn="just"/>
            <a:r>
              <a:rPr lang="en-GB" sz="2800" b="1" i="0">
                <a:solidFill>
                  <a:srgbClr val="000000"/>
                </a:solidFill>
                <a:effectLst/>
                <a:latin typeface="Arial" panose="020B0604020202020204" pitchFamily="34" charset="0"/>
              </a:rPr>
              <a:t>ix. </a:t>
            </a:r>
            <a:r>
              <a:rPr lang="en-GB" sz="2800" b="1" i="0">
                <a:solidFill>
                  <a:srgbClr val="231F20"/>
                </a:solidFill>
                <a:effectLst/>
                <a:latin typeface="Arial" panose="020B0604020202020204" pitchFamily="34" charset="0"/>
              </a:rPr>
              <a:t>It is also difficult to provide adequate health and educational infrastructure for large rural population. The problem is particularly serious where houses are scattered over a large area.</a:t>
            </a:r>
            <a:endParaRPr lang="en-US"/>
          </a:p>
        </p:txBody>
      </p:sp>
    </p:spTree>
    <p:extLst>
      <p:ext uri="{BB962C8B-B14F-4D97-AF65-F5344CB8AC3E}">
        <p14:creationId xmlns:p14="http://schemas.microsoft.com/office/powerpoint/2010/main" val="79930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86FD-257E-7E48-8546-CCA6FFBA2666}"/>
              </a:ext>
            </a:extLst>
          </p:cNvPr>
          <p:cNvSpPr>
            <a:spLocks noGrp="1"/>
          </p:cNvSpPr>
          <p:nvPr>
            <p:ph type="title"/>
          </p:nvPr>
        </p:nvSpPr>
        <p:spPr>
          <a:xfrm>
            <a:off x="838200" y="1465859"/>
            <a:ext cx="10515600" cy="5102679"/>
          </a:xfrm>
        </p:spPr>
        <p:txBody>
          <a:bodyPr>
            <a:normAutofit/>
          </a:bodyPr>
          <a:lstStyle/>
          <a:p>
            <a:pPr algn="ctr"/>
            <a:r>
              <a:rPr lang="en-GB" sz="9600" b="1" i="1">
                <a:solidFill>
                  <a:srgbClr val="7030A0"/>
                </a:solidFill>
                <a:latin typeface="Arial Black" panose="020B0604020202020204" pitchFamily="34" charset="0"/>
                <a:cs typeface="Arial Black" panose="020B0604020202020204" pitchFamily="34" charset="0"/>
              </a:rPr>
              <a:t>THANK YOU</a:t>
            </a:r>
            <a:br>
              <a:rPr lang="en-GB" sz="9600" b="1" i="1">
                <a:solidFill>
                  <a:srgbClr val="7030A0"/>
                </a:solidFill>
                <a:latin typeface="Arial Black" panose="020B0604020202020204" pitchFamily="34" charset="0"/>
                <a:cs typeface="Arial Black" panose="020B0604020202020204" pitchFamily="34" charset="0"/>
              </a:rPr>
            </a:br>
            <a:endParaRPr lang="en-US" sz="9600" b="1" i="1">
              <a:solidFill>
                <a:srgbClr val="7030A0"/>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276478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53D1C-7395-2840-9602-A675E0E274A0}"/>
              </a:ext>
            </a:extLst>
          </p:cNvPr>
          <p:cNvSpPr>
            <a:spLocks noGrp="1"/>
          </p:cNvSpPr>
          <p:nvPr>
            <p:ph type="title"/>
          </p:nvPr>
        </p:nvSpPr>
        <p:spPr>
          <a:xfrm>
            <a:off x="838200" y="1"/>
            <a:ext cx="10515600" cy="779317"/>
          </a:xfrm>
        </p:spPr>
        <p:txBody>
          <a:bodyPr>
            <a:normAutofit/>
          </a:bodyPr>
          <a:lstStyle/>
          <a:p>
            <a:pPr algn="ctr"/>
            <a:r>
              <a:rPr lang="en-GB" sz="4000" b="1" i="1">
                <a:solidFill>
                  <a:srgbClr val="7030A0"/>
                </a:solidFill>
              </a:rPr>
              <a:t>PHYSICAL MORPHOLOGY OF RURAL SETTLEMENT </a:t>
            </a:r>
            <a:endParaRPr lang="en-US" sz="4000" b="1" i="1">
              <a:solidFill>
                <a:srgbClr val="7030A0"/>
              </a:solidFill>
            </a:endParaRPr>
          </a:p>
        </p:txBody>
      </p:sp>
      <p:sp>
        <p:nvSpPr>
          <p:cNvPr id="3" name="Content Placeholder 2">
            <a:extLst>
              <a:ext uri="{FF2B5EF4-FFF2-40B4-BE49-F238E27FC236}">
                <a16:creationId xmlns:a16="http://schemas.microsoft.com/office/drawing/2014/main" id="{FCCF0945-E28F-9442-802D-92DDAEDBB0D3}"/>
              </a:ext>
            </a:extLst>
          </p:cNvPr>
          <p:cNvSpPr>
            <a:spLocks noGrp="1"/>
          </p:cNvSpPr>
          <p:nvPr>
            <p:ph idx="1"/>
          </p:nvPr>
        </p:nvSpPr>
        <p:spPr>
          <a:xfrm>
            <a:off x="838199" y="955592"/>
            <a:ext cx="10851573" cy="5902408"/>
          </a:xfrm>
        </p:spPr>
        <p:txBody>
          <a:bodyPr>
            <a:normAutofit/>
          </a:bodyPr>
          <a:lstStyle/>
          <a:p>
            <a:pPr algn="just"/>
            <a:r>
              <a:rPr lang="en-GB" sz="3200"/>
              <a:t>Physical morphology of rural settlements includes the study of layout and outer shape or villages of a region. </a:t>
            </a:r>
          </a:p>
          <a:p>
            <a:pPr algn="just"/>
            <a:r>
              <a:rPr lang="en-GB" sz="3200"/>
              <a:t>Layout denotes the spatial arrangement of roads and streets of dwellings or houses inside the rural settlements.</a:t>
            </a:r>
          </a:p>
          <a:p>
            <a:pPr algn="just"/>
            <a:r>
              <a:rPr lang="en-GB" sz="3200"/>
              <a:t>The outer shape of a village is the result of its layout plan. </a:t>
            </a:r>
          </a:p>
          <a:p>
            <a:pPr algn="just"/>
            <a:r>
              <a:rPr lang="en-GB" sz="3200"/>
              <a:t>So that internel structure or layout and outer shape or pattern are closely interrelated and integral part of each other.</a:t>
            </a:r>
          </a:p>
          <a:p>
            <a:pPr algn="just"/>
            <a:r>
              <a:rPr lang="en-GB" sz="3200"/>
              <a:t>Along with local geological structure, topography, drainage or slope of the land, socio-economic and cultural factors play very important role in the formation of physical morphology of rural settlements.</a:t>
            </a:r>
            <a:endParaRPr lang="en-US" sz="3200"/>
          </a:p>
        </p:txBody>
      </p:sp>
    </p:spTree>
    <p:extLst>
      <p:ext uri="{BB962C8B-B14F-4D97-AF65-F5344CB8AC3E}">
        <p14:creationId xmlns:p14="http://schemas.microsoft.com/office/powerpoint/2010/main" val="1972687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4A7E3-3068-8249-B8A5-C68E5BD760B6}"/>
              </a:ext>
            </a:extLst>
          </p:cNvPr>
          <p:cNvSpPr>
            <a:spLocks noGrp="1"/>
          </p:cNvSpPr>
          <p:nvPr>
            <p:ph idx="1"/>
          </p:nvPr>
        </p:nvSpPr>
        <p:spPr>
          <a:xfrm>
            <a:off x="2282288" y="0"/>
            <a:ext cx="7904513" cy="7007370"/>
          </a:xfrm>
        </p:spPr>
        <p:txBody>
          <a:bodyPr>
            <a:normAutofit/>
          </a:bodyPr>
          <a:lstStyle/>
          <a:p>
            <a:pPr algn="just"/>
            <a:r>
              <a:rPr lang="en-GB"/>
              <a:t>Study about the various types of physical morphology of villages are classified as </a:t>
            </a:r>
          </a:p>
          <a:p>
            <a:pPr marL="514350" indent="-514350" algn="just">
              <a:buFont typeface="+mj-lt"/>
              <a:buAutoNum type="arabicPeriod"/>
            </a:pPr>
            <a:r>
              <a:rPr lang="en-GB" i="1"/>
              <a:t>Linear Pattern,</a:t>
            </a:r>
          </a:p>
          <a:p>
            <a:pPr marL="514350" indent="-514350" algn="just">
              <a:buFont typeface="+mj-lt"/>
              <a:buAutoNum type="arabicPeriod"/>
            </a:pPr>
            <a:r>
              <a:rPr lang="en-GB" i="1"/>
              <a:t>Rectangular or Square Pattern,</a:t>
            </a:r>
          </a:p>
          <a:p>
            <a:pPr marL="514350" indent="-514350" algn="just">
              <a:buFont typeface="+mj-lt"/>
              <a:buAutoNum type="arabicPeriod"/>
            </a:pPr>
            <a:r>
              <a:rPr lang="en-GB" i="1"/>
              <a:t>Circular or Oval Pattern,</a:t>
            </a:r>
          </a:p>
          <a:p>
            <a:pPr marL="514350" indent="-514350" algn="just">
              <a:buFont typeface="+mj-lt"/>
              <a:buAutoNum type="arabicPeriod"/>
            </a:pPr>
            <a:r>
              <a:rPr lang="en-GB" i="1"/>
              <a:t>Radial or Star-like Pattern,</a:t>
            </a:r>
          </a:p>
          <a:p>
            <a:pPr marL="514350" indent="-514350" algn="just">
              <a:buFont typeface="+mj-lt"/>
              <a:buAutoNum type="arabicPeriod"/>
            </a:pPr>
            <a:r>
              <a:rPr lang="en-GB" i="1"/>
              <a:t>Triangular Pattern,</a:t>
            </a:r>
          </a:p>
          <a:p>
            <a:pPr marL="514350" indent="-514350" algn="just">
              <a:buFont typeface="+mj-lt"/>
              <a:buAutoNum type="arabicPeriod"/>
            </a:pPr>
            <a:r>
              <a:rPr lang="en-GB" i="1"/>
              <a:t>Semi-Circular Pattern,</a:t>
            </a:r>
          </a:p>
          <a:p>
            <a:pPr marL="514350" indent="-514350" algn="just">
              <a:buFont typeface="+mj-lt"/>
              <a:buAutoNum type="arabicPeriod"/>
            </a:pPr>
            <a:r>
              <a:rPr lang="en-GB" i="1"/>
              <a:t>Fan Pattern,</a:t>
            </a:r>
          </a:p>
          <a:p>
            <a:pPr marL="514350" indent="-514350" algn="just">
              <a:buFont typeface="+mj-lt"/>
              <a:buAutoNum type="arabicPeriod"/>
            </a:pPr>
            <a:r>
              <a:rPr lang="en-GB" i="1"/>
              <a:t>Arrow Pattern,</a:t>
            </a:r>
          </a:p>
          <a:p>
            <a:pPr marL="514350" indent="-514350" algn="just">
              <a:buFont typeface="+mj-lt"/>
              <a:buAutoNum type="arabicPeriod"/>
            </a:pPr>
            <a:r>
              <a:rPr lang="en-GB" i="1"/>
              <a:t>Chess Board Pattern,</a:t>
            </a:r>
          </a:p>
          <a:p>
            <a:pPr marL="514350" indent="-514350" algn="just">
              <a:buFont typeface="+mj-lt"/>
              <a:buAutoNum type="arabicPeriod"/>
            </a:pPr>
            <a:r>
              <a:rPr lang="en-GB" i="1"/>
              <a:t>L-Shaped Pattern,</a:t>
            </a:r>
          </a:p>
          <a:p>
            <a:pPr marL="514350" indent="-514350" algn="just">
              <a:buFont typeface="+mj-lt"/>
              <a:buAutoNum type="arabicPeriod"/>
            </a:pPr>
            <a:r>
              <a:rPr lang="en-GB" i="1"/>
              <a:t>T-Shaped Pattern, and</a:t>
            </a:r>
          </a:p>
          <a:p>
            <a:pPr marL="514350" indent="-514350" algn="just">
              <a:buFont typeface="+mj-lt"/>
              <a:buAutoNum type="arabicPeriod"/>
            </a:pPr>
            <a:r>
              <a:rPr lang="en-GB" i="1"/>
              <a:t>Amorphous Pattern. </a:t>
            </a:r>
            <a:endParaRPr lang="en-US" i="1"/>
          </a:p>
        </p:txBody>
      </p:sp>
    </p:spTree>
    <p:extLst>
      <p:ext uri="{BB962C8B-B14F-4D97-AF65-F5344CB8AC3E}">
        <p14:creationId xmlns:p14="http://schemas.microsoft.com/office/powerpoint/2010/main" val="1515890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60EC0-D600-4343-A2DA-3FF3A3B9D1E4}"/>
              </a:ext>
            </a:extLst>
          </p:cNvPr>
          <p:cNvSpPr>
            <a:spLocks noGrp="1"/>
          </p:cNvSpPr>
          <p:nvPr>
            <p:ph type="title"/>
          </p:nvPr>
        </p:nvSpPr>
        <p:spPr/>
        <p:txBody>
          <a:bodyPr/>
          <a:lstStyle/>
          <a:p>
            <a:pPr algn="ctr"/>
            <a:r>
              <a:rPr lang="en-GB" b="1" i="1">
                <a:solidFill>
                  <a:srgbClr val="FF0000"/>
                </a:solidFill>
              </a:rPr>
              <a:t>LINEAR PATTERN </a:t>
            </a:r>
            <a:endParaRPr lang="en-US" b="1" i="1">
              <a:solidFill>
                <a:srgbClr val="FF0000"/>
              </a:solidFill>
            </a:endParaRPr>
          </a:p>
        </p:txBody>
      </p:sp>
      <p:sp>
        <p:nvSpPr>
          <p:cNvPr id="3" name="Content Placeholder 2">
            <a:extLst>
              <a:ext uri="{FF2B5EF4-FFF2-40B4-BE49-F238E27FC236}">
                <a16:creationId xmlns:a16="http://schemas.microsoft.com/office/drawing/2014/main" id="{9C2ECA9F-60BA-D140-BBBE-10FB8C1326E2}"/>
              </a:ext>
            </a:extLst>
          </p:cNvPr>
          <p:cNvSpPr>
            <a:spLocks noGrp="1"/>
          </p:cNvSpPr>
          <p:nvPr>
            <p:ph sz="half" idx="1"/>
          </p:nvPr>
        </p:nvSpPr>
        <p:spPr/>
        <p:txBody>
          <a:bodyPr>
            <a:normAutofit fontScale="85000" lnSpcReduction="20000"/>
          </a:bodyPr>
          <a:lstStyle/>
          <a:p>
            <a:pPr algn="just" fontAlgn="base"/>
            <a:r>
              <a:rPr lang="en-GB" b="0">
                <a:solidFill>
                  <a:srgbClr val="000000"/>
                </a:solidFill>
                <a:effectLst/>
                <a:latin typeface="Georgia"/>
              </a:rPr>
              <a:t>Linear pattern is the other most important design of settlements. In the linear settlements, houses are arranged along either side of a road, railway line, river or canal. Such settlements also evolve along the edge of a valley, especially in the mountainous areas, above flood level or along the coast.</a:t>
            </a:r>
          </a:p>
          <a:p>
            <a:pPr algn="just" fontAlgn="base"/>
            <a:r>
              <a:rPr lang="en-GB" b="0">
                <a:solidFill>
                  <a:srgbClr val="000000"/>
                </a:solidFill>
                <a:effectLst/>
                <a:latin typeface="Georgia"/>
              </a:rPr>
              <a:t>The development of linear settlements in the hilly areas is largely controlled by terrain and topography. Along the river banks and the sea shore, the flood and water level influence linear settlements.</a:t>
            </a:r>
          </a:p>
        </p:txBody>
      </p:sp>
      <p:pic>
        <p:nvPicPr>
          <p:cNvPr id="9" name="Picture 9">
            <a:extLst>
              <a:ext uri="{FF2B5EF4-FFF2-40B4-BE49-F238E27FC236}">
                <a16:creationId xmlns:a16="http://schemas.microsoft.com/office/drawing/2014/main" id="{F038C359-C1A4-F44C-804D-859C897B177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54091" y="1825625"/>
            <a:ext cx="4302826" cy="3840925"/>
          </a:xfrm>
        </p:spPr>
      </p:pic>
    </p:spTree>
    <p:extLst>
      <p:ext uri="{BB962C8B-B14F-4D97-AF65-F5344CB8AC3E}">
        <p14:creationId xmlns:p14="http://schemas.microsoft.com/office/powerpoint/2010/main" val="259506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7F250-65BA-F640-8F34-E563F3C4C847}"/>
              </a:ext>
            </a:extLst>
          </p:cNvPr>
          <p:cNvSpPr>
            <a:spLocks noGrp="1"/>
          </p:cNvSpPr>
          <p:nvPr>
            <p:ph type="title"/>
          </p:nvPr>
        </p:nvSpPr>
        <p:spPr>
          <a:xfrm>
            <a:off x="838200" y="215241"/>
            <a:ext cx="10515600" cy="420191"/>
          </a:xfrm>
        </p:spPr>
        <p:txBody>
          <a:bodyPr>
            <a:normAutofit fontScale="90000"/>
          </a:bodyPr>
          <a:lstStyle/>
          <a:p>
            <a:pPr algn="ctr"/>
            <a:r>
              <a:rPr lang="en-GB" b="1" i="1">
                <a:solidFill>
                  <a:srgbClr val="FF0000"/>
                </a:solidFill>
              </a:rPr>
              <a:t>RECTANGULAR PATTERN </a:t>
            </a:r>
            <a:endParaRPr lang="en-US" b="1" i="1">
              <a:solidFill>
                <a:srgbClr val="FF0000"/>
              </a:solidFill>
            </a:endParaRPr>
          </a:p>
        </p:txBody>
      </p:sp>
      <p:pic>
        <p:nvPicPr>
          <p:cNvPr id="5" name="Picture 5">
            <a:extLst>
              <a:ext uri="{FF2B5EF4-FFF2-40B4-BE49-F238E27FC236}">
                <a16:creationId xmlns:a16="http://schemas.microsoft.com/office/drawing/2014/main" id="{A02E34B3-ED45-E145-A22C-ADC405A34C8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29721" y="1346580"/>
            <a:ext cx="4425193" cy="5296179"/>
          </a:xfrm>
        </p:spPr>
      </p:pic>
      <p:sp>
        <p:nvSpPr>
          <p:cNvPr id="8" name="Content Placeholder 7">
            <a:extLst>
              <a:ext uri="{FF2B5EF4-FFF2-40B4-BE49-F238E27FC236}">
                <a16:creationId xmlns:a16="http://schemas.microsoft.com/office/drawing/2014/main" id="{9690BF11-5CD6-F149-B98C-2E57BC0A242D}"/>
              </a:ext>
            </a:extLst>
          </p:cNvPr>
          <p:cNvSpPr>
            <a:spLocks noGrp="1"/>
          </p:cNvSpPr>
          <p:nvPr>
            <p:ph sz="half" idx="1"/>
          </p:nvPr>
        </p:nvSpPr>
        <p:spPr>
          <a:xfrm>
            <a:off x="328970" y="1042699"/>
            <a:ext cx="6666337" cy="5032375"/>
          </a:xfrm>
        </p:spPr>
        <p:txBody>
          <a:bodyPr>
            <a:noAutofit/>
          </a:bodyPr>
          <a:lstStyle/>
          <a:p>
            <a:pPr algn="just" fontAlgn="base"/>
            <a:r>
              <a:rPr lang="en-GB" sz="2400" b="0">
                <a:solidFill>
                  <a:srgbClr val="000000"/>
                </a:solidFill>
                <a:effectLst/>
                <a:latin typeface="Georgia"/>
              </a:rPr>
              <a:t>Over 50 per cent of the world population lives in rural settlements, and most of the people inhabit the settlements of rectangular pattern. Rectan­gular settlements mainly develop in productive alluvial plains and wide intermontane valleys.</a:t>
            </a:r>
          </a:p>
          <a:p>
            <a:pPr algn="just" fontAlgn="base"/>
            <a:r>
              <a:rPr lang="en-GB" sz="2400" b="0">
                <a:solidFill>
                  <a:srgbClr val="000000"/>
                </a:solidFill>
                <a:effectLst/>
                <a:latin typeface="Georgia"/>
              </a:rPr>
              <a:t>The lanes in the rectangular settlements are almost straight, meeting each other at right angles. The rural settlements of the Sutlej-Ganga plains, especially those which developed on the cross-roads, fall in this category.</a:t>
            </a:r>
          </a:p>
          <a:p>
            <a:pPr algn="just" fontAlgn="base"/>
            <a:r>
              <a:rPr lang="en-GB" sz="2400" b="0">
                <a:solidFill>
                  <a:srgbClr val="000000"/>
                </a:solidFill>
                <a:effectLst/>
                <a:latin typeface="Georgia"/>
              </a:rPr>
              <a:t>The well-planned settlements of Germany, Russia, Central Asian Republics, China, North and South Korea, Vietnam, Malaysia, Israel and France also fall under this category.</a:t>
            </a:r>
          </a:p>
        </p:txBody>
      </p:sp>
    </p:spTree>
    <p:extLst>
      <p:ext uri="{BB962C8B-B14F-4D97-AF65-F5344CB8AC3E}">
        <p14:creationId xmlns:p14="http://schemas.microsoft.com/office/powerpoint/2010/main" val="272818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36272-3B76-774A-A4D8-93DD8C7F39A3}"/>
              </a:ext>
            </a:extLst>
          </p:cNvPr>
          <p:cNvSpPr>
            <a:spLocks noGrp="1"/>
          </p:cNvSpPr>
          <p:nvPr>
            <p:ph type="title"/>
          </p:nvPr>
        </p:nvSpPr>
        <p:spPr>
          <a:xfrm>
            <a:off x="838200" y="1"/>
            <a:ext cx="10515600" cy="681036"/>
          </a:xfrm>
        </p:spPr>
        <p:txBody>
          <a:bodyPr>
            <a:normAutofit fontScale="90000"/>
          </a:bodyPr>
          <a:lstStyle/>
          <a:p>
            <a:pPr algn="ctr"/>
            <a:r>
              <a:rPr lang="en-GB" b="1" i="1">
                <a:solidFill>
                  <a:srgbClr val="FF0000"/>
                </a:solidFill>
              </a:rPr>
              <a:t>CIRCULAR OR OVAL PATTERN </a:t>
            </a:r>
            <a:endParaRPr lang="en-US" b="1" i="1">
              <a:solidFill>
                <a:srgbClr val="FF0000"/>
              </a:solidFill>
            </a:endParaRPr>
          </a:p>
        </p:txBody>
      </p:sp>
      <p:sp>
        <p:nvSpPr>
          <p:cNvPr id="3" name="Content Placeholder 2">
            <a:extLst>
              <a:ext uri="{FF2B5EF4-FFF2-40B4-BE49-F238E27FC236}">
                <a16:creationId xmlns:a16="http://schemas.microsoft.com/office/drawing/2014/main" id="{0BD1227D-AE48-F248-B53E-3C3B175C4CF9}"/>
              </a:ext>
            </a:extLst>
          </p:cNvPr>
          <p:cNvSpPr>
            <a:spLocks noGrp="1"/>
          </p:cNvSpPr>
          <p:nvPr>
            <p:ph sz="half" idx="1"/>
          </p:nvPr>
        </p:nvSpPr>
        <p:spPr>
          <a:xfrm>
            <a:off x="838200" y="964870"/>
            <a:ext cx="5841670" cy="5212093"/>
          </a:xfrm>
        </p:spPr>
        <p:txBody>
          <a:bodyPr>
            <a:normAutofit lnSpcReduction="10000"/>
          </a:bodyPr>
          <a:lstStyle/>
          <a:p>
            <a:pPr algn="just"/>
            <a:r>
              <a:rPr lang="en-GB" b="0" i="0">
                <a:solidFill>
                  <a:srgbClr val="3C4043"/>
                </a:solidFill>
                <a:effectLst/>
                <a:latin typeface="Roboto" panose="02000000000000000000" pitchFamily="2" charset="0"/>
              </a:rPr>
              <a:t>The </a:t>
            </a:r>
            <a:r>
              <a:rPr lang="en-GB" b="1" i="0">
                <a:solidFill>
                  <a:srgbClr val="3C4043"/>
                </a:solidFill>
                <a:effectLst/>
                <a:latin typeface="Roboto" panose="02000000000000000000" pitchFamily="2" charset="0"/>
              </a:rPr>
              <a:t>settlements</a:t>
            </a:r>
            <a:r>
              <a:rPr lang="en-GB" b="0" i="0">
                <a:solidFill>
                  <a:srgbClr val="3C4043"/>
                </a:solidFill>
                <a:effectLst/>
                <a:latin typeface="Roboto" panose="02000000000000000000" pitchFamily="2" charset="0"/>
              </a:rPr>
              <a:t> in which houses are constructed in a </a:t>
            </a:r>
            <a:r>
              <a:rPr lang="en-GB" b="1" i="0">
                <a:solidFill>
                  <a:srgbClr val="3C4043"/>
                </a:solidFill>
                <a:effectLst/>
                <a:latin typeface="Roboto" panose="02000000000000000000" pitchFamily="2" charset="0"/>
              </a:rPr>
              <a:t>circular</a:t>
            </a:r>
            <a:r>
              <a:rPr lang="en-GB" b="0" i="0">
                <a:solidFill>
                  <a:srgbClr val="3C4043"/>
                </a:solidFill>
                <a:effectLst/>
                <a:latin typeface="Roboto" panose="02000000000000000000" pitchFamily="2" charset="0"/>
              </a:rPr>
              <a:t> shape is known as </a:t>
            </a:r>
            <a:r>
              <a:rPr lang="en-GB" b="1" i="0">
                <a:solidFill>
                  <a:srgbClr val="3C4043"/>
                </a:solidFill>
                <a:effectLst/>
                <a:latin typeface="Roboto" panose="02000000000000000000" pitchFamily="2" charset="0"/>
              </a:rPr>
              <a:t>Circular</a:t>
            </a:r>
            <a:r>
              <a:rPr lang="en-GB" b="0" i="0">
                <a:solidFill>
                  <a:srgbClr val="3C4043"/>
                </a:solidFill>
                <a:effectLst/>
                <a:latin typeface="Roboto" panose="02000000000000000000" pitchFamily="2" charset="0"/>
              </a:rPr>
              <a:t> Pattern. Such kind of </a:t>
            </a:r>
            <a:r>
              <a:rPr lang="en-GB" b="1" i="0">
                <a:solidFill>
                  <a:srgbClr val="3C4043"/>
                </a:solidFill>
                <a:effectLst/>
                <a:latin typeface="Roboto" panose="02000000000000000000" pitchFamily="2" charset="0"/>
              </a:rPr>
              <a:t>settlements</a:t>
            </a:r>
            <a:r>
              <a:rPr lang="en-GB" b="0" i="0">
                <a:solidFill>
                  <a:srgbClr val="3C4043"/>
                </a:solidFill>
                <a:effectLst/>
                <a:latin typeface="Roboto" panose="02000000000000000000" pitchFamily="2" charset="0"/>
              </a:rPr>
              <a:t> is found around lakes, tanks, or a planned village. ... Such kind of </a:t>
            </a:r>
            <a:r>
              <a:rPr lang="en-GB" b="1" i="0">
                <a:solidFill>
                  <a:srgbClr val="3C4043"/>
                </a:solidFill>
                <a:effectLst/>
                <a:latin typeface="Roboto" panose="02000000000000000000" pitchFamily="2" charset="0"/>
              </a:rPr>
              <a:t>settlements</a:t>
            </a:r>
            <a:r>
              <a:rPr lang="en-GB" b="0" i="0">
                <a:solidFill>
                  <a:srgbClr val="3C4043"/>
                </a:solidFill>
                <a:effectLst/>
                <a:latin typeface="Roboto" panose="02000000000000000000" pitchFamily="2" charset="0"/>
              </a:rPr>
              <a:t> is found around the points where several roads cross each other (making star shape).</a:t>
            </a:r>
          </a:p>
          <a:p>
            <a:pPr algn="just"/>
            <a:r>
              <a:rPr lang="en-GB" b="1" i="0">
                <a:solidFill>
                  <a:srgbClr val="3C4043"/>
                </a:solidFill>
                <a:effectLst/>
                <a:latin typeface="Roboto" panose="02000000000000000000" pitchFamily="2" charset="0"/>
              </a:rPr>
              <a:t>Circular rural settlements</a:t>
            </a:r>
            <a:r>
              <a:rPr lang="en-GB" b="0" i="0">
                <a:solidFill>
                  <a:srgbClr val="3C4043"/>
                </a:solidFill>
                <a:effectLst/>
                <a:latin typeface="Roboto" panose="02000000000000000000" pitchFamily="2" charset="0"/>
              </a:rPr>
              <a:t>. </a:t>
            </a:r>
            <a:r>
              <a:rPr lang="en-GB" b="1" i="0">
                <a:solidFill>
                  <a:srgbClr val="3C4043"/>
                </a:solidFill>
                <a:effectLst/>
                <a:latin typeface="Roboto" panose="02000000000000000000" pitchFamily="2" charset="0"/>
              </a:rPr>
              <a:t>circular</a:t>
            </a:r>
            <a:r>
              <a:rPr lang="en-GB" b="0" i="0">
                <a:solidFill>
                  <a:srgbClr val="3C4043"/>
                </a:solidFill>
                <a:effectLst/>
                <a:latin typeface="Roboto" panose="02000000000000000000" pitchFamily="2" charset="0"/>
              </a:rPr>
              <a:t> form consists of central open space surrounded by structures (enclosure for animals surrounded by ring of houses).</a:t>
            </a:r>
            <a:endParaRPr lang="en-US"/>
          </a:p>
        </p:txBody>
      </p:sp>
      <p:pic>
        <p:nvPicPr>
          <p:cNvPr id="5" name="Picture 5">
            <a:extLst>
              <a:ext uri="{FF2B5EF4-FFF2-40B4-BE49-F238E27FC236}">
                <a16:creationId xmlns:a16="http://schemas.microsoft.com/office/drawing/2014/main" id="{17B26B47-957A-F245-A922-49E58B0E051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48254" y="961159"/>
            <a:ext cx="4305546" cy="4935682"/>
          </a:xfrm>
        </p:spPr>
      </p:pic>
    </p:spTree>
    <p:extLst>
      <p:ext uri="{BB962C8B-B14F-4D97-AF65-F5344CB8AC3E}">
        <p14:creationId xmlns:p14="http://schemas.microsoft.com/office/powerpoint/2010/main" val="3478219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E5F0-E78B-FD4C-AF16-DA709277D217}"/>
              </a:ext>
            </a:extLst>
          </p:cNvPr>
          <p:cNvSpPr>
            <a:spLocks noGrp="1"/>
          </p:cNvSpPr>
          <p:nvPr>
            <p:ph type="title"/>
          </p:nvPr>
        </p:nvSpPr>
        <p:spPr>
          <a:xfrm>
            <a:off x="838200" y="0"/>
            <a:ext cx="10515600" cy="705098"/>
          </a:xfrm>
        </p:spPr>
        <p:txBody>
          <a:bodyPr/>
          <a:lstStyle/>
          <a:p>
            <a:pPr algn="ctr"/>
            <a:r>
              <a:rPr lang="en-GB" b="1" i="1">
                <a:solidFill>
                  <a:srgbClr val="FF0000"/>
                </a:solidFill>
              </a:rPr>
              <a:t>RADIAL PATTERN </a:t>
            </a:r>
            <a:endParaRPr lang="en-US" b="1" i="1">
              <a:solidFill>
                <a:srgbClr val="FF0000"/>
              </a:solidFill>
            </a:endParaRPr>
          </a:p>
        </p:txBody>
      </p:sp>
      <p:pic>
        <p:nvPicPr>
          <p:cNvPr id="5" name="Picture 5">
            <a:extLst>
              <a:ext uri="{FF2B5EF4-FFF2-40B4-BE49-F238E27FC236}">
                <a16:creationId xmlns:a16="http://schemas.microsoft.com/office/drawing/2014/main" id="{D8F64F1A-1CDA-DA4C-A9C8-8E58DC2618D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556418" y="1577191"/>
            <a:ext cx="4635582" cy="4562661"/>
          </a:xfrm>
        </p:spPr>
      </p:pic>
      <p:sp>
        <p:nvSpPr>
          <p:cNvPr id="8" name="Content Placeholder 7">
            <a:extLst>
              <a:ext uri="{FF2B5EF4-FFF2-40B4-BE49-F238E27FC236}">
                <a16:creationId xmlns:a16="http://schemas.microsoft.com/office/drawing/2014/main" id="{75E952C7-27AE-C94F-9741-C2E48DB5F296}"/>
              </a:ext>
            </a:extLst>
          </p:cNvPr>
          <p:cNvSpPr>
            <a:spLocks noGrp="1"/>
          </p:cNvSpPr>
          <p:nvPr>
            <p:ph sz="half" idx="1"/>
          </p:nvPr>
        </p:nvSpPr>
        <p:spPr>
          <a:xfrm>
            <a:off x="372341" y="906452"/>
            <a:ext cx="6811736" cy="5045096"/>
          </a:xfrm>
        </p:spPr>
        <p:txBody>
          <a:bodyPr>
            <a:noAutofit/>
          </a:bodyPr>
          <a:lstStyle/>
          <a:p>
            <a:pPr algn="just" fontAlgn="base"/>
            <a:r>
              <a:rPr lang="en-GB" b="0">
                <a:solidFill>
                  <a:srgbClr val="000000"/>
                </a:solidFill>
                <a:effectLst/>
                <a:latin typeface="Georgia"/>
              </a:rPr>
              <a:t>The star-like settlements develop on the sites and places where several metalled or unhealed roads converge.</a:t>
            </a:r>
          </a:p>
          <a:p>
            <a:pPr algn="just" fontAlgn="base"/>
            <a:r>
              <a:rPr lang="en-GB" b="0">
                <a:solidFill>
                  <a:srgbClr val="000000"/>
                </a:solidFill>
                <a:effectLst/>
                <a:latin typeface="Georgia"/>
              </a:rPr>
              <a:t>In the star-shaped settlements, houses spread out along the sides of roads in all direction. This pattern is common to both villages and towns, and is caused mostly by new devel­opment, spreading out along the major roads</a:t>
            </a:r>
          </a:p>
          <a:p>
            <a:pPr algn="just" fontAlgn="base"/>
            <a:r>
              <a:rPr lang="en-GB" b="0">
                <a:solidFill>
                  <a:srgbClr val="000000"/>
                </a:solidFill>
                <a:effectLst/>
                <a:latin typeface="Georgia"/>
              </a:rPr>
              <a:t>This type of settlements is the character­istic of the countryside’s of North-West Europe, plains of Yangtzekiang, Punjab province of Pakistan and the Sutlej-Yamuna plains</a:t>
            </a:r>
          </a:p>
        </p:txBody>
      </p:sp>
    </p:spTree>
    <p:extLst>
      <p:ext uri="{BB962C8B-B14F-4D97-AF65-F5344CB8AC3E}">
        <p14:creationId xmlns:p14="http://schemas.microsoft.com/office/powerpoint/2010/main" val="16711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D246B-4CC7-A543-9DF8-F976871248C8}"/>
              </a:ext>
            </a:extLst>
          </p:cNvPr>
          <p:cNvSpPr>
            <a:spLocks noGrp="1"/>
          </p:cNvSpPr>
          <p:nvPr>
            <p:ph type="title"/>
          </p:nvPr>
        </p:nvSpPr>
        <p:spPr/>
        <p:txBody>
          <a:bodyPr/>
          <a:lstStyle/>
          <a:p>
            <a:pPr algn="ctr"/>
            <a:r>
              <a:rPr lang="en-GB" b="1" i="1">
                <a:solidFill>
                  <a:srgbClr val="FF0000"/>
                </a:solidFill>
              </a:rPr>
              <a:t>TRIANGULAR PATTERN </a:t>
            </a:r>
            <a:endParaRPr lang="en-US" b="1" i="1">
              <a:solidFill>
                <a:srgbClr val="FF0000"/>
              </a:solidFill>
            </a:endParaRPr>
          </a:p>
        </p:txBody>
      </p:sp>
      <p:sp>
        <p:nvSpPr>
          <p:cNvPr id="3" name="Content Placeholder 2">
            <a:extLst>
              <a:ext uri="{FF2B5EF4-FFF2-40B4-BE49-F238E27FC236}">
                <a16:creationId xmlns:a16="http://schemas.microsoft.com/office/drawing/2014/main" id="{C3AD7CE5-2AAA-F74C-AE49-FC947F800619}"/>
              </a:ext>
            </a:extLst>
          </p:cNvPr>
          <p:cNvSpPr>
            <a:spLocks noGrp="1"/>
          </p:cNvSpPr>
          <p:nvPr>
            <p:ph sz="half" idx="1"/>
          </p:nvPr>
        </p:nvSpPr>
        <p:spPr>
          <a:xfrm>
            <a:off x="1518308" y="1750444"/>
            <a:ext cx="4707578" cy="4501697"/>
          </a:xfrm>
        </p:spPr>
        <p:txBody>
          <a:bodyPr>
            <a:normAutofit/>
          </a:bodyPr>
          <a:lstStyle/>
          <a:p>
            <a:pPr algn="just"/>
            <a:r>
              <a:rPr lang="en-GB" sz="3200" b="0" i="0">
                <a:solidFill>
                  <a:srgbClr val="000000"/>
                </a:solidFill>
                <a:effectLst/>
                <a:latin typeface="Georgia"/>
              </a:rPr>
              <a:t>Triangular patterns of rural settlement generally develop at the confluence of rivers. The lateral expansion of houses at the confluence is constrained by the rivers. Consequently, the settlement acquires a triangular shape</a:t>
            </a:r>
            <a:endParaRPr lang="en-US" sz="3200"/>
          </a:p>
        </p:txBody>
      </p:sp>
      <p:pic>
        <p:nvPicPr>
          <p:cNvPr id="5" name="Picture 5">
            <a:extLst>
              <a:ext uri="{FF2B5EF4-FFF2-40B4-BE49-F238E27FC236}">
                <a16:creationId xmlns:a16="http://schemas.microsoft.com/office/drawing/2014/main" id="{91D5BCAB-B3C2-1B46-B05C-5D3AAB078EE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38925" y="1862931"/>
            <a:ext cx="4248150" cy="4276725"/>
          </a:xfrm>
        </p:spPr>
      </p:pic>
    </p:spTree>
    <p:extLst>
      <p:ext uri="{BB962C8B-B14F-4D97-AF65-F5344CB8AC3E}">
        <p14:creationId xmlns:p14="http://schemas.microsoft.com/office/powerpoint/2010/main" val="3803010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27</Slides>
  <Notes>0</Notes>
  <HiddenSlides>0</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II M.Sc. APPLIED GEOGRAPHY GOVERNMENT COLLEGE FOR WOMEN (A) KUMBAKONAM POPULATION AND SETTLEMENT GEOGRAPHY TITLE : RURAL MORPHOLOGY 04.09.2020 &amp; 07.09.2020</vt:lpstr>
      <vt:lpstr>RURAL MORPHOLOGY </vt:lpstr>
      <vt:lpstr>PHYSICAL MORPHOLOGY OF RURAL SETTLEMENT </vt:lpstr>
      <vt:lpstr>PowerPoint Presentation</vt:lpstr>
      <vt:lpstr>LINEAR PATTERN </vt:lpstr>
      <vt:lpstr>RECTANGULAR PATTERN </vt:lpstr>
      <vt:lpstr>CIRCULAR OR OVAL PATTERN </vt:lpstr>
      <vt:lpstr>RADIAL PATTERN </vt:lpstr>
      <vt:lpstr>TRIANGULAR PATTERN </vt:lpstr>
      <vt:lpstr>SEMI-CIRCULAR PATTERN </vt:lpstr>
      <vt:lpstr>FAN SHAPED PATTERN </vt:lpstr>
      <vt:lpstr>ARROW PATTERN </vt:lpstr>
      <vt:lpstr>CHESS BOARD PATTERN </vt:lpstr>
      <vt:lpstr>L-SHAPED PATTERN </vt:lpstr>
      <vt:lpstr>T-SHAPED PATTERN </vt:lpstr>
      <vt:lpstr>AMORPHOUS PATTERN </vt:lpstr>
      <vt:lpstr>FUNCTIONAL MORPHOLOGY OF VILLAGES </vt:lpstr>
      <vt:lpstr>PowerPoint Presentation</vt:lpstr>
      <vt:lpstr>PowerPoint Presentation</vt:lpstr>
      <vt:lpstr>PowerPoint Presentation</vt:lpstr>
      <vt:lpstr>PowerPoint Presentation</vt:lpstr>
      <vt:lpstr>SOCIAL MORPHOLOGY OF VILLAGES </vt:lpstr>
      <vt:lpstr>PowerPoint Presentation</vt:lpstr>
      <vt:lpstr>GROWTH MODELS OF RURAL MORPHOLOGY :</vt:lpstr>
      <vt:lpstr>Major problem of rural settlements are:</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8</cp:revision>
  <dcterms:created xsi:type="dcterms:W3CDTF">2020-08-28T10:59:40Z</dcterms:created>
  <dcterms:modified xsi:type="dcterms:W3CDTF">2020-09-07T05:46:55Z</dcterms:modified>
</cp:coreProperties>
</file>